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4"/>
  </p:notesMasterIdLst>
  <p:sldIdLst>
    <p:sldId id="762" r:id="rId2"/>
    <p:sldId id="257" r:id="rId3"/>
    <p:sldId id="845" r:id="rId4"/>
    <p:sldId id="772" r:id="rId5"/>
    <p:sldId id="778" r:id="rId6"/>
    <p:sldId id="779" r:id="rId7"/>
    <p:sldId id="780" r:id="rId8"/>
    <p:sldId id="781" r:id="rId9"/>
    <p:sldId id="846" r:id="rId10"/>
    <p:sldId id="773" r:id="rId11"/>
    <p:sldId id="783" r:id="rId12"/>
    <p:sldId id="784" r:id="rId13"/>
    <p:sldId id="785" r:id="rId14"/>
    <p:sldId id="782" r:id="rId15"/>
    <p:sldId id="834" r:id="rId16"/>
    <p:sldId id="836" r:id="rId17"/>
    <p:sldId id="847" r:id="rId18"/>
    <p:sldId id="774" r:id="rId19"/>
    <p:sldId id="790" r:id="rId20"/>
    <p:sldId id="787" r:id="rId21"/>
    <p:sldId id="789" r:id="rId22"/>
    <p:sldId id="803" r:id="rId23"/>
    <p:sldId id="837" r:id="rId24"/>
    <p:sldId id="802" r:id="rId25"/>
    <p:sldId id="852" r:id="rId26"/>
    <p:sldId id="775" r:id="rId27"/>
    <p:sldId id="794" r:id="rId28"/>
    <p:sldId id="848" r:id="rId29"/>
    <p:sldId id="849" r:id="rId30"/>
    <p:sldId id="850" r:id="rId31"/>
    <p:sldId id="851" r:id="rId32"/>
    <p:sldId id="838" r:id="rId33"/>
    <p:sldId id="795" r:id="rId34"/>
    <p:sldId id="855" r:id="rId35"/>
    <p:sldId id="796" r:id="rId36"/>
    <p:sldId id="797" r:id="rId37"/>
    <p:sldId id="806" r:id="rId38"/>
    <p:sldId id="807" r:id="rId39"/>
    <p:sldId id="854" r:id="rId40"/>
    <p:sldId id="809" r:id="rId41"/>
    <p:sldId id="810" r:id="rId42"/>
    <p:sldId id="811" r:id="rId43"/>
    <p:sldId id="813" r:id="rId44"/>
    <p:sldId id="814" r:id="rId45"/>
    <p:sldId id="856" r:id="rId46"/>
    <p:sldId id="776" r:id="rId47"/>
    <p:sldId id="839" r:id="rId48"/>
    <p:sldId id="840" r:id="rId49"/>
    <p:sldId id="841" r:id="rId50"/>
    <p:sldId id="842" r:id="rId51"/>
    <p:sldId id="843" r:id="rId52"/>
    <p:sldId id="844" r:id="rId53"/>
    <p:sldId id="815" r:id="rId54"/>
    <p:sldId id="816" r:id="rId55"/>
    <p:sldId id="817" r:id="rId56"/>
    <p:sldId id="818" r:id="rId57"/>
    <p:sldId id="819" r:id="rId58"/>
    <p:sldId id="820" r:id="rId59"/>
    <p:sldId id="821" r:id="rId60"/>
    <p:sldId id="822" r:id="rId61"/>
    <p:sldId id="823" r:id="rId62"/>
    <p:sldId id="824" r:id="rId63"/>
    <p:sldId id="825" r:id="rId64"/>
    <p:sldId id="826" r:id="rId65"/>
    <p:sldId id="827" r:id="rId66"/>
    <p:sldId id="828" r:id="rId67"/>
    <p:sldId id="832" r:id="rId68"/>
    <p:sldId id="829" r:id="rId69"/>
    <p:sldId id="831" r:id="rId70"/>
    <p:sldId id="833" r:id="rId71"/>
    <p:sldId id="857" r:id="rId72"/>
    <p:sldId id="777" r:id="rId7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3399CC"/>
    <a:srgbClr val="FF6633"/>
    <a:srgbClr val="032A60"/>
    <a:srgbClr val="9DC9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868"/>
  </p:normalViewPr>
  <p:slideViewPr>
    <p:cSldViewPr snapToGrid="0" showGuides="1">
      <p:cViewPr varScale="1">
        <p:scale>
          <a:sx n="107" d="100"/>
          <a:sy n="107" d="100"/>
        </p:scale>
        <p:origin x="1692" y="102"/>
      </p:cViewPr>
      <p:guideLst>
        <p:guide orient="horz" pos="2160"/>
        <p:guide pos="2880"/>
      </p:guideLst>
    </p:cSldViewPr>
  </p:slideViewPr>
  <p:outlineViewPr>
    <p:cViewPr>
      <p:scale>
        <a:sx n="33" d="100"/>
        <a:sy n="33" d="100"/>
      </p:scale>
      <p:origin x="0" y="-2076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6E4D757-AF4D-45E3-9765-8088E4477C0F}" type="datetimeFigureOut">
              <a:rPr lang="en-US" smtClean="0"/>
              <a:t>9/28/2022</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CB5D004-F543-4318-9640-BE77D1260529}" type="slidenum">
              <a:rPr lang="en-US" smtClean="0"/>
              <a:t>‹#›</a:t>
            </a:fld>
            <a:endParaRPr lang="en-US" dirty="0"/>
          </a:p>
        </p:txBody>
      </p:sp>
    </p:spTree>
    <p:extLst>
      <p:ext uri="{BB962C8B-B14F-4D97-AF65-F5344CB8AC3E}">
        <p14:creationId xmlns:p14="http://schemas.microsoft.com/office/powerpoint/2010/main" val="332945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a:t>
            </a:fld>
            <a:endParaRPr lang="en-US" dirty="0"/>
          </a:p>
        </p:txBody>
      </p:sp>
    </p:spTree>
    <p:extLst>
      <p:ext uri="{BB962C8B-B14F-4D97-AF65-F5344CB8AC3E}">
        <p14:creationId xmlns:p14="http://schemas.microsoft.com/office/powerpoint/2010/main" val="1628416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14</a:t>
            </a:fld>
            <a:endParaRPr lang="en-US" dirty="0"/>
          </a:p>
        </p:txBody>
      </p:sp>
    </p:spTree>
    <p:extLst>
      <p:ext uri="{BB962C8B-B14F-4D97-AF65-F5344CB8AC3E}">
        <p14:creationId xmlns:p14="http://schemas.microsoft.com/office/powerpoint/2010/main" val="239880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15</a:t>
            </a:fld>
            <a:endParaRPr lang="en-US" dirty="0"/>
          </a:p>
        </p:txBody>
      </p:sp>
    </p:spTree>
    <p:extLst>
      <p:ext uri="{BB962C8B-B14F-4D97-AF65-F5344CB8AC3E}">
        <p14:creationId xmlns:p14="http://schemas.microsoft.com/office/powerpoint/2010/main" val="308146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16</a:t>
            </a:fld>
            <a:endParaRPr lang="en-US" dirty="0"/>
          </a:p>
        </p:txBody>
      </p:sp>
    </p:spTree>
    <p:extLst>
      <p:ext uri="{BB962C8B-B14F-4D97-AF65-F5344CB8AC3E}">
        <p14:creationId xmlns:p14="http://schemas.microsoft.com/office/powerpoint/2010/main" val="900255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18</a:t>
            </a:fld>
            <a:endParaRPr lang="en-US" dirty="0"/>
          </a:p>
        </p:txBody>
      </p:sp>
    </p:spTree>
    <p:extLst>
      <p:ext uri="{BB962C8B-B14F-4D97-AF65-F5344CB8AC3E}">
        <p14:creationId xmlns:p14="http://schemas.microsoft.com/office/powerpoint/2010/main" val="148500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19</a:t>
            </a:fld>
            <a:endParaRPr lang="en-US" dirty="0"/>
          </a:p>
        </p:txBody>
      </p:sp>
    </p:spTree>
    <p:extLst>
      <p:ext uri="{BB962C8B-B14F-4D97-AF65-F5344CB8AC3E}">
        <p14:creationId xmlns:p14="http://schemas.microsoft.com/office/powerpoint/2010/main" val="32977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20</a:t>
            </a:fld>
            <a:endParaRPr lang="en-US" dirty="0"/>
          </a:p>
        </p:txBody>
      </p:sp>
    </p:spTree>
    <p:extLst>
      <p:ext uri="{BB962C8B-B14F-4D97-AF65-F5344CB8AC3E}">
        <p14:creationId xmlns:p14="http://schemas.microsoft.com/office/powerpoint/2010/main" val="408639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21</a:t>
            </a:fld>
            <a:endParaRPr lang="en-US" dirty="0"/>
          </a:p>
        </p:txBody>
      </p:sp>
    </p:spTree>
    <p:extLst>
      <p:ext uri="{BB962C8B-B14F-4D97-AF65-F5344CB8AC3E}">
        <p14:creationId xmlns:p14="http://schemas.microsoft.com/office/powerpoint/2010/main" val="101613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22</a:t>
            </a:fld>
            <a:endParaRPr lang="en-US" dirty="0"/>
          </a:p>
        </p:txBody>
      </p:sp>
    </p:spTree>
    <p:extLst>
      <p:ext uri="{BB962C8B-B14F-4D97-AF65-F5344CB8AC3E}">
        <p14:creationId xmlns:p14="http://schemas.microsoft.com/office/powerpoint/2010/main" val="3079880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23</a:t>
            </a:fld>
            <a:endParaRPr lang="en-US" dirty="0"/>
          </a:p>
        </p:txBody>
      </p:sp>
    </p:spTree>
    <p:extLst>
      <p:ext uri="{BB962C8B-B14F-4D97-AF65-F5344CB8AC3E}">
        <p14:creationId xmlns:p14="http://schemas.microsoft.com/office/powerpoint/2010/main" val="199525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24</a:t>
            </a:fld>
            <a:endParaRPr lang="en-US" dirty="0"/>
          </a:p>
        </p:txBody>
      </p:sp>
    </p:spTree>
    <p:extLst>
      <p:ext uri="{BB962C8B-B14F-4D97-AF65-F5344CB8AC3E}">
        <p14:creationId xmlns:p14="http://schemas.microsoft.com/office/powerpoint/2010/main" val="275936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a:t>
            </a:fld>
            <a:endParaRPr lang="en-US" dirty="0"/>
          </a:p>
        </p:txBody>
      </p:sp>
    </p:spTree>
    <p:extLst>
      <p:ext uri="{BB962C8B-B14F-4D97-AF65-F5344CB8AC3E}">
        <p14:creationId xmlns:p14="http://schemas.microsoft.com/office/powerpoint/2010/main" val="3325922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26</a:t>
            </a:fld>
            <a:endParaRPr lang="en-US" dirty="0"/>
          </a:p>
        </p:txBody>
      </p:sp>
    </p:spTree>
    <p:extLst>
      <p:ext uri="{BB962C8B-B14F-4D97-AF65-F5344CB8AC3E}">
        <p14:creationId xmlns:p14="http://schemas.microsoft.com/office/powerpoint/2010/main" val="270490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27</a:t>
            </a:fld>
            <a:endParaRPr lang="en-US" dirty="0"/>
          </a:p>
        </p:txBody>
      </p:sp>
    </p:spTree>
    <p:extLst>
      <p:ext uri="{BB962C8B-B14F-4D97-AF65-F5344CB8AC3E}">
        <p14:creationId xmlns:p14="http://schemas.microsoft.com/office/powerpoint/2010/main" val="3331472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28</a:t>
            </a:fld>
            <a:endParaRPr lang="en-US" dirty="0"/>
          </a:p>
        </p:txBody>
      </p:sp>
    </p:spTree>
    <p:extLst>
      <p:ext uri="{BB962C8B-B14F-4D97-AF65-F5344CB8AC3E}">
        <p14:creationId xmlns:p14="http://schemas.microsoft.com/office/powerpoint/2010/main" val="311387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29</a:t>
            </a:fld>
            <a:endParaRPr lang="en-US" dirty="0"/>
          </a:p>
        </p:txBody>
      </p:sp>
    </p:spTree>
    <p:extLst>
      <p:ext uri="{BB962C8B-B14F-4D97-AF65-F5344CB8AC3E}">
        <p14:creationId xmlns:p14="http://schemas.microsoft.com/office/powerpoint/2010/main" val="3883167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30</a:t>
            </a:fld>
            <a:endParaRPr lang="en-US" dirty="0"/>
          </a:p>
        </p:txBody>
      </p:sp>
    </p:spTree>
    <p:extLst>
      <p:ext uri="{BB962C8B-B14F-4D97-AF65-F5344CB8AC3E}">
        <p14:creationId xmlns:p14="http://schemas.microsoft.com/office/powerpoint/2010/main" val="3893144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31</a:t>
            </a:fld>
            <a:endParaRPr lang="en-US" dirty="0"/>
          </a:p>
        </p:txBody>
      </p:sp>
    </p:spTree>
    <p:extLst>
      <p:ext uri="{BB962C8B-B14F-4D97-AF65-F5344CB8AC3E}">
        <p14:creationId xmlns:p14="http://schemas.microsoft.com/office/powerpoint/2010/main" val="2208691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32</a:t>
            </a:fld>
            <a:endParaRPr lang="en-US" dirty="0"/>
          </a:p>
        </p:txBody>
      </p:sp>
    </p:spTree>
    <p:extLst>
      <p:ext uri="{BB962C8B-B14F-4D97-AF65-F5344CB8AC3E}">
        <p14:creationId xmlns:p14="http://schemas.microsoft.com/office/powerpoint/2010/main" val="691891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33</a:t>
            </a:fld>
            <a:endParaRPr lang="en-US" dirty="0"/>
          </a:p>
        </p:txBody>
      </p:sp>
    </p:spTree>
    <p:extLst>
      <p:ext uri="{BB962C8B-B14F-4D97-AF65-F5344CB8AC3E}">
        <p14:creationId xmlns:p14="http://schemas.microsoft.com/office/powerpoint/2010/main" val="1727658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34</a:t>
            </a:fld>
            <a:endParaRPr lang="en-US" dirty="0"/>
          </a:p>
        </p:txBody>
      </p:sp>
    </p:spTree>
    <p:extLst>
      <p:ext uri="{BB962C8B-B14F-4D97-AF65-F5344CB8AC3E}">
        <p14:creationId xmlns:p14="http://schemas.microsoft.com/office/powerpoint/2010/main" val="2892984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35</a:t>
            </a:fld>
            <a:endParaRPr lang="en-US" dirty="0"/>
          </a:p>
        </p:txBody>
      </p:sp>
    </p:spTree>
    <p:extLst>
      <p:ext uri="{BB962C8B-B14F-4D97-AF65-F5344CB8AC3E}">
        <p14:creationId xmlns:p14="http://schemas.microsoft.com/office/powerpoint/2010/main" val="87757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a:t>
            </a:fld>
            <a:endParaRPr lang="en-US" dirty="0"/>
          </a:p>
        </p:txBody>
      </p:sp>
    </p:spTree>
    <p:extLst>
      <p:ext uri="{BB962C8B-B14F-4D97-AF65-F5344CB8AC3E}">
        <p14:creationId xmlns:p14="http://schemas.microsoft.com/office/powerpoint/2010/main" val="2379037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36</a:t>
            </a:fld>
            <a:endParaRPr lang="en-US" dirty="0"/>
          </a:p>
        </p:txBody>
      </p:sp>
    </p:spTree>
    <p:extLst>
      <p:ext uri="{BB962C8B-B14F-4D97-AF65-F5344CB8AC3E}">
        <p14:creationId xmlns:p14="http://schemas.microsoft.com/office/powerpoint/2010/main" val="3802675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37</a:t>
            </a:fld>
            <a:endParaRPr lang="en-US" dirty="0"/>
          </a:p>
        </p:txBody>
      </p:sp>
    </p:spTree>
    <p:extLst>
      <p:ext uri="{BB962C8B-B14F-4D97-AF65-F5344CB8AC3E}">
        <p14:creationId xmlns:p14="http://schemas.microsoft.com/office/powerpoint/2010/main" val="2450497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38</a:t>
            </a:fld>
            <a:endParaRPr lang="en-US" dirty="0"/>
          </a:p>
        </p:txBody>
      </p:sp>
    </p:spTree>
    <p:extLst>
      <p:ext uri="{BB962C8B-B14F-4D97-AF65-F5344CB8AC3E}">
        <p14:creationId xmlns:p14="http://schemas.microsoft.com/office/powerpoint/2010/main" val="2963718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39</a:t>
            </a:fld>
            <a:endParaRPr lang="en-US" dirty="0"/>
          </a:p>
        </p:txBody>
      </p:sp>
    </p:spTree>
    <p:extLst>
      <p:ext uri="{BB962C8B-B14F-4D97-AF65-F5344CB8AC3E}">
        <p14:creationId xmlns:p14="http://schemas.microsoft.com/office/powerpoint/2010/main" val="184584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40</a:t>
            </a:fld>
            <a:endParaRPr lang="en-US" dirty="0"/>
          </a:p>
        </p:txBody>
      </p:sp>
    </p:spTree>
    <p:extLst>
      <p:ext uri="{BB962C8B-B14F-4D97-AF65-F5344CB8AC3E}">
        <p14:creationId xmlns:p14="http://schemas.microsoft.com/office/powerpoint/2010/main" val="3961517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41</a:t>
            </a:fld>
            <a:endParaRPr lang="en-US" dirty="0"/>
          </a:p>
        </p:txBody>
      </p:sp>
    </p:spTree>
    <p:extLst>
      <p:ext uri="{BB962C8B-B14F-4D97-AF65-F5344CB8AC3E}">
        <p14:creationId xmlns:p14="http://schemas.microsoft.com/office/powerpoint/2010/main" val="1242717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42</a:t>
            </a:fld>
            <a:endParaRPr lang="en-US" dirty="0"/>
          </a:p>
        </p:txBody>
      </p:sp>
    </p:spTree>
    <p:extLst>
      <p:ext uri="{BB962C8B-B14F-4D97-AF65-F5344CB8AC3E}">
        <p14:creationId xmlns:p14="http://schemas.microsoft.com/office/powerpoint/2010/main" val="2918656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43</a:t>
            </a:fld>
            <a:endParaRPr lang="en-US" dirty="0"/>
          </a:p>
        </p:txBody>
      </p:sp>
    </p:spTree>
    <p:extLst>
      <p:ext uri="{BB962C8B-B14F-4D97-AF65-F5344CB8AC3E}">
        <p14:creationId xmlns:p14="http://schemas.microsoft.com/office/powerpoint/2010/main" val="937251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44</a:t>
            </a:fld>
            <a:endParaRPr lang="en-US" dirty="0"/>
          </a:p>
        </p:txBody>
      </p:sp>
    </p:spTree>
    <p:extLst>
      <p:ext uri="{BB962C8B-B14F-4D97-AF65-F5344CB8AC3E}">
        <p14:creationId xmlns:p14="http://schemas.microsoft.com/office/powerpoint/2010/main" val="1179732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46</a:t>
            </a:fld>
            <a:endParaRPr lang="en-US" dirty="0"/>
          </a:p>
        </p:txBody>
      </p:sp>
    </p:spTree>
    <p:extLst>
      <p:ext uri="{BB962C8B-B14F-4D97-AF65-F5344CB8AC3E}">
        <p14:creationId xmlns:p14="http://schemas.microsoft.com/office/powerpoint/2010/main" val="392164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7</a:t>
            </a:fld>
            <a:endParaRPr lang="en-US" dirty="0"/>
          </a:p>
        </p:txBody>
      </p:sp>
    </p:spTree>
    <p:extLst>
      <p:ext uri="{BB962C8B-B14F-4D97-AF65-F5344CB8AC3E}">
        <p14:creationId xmlns:p14="http://schemas.microsoft.com/office/powerpoint/2010/main" val="1108336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47</a:t>
            </a:fld>
            <a:endParaRPr lang="en-US" dirty="0"/>
          </a:p>
        </p:txBody>
      </p:sp>
    </p:spTree>
    <p:extLst>
      <p:ext uri="{BB962C8B-B14F-4D97-AF65-F5344CB8AC3E}">
        <p14:creationId xmlns:p14="http://schemas.microsoft.com/office/powerpoint/2010/main" val="2850731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48</a:t>
            </a:fld>
            <a:endParaRPr lang="en-US" dirty="0"/>
          </a:p>
        </p:txBody>
      </p:sp>
    </p:spTree>
    <p:extLst>
      <p:ext uri="{BB962C8B-B14F-4D97-AF65-F5344CB8AC3E}">
        <p14:creationId xmlns:p14="http://schemas.microsoft.com/office/powerpoint/2010/main" val="4285972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49</a:t>
            </a:fld>
            <a:endParaRPr lang="en-US" dirty="0"/>
          </a:p>
        </p:txBody>
      </p:sp>
    </p:spTree>
    <p:extLst>
      <p:ext uri="{BB962C8B-B14F-4D97-AF65-F5344CB8AC3E}">
        <p14:creationId xmlns:p14="http://schemas.microsoft.com/office/powerpoint/2010/main" val="1000109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50</a:t>
            </a:fld>
            <a:endParaRPr lang="en-US" dirty="0"/>
          </a:p>
        </p:txBody>
      </p:sp>
    </p:spTree>
    <p:extLst>
      <p:ext uri="{BB962C8B-B14F-4D97-AF65-F5344CB8AC3E}">
        <p14:creationId xmlns:p14="http://schemas.microsoft.com/office/powerpoint/2010/main" val="2951243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51</a:t>
            </a:fld>
            <a:endParaRPr lang="en-US" dirty="0"/>
          </a:p>
        </p:txBody>
      </p:sp>
    </p:spTree>
    <p:extLst>
      <p:ext uri="{BB962C8B-B14F-4D97-AF65-F5344CB8AC3E}">
        <p14:creationId xmlns:p14="http://schemas.microsoft.com/office/powerpoint/2010/main" val="1253607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52</a:t>
            </a:fld>
            <a:endParaRPr lang="en-US" dirty="0"/>
          </a:p>
        </p:txBody>
      </p:sp>
    </p:spTree>
    <p:extLst>
      <p:ext uri="{BB962C8B-B14F-4D97-AF65-F5344CB8AC3E}">
        <p14:creationId xmlns:p14="http://schemas.microsoft.com/office/powerpoint/2010/main" val="3868876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53</a:t>
            </a:fld>
            <a:endParaRPr lang="en-US" dirty="0"/>
          </a:p>
        </p:txBody>
      </p:sp>
    </p:spTree>
    <p:extLst>
      <p:ext uri="{BB962C8B-B14F-4D97-AF65-F5344CB8AC3E}">
        <p14:creationId xmlns:p14="http://schemas.microsoft.com/office/powerpoint/2010/main" val="3389440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54</a:t>
            </a:fld>
            <a:endParaRPr lang="en-US" dirty="0"/>
          </a:p>
        </p:txBody>
      </p:sp>
    </p:spTree>
    <p:extLst>
      <p:ext uri="{BB962C8B-B14F-4D97-AF65-F5344CB8AC3E}">
        <p14:creationId xmlns:p14="http://schemas.microsoft.com/office/powerpoint/2010/main" val="52620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55</a:t>
            </a:fld>
            <a:endParaRPr lang="en-US" dirty="0"/>
          </a:p>
        </p:txBody>
      </p:sp>
    </p:spTree>
    <p:extLst>
      <p:ext uri="{BB962C8B-B14F-4D97-AF65-F5344CB8AC3E}">
        <p14:creationId xmlns:p14="http://schemas.microsoft.com/office/powerpoint/2010/main" val="4119874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56</a:t>
            </a:fld>
            <a:endParaRPr lang="en-US" dirty="0"/>
          </a:p>
        </p:txBody>
      </p:sp>
    </p:spTree>
    <p:extLst>
      <p:ext uri="{BB962C8B-B14F-4D97-AF65-F5344CB8AC3E}">
        <p14:creationId xmlns:p14="http://schemas.microsoft.com/office/powerpoint/2010/main" val="424617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8</a:t>
            </a:fld>
            <a:endParaRPr lang="en-US" dirty="0"/>
          </a:p>
        </p:txBody>
      </p:sp>
    </p:spTree>
    <p:extLst>
      <p:ext uri="{BB962C8B-B14F-4D97-AF65-F5344CB8AC3E}">
        <p14:creationId xmlns:p14="http://schemas.microsoft.com/office/powerpoint/2010/main" val="1218028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57</a:t>
            </a:fld>
            <a:endParaRPr lang="en-US" dirty="0"/>
          </a:p>
        </p:txBody>
      </p:sp>
    </p:spTree>
    <p:extLst>
      <p:ext uri="{BB962C8B-B14F-4D97-AF65-F5344CB8AC3E}">
        <p14:creationId xmlns:p14="http://schemas.microsoft.com/office/powerpoint/2010/main" val="2016226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58</a:t>
            </a:fld>
            <a:endParaRPr lang="en-US" dirty="0"/>
          </a:p>
        </p:txBody>
      </p:sp>
    </p:spTree>
    <p:extLst>
      <p:ext uri="{BB962C8B-B14F-4D97-AF65-F5344CB8AC3E}">
        <p14:creationId xmlns:p14="http://schemas.microsoft.com/office/powerpoint/2010/main" val="330442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59</a:t>
            </a:fld>
            <a:endParaRPr lang="en-US" dirty="0"/>
          </a:p>
        </p:txBody>
      </p:sp>
    </p:spTree>
    <p:extLst>
      <p:ext uri="{BB962C8B-B14F-4D97-AF65-F5344CB8AC3E}">
        <p14:creationId xmlns:p14="http://schemas.microsoft.com/office/powerpoint/2010/main" val="10241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60</a:t>
            </a:fld>
            <a:endParaRPr lang="en-US" dirty="0"/>
          </a:p>
        </p:txBody>
      </p:sp>
    </p:spTree>
    <p:extLst>
      <p:ext uri="{BB962C8B-B14F-4D97-AF65-F5344CB8AC3E}">
        <p14:creationId xmlns:p14="http://schemas.microsoft.com/office/powerpoint/2010/main" val="16142747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61</a:t>
            </a:fld>
            <a:endParaRPr lang="en-US" dirty="0"/>
          </a:p>
        </p:txBody>
      </p:sp>
    </p:spTree>
    <p:extLst>
      <p:ext uri="{BB962C8B-B14F-4D97-AF65-F5344CB8AC3E}">
        <p14:creationId xmlns:p14="http://schemas.microsoft.com/office/powerpoint/2010/main" val="2961275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62</a:t>
            </a:fld>
            <a:endParaRPr lang="en-US" dirty="0"/>
          </a:p>
        </p:txBody>
      </p:sp>
    </p:spTree>
    <p:extLst>
      <p:ext uri="{BB962C8B-B14F-4D97-AF65-F5344CB8AC3E}">
        <p14:creationId xmlns:p14="http://schemas.microsoft.com/office/powerpoint/2010/main" val="40472534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63</a:t>
            </a:fld>
            <a:endParaRPr lang="en-US" dirty="0"/>
          </a:p>
        </p:txBody>
      </p:sp>
    </p:spTree>
    <p:extLst>
      <p:ext uri="{BB962C8B-B14F-4D97-AF65-F5344CB8AC3E}">
        <p14:creationId xmlns:p14="http://schemas.microsoft.com/office/powerpoint/2010/main" val="14765523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64</a:t>
            </a:fld>
            <a:endParaRPr lang="en-US" dirty="0"/>
          </a:p>
        </p:txBody>
      </p:sp>
    </p:spTree>
    <p:extLst>
      <p:ext uri="{BB962C8B-B14F-4D97-AF65-F5344CB8AC3E}">
        <p14:creationId xmlns:p14="http://schemas.microsoft.com/office/powerpoint/2010/main" val="781422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65</a:t>
            </a:fld>
            <a:endParaRPr lang="en-US" dirty="0"/>
          </a:p>
        </p:txBody>
      </p:sp>
    </p:spTree>
    <p:extLst>
      <p:ext uri="{BB962C8B-B14F-4D97-AF65-F5344CB8AC3E}">
        <p14:creationId xmlns:p14="http://schemas.microsoft.com/office/powerpoint/2010/main" val="39471013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66</a:t>
            </a:fld>
            <a:endParaRPr lang="en-US" dirty="0"/>
          </a:p>
        </p:txBody>
      </p:sp>
    </p:spTree>
    <p:extLst>
      <p:ext uri="{BB962C8B-B14F-4D97-AF65-F5344CB8AC3E}">
        <p14:creationId xmlns:p14="http://schemas.microsoft.com/office/powerpoint/2010/main" val="106346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10</a:t>
            </a:fld>
            <a:endParaRPr lang="en-US" dirty="0"/>
          </a:p>
        </p:txBody>
      </p:sp>
    </p:spTree>
    <p:extLst>
      <p:ext uri="{BB962C8B-B14F-4D97-AF65-F5344CB8AC3E}">
        <p14:creationId xmlns:p14="http://schemas.microsoft.com/office/powerpoint/2010/main" val="3020591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67</a:t>
            </a:fld>
            <a:endParaRPr lang="en-US" dirty="0"/>
          </a:p>
        </p:txBody>
      </p:sp>
    </p:spTree>
    <p:extLst>
      <p:ext uri="{BB962C8B-B14F-4D97-AF65-F5344CB8AC3E}">
        <p14:creationId xmlns:p14="http://schemas.microsoft.com/office/powerpoint/2010/main" val="32012041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68</a:t>
            </a:fld>
            <a:endParaRPr lang="en-US" dirty="0"/>
          </a:p>
        </p:txBody>
      </p:sp>
    </p:spTree>
    <p:extLst>
      <p:ext uri="{BB962C8B-B14F-4D97-AF65-F5344CB8AC3E}">
        <p14:creationId xmlns:p14="http://schemas.microsoft.com/office/powerpoint/2010/main" val="3608327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69</a:t>
            </a:fld>
            <a:endParaRPr lang="en-US" dirty="0"/>
          </a:p>
        </p:txBody>
      </p:sp>
    </p:spTree>
    <p:extLst>
      <p:ext uri="{BB962C8B-B14F-4D97-AF65-F5344CB8AC3E}">
        <p14:creationId xmlns:p14="http://schemas.microsoft.com/office/powerpoint/2010/main" val="2708593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70</a:t>
            </a:fld>
            <a:endParaRPr lang="en-US" dirty="0"/>
          </a:p>
        </p:txBody>
      </p:sp>
    </p:spTree>
    <p:extLst>
      <p:ext uri="{BB962C8B-B14F-4D97-AF65-F5344CB8AC3E}">
        <p14:creationId xmlns:p14="http://schemas.microsoft.com/office/powerpoint/2010/main" val="4434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71</a:t>
            </a:fld>
            <a:endParaRPr lang="en-US" dirty="0"/>
          </a:p>
        </p:txBody>
      </p:sp>
    </p:spTree>
    <p:extLst>
      <p:ext uri="{BB962C8B-B14F-4D97-AF65-F5344CB8AC3E}">
        <p14:creationId xmlns:p14="http://schemas.microsoft.com/office/powerpoint/2010/main" val="295471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72</a:t>
            </a:fld>
            <a:endParaRPr lang="en-US" dirty="0"/>
          </a:p>
        </p:txBody>
      </p:sp>
    </p:spTree>
    <p:extLst>
      <p:ext uri="{BB962C8B-B14F-4D97-AF65-F5344CB8AC3E}">
        <p14:creationId xmlns:p14="http://schemas.microsoft.com/office/powerpoint/2010/main" val="232060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11</a:t>
            </a:fld>
            <a:endParaRPr lang="en-US" dirty="0"/>
          </a:p>
        </p:txBody>
      </p:sp>
    </p:spTree>
    <p:extLst>
      <p:ext uri="{BB962C8B-B14F-4D97-AF65-F5344CB8AC3E}">
        <p14:creationId xmlns:p14="http://schemas.microsoft.com/office/powerpoint/2010/main" val="69101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12</a:t>
            </a:fld>
            <a:endParaRPr lang="en-US" dirty="0"/>
          </a:p>
        </p:txBody>
      </p:sp>
    </p:spTree>
    <p:extLst>
      <p:ext uri="{BB962C8B-B14F-4D97-AF65-F5344CB8AC3E}">
        <p14:creationId xmlns:p14="http://schemas.microsoft.com/office/powerpoint/2010/main" val="2104301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t>13</a:t>
            </a:fld>
            <a:endParaRPr lang="en-US" dirty="0"/>
          </a:p>
        </p:txBody>
      </p:sp>
    </p:spTree>
    <p:extLst>
      <p:ext uri="{BB962C8B-B14F-4D97-AF65-F5344CB8AC3E}">
        <p14:creationId xmlns:p14="http://schemas.microsoft.com/office/powerpoint/2010/main" val="178510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7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SWW-Logo_RGB.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715" y="6304115"/>
            <a:ext cx="1159071" cy="371265"/>
          </a:xfrm>
          <a:prstGeom prst="rect">
            <a:avLst/>
          </a:prstGeom>
        </p:spPr>
      </p:pic>
      <p:sp>
        <p:nvSpPr>
          <p:cNvPr id="5" name="Rectangle 4"/>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7" name="Rectangle 6"/>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171143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SWW-Logo_RGB.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715" y="6304115"/>
            <a:ext cx="1159071" cy="371265"/>
          </a:xfrm>
          <a:prstGeom prst="rect">
            <a:avLst/>
          </a:prstGeom>
        </p:spPr>
      </p:pic>
      <p:sp>
        <p:nvSpPr>
          <p:cNvPr id="11" name="Rectangle 10"/>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6" name="Rectangle 5"/>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1952545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21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descr="SWW-Logo_RGB.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715" y="6304115"/>
            <a:ext cx="1159071" cy="371265"/>
          </a:xfrm>
          <a:prstGeom prst="rect">
            <a:avLst/>
          </a:prstGeom>
        </p:spPr>
      </p:pic>
      <p:sp>
        <p:nvSpPr>
          <p:cNvPr id="7" name="Rectangle 6"/>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9" name="Rectangle 8"/>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66231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9" name="Picture 8"/>
          <p:cNvPicPr>
            <a:picLocks noChangeAspect="1"/>
          </p:cNvPicPr>
          <p:nvPr/>
        </p:nvPicPr>
        <p:blipFill>
          <a:blip r:embed="rId2"/>
          <a:stretch>
            <a:fillRect/>
          </a:stretch>
        </p:blipFill>
        <p:spPr>
          <a:xfrm>
            <a:off x="425715" y="6326235"/>
            <a:ext cx="1082349" cy="349145"/>
          </a:xfrm>
          <a:prstGeom prst="rect">
            <a:avLst/>
          </a:prstGeom>
        </p:spPr>
      </p:pic>
      <p:sp>
        <p:nvSpPr>
          <p:cNvPr id="10" name="Rectangle 9"/>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408949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Rectangle 4"/>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6" name="Rectangle 5"/>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9" name="Picture 8"/>
          <p:cNvPicPr>
            <a:picLocks noChangeAspect="1"/>
          </p:cNvPicPr>
          <p:nvPr/>
        </p:nvPicPr>
        <p:blipFill>
          <a:blip r:embed="rId2"/>
          <a:stretch>
            <a:fillRect/>
          </a:stretch>
        </p:blipFill>
        <p:spPr>
          <a:xfrm>
            <a:off x="425715" y="6326235"/>
            <a:ext cx="1082349" cy="349145"/>
          </a:xfrm>
          <a:prstGeom prst="rect">
            <a:avLst/>
          </a:prstGeom>
        </p:spPr>
      </p:pic>
    </p:spTree>
    <p:extLst>
      <p:ext uri="{BB962C8B-B14F-4D97-AF65-F5344CB8AC3E}">
        <p14:creationId xmlns:p14="http://schemas.microsoft.com/office/powerpoint/2010/main" val="116163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46758" cy="1143000"/>
          </a:xfrm>
        </p:spPr>
        <p:txBody>
          <a:bodyPr>
            <a:normAutofit/>
          </a:bodyPr>
          <a:lstStyle>
            <a:lvl1pPr>
              <a:defRPr sz="3600" kern="300" cap="all" spc="0">
                <a:latin typeface="Roboto Condensed"/>
                <a:cs typeface="Roboto Condensed"/>
              </a:defRPr>
            </a:lvl1pPr>
          </a:lstStyle>
          <a:p>
            <a:r>
              <a:rPr lang="en-US" dirty="0"/>
              <a:t>Click to edit Master title style</a:t>
            </a:r>
          </a:p>
        </p:txBody>
      </p:sp>
      <p:sp>
        <p:nvSpPr>
          <p:cNvPr id="3" name="Content Placeholder 2"/>
          <p:cNvSpPr>
            <a:spLocks noGrp="1"/>
          </p:cNvSpPr>
          <p:nvPr>
            <p:ph idx="1"/>
          </p:nvPr>
        </p:nvSpPr>
        <p:spPr>
          <a:xfrm>
            <a:off x="457200" y="1600200"/>
            <a:ext cx="8229600" cy="4389120"/>
          </a:xfrm>
        </p:spPr>
        <p:txBody>
          <a:bodyPr>
            <a:normAutofit/>
          </a:bodyPr>
          <a:lstStyle>
            <a:lvl1pPr algn="l" defTabSz="457200" rtl="0" eaLnBrk="1" latinLnBrk="0" hangingPunct="1">
              <a:lnSpc>
                <a:spcPct val="100000"/>
              </a:lnSpc>
              <a:spcBef>
                <a:spcPts val="0"/>
              </a:spcBef>
              <a:spcAft>
                <a:spcPts val="600"/>
              </a:spcAft>
              <a:buFont typeface="Arial"/>
              <a:defRPr lang="en-US" sz="2400" b="0" i="0" kern="1200" dirty="0">
                <a:solidFill>
                  <a:srgbClr val="3E5162"/>
                </a:solidFill>
                <a:latin typeface="Lato Regular"/>
                <a:ea typeface="+mn-ea"/>
                <a:cs typeface="Lato Regular"/>
              </a:defRPr>
            </a:lvl1pPr>
            <a:lvl2pPr algn="l" defTabSz="457200" rtl="0" eaLnBrk="1" latinLnBrk="0" hangingPunct="1">
              <a:lnSpc>
                <a:spcPct val="100000"/>
              </a:lnSpc>
              <a:spcBef>
                <a:spcPts val="0"/>
              </a:spcBef>
              <a:spcAft>
                <a:spcPts val="600"/>
              </a:spcAft>
              <a:buFont typeface="Arial"/>
              <a:defRPr lang="en-US" sz="2400" b="0" i="0" kern="1200" dirty="0">
                <a:solidFill>
                  <a:srgbClr val="3E5162"/>
                </a:solidFill>
                <a:latin typeface="Lato Regular"/>
                <a:ea typeface="+mn-ea"/>
                <a:cs typeface="Lato Regular"/>
              </a:defRPr>
            </a:lvl2pPr>
            <a:lvl3pPr algn="l" defTabSz="457200" rtl="0" eaLnBrk="1" latinLnBrk="0" hangingPunct="1">
              <a:lnSpc>
                <a:spcPct val="100000"/>
              </a:lnSpc>
              <a:spcBef>
                <a:spcPts val="0"/>
              </a:spcBef>
              <a:spcAft>
                <a:spcPts val="600"/>
              </a:spcAft>
              <a:buFont typeface="Arial"/>
              <a:defRPr lang="en-US" sz="2400" b="0" i="0" kern="1200" dirty="0">
                <a:solidFill>
                  <a:srgbClr val="3E5162"/>
                </a:solidFill>
                <a:latin typeface="Lato Regular"/>
                <a:ea typeface="+mn-ea"/>
                <a:cs typeface="Lato Regular"/>
              </a:defRPr>
            </a:lvl3pPr>
            <a:lvl4pPr algn="l" defTabSz="457200" rtl="0" eaLnBrk="1" latinLnBrk="0" hangingPunct="1">
              <a:lnSpc>
                <a:spcPct val="100000"/>
              </a:lnSpc>
              <a:spcBef>
                <a:spcPts val="0"/>
              </a:spcBef>
              <a:spcAft>
                <a:spcPts val="600"/>
              </a:spcAft>
              <a:buFont typeface="Arial"/>
              <a:defRPr lang="en-US" sz="2400" b="0" i="0" kern="1200" dirty="0">
                <a:solidFill>
                  <a:srgbClr val="3E5162"/>
                </a:solidFill>
                <a:latin typeface="Lato Regular"/>
                <a:ea typeface="+mn-ea"/>
                <a:cs typeface="Lato Regular"/>
              </a:defRPr>
            </a:lvl4pPr>
            <a:lvl5pPr algn="l" defTabSz="457200" rtl="0" eaLnBrk="1" latinLnBrk="0" hangingPunct="1">
              <a:lnSpc>
                <a:spcPct val="100000"/>
              </a:lnSpc>
              <a:spcBef>
                <a:spcPts val="0"/>
              </a:spcBef>
              <a:spcAft>
                <a:spcPts val="600"/>
              </a:spcAft>
              <a:buFont typeface="Arial"/>
              <a:defRPr lang="en-US" sz="2400" b="0" i="0" kern="1200" dirty="0">
                <a:solidFill>
                  <a:srgbClr val="3E5162"/>
                </a:solidFill>
                <a:latin typeface="Lato Regular"/>
                <a:ea typeface="+mn-ea"/>
                <a:cs typeface="La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p:nvPicPr>
        <p:blipFill>
          <a:blip r:embed="rId2"/>
          <a:stretch>
            <a:fillRect/>
          </a:stretch>
        </p:blipFill>
        <p:spPr>
          <a:xfrm>
            <a:off x="425715" y="6326235"/>
            <a:ext cx="1082349" cy="349145"/>
          </a:xfrm>
          <a:prstGeom prst="rect">
            <a:avLst/>
          </a:prstGeom>
        </p:spPr>
      </p:pic>
      <p:sp>
        <p:nvSpPr>
          <p:cNvPr id="9" name="Rectangle 8"/>
          <p:cNvSpPr/>
          <p:nvPr userDrawn="1"/>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892737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0"/>
            <a:ext cx="9144000" cy="6189152"/>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8882063" y="6276975"/>
            <a:ext cx="261937" cy="461963"/>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5450" y="6326188"/>
            <a:ext cx="1082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62113" y="6276975"/>
            <a:ext cx="7126287" cy="461963"/>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457200" y="274638"/>
            <a:ext cx="7122430" cy="1143000"/>
          </a:xfrm>
        </p:spPr>
        <p:txBody>
          <a:bodyPr>
            <a:normAutofit/>
          </a:bodyPr>
          <a:lstStyle>
            <a:lvl1pPr>
              <a:defRPr sz="3600" kern="300" cap="all" spc="0">
                <a:solidFill>
                  <a:schemeClr val="bg1"/>
                </a:solidFill>
                <a:latin typeface="Roboto Condensed"/>
                <a:cs typeface="Roboto Condensed"/>
              </a:defRPr>
            </a:lvl1pPr>
          </a:lstStyle>
          <a:p>
            <a:r>
              <a:rPr lang="en-US" dirty="0"/>
              <a:t>Click to edit Master title style</a:t>
            </a:r>
          </a:p>
        </p:txBody>
      </p:sp>
      <p:sp>
        <p:nvSpPr>
          <p:cNvPr id="3" name="Content Placeholder 2"/>
          <p:cNvSpPr>
            <a:spLocks noGrp="1"/>
          </p:cNvSpPr>
          <p:nvPr>
            <p:ph idx="1"/>
          </p:nvPr>
        </p:nvSpPr>
        <p:spPr>
          <a:xfrm>
            <a:off x="457200" y="1600199"/>
            <a:ext cx="8229600" cy="4389120"/>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descr="Seal of Alaska - Wikipedia">
            <a:extLst>
              <a:ext uri="{FF2B5EF4-FFF2-40B4-BE49-F238E27FC236}">
                <a16:creationId xmlns:a16="http://schemas.microsoft.com/office/drawing/2014/main" id="{C560F49F-9ABF-4742-42B7-3D6035D7FF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83039" y="191434"/>
            <a:ext cx="115755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9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p:nvSpPr>
        <p:spPr>
          <a:xfrm>
            <a:off x="0" y="0"/>
            <a:ext cx="9144000" cy="3639312"/>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8882063" y="6276975"/>
            <a:ext cx="261937" cy="461963"/>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5450" y="6326188"/>
            <a:ext cx="1082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62113" y="6276975"/>
            <a:ext cx="7126287" cy="461963"/>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457200" y="274638"/>
            <a:ext cx="7122430" cy="1143000"/>
          </a:xfrm>
        </p:spPr>
        <p:txBody>
          <a:bodyPr>
            <a:normAutofit/>
          </a:bodyPr>
          <a:lstStyle>
            <a:lvl1pPr>
              <a:defRPr sz="3600" kern="300" cap="all" spc="0">
                <a:solidFill>
                  <a:schemeClr val="bg1"/>
                </a:solidFill>
                <a:latin typeface="Roboto Condensed"/>
                <a:cs typeface="Roboto Condensed"/>
              </a:defRPr>
            </a:lvl1pPr>
          </a:lstStyle>
          <a:p>
            <a:r>
              <a:rPr lang="en-US" dirty="0"/>
              <a:t>Click to edit Master title style</a:t>
            </a:r>
          </a:p>
        </p:txBody>
      </p:sp>
      <p:sp>
        <p:nvSpPr>
          <p:cNvPr id="3" name="Content Placeholder 2"/>
          <p:cNvSpPr>
            <a:spLocks noGrp="1"/>
          </p:cNvSpPr>
          <p:nvPr>
            <p:ph idx="1"/>
          </p:nvPr>
        </p:nvSpPr>
        <p:spPr>
          <a:xfrm>
            <a:off x="457200" y="1600201"/>
            <a:ext cx="8229600" cy="1828800"/>
          </a:xfrm>
        </p:spPr>
        <p:txBody>
          <a:bodyPr>
            <a:normAutofit/>
          </a:bodyPr>
          <a:lstStyle>
            <a:lvl1pPr>
              <a:lnSpc>
                <a:spcPct val="100000"/>
              </a:lnSpc>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descr="Seal of Alaska - Wikipedia">
            <a:extLst>
              <a:ext uri="{FF2B5EF4-FFF2-40B4-BE49-F238E27FC236}">
                <a16:creationId xmlns:a16="http://schemas.microsoft.com/office/drawing/2014/main" id="{C30C224E-00C2-2FAD-18F1-F080F8269A7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83039" y="191434"/>
            <a:ext cx="115755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4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p:cNvSpPr/>
          <p:nvPr/>
        </p:nvSpPr>
        <p:spPr>
          <a:xfrm>
            <a:off x="0" y="0"/>
            <a:ext cx="5440680" cy="6190488"/>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8882063" y="6276975"/>
            <a:ext cx="261937" cy="461963"/>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5450" y="6326188"/>
            <a:ext cx="1082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62113" y="6276975"/>
            <a:ext cx="7126287" cy="461963"/>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457200" y="274638"/>
            <a:ext cx="4800600" cy="1143000"/>
          </a:xfrm>
        </p:spPr>
        <p:txBody>
          <a:bodyPr>
            <a:noAutofit/>
          </a:bodyPr>
          <a:lstStyle>
            <a:lvl1pPr>
              <a:defRPr sz="3200" kern="300" cap="all" spc="0">
                <a:solidFill>
                  <a:schemeClr val="bg1"/>
                </a:solidFill>
                <a:latin typeface="Roboto Condensed"/>
                <a:cs typeface="Roboto Condensed"/>
              </a:defRPr>
            </a:lvl1pPr>
          </a:lstStyle>
          <a:p>
            <a:r>
              <a:rPr lang="en-US"/>
              <a:t>Click to edit Master title style</a:t>
            </a:r>
            <a:endParaRPr lang="en-US" dirty="0"/>
          </a:p>
        </p:txBody>
      </p:sp>
      <p:sp>
        <p:nvSpPr>
          <p:cNvPr id="3" name="Content Placeholder 2"/>
          <p:cNvSpPr>
            <a:spLocks noGrp="1"/>
          </p:cNvSpPr>
          <p:nvPr>
            <p:ph idx="1"/>
          </p:nvPr>
        </p:nvSpPr>
        <p:spPr>
          <a:xfrm>
            <a:off x="457200" y="1600199"/>
            <a:ext cx="4768056" cy="4389120"/>
          </a:xfrm>
        </p:spPr>
        <p:txBody>
          <a:bodyPr>
            <a:normAutofit/>
          </a:bodyPr>
          <a:lstStyle>
            <a:lvl1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1pPr>
            <a:lvl2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2pPr>
            <a:lvl3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3pPr>
            <a:lvl4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4pPr>
            <a:lvl5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569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Rectangle 5"/>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p:nvPicPr>
        <p:blipFill>
          <a:blip r:embed="rId2"/>
          <a:stretch>
            <a:fillRect/>
          </a:stretch>
        </p:blipFill>
        <p:spPr>
          <a:xfrm>
            <a:off x="425715" y="6326235"/>
            <a:ext cx="1082349" cy="349145"/>
          </a:xfrm>
          <a:prstGeom prst="rect">
            <a:avLst/>
          </a:prstGeom>
        </p:spPr>
      </p:pic>
      <p:sp>
        <p:nvSpPr>
          <p:cNvPr id="9" name="Rectangle 8"/>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12798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6283F-044A-074C-9334-ADD7665D480F}"/>
              </a:ext>
            </a:extLst>
          </p:cNvPr>
          <p:cNvSpPr/>
          <p:nvPr/>
        </p:nvSpPr>
        <p:spPr>
          <a:xfrm>
            <a:off x="0" y="0"/>
            <a:ext cx="9144000" cy="6189152"/>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4000" cap="all">
                <a:solidFill>
                  <a:schemeClr val="bg1"/>
                </a:solidFill>
                <a:latin typeface="Roboto Condensed"/>
                <a:cs typeface="Roboto Condensed"/>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389120"/>
          </a:xfrm>
        </p:spPr>
        <p:txBody>
          <a:bodyPr>
            <a:normAutofit/>
          </a:bodyPr>
          <a:lstStyle>
            <a:lvl1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1pPr>
            <a:lvl2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2pPr>
            <a:lvl3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3pPr>
            <a:lvl4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4pPr>
            <a:lvl5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389120"/>
          </a:xfrm>
        </p:spPr>
        <p:txBody>
          <a:bodyPr>
            <a:normAutofit/>
          </a:bodyPr>
          <a:lstStyle>
            <a:lvl1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1pPr>
            <a:lvl2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2pPr>
            <a:lvl3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3pPr>
            <a:lvl4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4pPr>
            <a:lvl5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9" name="Picture 8"/>
          <p:cNvPicPr>
            <a:picLocks noChangeAspect="1"/>
          </p:cNvPicPr>
          <p:nvPr/>
        </p:nvPicPr>
        <p:blipFill>
          <a:blip r:embed="rId2"/>
          <a:stretch>
            <a:fillRect/>
          </a:stretch>
        </p:blipFill>
        <p:spPr>
          <a:xfrm>
            <a:off x="425715" y="6326235"/>
            <a:ext cx="1082349" cy="349145"/>
          </a:xfrm>
          <a:prstGeom prst="rect">
            <a:avLst/>
          </a:prstGeom>
        </p:spPr>
      </p:pic>
      <p:sp>
        <p:nvSpPr>
          <p:cNvPr id="10" name="Rectangle 9"/>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6" name="Picture 2" descr="Seal of Alaska - Wikipedia">
            <a:extLst>
              <a:ext uri="{FF2B5EF4-FFF2-40B4-BE49-F238E27FC236}">
                <a16:creationId xmlns:a16="http://schemas.microsoft.com/office/drawing/2014/main" id="{45B1DAE3-2FD2-C07E-092E-6F6BCE8A7F1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83039" y="191434"/>
            <a:ext cx="115755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9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8D2838-BF3D-AB46-A978-D9ADF3FA05EA}"/>
              </a:ext>
            </a:extLst>
          </p:cNvPr>
          <p:cNvSpPr/>
          <p:nvPr/>
        </p:nvSpPr>
        <p:spPr>
          <a:xfrm>
            <a:off x="0" y="0"/>
            <a:ext cx="9144000" cy="6189152"/>
          </a:xfrm>
          <a:prstGeom prst="rect">
            <a:avLst/>
          </a:prstGeom>
          <a:solidFill>
            <a:srgbClr val="507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840480"/>
          </a:xfrm>
        </p:spPr>
        <p:txBody>
          <a:bodyPr>
            <a:normAutofit/>
          </a:bodyPr>
          <a:lstStyle>
            <a:lvl1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1pPr>
            <a:lvl2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2pPr>
            <a:lvl3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3pPr>
            <a:lvl4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4pPr>
            <a:lvl5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840480"/>
          </a:xfrm>
        </p:spPr>
        <p:txBody>
          <a:bodyPr>
            <a:normAutofit/>
          </a:bodyPr>
          <a:lstStyle>
            <a:lvl1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1pPr>
            <a:lvl2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2pPr>
            <a:lvl3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3pPr>
            <a:lvl4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4pPr>
            <a:lvl5pPr algn="l" defTabSz="457200" rtl="0" eaLnBrk="1" latinLnBrk="0" hangingPunct="1">
              <a:lnSpc>
                <a:spcPct val="100000"/>
              </a:lnSpc>
              <a:spcBef>
                <a:spcPts val="0"/>
              </a:spcBef>
              <a:spcAft>
                <a:spcPts val="600"/>
              </a:spcAft>
              <a:buFont typeface="Arial"/>
              <a:defRPr lang="en-US" sz="1800" b="0" i="0" kern="1200" dirty="0">
                <a:solidFill>
                  <a:schemeClr val="bg1"/>
                </a:solidFill>
                <a:latin typeface="Lato Regular"/>
                <a:ea typeface="+mn-ea"/>
                <a:cs typeface="Lato Regular"/>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8882529" y="6276769"/>
            <a:ext cx="261471"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11" name="Picture 10"/>
          <p:cNvPicPr>
            <a:picLocks noChangeAspect="1"/>
          </p:cNvPicPr>
          <p:nvPr/>
        </p:nvPicPr>
        <p:blipFill>
          <a:blip r:embed="rId2"/>
          <a:stretch>
            <a:fillRect/>
          </a:stretch>
        </p:blipFill>
        <p:spPr>
          <a:xfrm>
            <a:off x="425715" y="6326235"/>
            <a:ext cx="1082349" cy="349145"/>
          </a:xfrm>
          <a:prstGeom prst="rect">
            <a:avLst/>
          </a:prstGeom>
        </p:spPr>
      </p:pic>
      <p:sp>
        <p:nvSpPr>
          <p:cNvPr id="12" name="Rectangle 11"/>
          <p:cNvSpPr/>
          <p:nvPr/>
        </p:nvSpPr>
        <p:spPr>
          <a:xfrm>
            <a:off x="1662880" y="6276769"/>
            <a:ext cx="7126285"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8" name="Picture 2" descr="Seal of Alaska - Wikipedia">
            <a:extLst>
              <a:ext uri="{FF2B5EF4-FFF2-40B4-BE49-F238E27FC236}">
                <a16:creationId xmlns:a16="http://schemas.microsoft.com/office/drawing/2014/main" id="{9CBF4228-EB4C-31FD-3B4A-07E1E4616F7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83039" y="191434"/>
            <a:ext cx="115755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33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33385"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 descr="Seal of Alaska - Wikipedia">
            <a:extLst>
              <a:ext uri="{FF2B5EF4-FFF2-40B4-BE49-F238E27FC236}">
                <a16:creationId xmlns:a16="http://schemas.microsoft.com/office/drawing/2014/main" id="{9A004845-13A4-C20D-0A62-67E54CF1FAF5}"/>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783039" y="191434"/>
            <a:ext cx="115755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599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2" r:id="rId13"/>
  </p:sldLayoutIdLst>
  <p:txStyles>
    <p:titleStyle>
      <a:lvl1pPr algn="l" defTabSz="457200" rtl="0" eaLnBrk="1" latinLnBrk="0" hangingPunct="1">
        <a:spcBef>
          <a:spcPct val="0"/>
        </a:spcBef>
        <a:buNone/>
        <a:defRPr sz="3600" b="0" i="0" kern="1200" cap="all">
          <a:solidFill>
            <a:srgbClr val="999999"/>
          </a:solidFill>
          <a:latin typeface="Roboto Condensed"/>
          <a:ea typeface="+mj-ea"/>
          <a:cs typeface="Roboto Condensed"/>
        </a:defRPr>
      </a:lvl1pPr>
    </p:titleStyle>
    <p:bodyStyle>
      <a:lvl1pPr marL="342900" indent="-342900" algn="l" defTabSz="457200" rtl="0" eaLnBrk="1" latinLnBrk="0" hangingPunct="1">
        <a:lnSpc>
          <a:spcPct val="100000"/>
        </a:lnSpc>
        <a:spcBef>
          <a:spcPts val="0"/>
        </a:spcBef>
        <a:spcAft>
          <a:spcPts val="600"/>
        </a:spcAft>
        <a:buFont typeface="Arial"/>
        <a:buChar char="•"/>
        <a:defRPr sz="2400" b="0" i="0" kern="1200">
          <a:solidFill>
            <a:srgbClr val="3E5162"/>
          </a:solidFill>
          <a:latin typeface="Lato Regular"/>
          <a:ea typeface="+mn-ea"/>
          <a:cs typeface="Lato Regular"/>
        </a:defRPr>
      </a:lvl1pPr>
      <a:lvl2pPr marL="742950" indent="-285750" algn="l" defTabSz="457200" rtl="0" eaLnBrk="1" latinLnBrk="0" hangingPunct="1">
        <a:lnSpc>
          <a:spcPct val="100000"/>
        </a:lnSpc>
        <a:spcBef>
          <a:spcPts val="0"/>
        </a:spcBef>
        <a:spcAft>
          <a:spcPts val="600"/>
        </a:spcAft>
        <a:buFont typeface="Arial"/>
        <a:buChar char="–"/>
        <a:defRPr sz="2400" b="0" i="0" kern="1200">
          <a:solidFill>
            <a:srgbClr val="3E5162"/>
          </a:solidFill>
          <a:latin typeface="Lato Regular"/>
          <a:ea typeface="+mn-ea"/>
          <a:cs typeface="Lato Regular"/>
        </a:defRPr>
      </a:lvl2pPr>
      <a:lvl3pPr marL="1143000" indent="-228600" algn="l" defTabSz="457200" rtl="0" eaLnBrk="1" latinLnBrk="0" hangingPunct="1">
        <a:lnSpc>
          <a:spcPct val="100000"/>
        </a:lnSpc>
        <a:spcBef>
          <a:spcPts val="0"/>
        </a:spcBef>
        <a:spcAft>
          <a:spcPts val="600"/>
        </a:spcAft>
        <a:buFont typeface="Arial"/>
        <a:buChar char="•"/>
        <a:defRPr sz="2400" b="0" i="0" kern="1200">
          <a:solidFill>
            <a:srgbClr val="3E5162"/>
          </a:solidFill>
          <a:latin typeface="Lato Regular"/>
          <a:ea typeface="+mn-ea"/>
          <a:cs typeface="Lato Regular"/>
        </a:defRPr>
      </a:lvl3pPr>
      <a:lvl4pPr marL="1600200" indent="-228600" algn="l" defTabSz="457200" rtl="0" eaLnBrk="1" latinLnBrk="0" hangingPunct="1">
        <a:lnSpc>
          <a:spcPct val="100000"/>
        </a:lnSpc>
        <a:spcBef>
          <a:spcPts val="0"/>
        </a:spcBef>
        <a:spcAft>
          <a:spcPts val="600"/>
        </a:spcAft>
        <a:buFont typeface="Arial"/>
        <a:buChar char="–"/>
        <a:defRPr sz="2400" b="0" i="0" kern="1200">
          <a:solidFill>
            <a:srgbClr val="3E5162"/>
          </a:solidFill>
          <a:latin typeface="Lato Regular"/>
          <a:ea typeface="+mn-ea"/>
          <a:cs typeface="Lato Regular"/>
        </a:defRPr>
      </a:lvl4pPr>
      <a:lvl5pPr marL="2057400" indent="-228600" algn="l" defTabSz="457200" rtl="0" eaLnBrk="1" latinLnBrk="0" hangingPunct="1">
        <a:lnSpc>
          <a:spcPct val="100000"/>
        </a:lnSpc>
        <a:spcBef>
          <a:spcPts val="0"/>
        </a:spcBef>
        <a:spcAft>
          <a:spcPts val="600"/>
        </a:spcAft>
        <a:buFont typeface="Arial"/>
        <a:buChar char="»"/>
        <a:defRPr sz="2400" b="0" i="0" kern="1200">
          <a:solidFill>
            <a:srgbClr val="3E516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 y="-45532"/>
            <a:ext cx="5344884" cy="5973592"/>
          </a:xfrm>
          <a:prstGeom prst="rect">
            <a:avLst/>
          </a:prstGeom>
          <a:gradFill flip="none" rotWithShape="1">
            <a:gsLst>
              <a:gs pos="100000">
                <a:schemeClr val="tx1">
                  <a:lumMod val="95000"/>
                  <a:lumOff val="5000"/>
                  <a:alpha val="0"/>
                </a:schemeClr>
              </a:gs>
              <a:gs pos="0">
                <a:schemeClr val="tx1">
                  <a:lumMod val="95000"/>
                  <a:lumOff val="5000"/>
                  <a:alpha val="46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464948" y="6014362"/>
            <a:ext cx="6223692" cy="76622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 y="6014362"/>
            <a:ext cx="382219" cy="766228"/>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82220" y="1805170"/>
            <a:ext cx="4799380" cy="1815882"/>
          </a:xfrm>
          <a:prstGeom prst="rect">
            <a:avLst/>
          </a:prstGeom>
          <a:noFill/>
          <a:ln>
            <a:noFill/>
          </a:ln>
        </p:spPr>
        <p:txBody>
          <a:bodyPr wrap="square" rtlCol="0">
            <a:spAutoFit/>
          </a:bodyPr>
          <a:lstStyle/>
          <a:p>
            <a:r>
              <a:rPr lang="en-US" sz="2800" dirty="0" smtClean="0">
                <a:latin typeface="Lato Regular"/>
                <a:cs typeface="Lato Regular"/>
              </a:rPr>
              <a:t>Alaska Permanent Fund Corporation Board of Trustees –  Termination of the Executive Director of APFC</a:t>
            </a:r>
            <a:endParaRPr lang="en-US" sz="2800" dirty="0">
              <a:latin typeface="Lato Regular"/>
              <a:cs typeface="Lato Regular"/>
            </a:endParaRPr>
          </a:p>
        </p:txBody>
      </p:sp>
      <p:sp>
        <p:nvSpPr>
          <p:cNvPr id="8" name="TextBox 7"/>
          <p:cNvSpPr txBox="1"/>
          <p:nvPr/>
        </p:nvSpPr>
        <p:spPr>
          <a:xfrm>
            <a:off x="464948" y="4085472"/>
            <a:ext cx="4539084" cy="338554"/>
          </a:xfrm>
          <a:prstGeom prst="rect">
            <a:avLst/>
          </a:prstGeom>
          <a:noFill/>
          <a:ln>
            <a:noFill/>
          </a:ln>
        </p:spPr>
        <p:txBody>
          <a:bodyPr wrap="square" rtlCol="0">
            <a:spAutoFit/>
          </a:bodyPr>
          <a:lstStyle/>
          <a:p>
            <a:pPr>
              <a:spcBef>
                <a:spcPct val="0"/>
              </a:spcBef>
            </a:pPr>
            <a:r>
              <a:rPr lang="en-US" sz="1600" dirty="0">
                <a:solidFill>
                  <a:srgbClr val="FF6633"/>
                </a:solidFill>
                <a:latin typeface="Lato Regular"/>
                <a:cs typeface="Lato Regular"/>
              </a:rPr>
              <a:t>Legislative Budget and Audit Committee</a:t>
            </a:r>
          </a:p>
        </p:txBody>
      </p:sp>
      <p:pic>
        <p:nvPicPr>
          <p:cNvPr id="10" name="Picture 9"/>
          <p:cNvPicPr>
            <a:picLocks noChangeAspect="1"/>
          </p:cNvPicPr>
          <p:nvPr/>
        </p:nvPicPr>
        <p:blipFill>
          <a:blip r:embed="rId2"/>
          <a:stretch>
            <a:fillRect/>
          </a:stretch>
        </p:blipFill>
        <p:spPr>
          <a:xfrm>
            <a:off x="6836061" y="6142376"/>
            <a:ext cx="1835246" cy="592015"/>
          </a:xfrm>
          <a:prstGeom prst="rect">
            <a:avLst/>
          </a:prstGeom>
        </p:spPr>
      </p:pic>
      <p:sp>
        <p:nvSpPr>
          <p:cNvPr id="12" name="Rectangle 11"/>
          <p:cNvSpPr/>
          <p:nvPr/>
        </p:nvSpPr>
        <p:spPr>
          <a:xfrm>
            <a:off x="6774411" y="-27360"/>
            <a:ext cx="2369589" cy="59554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9" name="TextBox 8"/>
          <p:cNvSpPr txBox="1"/>
          <p:nvPr/>
        </p:nvSpPr>
        <p:spPr>
          <a:xfrm>
            <a:off x="6836061" y="2510626"/>
            <a:ext cx="1957684" cy="3231654"/>
          </a:xfrm>
          <a:prstGeom prst="rect">
            <a:avLst/>
          </a:prstGeom>
          <a:noFill/>
          <a:ln>
            <a:noFill/>
          </a:ln>
        </p:spPr>
        <p:txBody>
          <a:bodyPr wrap="square" rtlCol="0">
            <a:spAutoFit/>
          </a:bodyPr>
          <a:lstStyle/>
          <a:p>
            <a:pPr>
              <a:spcBef>
                <a:spcPct val="0"/>
              </a:spcBef>
            </a:pPr>
            <a:r>
              <a:rPr lang="en-US" sz="1400" dirty="0">
                <a:solidFill>
                  <a:srgbClr val="9DC858"/>
                </a:solidFill>
                <a:latin typeface="Lato Black"/>
                <a:cs typeface="Lato Black"/>
              </a:rPr>
              <a:t>PRESENTED BY</a:t>
            </a:r>
          </a:p>
          <a:p>
            <a:pPr>
              <a:spcBef>
                <a:spcPct val="0"/>
              </a:spcBef>
            </a:pPr>
            <a:r>
              <a:rPr lang="en-US" sz="1600" dirty="0">
                <a:solidFill>
                  <a:srgbClr val="FFFFFF"/>
                </a:solidFill>
                <a:latin typeface="Lato Regular"/>
                <a:cs typeface="Lato Regular"/>
              </a:rPr>
              <a:t>Christopher Slottee</a:t>
            </a:r>
          </a:p>
          <a:p>
            <a:pPr>
              <a:spcBef>
                <a:spcPct val="0"/>
              </a:spcBef>
            </a:pPr>
            <a:r>
              <a:rPr lang="en-US" sz="1600" dirty="0">
                <a:solidFill>
                  <a:srgbClr val="FFFFFF"/>
                </a:solidFill>
                <a:latin typeface="Lato Regular"/>
                <a:cs typeface="Lato Regular"/>
              </a:rPr>
              <a:t>Howard Trickey</a:t>
            </a:r>
          </a:p>
          <a:p>
            <a:pPr>
              <a:spcBef>
                <a:spcPct val="0"/>
              </a:spcBef>
            </a:pPr>
            <a:r>
              <a:rPr lang="en-US" sz="1600" dirty="0">
                <a:solidFill>
                  <a:srgbClr val="FFFFFF"/>
                </a:solidFill>
                <a:latin typeface="Lato Regular"/>
                <a:cs typeface="Lato Regular"/>
              </a:rPr>
              <a:t>Peter Scully</a:t>
            </a:r>
          </a:p>
          <a:p>
            <a:pPr>
              <a:spcBef>
                <a:spcPct val="0"/>
              </a:spcBef>
            </a:pPr>
            <a:endParaRPr lang="en-US" sz="1600" dirty="0">
              <a:solidFill>
                <a:srgbClr val="FFFFFF"/>
              </a:solidFill>
              <a:latin typeface="Lato Regular"/>
              <a:cs typeface="Lato Regular"/>
            </a:endParaRPr>
          </a:p>
          <a:p>
            <a:pPr>
              <a:spcBef>
                <a:spcPct val="0"/>
              </a:spcBef>
            </a:pPr>
            <a:endParaRPr lang="en-US" sz="1600" dirty="0">
              <a:solidFill>
                <a:srgbClr val="FFFFFF"/>
              </a:solidFill>
              <a:latin typeface="Lato Regular"/>
              <a:cs typeface="Lato Regular"/>
            </a:endParaRPr>
          </a:p>
          <a:p>
            <a:pPr>
              <a:spcBef>
                <a:spcPct val="0"/>
              </a:spcBef>
            </a:pPr>
            <a:endParaRPr lang="en-US" sz="1600" dirty="0">
              <a:solidFill>
                <a:srgbClr val="FFFFFF"/>
              </a:solidFill>
              <a:latin typeface="Lato Regular"/>
              <a:cs typeface="Lato Regular"/>
            </a:endParaRPr>
          </a:p>
          <a:p>
            <a:pPr>
              <a:spcBef>
                <a:spcPct val="0"/>
              </a:spcBef>
            </a:pPr>
            <a:endParaRPr lang="en-US" sz="1600" dirty="0">
              <a:solidFill>
                <a:srgbClr val="FFFFFF"/>
              </a:solidFill>
              <a:latin typeface="Lato Regular"/>
              <a:cs typeface="Lato Regular"/>
            </a:endParaRPr>
          </a:p>
          <a:p>
            <a:pPr>
              <a:spcBef>
                <a:spcPct val="0"/>
              </a:spcBef>
            </a:pPr>
            <a:endParaRPr lang="en-US" sz="1600" dirty="0">
              <a:solidFill>
                <a:srgbClr val="FFFFFF"/>
              </a:solidFill>
              <a:latin typeface="Lato Regular"/>
              <a:cs typeface="Lato Regular"/>
            </a:endParaRPr>
          </a:p>
          <a:p>
            <a:pPr>
              <a:spcBef>
                <a:spcPct val="0"/>
              </a:spcBef>
            </a:pPr>
            <a:endParaRPr lang="en-US" sz="1600" dirty="0">
              <a:solidFill>
                <a:srgbClr val="FFFFFF"/>
              </a:solidFill>
              <a:latin typeface="Lato Regular"/>
              <a:cs typeface="Lato Regular"/>
            </a:endParaRPr>
          </a:p>
          <a:p>
            <a:pPr>
              <a:spcBef>
                <a:spcPct val="0"/>
              </a:spcBef>
            </a:pPr>
            <a:endParaRPr lang="en-US" sz="1600" dirty="0">
              <a:solidFill>
                <a:srgbClr val="FFFFFF"/>
              </a:solidFill>
              <a:latin typeface="Lato Regular"/>
              <a:cs typeface="Lato Regular"/>
            </a:endParaRPr>
          </a:p>
          <a:p>
            <a:pPr>
              <a:spcBef>
                <a:spcPct val="0"/>
              </a:spcBef>
            </a:pPr>
            <a:endParaRPr lang="en-US" sz="1600" dirty="0">
              <a:solidFill>
                <a:srgbClr val="FFFFFF"/>
              </a:solidFill>
              <a:latin typeface="Lato Regular"/>
              <a:cs typeface="Lato Regular"/>
            </a:endParaRPr>
          </a:p>
          <a:p>
            <a:pPr>
              <a:spcBef>
                <a:spcPct val="0"/>
              </a:spcBef>
            </a:pPr>
            <a:r>
              <a:rPr lang="en-US" sz="1400">
                <a:solidFill>
                  <a:srgbClr val="FFFFFF"/>
                </a:solidFill>
                <a:latin typeface="Lato Regular"/>
                <a:cs typeface="Lato Regular"/>
              </a:rPr>
              <a:t>September </a:t>
            </a:r>
            <a:r>
              <a:rPr lang="en-US" sz="1400" smtClean="0">
                <a:solidFill>
                  <a:srgbClr val="FFFFFF"/>
                </a:solidFill>
                <a:latin typeface="Lato Regular"/>
                <a:cs typeface="Lato Regular"/>
              </a:rPr>
              <a:t>28, </a:t>
            </a:r>
            <a:r>
              <a:rPr lang="en-US" sz="1400" dirty="0">
                <a:solidFill>
                  <a:srgbClr val="FFFFFF"/>
                </a:solidFill>
                <a:latin typeface="Lato Regular"/>
                <a:cs typeface="Lato Regular"/>
              </a:rPr>
              <a:t>2022</a:t>
            </a:r>
          </a:p>
        </p:txBody>
      </p:sp>
      <p:pic>
        <p:nvPicPr>
          <p:cNvPr id="1026" name="Picture 2" descr="Alaska Legislature - Legislative Budget and Audit Committee">
            <a:extLst>
              <a:ext uri="{FF2B5EF4-FFF2-40B4-BE49-F238E27FC236}">
                <a16:creationId xmlns:a16="http://schemas.microsoft.com/office/drawing/2014/main" id="{C554AFCC-8F26-B5A2-3CDD-89738AA120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269" y="300318"/>
            <a:ext cx="4539084" cy="8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Pre-2020 evaluations of the executive director</a:t>
            </a:r>
            <a:endParaRPr lang="en-US" sz="28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lstStyle/>
          <a:p>
            <a:r>
              <a:rPr lang="en-US" dirty="0" smtClean="0"/>
              <a:t>Different surveys and processes used in different years.</a:t>
            </a:r>
          </a:p>
          <a:p>
            <a:endParaRPr lang="en-US" dirty="0"/>
          </a:p>
          <a:p>
            <a:r>
              <a:rPr lang="en-US" dirty="0"/>
              <a:t>Use of different surveys and processes </a:t>
            </a:r>
            <a:r>
              <a:rPr lang="en-US" dirty="0" smtClean="0"/>
              <a:t>makes it difficult to compare prior years performance to current year and identify areas of improvement and lack of progress.</a:t>
            </a:r>
          </a:p>
          <a:p>
            <a:endParaRPr lang="en-US" dirty="0"/>
          </a:p>
          <a:p>
            <a:r>
              <a:rPr lang="en-US" dirty="0" smtClean="0"/>
              <a:t>Not all Trustees completed and submitted the evaluation survey each year.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138684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800" b="1" dirty="0" smtClean="0"/>
              <a:t>2015-2018 </a:t>
            </a:r>
            <a:r>
              <a:rPr lang="en-US" sz="2800" b="1" dirty="0"/>
              <a:t>Executive </a:t>
            </a:r>
            <a:r>
              <a:rPr lang="en-US" sz="2800" b="1" dirty="0" smtClean="0"/>
              <a:t>Director Evaluations	</a:t>
            </a:r>
            <a:endParaRPr lang="en-US" sz="28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a:xfrm>
            <a:off x="489744" y="1600199"/>
            <a:ext cx="4768056" cy="4389120"/>
          </a:xfrm>
        </p:spPr>
        <p:txBody>
          <a:bodyPr>
            <a:normAutofit/>
          </a:bodyPr>
          <a:lstStyle/>
          <a:p>
            <a:r>
              <a:rPr lang="en-US" sz="2000" dirty="0" smtClean="0"/>
              <a:t>2015 – 2018 Executive Director Evaluations were relatively similar.</a:t>
            </a:r>
          </a:p>
          <a:p>
            <a:endParaRPr lang="en-US" sz="2000" dirty="0" smtClean="0"/>
          </a:p>
          <a:p>
            <a:r>
              <a:rPr lang="en-US" sz="2000" dirty="0" smtClean="0"/>
              <a:t>Surveys used a 1 through 5 rating method, with 5 being the highest.</a:t>
            </a:r>
          </a:p>
          <a:p>
            <a:endParaRPr lang="en-US" sz="2000" dirty="0" smtClean="0"/>
          </a:p>
          <a:p>
            <a:r>
              <a:rPr lang="en-US" sz="2000" dirty="0" smtClean="0"/>
              <a:t>Only Trustees were surveyed.</a:t>
            </a:r>
          </a:p>
          <a:p>
            <a:endParaRPr lang="en-US" sz="2000" dirty="0" smtClean="0"/>
          </a:p>
          <a:p>
            <a:r>
              <a:rPr lang="en-US" sz="2000" dirty="0" smtClean="0"/>
              <a:t>Rodell submitted self-evaluations each year.</a:t>
            </a:r>
          </a:p>
          <a:p>
            <a:pPr marL="0" indent="0">
              <a:buNone/>
            </a:pPr>
            <a:endParaRPr lang="en-US" sz="2000" dirty="0" smtClean="0"/>
          </a:p>
        </p:txBody>
      </p:sp>
      <p:pic>
        <p:nvPicPr>
          <p:cNvPr id="4" name="Picture 3"/>
          <p:cNvPicPr>
            <a:picLocks noChangeAspect="1"/>
          </p:cNvPicPr>
          <p:nvPr/>
        </p:nvPicPr>
        <p:blipFill>
          <a:blip r:embed="rId3"/>
          <a:stretch>
            <a:fillRect/>
          </a:stretch>
        </p:blipFill>
        <p:spPr>
          <a:xfrm>
            <a:off x="5566430" y="1600199"/>
            <a:ext cx="3402235" cy="3630705"/>
          </a:xfrm>
          <a:prstGeom prst="rect">
            <a:avLst/>
          </a:prstGeom>
        </p:spPr>
      </p:pic>
    </p:spTree>
    <p:extLst>
      <p:ext uri="{BB962C8B-B14F-4D97-AF65-F5344CB8AC3E}">
        <p14:creationId xmlns:p14="http://schemas.microsoft.com/office/powerpoint/2010/main" val="2272043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2015-2018 Executive Director Evaluations	</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85000" lnSpcReduction="20000"/>
          </a:bodyPr>
          <a:lstStyle/>
          <a:p>
            <a:r>
              <a:rPr lang="en-US" dirty="0" smtClean="0"/>
              <a:t>Rodell Survey Scores (1 through 5 rating, with 5 being the highest)</a:t>
            </a:r>
          </a:p>
          <a:p>
            <a:pPr lvl="1"/>
            <a:r>
              <a:rPr lang="en-US" dirty="0" smtClean="0"/>
              <a:t>2015-2016 – 4.66 </a:t>
            </a:r>
          </a:p>
          <a:p>
            <a:pPr lvl="1"/>
            <a:endParaRPr lang="en-US" dirty="0" smtClean="0"/>
          </a:p>
          <a:p>
            <a:pPr lvl="1"/>
            <a:r>
              <a:rPr lang="en-US" dirty="0" smtClean="0"/>
              <a:t>2016-2017 – Incomplete </a:t>
            </a:r>
            <a:r>
              <a:rPr lang="en-US" dirty="0"/>
              <a:t>form included in personnel </a:t>
            </a:r>
            <a:r>
              <a:rPr lang="en-US" dirty="0" smtClean="0"/>
              <a:t>file – average scores of between 4.33 and 5 on the portion included in personnel file.  </a:t>
            </a:r>
          </a:p>
          <a:p>
            <a:pPr lvl="2"/>
            <a:r>
              <a:rPr lang="en-US" dirty="0" smtClean="0"/>
              <a:t>Merit pay increase in February of 2017.  </a:t>
            </a:r>
          </a:p>
          <a:p>
            <a:pPr marL="457200" lvl="1" indent="0">
              <a:buNone/>
            </a:pPr>
            <a:endParaRPr lang="en-US" dirty="0" smtClean="0"/>
          </a:p>
          <a:p>
            <a:pPr lvl="1"/>
            <a:r>
              <a:rPr lang="en-US" dirty="0" smtClean="0"/>
              <a:t>2017-2018 – 3.50</a:t>
            </a:r>
          </a:p>
          <a:p>
            <a:pPr lvl="2"/>
            <a:r>
              <a:rPr lang="en-US" dirty="0" smtClean="0"/>
              <a:t>Included comments that at least one Trustee felt “managed” by Ms. Rodell.</a:t>
            </a:r>
          </a:p>
          <a:p>
            <a:pPr lvl="2"/>
            <a:r>
              <a:rPr lang="en-US" dirty="0" smtClean="0"/>
              <a:t>One Trustee commented that “some Board interaction with E.D. feel hostile.”</a:t>
            </a:r>
          </a:p>
          <a:p>
            <a:pPr lvl="2"/>
            <a:r>
              <a:rPr lang="en-US" dirty="0" smtClean="0"/>
              <a:t>Merit pay increase approved.  </a:t>
            </a: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991735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2015-2018 Executive Director Evaluations	</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lnSpcReduction="10000"/>
          </a:bodyPr>
          <a:lstStyle/>
          <a:p>
            <a:r>
              <a:rPr lang="en-US" dirty="0" smtClean="0"/>
              <a:t>2018 is the only year in which there is a Final Evaluation Report signed by the Chair, Vice-Chair, and Ms. Rodell, as provided for by the Executive Director Performance Evaluation Policy.</a:t>
            </a:r>
          </a:p>
          <a:p>
            <a:r>
              <a:rPr lang="en-US" dirty="0" smtClean="0"/>
              <a:t>2018 contains a specific directive for the Executive Director and her leadership team to complete Executive Leadership Coaching – completed in 2019.</a:t>
            </a:r>
          </a:p>
          <a:p>
            <a:pPr marL="0" indent="0">
              <a:buNone/>
            </a:pPr>
            <a:endParaRPr lang="en-US" dirty="0" smtClean="0"/>
          </a:p>
          <a:p>
            <a:endParaRPr lang="en-US" dirty="0" smtClean="0"/>
          </a:p>
          <a:p>
            <a:pPr lvl="1"/>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a:picLocks noChangeAspect="1"/>
          </p:cNvPicPr>
          <p:nvPr/>
        </p:nvPicPr>
        <p:blipFill>
          <a:blip r:embed="rId3"/>
          <a:stretch>
            <a:fillRect/>
          </a:stretch>
        </p:blipFill>
        <p:spPr>
          <a:xfrm>
            <a:off x="2031052" y="3701313"/>
            <a:ext cx="4755230" cy="2523832"/>
          </a:xfrm>
          <a:prstGeom prst="rect">
            <a:avLst/>
          </a:prstGeom>
        </p:spPr>
      </p:pic>
    </p:spTree>
    <p:extLst>
      <p:ext uri="{BB962C8B-B14F-4D97-AF65-F5344CB8AC3E}">
        <p14:creationId xmlns:p14="http://schemas.microsoft.com/office/powerpoint/2010/main" val="886321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2019 executive director evaluation</a:t>
            </a:r>
            <a:endParaRPr lang="en-US" sz="28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lstStyle/>
          <a:p>
            <a:r>
              <a:rPr lang="en-US" dirty="0" smtClean="0"/>
              <a:t>New approach to evaluation of the Executive Director is adopted.</a:t>
            </a:r>
          </a:p>
          <a:p>
            <a:r>
              <a:rPr lang="en-US" dirty="0" smtClean="0"/>
              <a:t>Two questions are asked:</a:t>
            </a:r>
          </a:p>
          <a:p>
            <a:pPr lvl="1"/>
            <a:r>
              <a:rPr lang="en-US" dirty="0" smtClean="0"/>
              <a:t>What are some things the Executive Director does well?</a:t>
            </a:r>
          </a:p>
          <a:p>
            <a:pPr lvl="1"/>
            <a:r>
              <a:rPr lang="en-US" dirty="0" smtClean="0"/>
              <a:t>How could the Executive Director improve?</a:t>
            </a:r>
          </a:p>
          <a:p>
            <a:r>
              <a:rPr lang="en-US" dirty="0" smtClean="0"/>
              <a:t>Same evaluation tool used for APFC employees at this time.</a:t>
            </a:r>
          </a:p>
          <a:p>
            <a:pPr marL="0" indent="0">
              <a:buNone/>
            </a:pPr>
            <a:endParaRPr lang="en-US" dirty="0"/>
          </a:p>
          <a:p>
            <a:endParaRPr lang="en-US" dirty="0" smtClean="0"/>
          </a:p>
          <a:p>
            <a:endParaRPr lang="en-US" dirty="0"/>
          </a:p>
        </p:txBody>
      </p:sp>
      <p:pic>
        <p:nvPicPr>
          <p:cNvPr id="3" name="Picture 2"/>
          <p:cNvPicPr>
            <a:picLocks noChangeAspect="1"/>
          </p:cNvPicPr>
          <p:nvPr/>
        </p:nvPicPr>
        <p:blipFill>
          <a:blip r:embed="rId3"/>
          <a:stretch>
            <a:fillRect/>
          </a:stretch>
        </p:blipFill>
        <p:spPr>
          <a:xfrm>
            <a:off x="5472954" y="1417638"/>
            <a:ext cx="3545533" cy="3880503"/>
          </a:xfrm>
          <a:prstGeom prst="rect">
            <a:avLst/>
          </a:prstGeom>
        </p:spPr>
      </p:pic>
    </p:spTree>
    <p:extLst>
      <p:ext uri="{BB962C8B-B14F-4D97-AF65-F5344CB8AC3E}">
        <p14:creationId xmlns:p14="http://schemas.microsoft.com/office/powerpoint/2010/main" val="3310855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70376" cy="1143000"/>
          </a:xfrm>
        </p:spPr>
        <p:txBody>
          <a:bodyPr/>
          <a:lstStyle/>
          <a:p>
            <a:r>
              <a:rPr lang="en-US" sz="2800" b="1" dirty="0" smtClean="0"/>
              <a:t>2019 </a:t>
            </a:r>
            <a:r>
              <a:rPr lang="en-US" sz="2800" b="1" dirty="0"/>
              <a:t>Executive Director </a:t>
            </a:r>
            <a:r>
              <a:rPr lang="en-US" sz="2800" b="1" dirty="0" smtClean="0"/>
              <a:t>Evaluation</a:t>
            </a:r>
            <a:endParaRPr lang="en-US" sz="28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One Trustee responded that they viewed Ms. Rodell’s relationship with the Board as “broken.”</a:t>
            </a:r>
            <a:endParaRPr lang="en-US" dirty="0"/>
          </a:p>
          <a:p>
            <a:endParaRPr lang="en-US" dirty="0"/>
          </a:p>
          <a:p>
            <a:endParaRPr lang="en-US" dirty="0" smtClean="0"/>
          </a:p>
          <a:p>
            <a:endParaRPr lang="en-US" dirty="0" smtClean="0"/>
          </a:p>
          <a:p>
            <a:r>
              <a:rPr lang="en-US" dirty="0" smtClean="0"/>
              <a:t>Another Trustee commented that Ms. Rodell does not following the Board’s agenda.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a:picLocks noChangeAspect="1"/>
          </p:cNvPicPr>
          <p:nvPr/>
        </p:nvPicPr>
        <p:blipFill>
          <a:blip r:embed="rId3"/>
          <a:stretch>
            <a:fillRect/>
          </a:stretch>
        </p:blipFill>
        <p:spPr>
          <a:xfrm>
            <a:off x="457200" y="2590800"/>
            <a:ext cx="8253273" cy="756957"/>
          </a:xfrm>
          <a:prstGeom prst="rect">
            <a:avLst/>
          </a:prstGeom>
        </p:spPr>
      </p:pic>
      <p:pic>
        <p:nvPicPr>
          <p:cNvPr id="4" name="Picture 3"/>
          <p:cNvPicPr>
            <a:picLocks noChangeAspect="1"/>
          </p:cNvPicPr>
          <p:nvPr/>
        </p:nvPicPr>
        <p:blipFill>
          <a:blip r:embed="rId4"/>
          <a:stretch>
            <a:fillRect/>
          </a:stretch>
        </p:blipFill>
        <p:spPr>
          <a:xfrm>
            <a:off x="457200" y="4695545"/>
            <a:ext cx="8273411" cy="862573"/>
          </a:xfrm>
          <a:prstGeom prst="rect">
            <a:avLst/>
          </a:prstGeom>
        </p:spPr>
      </p:pic>
    </p:spTree>
    <p:extLst>
      <p:ext uri="{BB962C8B-B14F-4D97-AF65-F5344CB8AC3E}">
        <p14:creationId xmlns:p14="http://schemas.microsoft.com/office/powerpoint/2010/main" val="2060400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70376" cy="1143000"/>
          </a:xfrm>
        </p:spPr>
        <p:txBody>
          <a:bodyPr/>
          <a:lstStyle/>
          <a:p>
            <a:r>
              <a:rPr lang="en-US" sz="2800" b="1" dirty="0" smtClean="0"/>
              <a:t>2019 </a:t>
            </a:r>
            <a:r>
              <a:rPr lang="en-US" sz="2800" b="1" dirty="0"/>
              <a:t>Executive Director </a:t>
            </a:r>
            <a:r>
              <a:rPr lang="en-US" sz="2800" b="1" dirty="0" smtClean="0"/>
              <a:t>Evaluation</a:t>
            </a:r>
            <a:endParaRPr lang="en-US" sz="28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Some Trustee commented that Ms. Rodell had a “comprehensive understanding of the duties and responsibilities” of her position.</a:t>
            </a:r>
            <a:endParaRPr lang="en-US" dirty="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6" name="Picture 5"/>
          <p:cNvPicPr>
            <a:picLocks noChangeAspect="1"/>
          </p:cNvPicPr>
          <p:nvPr/>
        </p:nvPicPr>
        <p:blipFill>
          <a:blip r:embed="rId3"/>
          <a:stretch>
            <a:fillRect/>
          </a:stretch>
        </p:blipFill>
        <p:spPr>
          <a:xfrm>
            <a:off x="443194" y="3182356"/>
            <a:ext cx="8243606" cy="2079925"/>
          </a:xfrm>
          <a:prstGeom prst="rect">
            <a:avLst/>
          </a:prstGeom>
        </p:spPr>
      </p:pic>
    </p:spTree>
    <p:extLst>
      <p:ext uri="{BB962C8B-B14F-4D97-AF65-F5344CB8AC3E}">
        <p14:creationId xmlns:p14="http://schemas.microsoft.com/office/powerpoint/2010/main" val="1018347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type="body" idx="1"/>
          </p:nvPr>
        </p:nvSpPr>
        <p:spPr/>
        <p:txBody>
          <a:bodyPr>
            <a:normAutofit/>
          </a:bodyPr>
          <a:lstStyle/>
          <a:p>
            <a:r>
              <a:rPr lang="en-US" sz="4000" b="1" dirty="0" smtClean="0"/>
              <a:t>2020 Evaluation of the Executive Director</a:t>
            </a:r>
            <a:endParaRPr lang="en-US" sz="4000" b="1" dirty="0"/>
          </a:p>
        </p:txBody>
      </p:sp>
    </p:spTree>
    <p:extLst>
      <p:ext uri="{BB962C8B-B14F-4D97-AF65-F5344CB8AC3E}">
        <p14:creationId xmlns:p14="http://schemas.microsoft.com/office/powerpoint/2010/main" val="2272494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800" b="1" dirty="0"/>
              <a:t>2020 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a:xfrm>
            <a:off x="489744" y="1600199"/>
            <a:ext cx="4768056" cy="4389120"/>
          </a:xfrm>
        </p:spPr>
        <p:txBody>
          <a:bodyPr/>
          <a:lstStyle/>
          <a:p>
            <a:r>
              <a:rPr lang="en-US" dirty="0" smtClean="0"/>
              <a:t>APFC retained an outside consultant and use a 360° Survey process for the first time </a:t>
            </a:r>
            <a:endParaRPr lang="en-US" dirty="0"/>
          </a:p>
        </p:txBody>
      </p:sp>
      <p:pic>
        <p:nvPicPr>
          <p:cNvPr id="7" name="Picture 6"/>
          <p:cNvPicPr>
            <a:picLocks noChangeAspect="1"/>
          </p:cNvPicPr>
          <p:nvPr/>
        </p:nvPicPr>
        <p:blipFill>
          <a:blip r:embed="rId3"/>
          <a:stretch>
            <a:fillRect/>
          </a:stretch>
        </p:blipFill>
        <p:spPr>
          <a:xfrm>
            <a:off x="5572639" y="1388744"/>
            <a:ext cx="3418006" cy="4600575"/>
          </a:xfrm>
          <a:prstGeom prst="rect">
            <a:avLst/>
          </a:prstGeom>
        </p:spPr>
      </p:pic>
      <p:pic>
        <p:nvPicPr>
          <p:cNvPr id="8" name="Picture 7"/>
          <p:cNvPicPr>
            <a:picLocks noChangeAspect="1"/>
          </p:cNvPicPr>
          <p:nvPr/>
        </p:nvPicPr>
        <p:blipFill>
          <a:blip r:embed="rId4"/>
          <a:stretch>
            <a:fillRect/>
          </a:stretch>
        </p:blipFill>
        <p:spPr>
          <a:xfrm>
            <a:off x="215713" y="2545976"/>
            <a:ext cx="5135571" cy="3224212"/>
          </a:xfrm>
          <a:prstGeom prst="rect">
            <a:avLst/>
          </a:prstGeom>
        </p:spPr>
      </p:pic>
    </p:spTree>
    <p:extLst>
      <p:ext uri="{BB962C8B-B14F-4D97-AF65-F5344CB8AC3E}">
        <p14:creationId xmlns:p14="http://schemas.microsoft.com/office/powerpoint/2010/main" val="3892113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2020 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lnSpcReduction="10000"/>
          </a:bodyPr>
          <a:lstStyle/>
          <a:p>
            <a:r>
              <a:rPr lang="en-US" dirty="0" smtClean="0"/>
              <a:t>The 360</a:t>
            </a:r>
            <a:r>
              <a:rPr lang="en-US" dirty="0"/>
              <a:t>° survey </a:t>
            </a:r>
            <a:r>
              <a:rPr lang="en-US" dirty="0" smtClean="0"/>
              <a:t>was developed </a:t>
            </a:r>
            <a:r>
              <a:rPr lang="en-US" dirty="0"/>
              <a:t>by outside consultant – Dr. Vicki Graham, Professor of Management and Leadership, Westminster College, </a:t>
            </a:r>
            <a:r>
              <a:rPr lang="en-US" dirty="0" smtClean="0"/>
              <a:t>Utah.</a:t>
            </a:r>
            <a:endParaRPr lang="en-US" dirty="0"/>
          </a:p>
          <a:p>
            <a:r>
              <a:rPr lang="en-US" dirty="0" smtClean="0"/>
              <a:t>The use of an outside consultant was proposed by Trustee Reiger due, in part, to tension in prior evaluations.</a:t>
            </a:r>
          </a:p>
          <a:p>
            <a:r>
              <a:rPr lang="en-US" dirty="0" smtClean="0"/>
              <a:t>The 360</a:t>
            </a:r>
            <a:r>
              <a:rPr lang="en-US" dirty="0"/>
              <a:t>° survey was sent via Survey Monkey to the Trustees, Ms. Rodell’s direct reports, and a random group of other APFC </a:t>
            </a:r>
            <a:r>
              <a:rPr lang="en-US" dirty="0" smtClean="0"/>
              <a:t>employees.</a:t>
            </a:r>
            <a:endParaRPr lang="en-US" dirty="0"/>
          </a:p>
          <a:p>
            <a:r>
              <a:rPr lang="en-US" dirty="0" smtClean="0"/>
              <a:t>Employees and Trustees did not receive any training on the use of </a:t>
            </a:r>
            <a:r>
              <a:rPr lang="en-US" dirty="0"/>
              <a:t>360°</a:t>
            </a:r>
            <a:r>
              <a:rPr lang="en-US" dirty="0" smtClean="0"/>
              <a:t> survey, or its limits.</a:t>
            </a:r>
          </a:p>
          <a:p>
            <a:r>
              <a:rPr lang="en-US" dirty="0" smtClean="0"/>
              <a:t>Dr. Graham summarized results of the 360</a:t>
            </a:r>
            <a:r>
              <a:rPr lang="en-US" dirty="0"/>
              <a:t>° survey </a:t>
            </a:r>
            <a:r>
              <a:rPr lang="en-US" dirty="0" smtClean="0"/>
              <a:t>and reported to Trustees.</a:t>
            </a: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220284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40659"/>
            <a:ext cx="8229600" cy="5648660"/>
          </a:xfrm>
        </p:spPr>
        <p:txBody>
          <a:bodyPr>
            <a:normAutofit/>
          </a:bodyPr>
          <a:lstStyle/>
          <a:p>
            <a:r>
              <a:rPr lang="en-US" dirty="0"/>
              <a:t>Executive Director Performance  Evaluation Policy</a:t>
            </a:r>
          </a:p>
          <a:p>
            <a:pPr>
              <a:lnSpc>
                <a:spcPct val="110000"/>
              </a:lnSpc>
            </a:pPr>
            <a:endParaRPr lang="en-US" dirty="0" smtClean="0"/>
          </a:p>
          <a:p>
            <a:pPr>
              <a:lnSpc>
                <a:spcPct val="110000"/>
              </a:lnSpc>
            </a:pPr>
            <a:r>
              <a:rPr lang="en-US" dirty="0" smtClean="0"/>
              <a:t>Pre-2020 Evaluations of the Executive Director</a:t>
            </a:r>
          </a:p>
          <a:p>
            <a:pPr>
              <a:lnSpc>
                <a:spcPct val="110000"/>
              </a:lnSpc>
            </a:pPr>
            <a:endParaRPr lang="en-US" dirty="0" smtClean="0"/>
          </a:p>
          <a:p>
            <a:pPr>
              <a:lnSpc>
                <a:spcPct val="110000"/>
              </a:lnSpc>
            </a:pPr>
            <a:r>
              <a:rPr lang="en-US" dirty="0" smtClean="0"/>
              <a:t>2020 Evaluation of the Executive Director</a:t>
            </a:r>
          </a:p>
          <a:p>
            <a:pPr>
              <a:lnSpc>
                <a:spcPct val="110000"/>
              </a:lnSpc>
            </a:pPr>
            <a:endParaRPr lang="en-US" dirty="0" smtClean="0"/>
          </a:p>
          <a:p>
            <a:pPr>
              <a:lnSpc>
                <a:spcPct val="110000"/>
              </a:lnSpc>
            </a:pPr>
            <a:r>
              <a:rPr lang="en-US" dirty="0" smtClean="0"/>
              <a:t>2021 Evaluation of the Executive Director</a:t>
            </a:r>
          </a:p>
          <a:p>
            <a:pPr>
              <a:lnSpc>
                <a:spcPct val="110000"/>
              </a:lnSpc>
            </a:pPr>
            <a:endParaRPr lang="en-US" dirty="0" smtClean="0"/>
          </a:p>
          <a:p>
            <a:pPr>
              <a:lnSpc>
                <a:spcPct val="110000"/>
              </a:lnSpc>
            </a:pPr>
            <a:r>
              <a:rPr lang="en-US" dirty="0"/>
              <a:t>T</a:t>
            </a:r>
            <a:r>
              <a:rPr lang="en-US" dirty="0" smtClean="0"/>
              <a:t>ermination of the Executive Director</a:t>
            </a:r>
          </a:p>
          <a:p>
            <a:pPr>
              <a:lnSpc>
                <a:spcPct val="110000"/>
              </a:lnSpc>
            </a:pPr>
            <a:endParaRPr lang="en-US" dirty="0" smtClean="0"/>
          </a:p>
          <a:p>
            <a:pPr>
              <a:lnSpc>
                <a:spcPct val="110000"/>
              </a:lnSpc>
            </a:pPr>
            <a:r>
              <a:rPr lang="en-US" dirty="0" smtClean="0"/>
              <a:t>Conclusions</a:t>
            </a:r>
            <a:endParaRPr lang="en-US" dirty="0"/>
          </a:p>
        </p:txBody>
      </p:sp>
    </p:spTree>
    <p:extLst>
      <p:ext uri="{BB962C8B-B14F-4D97-AF65-F5344CB8AC3E}">
        <p14:creationId xmlns:p14="http://schemas.microsoft.com/office/powerpoint/2010/main" val="1330060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2020 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360° </a:t>
            </a:r>
            <a:r>
              <a:rPr lang="en-US" dirty="0"/>
              <a:t>assessments </a:t>
            </a:r>
            <a:r>
              <a:rPr lang="en-US" dirty="0" smtClean="0"/>
              <a:t>are used </a:t>
            </a:r>
            <a:r>
              <a:rPr lang="en-US" dirty="0"/>
              <a:t>to record perceptions of the executive’s leadership and management competencies and help individuals understand how they are perceived by others and/or how their behavior may be helping or hindering their success</a:t>
            </a:r>
            <a:r>
              <a:rPr lang="en-US" dirty="0" smtClean="0"/>
              <a:t>.</a:t>
            </a:r>
          </a:p>
          <a:p>
            <a:endParaRPr lang="en-US" dirty="0"/>
          </a:p>
          <a:p>
            <a:r>
              <a:rPr lang="en-US" dirty="0"/>
              <a:t>These types of evaluative tools are not typically </a:t>
            </a:r>
            <a:r>
              <a:rPr lang="en-US" dirty="0" smtClean="0"/>
              <a:t>the only </a:t>
            </a:r>
            <a:r>
              <a:rPr lang="en-US" dirty="0"/>
              <a:t>item used in the evaluation of an executive’s performance as they do not measure organizational performance; they do not evaluate outcomes and achievements.</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758325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2020 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360° surveys can be an effective tool but must be used properly.</a:t>
            </a:r>
          </a:p>
          <a:p>
            <a:r>
              <a:rPr lang="en-US" dirty="0" smtClean="0"/>
              <a:t>Potential issues:</a:t>
            </a:r>
          </a:p>
          <a:p>
            <a:pPr lvl="1"/>
            <a:r>
              <a:rPr lang="en-US" dirty="0" smtClean="0"/>
              <a:t>Evaluators may not have a full understanding of the criteria or ranking without training or instruction.</a:t>
            </a:r>
          </a:p>
          <a:p>
            <a:pPr lvl="1"/>
            <a:r>
              <a:rPr lang="en-US" dirty="0" smtClean="0"/>
              <a:t>Comments and rankings may reflect personal bias and subjective views that need to be accounted for.</a:t>
            </a:r>
          </a:p>
          <a:p>
            <a:pPr lvl="1"/>
            <a:r>
              <a:rPr lang="en-US" dirty="0" smtClean="0"/>
              <a:t>Evaluators may be asked to evaluate matters on which they have no personal knowledge.</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890159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2020 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85000" lnSpcReduction="20000"/>
          </a:bodyPr>
          <a:lstStyle/>
          <a:p>
            <a:r>
              <a:rPr lang="en-US" dirty="0"/>
              <a:t>The 2020 </a:t>
            </a:r>
            <a:r>
              <a:rPr lang="en-US" dirty="0" smtClean="0"/>
              <a:t>360° </a:t>
            </a:r>
            <a:r>
              <a:rPr lang="en-US" dirty="0"/>
              <a:t>assessment was an appropriate tool to use when evaluating the Executive Director but it should not have been the only or primary tool used.</a:t>
            </a:r>
          </a:p>
          <a:p>
            <a:r>
              <a:rPr lang="en-US" dirty="0" smtClean="0"/>
              <a:t>The 2020 360° </a:t>
            </a:r>
            <a:r>
              <a:rPr lang="en-US" dirty="0"/>
              <a:t>assessment was not aligned with the </a:t>
            </a:r>
            <a:r>
              <a:rPr lang="en-US" dirty="0" smtClean="0"/>
              <a:t>intent </a:t>
            </a:r>
            <a:r>
              <a:rPr lang="en-US" dirty="0"/>
              <a:t>of APFC’s </a:t>
            </a:r>
            <a:r>
              <a:rPr lang="en-US" dirty="0" smtClean="0"/>
              <a:t>Executive Director Evaluation Policy</a:t>
            </a:r>
            <a:r>
              <a:rPr lang="en-US" dirty="0"/>
              <a:t> </a:t>
            </a:r>
            <a:r>
              <a:rPr lang="en-US" dirty="0" smtClean="0"/>
              <a:t>because there was no </a:t>
            </a:r>
            <a:r>
              <a:rPr lang="en-US" dirty="0"/>
              <a:t>reference to strategic goals and objectives, </a:t>
            </a:r>
            <a:r>
              <a:rPr lang="en-US" dirty="0" smtClean="0"/>
              <a:t>special </a:t>
            </a:r>
            <a:r>
              <a:rPr lang="en-US" dirty="0"/>
              <a:t>projects or initiatives, and </a:t>
            </a:r>
            <a:r>
              <a:rPr lang="en-US" dirty="0" smtClean="0"/>
              <a:t>compliance with Executive Director Charter.</a:t>
            </a:r>
          </a:p>
          <a:p>
            <a:r>
              <a:rPr lang="en-US" dirty="0" smtClean="0"/>
              <a:t>There was no documented evidence </a:t>
            </a:r>
            <a:r>
              <a:rPr lang="en-US" dirty="0"/>
              <a:t>that </a:t>
            </a:r>
            <a:r>
              <a:rPr lang="en-US" dirty="0" smtClean="0"/>
              <a:t>the performance </a:t>
            </a:r>
            <a:r>
              <a:rPr lang="en-US" dirty="0"/>
              <a:t>criteria set forth in the Executive Director Evaluation Policy</a:t>
            </a:r>
            <a:r>
              <a:rPr lang="en-US" dirty="0" smtClean="0"/>
              <a:t> </a:t>
            </a:r>
            <a:r>
              <a:rPr lang="en-US" dirty="0"/>
              <a:t>were </a:t>
            </a:r>
            <a:r>
              <a:rPr lang="en-US" dirty="0" smtClean="0"/>
              <a:t>considered or evaluated in any formal or documented manner.  </a:t>
            </a:r>
          </a:p>
          <a:p>
            <a:endParaRPr lang="en-US" dirty="0" smtClean="0"/>
          </a:p>
          <a:p>
            <a:pPr marL="457200" lvl="1" indent="0">
              <a:buNone/>
            </a:pPr>
            <a:endParaRPr lang="en-US" dirty="0"/>
          </a:p>
          <a:p>
            <a:pPr marL="457200" lvl="1" indent="0">
              <a:buNone/>
            </a:pPr>
            <a:endParaRPr lang="en-US" dirty="0" smtClean="0"/>
          </a:p>
          <a:p>
            <a:pPr lvl="1"/>
            <a:endParaRPr lang="en-US" dirty="0" smtClean="0"/>
          </a:p>
          <a:p>
            <a:pPr lvl="1"/>
            <a:endParaRPr lang="en-US" dirty="0" smtClean="0"/>
          </a:p>
          <a:p>
            <a:pPr lvl="1"/>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1009203" y="3720913"/>
            <a:ext cx="7125594" cy="2572310"/>
          </a:xfrm>
          <a:prstGeom prst="rect">
            <a:avLst/>
          </a:prstGeom>
        </p:spPr>
      </p:pic>
    </p:spTree>
    <p:extLst>
      <p:ext uri="{BB962C8B-B14F-4D97-AF65-F5344CB8AC3E}">
        <p14:creationId xmlns:p14="http://schemas.microsoft.com/office/powerpoint/2010/main" val="1282478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2020 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a:t>Scores ranged from 2.89 (organizational culture) to 3.89 (advocacy and external relations) on a 5 point scale, with 5 being the </a:t>
            </a:r>
            <a:r>
              <a:rPr lang="en-US" dirty="0" smtClean="0"/>
              <a:t>highest.</a:t>
            </a:r>
            <a:endParaRPr lang="en-US" dirty="0"/>
          </a:p>
          <a:p>
            <a:r>
              <a:rPr lang="en-US" dirty="0" smtClean="0"/>
              <a:t>A final evaluation report with scores and signature of Chair, Vice-Chair, and Ms. Rodell was not completed or included in personnel file.</a:t>
            </a:r>
          </a:p>
          <a:p>
            <a:r>
              <a:rPr lang="en-US" dirty="0" smtClean="0"/>
              <a:t>Board relations were scored at 3.39</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136635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2020 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2020 executive session was completed via zoom.</a:t>
            </a:r>
          </a:p>
          <a:p>
            <a:endParaRPr lang="en-US" dirty="0" smtClean="0"/>
          </a:p>
          <a:p>
            <a:r>
              <a:rPr lang="en-US" dirty="0" smtClean="0"/>
              <a:t>Trustees and Ms. Rodell believed that relationship with Board was improving at this time.</a:t>
            </a:r>
          </a:p>
          <a:p>
            <a:endParaRPr lang="en-US" dirty="0" smtClean="0"/>
          </a:p>
          <a:p>
            <a:r>
              <a:rPr lang="en-US" dirty="0" smtClean="0"/>
              <a:t>Merit pay increase authorized by the Board in 2020.</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284941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type="body" idx="1"/>
          </p:nvPr>
        </p:nvSpPr>
        <p:spPr/>
        <p:txBody>
          <a:bodyPr>
            <a:normAutofit/>
          </a:bodyPr>
          <a:lstStyle/>
          <a:p>
            <a:r>
              <a:rPr lang="en-US" sz="4000" b="1" dirty="0" smtClean="0"/>
              <a:t>2021 Evaluation of the Executive Director</a:t>
            </a:r>
            <a:endParaRPr lang="en-US" sz="4000" b="1" dirty="0"/>
          </a:p>
        </p:txBody>
      </p:sp>
    </p:spTree>
    <p:extLst>
      <p:ext uri="{BB962C8B-B14F-4D97-AF65-F5344CB8AC3E}">
        <p14:creationId xmlns:p14="http://schemas.microsoft.com/office/powerpoint/2010/main" val="2805606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800" b="1" dirty="0"/>
              <a:t>2021 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a:xfrm>
            <a:off x="489744" y="1600199"/>
            <a:ext cx="4768056" cy="4389120"/>
          </a:xfrm>
        </p:spPr>
        <p:txBody>
          <a:bodyPr/>
          <a:lstStyle/>
          <a:p>
            <a:r>
              <a:rPr lang="en-US" dirty="0" smtClean="0"/>
              <a:t>The same 2020 survey process (360° Survey) used but sent to all APFC employees.  </a:t>
            </a:r>
            <a:endParaRPr lang="en-US" dirty="0"/>
          </a:p>
        </p:txBody>
      </p:sp>
      <p:pic>
        <p:nvPicPr>
          <p:cNvPr id="3" name="Picture 2"/>
          <p:cNvPicPr>
            <a:picLocks noChangeAspect="1"/>
          </p:cNvPicPr>
          <p:nvPr/>
        </p:nvPicPr>
        <p:blipFill>
          <a:blip r:embed="rId3"/>
          <a:stretch>
            <a:fillRect/>
          </a:stretch>
        </p:blipFill>
        <p:spPr>
          <a:xfrm>
            <a:off x="315115" y="2690229"/>
            <a:ext cx="4942685" cy="2542358"/>
          </a:xfrm>
          <a:prstGeom prst="rect">
            <a:avLst/>
          </a:prstGeom>
        </p:spPr>
      </p:pic>
      <p:pic>
        <p:nvPicPr>
          <p:cNvPr id="4" name="Picture 3"/>
          <p:cNvPicPr>
            <a:picLocks noChangeAspect="1"/>
          </p:cNvPicPr>
          <p:nvPr/>
        </p:nvPicPr>
        <p:blipFill>
          <a:blip r:embed="rId4"/>
          <a:stretch>
            <a:fillRect/>
          </a:stretch>
        </p:blipFill>
        <p:spPr>
          <a:xfrm>
            <a:off x="5575487" y="1417638"/>
            <a:ext cx="3502875" cy="4571681"/>
          </a:xfrm>
          <a:prstGeom prst="rect">
            <a:avLst/>
          </a:prstGeom>
        </p:spPr>
      </p:pic>
    </p:spTree>
    <p:extLst>
      <p:ext uri="{BB962C8B-B14F-4D97-AF65-F5344CB8AC3E}">
        <p14:creationId xmlns:p14="http://schemas.microsoft.com/office/powerpoint/2010/main" val="370519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Outside consultant was not used.</a:t>
            </a:r>
          </a:p>
          <a:p>
            <a:r>
              <a:rPr lang="en-US" dirty="0" smtClean="0"/>
              <a:t>Survey Monkey was again used to distribute survey to APFC and Trustees.</a:t>
            </a:r>
          </a:p>
          <a:p>
            <a:r>
              <a:rPr lang="en-US" dirty="0" smtClean="0"/>
              <a:t>Survey was sent to Trustees and all APFC employees.</a:t>
            </a:r>
          </a:p>
          <a:p>
            <a:r>
              <a:rPr lang="en-US" dirty="0" smtClean="0"/>
              <a:t>Responders self-selected if they were Board, Investment, Operations, or Neither. </a:t>
            </a:r>
          </a:p>
          <a:p>
            <a:r>
              <a:rPr lang="en-US" dirty="0" smtClean="0"/>
              <a:t>Trustees did not know if there were any controls or limitations on who could take survey or how many times.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996234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The 360</a:t>
            </a:r>
            <a:r>
              <a:rPr lang="en-US" dirty="0"/>
              <a:t>°</a:t>
            </a:r>
            <a:r>
              <a:rPr lang="en-US" dirty="0" smtClean="0"/>
              <a:t> survey used in 2020 and 2021 was an appropriate tool but had problems and shortcomings.</a:t>
            </a:r>
          </a:p>
          <a:p>
            <a:r>
              <a:rPr lang="en-US" dirty="0" smtClean="0"/>
              <a:t>It did not address all criteria identified in Executive Director Performance Evaluation Policy, including</a:t>
            </a:r>
          </a:p>
          <a:p>
            <a:pPr lvl="1"/>
            <a:r>
              <a:rPr lang="en-US" dirty="0" smtClean="0"/>
              <a:t>Specific strategic goals and outcomes; and </a:t>
            </a:r>
          </a:p>
          <a:p>
            <a:pPr lvl="1"/>
            <a:r>
              <a:rPr lang="en-US" dirty="0" smtClean="0"/>
              <a:t>Special projects or initiatives. </a:t>
            </a:r>
          </a:p>
          <a:p>
            <a:pPr lvl="2"/>
            <a:endParaRPr lang="en-US" dirty="0" smtClean="0"/>
          </a:p>
          <a:p>
            <a:pPr lvl="1"/>
            <a:endParaRPr lang="en-US" dirty="0" smtClean="0"/>
          </a:p>
          <a:p>
            <a:pPr lvl="1"/>
            <a:endParaRPr lang="en-US" dirty="0" smtClean="0"/>
          </a:p>
          <a:p>
            <a:pPr lvl="1"/>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515033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pPr lvl="1"/>
            <a:r>
              <a:rPr lang="en-US" dirty="0"/>
              <a:t>The 360° survey </a:t>
            </a:r>
            <a:r>
              <a:rPr lang="en-US" dirty="0" smtClean="0"/>
              <a:t>asked some evaluators questions about matters that they may not have direct knowledge:</a:t>
            </a:r>
          </a:p>
          <a:p>
            <a:pPr lvl="2"/>
            <a:r>
              <a:rPr lang="en-US" dirty="0" smtClean="0"/>
              <a:t>Trustees are asked about Executive Director’s day-to-day leadership style;</a:t>
            </a:r>
          </a:p>
          <a:p>
            <a:pPr lvl="2"/>
            <a:r>
              <a:rPr lang="en-US" dirty="0" smtClean="0"/>
              <a:t>Some portions ask evaluators questions about issues that only high-level employees or Trustees would have knowledge;</a:t>
            </a:r>
          </a:p>
          <a:p>
            <a:pPr lvl="2"/>
            <a:r>
              <a:rPr lang="en-US" dirty="0" smtClean="0"/>
              <a:t>No training/instructions was provided on how to use “N/A” option.</a:t>
            </a:r>
          </a:p>
          <a:p>
            <a:pPr lvl="2"/>
            <a:endParaRPr lang="en-US" dirty="0" smtClean="0"/>
          </a:p>
          <a:p>
            <a:pPr lvl="1"/>
            <a:endParaRPr lang="en-US" dirty="0" smtClean="0"/>
          </a:p>
          <a:p>
            <a:pPr lvl="1"/>
            <a:endParaRPr lang="en-US" dirty="0" smtClean="0"/>
          </a:p>
          <a:p>
            <a:pPr lvl="1"/>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92306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type="body" idx="1"/>
          </p:nvPr>
        </p:nvSpPr>
        <p:spPr/>
        <p:txBody>
          <a:bodyPr>
            <a:normAutofit/>
          </a:bodyPr>
          <a:lstStyle/>
          <a:p>
            <a:r>
              <a:rPr lang="en-US" sz="4000" b="1" dirty="0" smtClean="0"/>
              <a:t>Executive Director Performance Evaluation Policy</a:t>
            </a:r>
            <a:endParaRPr lang="en-US" sz="4000" b="1" dirty="0"/>
          </a:p>
        </p:txBody>
      </p:sp>
    </p:spTree>
    <p:extLst>
      <p:ext uri="{BB962C8B-B14F-4D97-AF65-F5344CB8AC3E}">
        <p14:creationId xmlns:p14="http://schemas.microsoft.com/office/powerpoint/2010/main" val="3573917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lnSpcReduction="10000"/>
          </a:bodyPr>
          <a:lstStyle/>
          <a:p>
            <a:r>
              <a:rPr lang="en-US" dirty="0" smtClean="0"/>
              <a:t>The 360° survey questions in 2021 included multiple indicates in each question:</a:t>
            </a:r>
          </a:p>
          <a:p>
            <a:pPr lvl="1"/>
            <a:r>
              <a:rPr lang="en-US" dirty="0" smtClean="0"/>
              <a:t>The 360° </a:t>
            </a:r>
            <a:r>
              <a:rPr lang="en-US" dirty="0"/>
              <a:t>assessment consisted of fourteen (14) different categories and required the evaluator to select one rank for each. </a:t>
            </a:r>
            <a:endParaRPr lang="en-US" dirty="0" smtClean="0"/>
          </a:p>
          <a:p>
            <a:pPr lvl="1"/>
            <a:r>
              <a:rPr lang="en-US" dirty="0" smtClean="0"/>
              <a:t>The 14 categories </a:t>
            </a:r>
            <a:r>
              <a:rPr lang="en-US" dirty="0"/>
              <a:t>included multiple </a:t>
            </a:r>
            <a:r>
              <a:rPr lang="en-US" dirty="0" smtClean="0"/>
              <a:t>indicators.</a:t>
            </a:r>
          </a:p>
          <a:p>
            <a:pPr lvl="1"/>
            <a:r>
              <a:rPr lang="en-US" dirty="0" smtClean="0"/>
              <a:t>Ms. Rodell might </a:t>
            </a:r>
            <a:r>
              <a:rPr lang="en-US" dirty="0"/>
              <a:t>effectively </a:t>
            </a:r>
            <a:r>
              <a:rPr lang="en-US" dirty="0" smtClean="0"/>
              <a:t>demonstrate some of those indicators but </a:t>
            </a:r>
            <a:r>
              <a:rPr lang="en-US" dirty="0"/>
              <a:t>not effectively demonstrate others. </a:t>
            </a:r>
            <a:endParaRPr lang="en-US" dirty="0" smtClean="0"/>
          </a:p>
          <a:p>
            <a:pPr lvl="1"/>
            <a:r>
              <a:rPr lang="en-US" dirty="0" smtClean="0"/>
              <a:t>No </a:t>
            </a:r>
            <a:r>
              <a:rPr lang="en-US" dirty="0"/>
              <a:t>guidance </a:t>
            </a:r>
            <a:r>
              <a:rPr lang="en-US" dirty="0" smtClean="0"/>
              <a:t>was </a:t>
            </a:r>
            <a:r>
              <a:rPr lang="en-US" dirty="0"/>
              <a:t>provided on how to arrive at a final numerical score where there is a conflict between how the evaluator views performance on an indicator.</a:t>
            </a:r>
          </a:p>
          <a:p>
            <a:pPr lvl="2"/>
            <a:endParaRPr lang="en-US" dirty="0" smtClean="0"/>
          </a:p>
          <a:p>
            <a:pPr lvl="1"/>
            <a:endParaRPr lang="en-US" dirty="0" smtClean="0"/>
          </a:p>
          <a:p>
            <a:pPr lvl="1"/>
            <a:endParaRPr lang="en-US" dirty="0" smtClean="0"/>
          </a:p>
          <a:p>
            <a:pPr lvl="1"/>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a:picLocks noChangeAspect="1"/>
          </p:cNvPicPr>
          <p:nvPr/>
        </p:nvPicPr>
        <p:blipFill>
          <a:blip r:embed="rId3"/>
          <a:stretch>
            <a:fillRect/>
          </a:stretch>
        </p:blipFill>
        <p:spPr>
          <a:xfrm>
            <a:off x="5529395" y="1716740"/>
            <a:ext cx="3485463" cy="3491754"/>
          </a:xfrm>
          <a:prstGeom prst="rect">
            <a:avLst/>
          </a:prstGeom>
        </p:spPr>
      </p:pic>
    </p:spTree>
    <p:extLst>
      <p:ext uri="{BB962C8B-B14F-4D97-AF65-F5344CB8AC3E}">
        <p14:creationId xmlns:p14="http://schemas.microsoft.com/office/powerpoint/2010/main" val="2516702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85000" lnSpcReduction="20000"/>
          </a:bodyPr>
          <a:lstStyle/>
          <a:p>
            <a:r>
              <a:rPr lang="en-US" dirty="0" smtClean="0"/>
              <a:t>Some </a:t>
            </a:r>
            <a:r>
              <a:rPr lang="en-US" dirty="0"/>
              <a:t>of the indicators appear to reference the same type of behavior even though they were in different categories. </a:t>
            </a:r>
            <a:endParaRPr lang="en-US" dirty="0" smtClean="0"/>
          </a:p>
          <a:p>
            <a:pPr lvl="1"/>
            <a:r>
              <a:rPr lang="en-US" dirty="0" smtClean="0"/>
              <a:t>Strategic Development and Board Relations:  </a:t>
            </a:r>
          </a:p>
          <a:p>
            <a:pPr lvl="2"/>
            <a:r>
              <a:rPr lang="en-US" dirty="0" smtClean="0"/>
              <a:t>“</a:t>
            </a:r>
            <a:r>
              <a:rPr lang="en-US" dirty="0"/>
              <a:t>Engages the Board in strategic direction</a:t>
            </a:r>
            <a:r>
              <a:rPr lang="en-US" dirty="0" smtClean="0"/>
              <a:t>” and </a:t>
            </a:r>
          </a:p>
          <a:p>
            <a:pPr lvl="2"/>
            <a:r>
              <a:rPr lang="en-US" dirty="0" smtClean="0"/>
              <a:t>“</a:t>
            </a:r>
            <a:r>
              <a:rPr lang="en-US" dirty="0"/>
              <a:t>Collaborates with the Board to set strategic direction.”</a:t>
            </a:r>
          </a:p>
          <a:p>
            <a:pPr lvl="1"/>
            <a:r>
              <a:rPr lang="en-US" dirty="0" smtClean="0"/>
              <a:t>Organizational Culture, </a:t>
            </a:r>
            <a:r>
              <a:rPr lang="en-US" dirty="0"/>
              <a:t>Internal </a:t>
            </a:r>
            <a:r>
              <a:rPr lang="en-US" dirty="0" smtClean="0"/>
              <a:t>Communications, Internal Partnerships, and  </a:t>
            </a:r>
            <a:r>
              <a:rPr lang="en-US" dirty="0"/>
              <a:t>Effective Communication </a:t>
            </a:r>
            <a:r>
              <a:rPr lang="en-US" dirty="0" smtClean="0"/>
              <a:t>categories have the following: </a:t>
            </a:r>
            <a:endParaRPr lang="en-US" dirty="0"/>
          </a:p>
          <a:p>
            <a:pPr lvl="2"/>
            <a:r>
              <a:rPr lang="en-US" dirty="0"/>
              <a:t>“Encourages collaboration across departments” and </a:t>
            </a:r>
          </a:p>
          <a:p>
            <a:pPr lvl="2"/>
            <a:r>
              <a:rPr lang="en-US" dirty="0"/>
              <a:t>“Engages others in exchanges of viewpoints”</a:t>
            </a:r>
          </a:p>
          <a:p>
            <a:pPr lvl="2"/>
            <a:r>
              <a:rPr lang="en-US" dirty="0" smtClean="0"/>
              <a:t>“</a:t>
            </a:r>
            <a:r>
              <a:rPr lang="en-US" dirty="0"/>
              <a:t>Engages staff in discussion…” </a:t>
            </a:r>
          </a:p>
          <a:p>
            <a:pPr lvl="2"/>
            <a:r>
              <a:rPr lang="en-US" dirty="0"/>
              <a:t>“Ensures all individuals have an opportunity to share…”, </a:t>
            </a:r>
          </a:p>
          <a:p>
            <a:pPr lvl="2"/>
            <a:r>
              <a:rPr lang="en-US" dirty="0" smtClean="0"/>
              <a:t>“</a:t>
            </a:r>
            <a:r>
              <a:rPr lang="en-US" dirty="0"/>
              <a:t>Encourages collaboration…” </a:t>
            </a:r>
          </a:p>
          <a:p>
            <a:pPr lvl="2"/>
            <a:r>
              <a:rPr lang="en-US" dirty="0" smtClean="0"/>
              <a:t>“</a:t>
            </a:r>
            <a:r>
              <a:rPr lang="en-US" dirty="0"/>
              <a:t>Encourages open communication and dialogue.”</a:t>
            </a:r>
          </a:p>
          <a:p>
            <a:pPr marL="457200" lvl="1" indent="0">
              <a:buNone/>
            </a:pPr>
            <a:endParaRPr lang="en-US" dirty="0"/>
          </a:p>
          <a:p>
            <a:pPr marL="457200" lvl="1" indent="0">
              <a:buNone/>
            </a:pPr>
            <a:endParaRPr lang="en-US" dirty="0" smtClean="0"/>
          </a:p>
          <a:p>
            <a:pPr lvl="1"/>
            <a:endParaRPr lang="en-US" dirty="0" smtClean="0"/>
          </a:p>
          <a:p>
            <a:pPr lvl="1"/>
            <a:endParaRPr lang="en-US" dirty="0" smtClean="0"/>
          </a:p>
          <a:p>
            <a:pPr lvl="1"/>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930112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Trustee Mahoney reviewed the raw survey results and prepared a summary of comments.</a:t>
            </a:r>
          </a:p>
          <a:p>
            <a:pPr marL="0" indent="0">
              <a:buNone/>
            </a:pPr>
            <a:endParaRPr lang="en-US" dirty="0" smtClean="0"/>
          </a:p>
          <a:p>
            <a:r>
              <a:rPr lang="en-US" dirty="0" smtClean="0"/>
              <a:t>Chad Brown, HR Director for APFC reviewed and believed that Trustee Mahoney’s summary was a fair summary.</a:t>
            </a:r>
          </a:p>
          <a:p>
            <a:endParaRPr lang="en-US" dirty="0"/>
          </a:p>
          <a:p>
            <a:r>
              <a:rPr lang="en-US" dirty="0"/>
              <a:t>Only four Trustees completed the </a:t>
            </a:r>
            <a:r>
              <a:rPr lang="en-US" dirty="0" smtClean="0"/>
              <a:t>survey.</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67148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a:xfrm>
            <a:off x="161365" y="1600199"/>
            <a:ext cx="3621741" cy="4389120"/>
          </a:xfrm>
        </p:spPr>
        <p:txBody>
          <a:bodyPr>
            <a:normAutofit fontScale="92500" lnSpcReduction="20000"/>
          </a:bodyPr>
          <a:lstStyle/>
          <a:p>
            <a:r>
              <a:rPr lang="en-US" dirty="0" smtClean="0"/>
              <a:t>Weighted average scores for 2021 were:</a:t>
            </a:r>
          </a:p>
          <a:p>
            <a:pPr lvl="1"/>
            <a:r>
              <a:rPr lang="en-US" dirty="0" smtClean="0"/>
              <a:t>3.6 overall</a:t>
            </a:r>
          </a:p>
          <a:p>
            <a:pPr lvl="2"/>
            <a:r>
              <a:rPr lang="en-US" dirty="0" smtClean="0"/>
              <a:t>3.65 for board relations</a:t>
            </a:r>
          </a:p>
          <a:p>
            <a:pPr lvl="2"/>
            <a:r>
              <a:rPr lang="en-US" dirty="0" smtClean="0"/>
              <a:t>4.11 for advocacy and external relations.</a:t>
            </a:r>
          </a:p>
          <a:p>
            <a:pPr lvl="1"/>
            <a:r>
              <a:rPr lang="en-US" dirty="0" smtClean="0"/>
              <a:t>2.6 average score by the Board.</a:t>
            </a:r>
          </a:p>
          <a:p>
            <a:pPr lvl="1"/>
            <a:r>
              <a:rPr lang="en-US" dirty="0" smtClean="0"/>
              <a:t>3.0 average score by Investment staff.</a:t>
            </a:r>
          </a:p>
          <a:p>
            <a:pPr lvl="1"/>
            <a:r>
              <a:rPr lang="en-US" dirty="0" smtClean="0"/>
              <a:t>4.3 average score by Operations staff.</a:t>
            </a:r>
          </a:p>
          <a:p>
            <a:pPr lvl="1"/>
            <a:r>
              <a:rPr lang="en-US" dirty="0" smtClean="0"/>
              <a:t>4.3 average score by responders who did not identify as Board, Investment or Operations.</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a:picLocks noChangeAspect="1"/>
          </p:cNvPicPr>
          <p:nvPr/>
        </p:nvPicPr>
        <p:blipFill>
          <a:blip r:embed="rId3"/>
          <a:stretch>
            <a:fillRect/>
          </a:stretch>
        </p:blipFill>
        <p:spPr>
          <a:xfrm>
            <a:off x="3917634" y="1600199"/>
            <a:ext cx="5095660" cy="4235825"/>
          </a:xfrm>
          <a:prstGeom prst="rect">
            <a:avLst/>
          </a:prstGeom>
        </p:spPr>
      </p:pic>
    </p:spTree>
    <p:extLst>
      <p:ext uri="{BB962C8B-B14F-4D97-AF65-F5344CB8AC3E}">
        <p14:creationId xmlns:p14="http://schemas.microsoft.com/office/powerpoint/2010/main" val="538325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a:t>Positive comments </a:t>
            </a:r>
            <a:r>
              <a:rPr lang="en-US" dirty="0" smtClean="0"/>
              <a:t>addressed the financial performance of the APFC, overseeing an expansion in assets under management, designing a remote-work system, and managing risk and cyber threats.</a:t>
            </a:r>
          </a:p>
          <a:p>
            <a:endParaRPr lang="en-US" dirty="0"/>
          </a:p>
          <a:p>
            <a:r>
              <a:rPr lang="en-US" dirty="0" smtClean="0"/>
              <a:t>Negative </a:t>
            </a:r>
            <a:r>
              <a:rPr lang="en-US" dirty="0"/>
              <a:t>comments again cited stress in the Executive Director’s ‎relationship with Trustees and with APFC’s investment staff.‎</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10738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The summary of comments prepared by Trustee Mahoney may not have accurately relayed the full breadth of the survey responses.  </a:t>
            </a:r>
          </a:p>
          <a:p>
            <a:r>
              <a:rPr lang="en-US" dirty="0" smtClean="0"/>
              <a:t>Trustee Mahoney included eight </a:t>
            </a:r>
            <a:r>
              <a:rPr lang="en-US" dirty="0"/>
              <a:t>bullet points </a:t>
            </a:r>
            <a:r>
              <a:rPr lang="en-US" dirty="0" smtClean="0"/>
              <a:t>that appeared to articulate </a:t>
            </a:r>
            <a:r>
              <a:rPr lang="en-US" dirty="0"/>
              <a:t>significant or key areas noted by the evaluators. </a:t>
            </a:r>
            <a:endParaRPr lang="en-US" dirty="0" smtClean="0"/>
          </a:p>
          <a:p>
            <a:r>
              <a:rPr lang="en-US" dirty="0" smtClean="0"/>
              <a:t>The remainder of the report </a:t>
            </a:r>
            <a:r>
              <a:rPr lang="en-US" dirty="0"/>
              <a:t>consist of comments provided in the survey organized by category. </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a:picLocks noChangeAspect="1"/>
          </p:cNvPicPr>
          <p:nvPr/>
        </p:nvPicPr>
        <p:blipFill>
          <a:blip r:embed="rId3"/>
          <a:stretch>
            <a:fillRect/>
          </a:stretch>
        </p:blipFill>
        <p:spPr>
          <a:xfrm>
            <a:off x="5567643" y="1600199"/>
            <a:ext cx="3429553" cy="4086784"/>
          </a:xfrm>
          <a:prstGeom prst="rect">
            <a:avLst/>
          </a:prstGeom>
        </p:spPr>
      </p:pic>
    </p:spTree>
    <p:extLst>
      <p:ext uri="{BB962C8B-B14F-4D97-AF65-F5344CB8AC3E}">
        <p14:creationId xmlns:p14="http://schemas.microsoft.com/office/powerpoint/2010/main" val="4076927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lnSpcReduction="10000"/>
          </a:bodyPr>
          <a:lstStyle/>
          <a:p>
            <a:r>
              <a:rPr lang="en-US" dirty="0" smtClean="0"/>
              <a:t>Many of </a:t>
            </a:r>
            <a:r>
              <a:rPr lang="en-US" dirty="0"/>
              <a:t>the negative comments found in the raw data </a:t>
            </a:r>
            <a:r>
              <a:rPr lang="en-US" dirty="0" smtClean="0"/>
              <a:t>were included with the summary report, </a:t>
            </a:r>
            <a:r>
              <a:rPr lang="en-US" dirty="0"/>
              <a:t>often verbatim. </a:t>
            </a:r>
            <a:endParaRPr lang="en-US" dirty="0" smtClean="0"/>
          </a:p>
          <a:p>
            <a:r>
              <a:rPr lang="en-US" dirty="0" smtClean="0"/>
              <a:t>Only portions of </a:t>
            </a:r>
            <a:r>
              <a:rPr lang="en-US" dirty="0"/>
              <a:t>the positive comments found in the raw </a:t>
            </a:r>
            <a:r>
              <a:rPr lang="en-US"/>
              <a:t>data </a:t>
            </a:r>
            <a:r>
              <a:rPr lang="en-US" smtClean="0"/>
              <a:t>were included in the summary, and they </a:t>
            </a:r>
            <a:r>
              <a:rPr lang="en-US" dirty="0"/>
              <a:t>are </a:t>
            </a:r>
            <a:r>
              <a:rPr lang="en-US" dirty="0" smtClean="0"/>
              <a:t>generally summarized.</a:t>
            </a:r>
          </a:p>
          <a:p>
            <a:r>
              <a:rPr lang="en-US" smtClean="0"/>
              <a:t>The raw </a:t>
            </a:r>
            <a:r>
              <a:rPr lang="en-US" dirty="0" smtClean="0"/>
              <a:t>comments were not provided to Trustees prior to decision to terminate Ms. Rodell’s employment.</a:t>
            </a:r>
          </a:p>
          <a:p>
            <a:r>
              <a:rPr lang="en-US" dirty="0" smtClean="0"/>
              <a:t>There does not appear to have been an effort to identify and remove personal bias from the comments included in the summary report.  </a:t>
            </a:r>
          </a:p>
          <a:p>
            <a:r>
              <a:rPr lang="en-US" dirty="0" smtClean="0"/>
              <a:t>The summary of comments could have produced an inaccurate perception of Ms. Rodell’s performance.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707140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a:bodyPr>
          <a:lstStyle/>
          <a:p>
            <a:r>
              <a:rPr lang="en-US" dirty="0" smtClean="0"/>
              <a:t>Trustee Mahoney’s report contained a summary of the scores.  </a:t>
            </a:r>
          </a:p>
          <a:p>
            <a:r>
              <a:rPr lang="en-US" dirty="0" smtClean="0"/>
              <a:t>The scores demonstrate an improvement from the prior year.  </a:t>
            </a:r>
          </a:p>
          <a:p>
            <a:r>
              <a:rPr lang="en-US" dirty="0" smtClean="0"/>
              <a:t>The report does not refer to any improvement of the scores and the Trustees were not provided the prior year’s scores for comparison.</a:t>
            </a:r>
          </a:p>
          <a:p>
            <a:pPr lvl="1"/>
            <a:r>
              <a:rPr lang="en-US" dirty="0" smtClean="0"/>
              <a:t>Some Trustees testified that they did not put much weight on the numerical scoring and valued the comments more.</a:t>
            </a:r>
          </a:p>
          <a:p>
            <a:pPr lvl="1"/>
            <a:r>
              <a:rPr lang="en-US" dirty="0" smtClean="0"/>
              <a:t>Other Trustees testified that they considered the numerical scoring important.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03898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4590825"/>
              </p:ext>
            </p:extLst>
          </p:nvPr>
        </p:nvGraphicFramePr>
        <p:xfrm>
          <a:off x="519952" y="1400923"/>
          <a:ext cx="8104096" cy="4616318"/>
        </p:xfrm>
        <a:graphic>
          <a:graphicData uri="http://schemas.openxmlformats.org/drawingml/2006/table">
            <a:tbl>
              <a:tblPr firstRow="1" firstCol="1" lastRow="1" lastCol="1" bandRow="1" bandCol="1">
                <a:tableStyleId>{5C22544A-7EE6-4342-B048-85BDC9FD1C3A}</a:tableStyleId>
              </a:tblPr>
              <a:tblGrid>
                <a:gridCol w="5728448">
                  <a:extLst>
                    <a:ext uri="{9D8B030D-6E8A-4147-A177-3AD203B41FA5}">
                      <a16:colId xmlns:a16="http://schemas.microsoft.com/office/drawing/2014/main" val="217003277"/>
                    </a:ext>
                  </a:extLst>
                </a:gridCol>
                <a:gridCol w="726143">
                  <a:extLst>
                    <a:ext uri="{9D8B030D-6E8A-4147-A177-3AD203B41FA5}">
                      <a16:colId xmlns:a16="http://schemas.microsoft.com/office/drawing/2014/main" val="3377839105"/>
                    </a:ext>
                  </a:extLst>
                </a:gridCol>
                <a:gridCol w="627528">
                  <a:extLst>
                    <a:ext uri="{9D8B030D-6E8A-4147-A177-3AD203B41FA5}">
                      <a16:colId xmlns:a16="http://schemas.microsoft.com/office/drawing/2014/main" val="2320910247"/>
                    </a:ext>
                  </a:extLst>
                </a:gridCol>
                <a:gridCol w="1021977">
                  <a:extLst>
                    <a:ext uri="{9D8B030D-6E8A-4147-A177-3AD203B41FA5}">
                      <a16:colId xmlns:a16="http://schemas.microsoft.com/office/drawing/2014/main" val="2058188452"/>
                    </a:ext>
                  </a:extLst>
                </a:gridCol>
              </a:tblGrid>
              <a:tr h="86367">
                <a:tc>
                  <a:txBody>
                    <a:bodyPr/>
                    <a:lstStyle/>
                    <a:p>
                      <a:pPr algn="ctr" fontAlgn="b"/>
                      <a:r>
                        <a:rPr lang="en-US" sz="1800" u="none" strike="noStrike" dirty="0">
                          <a:effectLst/>
                        </a:rPr>
                        <a:t>Category</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effectLst/>
                        </a:rPr>
                        <a:t>2020</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effectLst/>
                        </a:rPr>
                        <a:t>2021</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effectLst/>
                        </a:rPr>
                        <a:t>Change</a:t>
                      </a:r>
                      <a:endParaRPr lang="en-US" sz="1800" b="0" i="0" u="none" strike="noStrike" dirty="0">
                        <a:solidFill>
                          <a:srgbClr val="000000"/>
                        </a:solidFill>
                        <a:effectLst/>
                        <a:latin typeface="Arial" panose="020B0604020202020204" pitchFamily="34" charset="0"/>
                      </a:endParaRPr>
                    </a:p>
                  </a:txBody>
                  <a:tcPr marL="4904" marR="4904" marT="4904" marB="0" anchor="b"/>
                </a:tc>
                <a:extLst>
                  <a:ext uri="{0D108BD9-81ED-4DB2-BD59-A6C34878D82A}">
                    <a16:rowId xmlns:a16="http://schemas.microsoft.com/office/drawing/2014/main" val="8506307"/>
                  </a:ext>
                </a:extLst>
              </a:tr>
              <a:tr h="245267">
                <a:tc>
                  <a:txBody>
                    <a:bodyPr/>
                    <a:lstStyle/>
                    <a:p>
                      <a:pPr algn="l" fontAlgn="b"/>
                      <a:r>
                        <a:rPr lang="en-US" sz="1800" u="none" strike="noStrike" dirty="0">
                          <a:effectLst/>
                        </a:rPr>
                        <a:t>Strategic Development</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3.42</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3.56</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+0.14</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1396797827"/>
                  </a:ext>
                </a:extLst>
              </a:tr>
              <a:tr h="245267">
                <a:tc>
                  <a:txBody>
                    <a:bodyPr/>
                    <a:lstStyle/>
                    <a:p>
                      <a:pPr algn="l" fontAlgn="b"/>
                      <a:r>
                        <a:rPr lang="en-US" sz="1800" u="none" strike="noStrike" dirty="0">
                          <a:effectLst/>
                        </a:rPr>
                        <a:t>Financial Leadership</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3.28</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3.35</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+0.07</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2703992257"/>
                  </a:ext>
                </a:extLst>
              </a:tr>
              <a:tr h="325353">
                <a:tc>
                  <a:txBody>
                    <a:bodyPr/>
                    <a:lstStyle/>
                    <a:p>
                      <a:pPr algn="l" fontAlgn="b"/>
                      <a:r>
                        <a:rPr lang="en-US" sz="1800" u="none" strike="noStrike" dirty="0">
                          <a:effectLst/>
                        </a:rPr>
                        <a:t>Advocacy and External Relations</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3.89</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4.11</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+0.22</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3686751588"/>
                  </a:ext>
                </a:extLst>
              </a:tr>
              <a:tr h="165179">
                <a:tc>
                  <a:txBody>
                    <a:bodyPr/>
                    <a:lstStyle/>
                    <a:p>
                      <a:pPr algn="l" fontAlgn="b"/>
                      <a:r>
                        <a:rPr lang="en-US" sz="1800" u="none" strike="noStrike" dirty="0">
                          <a:effectLst/>
                        </a:rPr>
                        <a:t>Board Relations</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3.39</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3.65</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+0.26</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1477047554"/>
                  </a:ext>
                </a:extLst>
              </a:tr>
              <a:tr h="294475">
                <a:tc>
                  <a:txBody>
                    <a:bodyPr/>
                    <a:lstStyle/>
                    <a:p>
                      <a:pPr algn="l" fontAlgn="b"/>
                      <a:r>
                        <a:rPr lang="en-US" sz="1800" u="none" strike="noStrike" dirty="0">
                          <a:effectLst/>
                        </a:rPr>
                        <a:t>Organizational Culture (Collaboration and Teamwork)</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2.89</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3.42</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+0.53</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787130078"/>
                  </a:ext>
                </a:extLst>
              </a:tr>
              <a:tr h="325353">
                <a:tc>
                  <a:txBody>
                    <a:bodyPr/>
                    <a:lstStyle/>
                    <a:p>
                      <a:pPr algn="l" fontAlgn="b"/>
                      <a:r>
                        <a:rPr lang="en-US" sz="1800" u="none" strike="noStrike" dirty="0">
                          <a:effectLst/>
                        </a:rPr>
                        <a:t>Staff Development and Motivation</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3.17</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3.6</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+0.43</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1624954064"/>
                  </a:ext>
                </a:extLst>
              </a:tr>
              <a:tr h="245267">
                <a:tc>
                  <a:txBody>
                    <a:bodyPr/>
                    <a:lstStyle/>
                    <a:p>
                      <a:pPr algn="l" fontAlgn="b"/>
                      <a:r>
                        <a:rPr lang="en-US" sz="1800" u="none" strike="noStrike" dirty="0">
                          <a:effectLst/>
                        </a:rPr>
                        <a:t>Internal Communications</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3.06</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3.48</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+0.42</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1701510114"/>
                  </a:ext>
                </a:extLst>
              </a:tr>
              <a:tr h="202247">
                <a:tc>
                  <a:txBody>
                    <a:bodyPr/>
                    <a:lstStyle/>
                    <a:p>
                      <a:pPr algn="l" fontAlgn="b"/>
                      <a:r>
                        <a:rPr lang="en-US" sz="1800" u="none" strike="noStrike" dirty="0">
                          <a:effectLst/>
                        </a:rPr>
                        <a:t>Organizational Culture (Fairness and Equity)</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2.94</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3.48</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+0.54</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1374137396"/>
                  </a:ext>
                </a:extLst>
              </a:tr>
              <a:tr h="325353">
                <a:tc>
                  <a:txBody>
                    <a:bodyPr/>
                    <a:lstStyle/>
                    <a:p>
                      <a:pPr algn="l" fontAlgn="b"/>
                      <a:r>
                        <a:rPr lang="en-US" sz="1800" u="none" strike="noStrike" dirty="0">
                          <a:effectLst/>
                        </a:rPr>
                        <a:t>Role Model and Change Agent</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3.16</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3.53</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+0.37</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136359967"/>
                  </a:ext>
                </a:extLst>
              </a:tr>
              <a:tr h="165179">
                <a:tc>
                  <a:txBody>
                    <a:bodyPr/>
                    <a:lstStyle/>
                    <a:p>
                      <a:pPr algn="l" fontAlgn="b"/>
                      <a:r>
                        <a:rPr lang="en-US" sz="1800" u="none" strike="noStrike" dirty="0">
                          <a:effectLst/>
                        </a:rPr>
                        <a:t>Problem Solving</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3.44</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3.78</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+0.34</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4026375779"/>
                  </a:ext>
                </a:extLst>
              </a:tr>
              <a:tr h="430069">
                <a:tc>
                  <a:txBody>
                    <a:bodyPr/>
                    <a:lstStyle/>
                    <a:p>
                      <a:pPr algn="l" fontAlgn="b"/>
                      <a:r>
                        <a:rPr lang="en-US" sz="1800" u="none" strike="noStrike" dirty="0">
                          <a:effectLst/>
                        </a:rPr>
                        <a:t>Leadership Development (Self-development, accountability, etc.)</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3.33</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3.55</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+0.22</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1753750506"/>
                  </a:ext>
                </a:extLst>
              </a:tr>
              <a:tr h="165179">
                <a:tc>
                  <a:txBody>
                    <a:bodyPr/>
                    <a:lstStyle/>
                    <a:p>
                      <a:pPr algn="l" fontAlgn="b"/>
                      <a:r>
                        <a:rPr lang="en-US" sz="1800" u="none" strike="noStrike" dirty="0">
                          <a:effectLst/>
                        </a:rPr>
                        <a:t>Systems Thinking</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3.44</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3.65</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+0.21</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1267991346"/>
                  </a:ext>
                </a:extLst>
              </a:tr>
              <a:tr h="245267">
                <a:tc>
                  <a:txBody>
                    <a:bodyPr/>
                    <a:lstStyle/>
                    <a:p>
                      <a:pPr algn="l" fontAlgn="b"/>
                      <a:r>
                        <a:rPr lang="en-US" sz="1800" u="none" strike="noStrike" dirty="0">
                          <a:effectLst/>
                        </a:rPr>
                        <a:t>Internal Partnerships</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solidFill>
                            <a:schemeClr val="bg1"/>
                          </a:solidFill>
                          <a:effectLst/>
                        </a:rPr>
                        <a:t>3</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u="none" strike="noStrike" dirty="0">
                          <a:solidFill>
                            <a:schemeClr val="bg1"/>
                          </a:solidFill>
                          <a:effectLst/>
                        </a:rPr>
                        <a:t>3.35</a:t>
                      </a:r>
                      <a:endParaRPr lang="en-US" sz="1800" b="0" i="0" u="none" strike="noStrike" dirty="0">
                        <a:solidFill>
                          <a:schemeClr val="bg1"/>
                        </a:solidFill>
                        <a:effectLst/>
                        <a:latin typeface="Arial" panose="020B0604020202020204" pitchFamily="34" charset="0"/>
                      </a:endParaRPr>
                    </a:p>
                  </a:txBody>
                  <a:tcPr marL="4904" marR="4904" marT="4904" marB="0" anchor="b">
                    <a:solidFill>
                      <a:schemeClr val="accent1"/>
                    </a:solidFill>
                  </a:tcPr>
                </a:tc>
                <a:tc>
                  <a:txBody>
                    <a:bodyPr/>
                    <a:lstStyle/>
                    <a:p>
                      <a:pPr algn="ctr" fontAlgn="b"/>
                      <a:r>
                        <a:rPr lang="en-US" sz="1800" b="1" i="0" u="none" strike="noStrike" dirty="0" smtClean="0">
                          <a:solidFill>
                            <a:schemeClr val="bg1"/>
                          </a:solidFill>
                          <a:effectLst/>
                          <a:latin typeface="+mj-lt"/>
                        </a:rPr>
                        <a:t>+0.35</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2131541716"/>
                  </a:ext>
                </a:extLst>
              </a:tr>
              <a:tr h="245267">
                <a:tc>
                  <a:txBody>
                    <a:bodyPr/>
                    <a:lstStyle/>
                    <a:p>
                      <a:pPr algn="l" fontAlgn="b"/>
                      <a:r>
                        <a:rPr lang="en-US" sz="1800" u="none" strike="noStrike" dirty="0">
                          <a:effectLst/>
                        </a:rPr>
                        <a:t>Effective Communication</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effectLst/>
                        </a:rPr>
                        <a:t>3.28</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u="none" strike="noStrike" dirty="0">
                          <a:effectLst/>
                        </a:rPr>
                        <a:t>3.61</a:t>
                      </a:r>
                      <a:endParaRPr lang="en-US" sz="1800" b="0" i="0" u="none" strike="noStrike" dirty="0">
                        <a:solidFill>
                          <a:srgbClr val="000000"/>
                        </a:solidFill>
                        <a:effectLst/>
                        <a:latin typeface="Arial" panose="020B0604020202020204" pitchFamily="34" charset="0"/>
                      </a:endParaRPr>
                    </a:p>
                  </a:txBody>
                  <a:tcPr marL="4904" marR="4904" marT="4904" marB="0" anchor="b"/>
                </a:tc>
                <a:tc>
                  <a:txBody>
                    <a:bodyPr/>
                    <a:lstStyle/>
                    <a:p>
                      <a:pPr algn="ctr" fontAlgn="b"/>
                      <a:r>
                        <a:rPr lang="en-US" sz="1800" b="1" i="0" u="none" strike="noStrike" dirty="0" smtClean="0">
                          <a:solidFill>
                            <a:schemeClr val="bg1"/>
                          </a:solidFill>
                          <a:effectLst/>
                          <a:latin typeface="+mj-lt"/>
                        </a:rPr>
                        <a:t>+0.33</a:t>
                      </a:r>
                      <a:endParaRPr lang="en-US" sz="1800" b="1" i="0" u="none" strike="noStrike" dirty="0">
                        <a:solidFill>
                          <a:schemeClr val="bg1"/>
                        </a:solidFill>
                        <a:effectLst/>
                        <a:latin typeface="+mj-lt"/>
                      </a:endParaRPr>
                    </a:p>
                  </a:txBody>
                  <a:tcPr marL="4904" marR="4904" marT="4904" marB="0" anchor="b"/>
                </a:tc>
                <a:extLst>
                  <a:ext uri="{0D108BD9-81ED-4DB2-BD59-A6C34878D82A}">
                    <a16:rowId xmlns:a16="http://schemas.microsoft.com/office/drawing/2014/main" val="1470621869"/>
                  </a:ext>
                </a:extLst>
              </a:tr>
            </a:tbl>
          </a:graphicData>
        </a:graphic>
      </p:graphicFrame>
    </p:spTree>
    <p:extLst>
      <p:ext uri="{BB962C8B-B14F-4D97-AF65-F5344CB8AC3E}">
        <p14:creationId xmlns:p14="http://schemas.microsoft.com/office/powerpoint/2010/main" val="1622872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Ms. Rodell submitted a 2021 self-evaluation as provided for in the Executive Director Evaluation Policy.</a:t>
            </a:r>
          </a:p>
          <a:p>
            <a:r>
              <a:rPr lang="en-US" dirty="0" smtClean="0"/>
              <a:t>Ms. Rodell was also offered the opportunity to prepare and submit a response to Trustee Mahoney’s summary of the survey results.  </a:t>
            </a:r>
          </a:p>
          <a:p>
            <a:r>
              <a:rPr lang="en-US" dirty="0" smtClean="0"/>
              <a:t>Ms. Rodell’s responses indicates an awareness of issues in her relationship with the Board of Trustees.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048839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Executive Director </a:t>
            </a:r>
            <a:r>
              <a:rPr lang="en-US" sz="2400" b="1" dirty="0" smtClean="0"/>
              <a:t>Performance </a:t>
            </a:r>
            <a:r>
              <a:rPr lang="en-US" sz="2400" b="1" dirty="0"/>
              <a:t>Evaluation Policy</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a:xfrm>
            <a:off x="489744" y="1600199"/>
            <a:ext cx="4768056" cy="4389120"/>
          </a:xfrm>
        </p:spPr>
        <p:txBody>
          <a:bodyPr/>
          <a:lstStyle/>
          <a:p>
            <a:r>
              <a:rPr lang="en-US" dirty="0" smtClean="0"/>
              <a:t>The Executive Director Performance Evaluation Policy remained Materially the same throughout Ms. Rodell’s tenure.</a:t>
            </a:r>
          </a:p>
          <a:p>
            <a:pPr marL="0" indent="0">
              <a:buNone/>
            </a:pPr>
            <a:endParaRPr lang="en-US" dirty="0" smtClean="0"/>
          </a:p>
          <a:p>
            <a:r>
              <a:rPr lang="en-US" dirty="0" smtClean="0"/>
              <a:t>The policy was intended to:</a:t>
            </a:r>
          </a:p>
          <a:p>
            <a:pPr lvl="1"/>
            <a:r>
              <a:rPr lang="en-US" dirty="0" smtClean="0"/>
              <a:t>Ensure that the Executive Director receives appropriate and useful  feedback on their performance from the Board on an annual basis, and </a:t>
            </a:r>
          </a:p>
          <a:p>
            <a:pPr lvl="1"/>
            <a:r>
              <a:rPr lang="en-US" dirty="0" smtClean="0"/>
              <a:t>Help develop clear and meaningful performance objectives for the Executive Director.</a:t>
            </a:r>
          </a:p>
          <a:p>
            <a:endParaRPr lang="en-US" dirty="0"/>
          </a:p>
        </p:txBody>
      </p:sp>
      <p:pic>
        <p:nvPicPr>
          <p:cNvPr id="6" name="Picture 5"/>
          <p:cNvPicPr>
            <a:picLocks noChangeAspect="1"/>
          </p:cNvPicPr>
          <p:nvPr/>
        </p:nvPicPr>
        <p:blipFill>
          <a:blip r:embed="rId3"/>
          <a:stretch>
            <a:fillRect/>
          </a:stretch>
        </p:blipFill>
        <p:spPr>
          <a:xfrm>
            <a:off x="5704915" y="1528482"/>
            <a:ext cx="3232047" cy="4389120"/>
          </a:xfrm>
          <a:prstGeom prst="rect">
            <a:avLst/>
          </a:prstGeom>
        </p:spPr>
      </p:pic>
    </p:spTree>
    <p:extLst>
      <p:ext uri="{BB962C8B-B14F-4D97-AF65-F5344CB8AC3E}">
        <p14:creationId xmlns:p14="http://schemas.microsoft.com/office/powerpoint/2010/main" val="4110017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a:xfrm>
            <a:off x="304800" y="1600201"/>
            <a:ext cx="8677834" cy="1828800"/>
          </a:xfrm>
        </p:spPr>
        <p:txBody>
          <a:bodyPr>
            <a:normAutofit fontScale="85000" lnSpcReduction="20000"/>
          </a:bodyPr>
          <a:lstStyle/>
          <a:p>
            <a:r>
              <a:rPr lang="en-US" dirty="0" smtClean="0"/>
              <a:t>Ms. Rodell’s 2021 Self Evaluation:</a:t>
            </a:r>
          </a:p>
          <a:p>
            <a:pPr lvl="1"/>
            <a:r>
              <a:rPr lang="en-US" dirty="0" smtClean="0"/>
              <a:t>Identified that APFC’s  financial performance that had outpaced benchmarks;</a:t>
            </a:r>
          </a:p>
          <a:p>
            <a:pPr lvl="1"/>
            <a:r>
              <a:rPr lang="en-US" dirty="0" smtClean="0"/>
              <a:t>Noted APFC was awarded “Best Places to Work in Money Management” by Pension &amp; Investments; </a:t>
            </a:r>
          </a:p>
          <a:p>
            <a:pPr lvl="1"/>
            <a:r>
              <a:rPr lang="en-US" dirty="0" smtClean="0"/>
              <a:t>Discussed her success in getting incentive compensation program funded by Legislature;</a:t>
            </a:r>
          </a:p>
          <a:p>
            <a:pPr lvl="1"/>
            <a:r>
              <a:rPr lang="en-US" dirty="0" smtClean="0"/>
              <a:t>Identified a need to address continued silos between Operations and Investments; </a:t>
            </a:r>
          </a:p>
          <a:p>
            <a:pPr lvl="1"/>
            <a:r>
              <a:rPr lang="en-US" dirty="0" smtClean="0"/>
              <a:t>Identified a need to improve communication and collaboration with Trustees.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p:cNvPicPr>
            <a:picLocks noChangeAspect="1"/>
          </p:cNvPicPr>
          <p:nvPr/>
        </p:nvPicPr>
        <p:blipFill>
          <a:blip r:embed="rId3"/>
          <a:stretch>
            <a:fillRect/>
          </a:stretch>
        </p:blipFill>
        <p:spPr>
          <a:xfrm>
            <a:off x="1352970" y="3714169"/>
            <a:ext cx="6527007" cy="2508458"/>
          </a:xfrm>
          <a:prstGeom prst="rect">
            <a:avLst/>
          </a:prstGeom>
        </p:spPr>
      </p:pic>
    </p:spTree>
    <p:extLst>
      <p:ext uri="{BB962C8B-B14F-4D97-AF65-F5344CB8AC3E}">
        <p14:creationId xmlns:p14="http://schemas.microsoft.com/office/powerpoint/2010/main" val="2370988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lnSpcReduction="10000"/>
          </a:bodyPr>
          <a:lstStyle/>
          <a:p>
            <a:r>
              <a:rPr lang="en-US" dirty="0" smtClean="0"/>
              <a:t>Ms. Rodell 2021 Response to 360° Degree Survey Results:</a:t>
            </a:r>
          </a:p>
          <a:p>
            <a:pPr lvl="1"/>
            <a:r>
              <a:rPr lang="en-US" dirty="0" smtClean="0"/>
              <a:t>Challenged some comments as false.</a:t>
            </a:r>
          </a:p>
          <a:p>
            <a:pPr lvl="1"/>
            <a:r>
              <a:rPr lang="en-US" dirty="0" smtClean="0"/>
              <a:t>Listed accomplishments for 2021.</a:t>
            </a:r>
          </a:p>
          <a:p>
            <a:pPr lvl="1"/>
            <a:r>
              <a:rPr lang="en-US" dirty="0" smtClean="0"/>
              <a:t>Identified her agenda as to “deliver outstanding returns by creating a positive working environment that allows people to grow and be challenged in their careers.”</a:t>
            </a:r>
          </a:p>
          <a:p>
            <a:pPr lvl="1"/>
            <a:r>
              <a:rPr lang="en-US" dirty="0" smtClean="0"/>
              <a:t>Stated that her goal with the Trustees is to “set specific performance measurements that are quantitative in nature to make it clear to all, especially me, as to what the Board expects me to deliver and defines success.”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5567923" y="1600199"/>
            <a:ext cx="3424958" cy="3869952"/>
          </a:xfrm>
          <a:prstGeom prst="rect">
            <a:avLst/>
          </a:prstGeom>
        </p:spPr>
      </p:pic>
    </p:spTree>
    <p:extLst>
      <p:ext uri="{BB962C8B-B14F-4D97-AF65-F5344CB8AC3E}">
        <p14:creationId xmlns:p14="http://schemas.microsoft.com/office/powerpoint/2010/main" val="1316418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a:t>Two day Trustee </a:t>
            </a:r>
            <a:r>
              <a:rPr lang="en-US" dirty="0" smtClean="0"/>
              <a:t>meeting.</a:t>
            </a:r>
            <a:endParaRPr lang="en-US" dirty="0"/>
          </a:p>
          <a:p>
            <a:r>
              <a:rPr lang="en-US" dirty="0" smtClean="0"/>
              <a:t>Executive </a:t>
            </a:r>
            <a:r>
              <a:rPr lang="en-US" dirty="0"/>
              <a:t>session discussion of Ms. Rodell conducted on both </a:t>
            </a:r>
            <a:r>
              <a:rPr lang="en-US" dirty="0" smtClean="0"/>
              <a:t>days.</a:t>
            </a:r>
          </a:p>
          <a:p>
            <a:r>
              <a:rPr lang="en-US" dirty="0" smtClean="0"/>
              <a:t>Not all Trustees received both Ms. Rodell’s 2021 self-evaluation and her response to the survey results prior to or during the executive session.</a:t>
            </a:r>
          </a:p>
          <a:p>
            <a:r>
              <a:rPr lang="en-US" dirty="0" smtClean="0"/>
              <a:t>No consensus was reached on first day of executive session, but some Trustees had a sense that termination of Ms. Rodell’s employment was a potential.  </a:t>
            </a:r>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889975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a:bodyPr>
          <a:lstStyle/>
          <a:p>
            <a:r>
              <a:rPr lang="en-US" dirty="0" smtClean="0"/>
              <a:t>A decision was made on the second day of executive session to terminate Ms. Rodell’s employment.</a:t>
            </a:r>
          </a:p>
          <a:p>
            <a:r>
              <a:rPr lang="en-US" dirty="0" smtClean="0"/>
              <a:t>Trustees Richards, Schutt, Feige, and Mahoney supported termination of employment.  </a:t>
            </a:r>
          </a:p>
          <a:p>
            <a:r>
              <a:rPr lang="en-US" dirty="0" smtClean="0"/>
              <a:t>Trustees Moran and Reiger disagreed initially.  </a:t>
            </a:r>
          </a:p>
          <a:p>
            <a:r>
              <a:rPr lang="en-US" dirty="0" smtClean="0"/>
              <a:t>Ms. Rodell was invited into executive session but was not given an opportunity to discuss any issues with Trustees.</a:t>
            </a:r>
          </a:p>
          <a:p>
            <a:r>
              <a:rPr lang="en-US" dirty="0" smtClean="0"/>
              <a:t>Trustee Richards informed her that she could resign or be terminated.  </a:t>
            </a:r>
          </a:p>
          <a:p>
            <a:r>
              <a:rPr lang="en-US" dirty="0" smtClean="0"/>
              <a:t>Ms. Rodell chose not to resign and angrily told the Trustees that there would be political consequences from their actions.  </a:t>
            </a:r>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758867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2021 </a:t>
            </a:r>
            <a:r>
              <a:rPr lang="en-US" sz="2800" b="1" dirty="0"/>
              <a:t>Evaluation of the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Trustees did not discuss or develop a plan during this meeting to respond to any public questions regarding their termination of Ms. Rodell’s employment.  </a:t>
            </a:r>
          </a:p>
          <a:p>
            <a:r>
              <a:rPr lang="en-US" dirty="0" smtClean="0"/>
              <a:t>There was no substantive discussion of any transition plan or requesting Ms. Rodell stay on until a successor was found.  </a:t>
            </a:r>
          </a:p>
          <a:p>
            <a:r>
              <a:rPr lang="en-US" dirty="0" smtClean="0"/>
              <a:t>Trustees convened in open session and voted to terminate Ms. Rodell’s employment, five to one.  Trustee Moran voted in opposition.</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22127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type="body" idx="1"/>
          </p:nvPr>
        </p:nvSpPr>
        <p:spPr/>
        <p:txBody>
          <a:bodyPr>
            <a:normAutofit/>
          </a:bodyPr>
          <a:lstStyle/>
          <a:p>
            <a:r>
              <a:rPr lang="en-US" sz="4000" b="1" dirty="0" smtClean="0"/>
              <a:t>Termination of the Executive Director’s</a:t>
            </a:r>
            <a:endParaRPr lang="en-US" sz="4000" b="1" dirty="0"/>
          </a:p>
        </p:txBody>
      </p:sp>
    </p:spTree>
    <p:extLst>
      <p:ext uri="{BB962C8B-B14F-4D97-AF65-F5344CB8AC3E}">
        <p14:creationId xmlns:p14="http://schemas.microsoft.com/office/powerpoint/2010/main" val="743990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Termination of the Executive Director’s Employment</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lstStyle/>
          <a:p>
            <a:r>
              <a:rPr lang="en-US" dirty="0" smtClean="0"/>
              <a:t>Trustees did not have a single consensus reason for termination of Ms. Rodell’s employment. </a:t>
            </a:r>
          </a:p>
          <a:p>
            <a:endParaRPr lang="en-US" dirty="0"/>
          </a:p>
          <a:p>
            <a:r>
              <a:rPr lang="en-US" dirty="0" smtClean="0"/>
              <a:t>Each expressed different reasons for voting in favor of terminating Ms. Rodell’s employment.  </a:t>
            </a:r>
          </a:p>
          <a:p>
            <a:endParaRPr lang="en-US" dirty="0"/>
          </a:p>
          <a:p>
            <a:endParaRPr lang="en-US" dirty="0" smtClean="0"/>
          </a:p>
        </p:txBody>
      </p:sp>
    </p:spTree>
    <p:extLst>
      <p:ext uri="{BB962C8B-B14F-4D97-AF65-F5344CB8AC3E}">
        <p14:creationId xmlns:p14="http://schemas.microsoft.com/office/powerpoint/2010/main" val="63121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Termination of the Executive Director’s Employment</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lnSpcReduction="10000"/>
          </a:bodyPr>
          <a:lstStyle/>
          <a:p>
            <a:r>
              <a:rPr lang="en-US" dirty="0" smtClean="0"/>
              <a:t>Trustee Richards:</a:t>
            </a:r>
          </a:p>
          <a:p>
            <a:pPr lvl="1"/>
            <a:r>
              <a:rPr lang="en-US" dirty="0" smtClean="0"/>
              <a:t>Had </a:t>
            </a:r>
            <a:r>
              <a:rPr lang="en-US" dirty="0"/>
              <a:t>concerns about Ms. Rodell’s performance as </a:t>
            </a:r>
            <a:r>
              <a:rPr lang="en-US" dirty="0" smtClean="0"/>
              <a:t>Executive Director </a:t>
            </a:r>
            <a:r>
              <a:rPr lang="en-US" dirty="0"/>
              <a:t>as early as </a:t>
            </a:r>
            <a:r>
              <a:rPr lang="en-US" dirty="0" smtClean="0"/>
              <a:t>2016.</a:t>
            </a:r>
          </a:p>
          <a:p>
            <a:pPr lvl="1"/>
            <a:r>
              <a:rPr lang="en-US" dirty="0" smtClean="0"/>
              <a:t>Believed </a:t>
            </a:r>
            <a:r>
              <a:rPr lang="en-US" dirty="0"/>
              <a:t>she had a tendency to resist Board direction she did not agree with, and to control the flow of information in order to achieve her desired </a:t>
            </a:r>
            <a:r>
              <a:rPr lang="en-US" dirty="0" smtClean="0"/>
              <a:t>results.</a:t>
            </a:r>
          </a:p>
          <a:p>
            <a:pPr lvl="1"/>
            <a:r>
              <a:rPr lang="en-US" dirty="0" smtClean="0"/>
              <a:t>Believed she </a:t>
            </a:r>
            <a:r>
              <a:rPr lang="en-US" dirty="0"/>
              <a:t>was not fairly presenting information about the costs of opening an APFC office in Anchorage. </a:t>
            </a:r>
            <a:endParaRPr lang="en-US" dirty="0" smtClean="0"/>
          </a:p>
          <a:p>
            <a:pPr lvl="1"/>
            <a:r>
              <a:rPr lang="en-US" dirty="0" smtClean="0"/>
              <a:t>Was concerned about relationship with investment staff.</a:t>
            </a:r>
          </a:p>
          <a:p>
            <a:endParaRPr lang="en-US" dirty="0"/>
          </a:p>
          <a:p>
            <a:endParaRPr lang="en-US" dirty="0" smtClean="0"/>
          </a:p>
        </p:txBody>
      </p:sp>
    </p:spTree>
    <p:extLst>
      <p:ext uri="{BB962C8B-B14F-4D97-AF65-F5344CB8AC3E}">
        <p14:creationId xmlns:p14="http://schemas.microsoft.com/office/powerpoint/2010/main" val="203963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Termination of the Executive Director’s Employment</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lnSpcReduction="20000"/>
          </a:bodyPr>
          <a:lstStyle/>
          <a:p>
            <a:r>
              <a:rPr lang="en-US" dirty="0" smtClean="0"/>
              <a:t>Trustee Schutt:</a:t>
            </a:r>
          </a:p>
          <a:p>
            <a:pPr lvl="1"/>
            <a:r>
              <a:rPr lang="en-US" dirty="0" smtClean="0"/>
              <a:t>Viewed a June 18, 2021, press release issued by Ms. Rodell regarding potential negative impacts on APFC of a government shutdown as improperly political.</a:t>
            </a:r>
          </a:p>
          <a:p>
            <a:pPr lvl="1"/>
            <a:r>
              <a:rPr lang="en-US" dirty="0" smtClean="0"/>
              <a:t>Was concerned </a:t>
            </a:r>
            <a:r>
              <a:rPr lang="en-US" dirty="0"/>
              <a:t>about what he described as an ‎‎“unnatural and unhealthy tension” between the Executive Director and certain ‎</a:t>
            </a:r>
            <a:r>
              <a:rPr lang="en-US" dirty="0" smtClean="0"/>
              <a:t>Trustees.</a:t>
            </a:r>
          </a:p>
          <a:p>
            <a:pPr lvl="1"/>
            <a:r>
              <a:rPr lang="en-US" dirty="0" smtClean="0"/>
              <a:t>Was concerned about potential attrition in the investment staff due to tension between investment staff and the Executive Director.  </a:t>
            </a:r>
          </a:p>
          <a:p>
            <a:pPr lvl="1"/>
            <a:r>
              <a:rPr lang="en-US" dirty="0" smtClean="0"/>
              <a:t>Saw supporting </a:t>
            </a:r>
            <a:r>
              <a:rPr lang="en-US" dirty="0"/>
              <a:t>termination as meeting his fiduciary duties.  The Trustees delegated the investment of the funds to the CIO and the Fund’s successful performance depended on retaining top investment talent</a:t>
            </a:r>
            <a:r>
              <a:rPr lang="en-US" dirty="0" smtClean="0"/>
              <a:t>.  </a:t>
            </a:r>
          </a:p>
        </p:txBody>
      </p:sp>
    </p:spTree>
    <p:extLst>
      <p:ext uri="{BB962C8B-B14F-4D97-AF65-F5344CB8AC3E}">
        <p14:creationId xmlns:p14="http://schemas.microsoft.com/office/powerpoint/2010/main" val="1372047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Termination of the Executive Director’s Employment</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lnSpcReduction="20000"/>
          </a:bodyPr>
          <a:lstStyle/>
          <a:p>
            <a:r>
              <a:rPr lang="en-US" dirty="0" smtClean="0"/>
              <a:t>Trustee </a:t>
            </a:r>
            <a:r>
              <a:rPr lang="en-US" smtClean="0"/>
              <a:t>Mahoney</a:t>
            </a:r>
            <a:r>
              <a:rPr lang="en-US" dirty="0" smtClean="0"/>
              <a:t>:</a:t>
            </a:r>
          </a:p>
          <a:p>
            <a:pPr lvl="1"/>
            <a:r>
              <a:rPr lang="en-US" dirty="0" smtClean="0"/>
              <a:t>Was concerned there </a:t>
            </a:r>
            <a:r>
              <a:rPr lang="en-US" dirty="0"/>
              <a:t>a tension between the ‎Executive Director and APFC’s investment staff, as reflected in comments and ‎low ratings that investment staff provided in response to the 2021 </a:t>
            </a:r>
            <a:r>
              <a:rPr lang="en-US" dirty="0" smtClean="0"/>
              <a:t>survey and that would lead to investment staff attrition</a:t>
            </a:r>
            <a:r>
              <a:rPr lang="en-US" dirty="0"/>
              <a:t>.</a:t>
            </a:r>
            <a:endParaRPr lang="en-US" dirty="0" smtClean="0"/>
          </a:p>
          <a:p>
            <a:pPr lvl="1"/>
            <a:r>
              <a:rPr lang="en-US" dirty="0" smtClean="0"/>
              <a:t>Believed the budget proposed by Ms. Rodell in 2021 was </a:t>
            </a:r>
            <a:r>
              <a:rPr lang="en-US" dirty="0"/>
              <a:t>wildly inflated ‎and </a:t>
            </a:r>
            <a:r>
              <a:rPr lang="en-US" dirty="0" smtClean="0"/>
              <a:t>unrealistic and that Ms. Rodell lashed </a:t>
            </a:r>
            <a:r>
              <a:rPr lang="en-US" dirty="0"/>
              <a:t>out at her when ‎Trustee </a:t>
            </a:r>
            <a:r>
              <a:rPr lang="en-US"/>
              <a:t>Mahoney</a:t>
            </a:r>
            <a:r>
              <a:rPr lang="en-US" dirty="0"/>
              <a:t> expressed her view that the budget was too </a:t>
            </a:r>
            <a:r>
              <a:rPr lang="en-US" dirty="0" smtClean="0"/>
              <a:t>high</a:t>
            </a:r>
            <a:r>
              <a:rPr lang="en-US" dirty="0"/>
              <a:t> </a:t>
            </a:r>
            <a:r>
              <a:rPr lang="en-US" dirty="0" smtClean="0"/>
              <a:t>at the Board’s September 2021 meeting in Kodiak</a:t>
            </a:r>
            <a:r>
              <a:rPr lang="en-US" dirty="0"/>
              <a:t>.</a:t>
            </a:r>
            <a:endParaRPr lang="en-US" dirty="0" smtClean="0"/>
          </a:p>
          <a:p>
            <a:pPr lvl="1"/>
            <a:r>
              <a:rPr lang="en-US" dirty="0" smtClean="0"/>
              <a:t>Was disappointed </a:t>
            </a:r>
            <a:r>
              <a:rPr lang="en-US" dirty="0"/>
              <a:t>in Ms. </a:t>
            </a:r>
            <a:r>
              <a:rPr lang="en-US" dirty="0" smtClean="0"/>
              <a:t>Rodell’s decision </a:t>
            </a:r>
            <a:r>
              <a:rPr lang="en-US" dirty="0"/>
              <a:t>to invite ‎a mediator to the board meeting to facilitate a discussion about strategic plan ‎implementation with the </a:t>
            </a:r>
            <a:r>
              <a:rPr lang="en-US" dirty="0" smtClean="0"/>
              <a:t>Board.</a:t>
            </a:r>
          </a:p>
        </p:txBody>
      </p:sp>
    </p:spTree>
    <p:extLst>
      <p:ext uri="{BB962C8B-B14F-4D97-AF65-F5344CB8AC3E}">
        <p14:creationId xmlns:p14="http://schemas.microsoft.com/office/powerpoint/2010/main" val="4005151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Executive Director Performance  Evaluation Policy</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lstStyle/>
          <a:p>
            <a:r>
              <a:rPr lang="en-US" dirty="0" smtClean="0"/>
              <a:t>The policy identifies specific criteria to evaluate Executive Director’s performance against.</a:t>
            </a:r>
          </a:p>
          <a:p>
            <a:pPr marL="457200" lvl="1" indent="0">
              <a:buNone/>
            </a:pPr>
            <a:endParaRPr lang="en-US" dirty="0"/>
          </a:p>
          <a:p>
            <a:endParaRPr lang="en-US" dirty="0" smtClean="0"/>
          </a:p>
          <a:p>
            <a:endParaRPr lang="en-US" dirty="0"/>
          </a:p>
        </p:txBody>
      </p:sp>
      <p:pic>
        <p:nvPicPr>
          <p:cNvPr id="3" name="Picture 2"/>
          <p:cNvPicPr>
            <a:picLocks noChangeAspect="1"/>
          </p:cNvPicPr>
          <p:nvPr/>
        </p:nvPicPr>
        <p:blipFill>
          <a:blip r:embed="rId3"/>
          <a:stretch>
            <a:fillRect/>
          </a:stretch>
        </p:blipFill>
        <p:spPr>
          <a:xfrm>
            <a:off x="853554" y="2815478"/>
            <a:ext cx="7125594" cy="2572310"/>
          </a:xfrm>
          <a:prstGeom prst="rect">
            <a:avLst/>
          </a:prstGeom>
        </p:spPr>
      </p:pic>
    </p:spTree>
    <p:extLst>
      <p:ext uri="{BB962C8B-B14F-4D97-AF65-F5344CB8AC3E}">
        <p14:creationId xmlns:p14="http://schemas.microsoft.com/office/powerpoint/2010/main" val="2315816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Termination of the Executive Director’s Employment</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Trustee Feige:</a:t>
            </a:r>
          </a:p>
          <a:p>
            <a:pPr lvl="1"/>
            <a:r>
              <a:rPr lang="en-US" dirty="0" smtClean="0"/>
              <a:t>‎Viewed </a:t>
            </a:r>
            <a:r>
              <a:rPr lang="en-US" dirty="0"/>
              <a:t>the June 18, 2021, press release </a:t>
            </a:r>
            <a:r>
              <a:rPr lang="en-US" dirty="0" smtClean="0"/>
              <a:t>as </a:t>
            </a:r>
            <a:r>
              <a:rPr lang="en-US" dirty="0"/>
              <a:t>“wildly inappropriate,” inaccurate, and overtly ‎</a:t>
            </a:r>
            <a:r>
              <a:rPr lang="en-US" dirty="0" smtClean="0"/>
              <a:t>political; and </a:t>
            </a:r>
          </a:p>
          <a:p>
            <a:pPr lvl="1"/>
            <a:r>
              <a:rPr lang="en-US" dirty="0" smtClean="0"/>
              <a:t>Considered  Ms. Rodell’s plan </a:t>
            </a:r>
            <a:r>
              <a:rPr lang="en-US" dirty="0"/>
              <a:t>to have a mediator ‎facilitate discussions with the Trustees at the 2021 annual meeting in Kodiak as a ‎‎“bright line </a:t>
            </a:r>
            <a:r>
              <a:rPr lang="en-US" dirty="0" smtClean="0"/>
              <a:t>event” that demonstrated </a:t>
            </a:r>
            <a:r>
              <a:rPr lang="en-US" dirty="0"/>
              <a:t>Ms. </a:t>
            </a:r>
            <a:r>
              <a:rPr lang="en-US" dirty="0" smtClean="0"/>
              <a:t>Rodell was </a:t>
            </a:r>
            <a:r>
              <a:rPr lang="en-US" dirty="0"/>
              <a:t>not comfortable engaging directly with the Board, and ‎evidenced a break down in that relationship</a:t>
            </a:r>
            <a:r>
              <a:rPr lang="en-US" dirty="0" smtClean="0"/>
              <a:t>.</a:t>
            </a:r>
          </a:p>
          <a:p>
            <a:pPr lvl="1"/>
            <a:r>
              <a:rPr lang="en-US" dirty="0" smtClean="0"/>
              <a:t>Was concerned over the tension with the investment staff and its impact on retention.  </a:t>
            </a:r>
          </a:p>
        </p:txBody>
      </p:sp>
    </p:spTree>
    <p:extLst>
      <p:ext uri="{BB962C8B-B14F-4D97-AF65-F5344CB8AC3E}">
        <p14:creationId xmlns:p14="http://schemas.microsoft.com/office/powerpoint/2010/main" val="815590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Termination of the Executive Director’s Employment</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lnSpcReduction="10000"/>
          </a:bodyPr>
          <a:lstStyle/>
          <a:p>
            <a:r>
              <a:rPr lang="en-US" dirty="0" smtClean="0"/>
              <a:t>Trustee Reiger:</a:t>
            </a:r>
          </a:p>
          <a:p>
            <a:pPr lvl="1"/>
            <a:r>
              <a:rPr lang="en-US" dirty="0" smtClean="0"/>
              <a:t>‎Had ‎</a:t>
            </a:r>
            <a:r>
              <a:rPr lang="en-US" dirty="0"/>
              <a:t>confidence in the Executive Director, and </a:t>
            </a:r>
            <a:r>
              <a:rPr lang="en-US" dirty="0" smtClean="0"/>
              <a:t>believed that </a:t>
            </a:r>
            <a:r>
              <a:rPr lang="en-US" dirty="0"/>
              <a:t>the performance concerns raised ‎by other </a:t>
            </a:r>
            <a:r>
              <a:rPr lang="en-US" dirty="0" smtClean="0"/>
              <a:t>Trustees </a:t>
            </a:r>
            <a:r>
              <a:rPr lang="en-US" dirty="0"/>
              <a:t>could be </a:t>
            </a:r>
            <a:r>
              <a:rPr lang="en-US" dirty="0" smtClean="0"/>
              <a:t>addressed.</a:t>
            </a:r>
          </a:p>
          <a:p>
            <a:pPr lvl="1"/>
            <a:r>
              <a:rPr lang="en-US" dirty="0" smtClean="0"/>
              <a:t>Voted </a:t>
            </a:r>
            <a:r>
              <a:rPr lang="en-US" dirty="0"/>
              <a:t>in favor ‎of termination because he viewed the situation – in which a majority of the board ‎had lost confidence in the Executive Director – as “untenable,” and </a:t>
            </a:r>
            <a:r>
              <a:rPr lang="en-US" dirty="0" smtClean="0"/>
              <a:t>it </a:t>
            </a:r>
            <a:r>
              <a:rPr lang="en-US" dirty="0"/>
              <a:t>was ‎therefore in the best interests of the </a:t>
            </a:r>
            <a:r>
              <a:rPr lang="en-US"/>
              <a:t>APFC</a:t>
            </a:r>
            <a:r>
              <a:rPr lang="en-US" dirty="0"/>
              <a:t> to move forward with the decision as ‎quickly as </a:t>
            </a:r>
            <a:r>
              <a:rPr lang="en-US" dirty="0" smtClean="0"/>
              <a:t>possible.</a:t>
            </a:r>
          </a:p>
          <a:p>
            <a:pPr lvl="1"/>
            <a:r>
              <a:rPr lang="en-US" dirty="0" smtClean="0"/>
              <a:t>Believed that the Trustees who voted </a:t>
            </a:r>
            <a:r>
              <a:rPr lang="en-US" dirty="0"/>
              <a:t>in favor of ‎termination had valid bases for their concerns, though those concerns were not ‎significant enough in Trustee Rieger’s mind to justify terminating the Executive Director.‎</a:t>
            </a:r>
            <a:endParaRPr lang="en-US" dirty="0" smtClean="0"/>
          </a:p>
        </p:txBody>
      </p:sp>
    </p:spTree>
    <p:extLst>
      <p:ext uri="{BB962C8B-B14F-4D97-AF65-F5344CB8AC3E}">
        <p14:creationId xmlns:p14="http://schemas.microsoft.com/office/powerpoint/2010/main" val="1981583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Termination of the Executive Director’s Employment</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lnSpcReduction="20000"/>
          </a:bodyPr>
          <a:lstStyle/>
          <a:p>
            <a:r>
              <a:rPr lang="en-US" dirty="0" smtClean="0"/>
              <a:t>Trustee Moran:</a:t>
            </a:r>
          </a:p>
          <a:p>
            <a:pPr lvl="1"/>
            <a:r>
              <a:rPr lang="en-US" dirty="0" smtClean="0"/>
              <a:t>‎Viewed </a:t>
            </a:r>
            <a:r>
              <a:rPr lang="en-US" dirty="0"/>
              <a:t>Ms. Rodell’s performance </a:t>
            </a:r>
            <a:r>
              <a:rPr lang="en-US" dirty="0" smtClean="0"/>
              <a:t>as exceptional</a:t>
            </a:r>
            <a:r>
              <a:rPr lang="en-US" dirty="0"/>
              <a:t>, and she deserved credit as one of the key principals in achieving record </a:t>
            </a:r>
            <a:r>
              <a:rPr lang="en-US" dirty="0" smtClean="0"/>
              <a:t>returns. </a:t>
            </a:r>
          </a:p>
          <a:p>
            <a:pPr lvl="1"/>
            <a:r>
              <a:rPr lang="en-US" dirty="0" smtClean="0"/>
              <a:t>Had </a:t>
            </a:r>
            <a:r>
              <a:rPr lang="en-US" dirty="0"/>
              <a:t>not considered </a:t>
            </a:r>
            <a:r>
              <a:rPr lang="en-US" dirty="0" smtClean="0"/>
              <a:t>Ms. Rodell’s </a:t>
            </a:r>
            <a:r>
              <a:rPr lang="en-US" dirty="0"/>
              <a:t>relationship with trustees to be </a:t>
            </a:r>
            <a:r>
              <a:rPr lang="en-US" dirty="0" smtClean="0"/>
              <a:t>stressed until </a:t>
            </a:r>
            <a:r>
              <a:rPr lang="en-US" dirty="0"/>
              <a:t>Ms. Rodell’s evaluation in </a:t>
            </a:r>
            <a:r>
              <a:rPr lang="en-US" dirty="0" smtClean="0"/>
              <a:t>2021</a:t>
            </a:r>
            <a:r>
              <a:rPr lang="en-US" dirty="0"/>
              <a:t>.</a:t>
            </a:r>
            <a:endParaRPr lang="en-US" dirty="0" smtClean="0"/>
          </a:p>
          <a:p>
            <a:pPr lvl="1"/>
            <a:r>
              <a:rPr lang="en-US" dirty="0" smtClean="0"/>
              <a:t>Did </a:t>
            </a:r>
            <a:r>
              <a:rPr lang="en-US" dirty="0"/>
              <a:t>not agree with </a:t>
            </a:r>
            <a:r>
              <a:rPr lang="en-US" dirty="0" smtClean="0"/>
              <a:t>Trustee </a:t>
            </a:r>
            <a:r>
              <a:rPr lang="en-US" dirty="0"/>
              <a:t>comments that Ms. Rodell lacked candor, controlled information, or pursued her own </a:t>
            </a:r>
            <a:r>
              <a:rPr lang="en-US" dirty="0" smtClean="0"/>
              <a:t>agenda; </a:t>
            </a:r>
          </a:p>
          <a:p>
            <a:pPr lvl="1"/>
            <a:r>
              <a:rPr lang="en-US" dirty="0" smtClean="0"/>
              <a:t>Believed that the Trustees </a:t>
            </a:r>
            <a:r>
              <a:rPr lang="en-US" dirty="0"/>
              <a:t>who voted to terminate Ms. Rodell were acting in good faith in furtherance of what they viewed as being in the best interests of </a:t>
            </a:r>
            <a:r>
              <a:rPr lang="en-US" smtClean="0"/>
              <a:t>APFC</a:t>
            </a:r>
            <a:r>
              <a:rPr lang="en-US" dirty="0"/>
              <a:t>.</a:t>
            </a:r>
            <a:endParaRPr lang="en-US" dirty="0" smtClean="0"/>
          </a:p>
          <a:p>
            <a:pPr lvl="1"/>
            <a:r>
              <a:rPr lang="en-US" dirty="0" smtClean="0"/>
              <a:t>Did </a:t>
            </a:r>
            <a:r>
              <a:rPr lang="en-US" dirty="0"/>
              <a:t>not believe that the </a:t>
            </a:r>
            <a:r>
              <a:rPr lang="en-US" dirty="0" smtClean="0"/>
              <a:t>Trustees were </a:t>
            </a:r>
            <a:r>
              <a:rPr lang="en-US" dirty="0"/>
              <a:t>taking direction from the Governor’s office or acting on the Governor’s </a:t>
            </a:r>
            <a:r>
              <a:rPr lang="en-US" dirty="0" smtClean="0"/>
              <a:t>behalf.</a:t>
            </a:r>
            <a:endParaRPr lang="en-US" dirty="0"/>
          </a:p>
        </p:txBody>
      </p:sp>
    </p:spTree>
    <p:extLst>
      <p:ext uri="{BB962C8B-B14F-4D97-AF65-F5344CB8AC3E}">
        <p14:creationId xmlns:p14="http://schemas.microsoft.com/office/powerpoint/2010/main" val="41063211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Executive Director’s relationship with the Board</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Several Trustees testified that Ms. Rodell’s relationship with the Board was not good.</a:t>
            </a:r>
          </a:p>
          <a:p>
            <a:endParaRPr lang="en-US" dirty="0" smtClean="0"/>
          </a:p>
          <a:p>
            <a:r>
              <a:rPr lang="en-US" dirty="0" smtClean="0"/>
              <a:t>This is reflected in comments submitted in response to the 360° surveys in 2020 and 2021.</a:t>
            </a:r>
          </a:p>
          <a:p>
            <a:endParaRPr lang="en-US" dirty="0" smtClean="0"/>
          </a:p>
          <a:p>
            <a:r>
              <a:rPr lang="en-US" dirty="0" smtClean="0"/>
              <a:t>Ms. Rodell acknowledged that her relationship with the Board was strained at times.  </a:t>
            </a:r>
          </a:p>
          <a:p>
            <a:pPr lvl="1"/>
            <a:endParaRPr lang="en-US" dirty="0" smtClean="0"/>
          </a:p>
          <a:p>
            <a:endParaRPr lang="en-US" dirty="0"/>
          </a:p>
          <a:p>
            <a:endParaRPr lang="en-US" dirty="0" smtClean="0"/>
          </a:p>
        </p:txBody>
      </p:sp>
    </p:spTree>
    <p:extLst>
      <p:ext uri="{BB962C8B-B14F-4D97-AF65-F5344CB8AC3E}">
        <p14:creationId xmlns:p14="http://schemas.microsoft.com/office/powerpoint/2010/main" val="17717119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10000"/>
              </a:lnSpc>
            </a:pPr>
            <a:r>
              <a:rPr lang="en-US" sz="2400" b="1" dirty="0" smtClean="0"/>
              <a:t>Executive director’s role in the financial performance of the </a:t>
            </a:r>
            <a:r>
              <a:rPr lang="en-US" sz="2400" b="1" smtClean="0"/>
              <a:t>APFC</a:t>
            </a:r>
            <a:r>
              <a:rPr lang="en-US" sz="2400" b="1" dirty="0" smtClean="0"/>
              <a:t> </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lnSpcReduction="10000"/>
          </a:bodyPr>
          <a:lstStyle/>
          <a:p>
            <a:r>
              <a:rPr lang="en-US" dirty="0" smtClean="0"/>
              <a:t>The Trustees generally did not give Ms. Rodell credit for APFC’s financial performance.</a:t>
            </a:r>
          </a:p>
          <a:p>
            <a:r>
              <a:rPr lang="en-US" dirty="0" smtClean="0"/>
              <a:t>They viewed APFC’s financial success as a function of the market or the investment team, and not due to Ms. Rodell’s leadership.</a:t>
            </a:r>
          </a:p>
          <a:p>
            <a:r>
              <a:rPr lang="en-US" dirty="0"/>
              <a:t>The Trustees considered changing investment process to have the CIO report directly to the </a:t>
            </a:r>
            <a:r>
              <a:rPr lang="en-US" dirty="0" smtClean="0"/>
              <a:t>Trustees </a:t>
            </a:r>
            <a:r>
              <a:rPr lang="en-US" dirty="0"/>
              <a:t>but did not implement that change </a:t>
            </a:r>
          </a:p>
          <a:p>
            <a:r>
              <a:rPr lang="en-US" dirty="0"/>
              <a:t>The Trustees</a:t>
            </a:r>
            <a:r>
              <a:rPr lang="en-US" dirty="0" smtClean="0"/>
              <a:t> did provide that if the CEO overrode the CIO on an investment decision, it would be reported to the Trustees </a:t>
            </a:r>
            <a:endParaRPr lang="en-US" dirty="0"/>
          </a:p>
          <a:p>
            <a:endParaRPr lang="en-US" dirty="0" smtClean="0"/>
          </a:p>
        </p:txBody>
      </p:sp>
    </p:spTree>
    <p:extLst>
      <p:ext uri="{BB962C8B-B14F-4D97-AF65-F5344CB8AC3E}">
        <p14:creationId xmlns:p14="http://schemas.microsoft.com/office/powerpoint/2010/main" val="7127591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Executive director’s Relationship with investment staff</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Relationship with Investment Staff</a:t>
            </a:r>
          </a:p>
          <a:p>
            <a:pPr lvl="1"/>
            <a:r>
              <a:rPr lang="en-US" dirty="0" smtClean="0"/>
              <a:t>Several Trustees were concerned over Ms. Rodell’s relationship with the investment staff and the risk of losing investment staff, including the CIO, if Ms. Rodell’s employment continued </a:t>
            </a:r>
          </a:p>
          <a:p>
            <a:pPr lvl="1"/>
            <a:r>
              <a:rPr lang="en-US" dirty="0" smtClean="0"/>
              <a:t>Ms. Rodell believed that her relationship with the CIO and other investment staff was professional and appropriate.  </a:t>
            </a:r>
          </a:p>
          <a:p>
            <a:endParaRPr lang="en-US" dirty="0" smtClean="0"/>
          </a:p>
        </p:txBody>
      </p:sp>
    </p:spTree>
    <p:extLst>
      <p:ext uri="{BB962C8B-B14F-4D97-AF65-F5344CB8AC3E}">
        <p14:creationId xmlns:p14="http://schemas.microsoft.com/office/powerpoint/2010/main" val="4286741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0000"/>
              </a:lnSpc>
            </a:pPr>
            <a:r>
              <a:rPr lang="en-US" sz="2400" b="1" dirty="0" smtClean="0"/>
              <a:t>September 2021 Trustee meeting in Kodiak – Statements to trustee mahoney</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Several Trustees stated that the 2021 Board of Trustees meeting was a factor in their decision to terminate Ms. Rodell’s employment. </a:t>
            </a:r>
          </a:p>
          <a:p>
            <a:r>
              <a:rPr lang="en-US" dirty="0" smtClean="0"/>
              <a:t>Trustees testified regarding what they viewed as unprofessional statements Ms. Rodell directed towards Trustee Mahoney during that meeting. </a:t>
            </a:r>
          </a:p>
          <a:p>
            <a:r>
              <a:rPr lang="en-US" dirty="0" smtClean="0"/>
              <a:t>A review the video of the two day meeting did not show any outburst or unprofessional conduct by Ms. Rodell during the videotaped portion of the meeting.</a:t>
            </a:r>
          </a:p>
          <a:p>
            <a:endParaRPr lang="en-US" dirty="0" smtClean="0"/>
          </a:p>
        </p:txBody>
      </p:sp>
    </p:spTree>
    <p:extLst>
      <p:ext uri="{BB962C8B-B14F-4D97-AF65-F5344CB8AC3E}">
        <p14:creationId xmlns:p14="http://schemas.microsoft.com/office/powerpoint/2010/main" val="2413061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September 2021 Trustee meeting in Kodiak </a:t>
            </a:r>
            <a:r>
              <a:rPr lang="en-US" sz="2400" b="1" dirty="0" smtClean="0"/>
              <a:t>– use of a mediator</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Several Trustees identified Ms. Rodell’s attempt to bring on a mediator/facilitator during the September meeting to assist in a discussion with the Board on APFC’s strategic plan as an example or indication of Ms. Rodell’s reluctance to meaningfully engage with the Board.</a:t>
            </a:r>
          </a:p>
          <a:p>
            <a:pPr marL="0" indent="0">
              <a:buNone/>
            </a:pPr>
            <a:endParaRPr lang="en-US" dirty="0" smtClean="0"/>
          </a:p>
          <a:p>
            <a:r>
              <a:rPr lang="en-US" dirty="0"/>
              <a:t>Ms. Rodell had advised the Chair at the time, Trustee Moran, </a:t>
            </a:r>
            <a:r>
              <a:rPr lang="en-US" dirty="0" smtClean="0"/>
              <a:t>that she was inviting the mediator/facilitator to attend, prior to the meeting.  </a:t>
            </a:r>
            <a:endParaRPr lang="en-US" dirty="0"/>
          </a:p>
          <a:p>
            <a:endParaRPr lang="en-US" dirty="0" smtClean="0"/>
          </a:p>
        </p:txBody>
      </p:sp>
    </p:spTree>
    <p:extLst>
      <p:ext uri="{BB962C8B-B14F-4D97-AF65-F5344CB8AC3E}">
        <p14:creationId xmlns:p14="http://schemas.microsoft.com/office/powerpoint/2010/main" val="357142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2021 press release regarding government shutdown</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Ms. Rodell caused a press release to be issued on June 18, 2021 regarding the potential impact that a government shut down would have on the </a:t>
            </a:r>
            <a:r>
              <a:rPr lang="en-US" smtClean="0"/>
              <a:t>APFC</a:t>
            </a:r>
            <a:r>
              <a:rPr lang="en-US" dirty="0" smtClean="0"/>
              <a:t>.</a:t>
            </a:r>
          </a:p>
          <a:p>
            <a:endParaRPr lang="en-US" dirty="0" smtClean="0"/>
          </a:p>
          <a:p>
            <a:r>
              <a:rPr lang="en-US" dirty="0" smtClean="0"/>
              <a:t>The press release raised the possibility that </a:t>
            </a:r>
            <a:r>
              <a:rPr lang="en-US" smtClean="0"/>
              <a:t>APFC</a:t>
            </a:r>
            <a:r>
              <a:rPr lang="en-US" dirty="0" smtClean="0"/>
              <a:t> staff would be furloughed and not be able to monitor investments during the shutdown.</a:t>
            </a:r>
          </a:p>
        </p:txBody>
      </p:sp>
    </p:spTree>
    <p:extLst>
      <p:ext uri="{BB962C8B-B14F-4D97-AF65-F5344CB8AC3E}">
        <p14:creationId xmlns:p14="http://schemas.microsoft.com/office/powerpoint/2010/main" val="37846514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2021 press release regarding government shutdown</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Trustees Feige and Schutt viewed the press release as inappropriate and unprofessional. </a:t>
            </a:r>
          </a:p>
          <a:p>
            <a:endParaRPr lang="en-US" dirty="0" smtClean="0"/>
          </a:p>
          <a:p>
            <a:r>
              <a:rPr lang="en-US" dirty="0" smtClean="0"/>
              <a:t>Trustees Schutt and Feige viewed the press release as an attempt to put political pressure on the Administration.</a:t>
            </a:r>
          </a:p>
          <a:p>
            <a:endParaRPr lang="en-US" dirty="0" smtClean="0"/>
          </a:p>
          <a:p>
            <a:r>
              <a:rPr lang="en-US" dirty="0" smtClean="0"/>
              <a:t>Several Trustees viewed the press release as something that should have been brought to the Trustees before issuing.</a:t>
            </a:r>
            <a:endParaRPr lang="en-US" dirty="0"/>
          </a:p>
          <a:p>
            <a:endParaRPr lang="en-US" dirty="0" smtClean="0"/>
          </a:p>
        </p:txBody>
      </p:sp>
    </p:spTree>
    <p:extLst>
      <p:ext uri="{BB962C8B-B14F-4D97-AF65-F5344CB8AC3E}">
        <p14:creationId xmlns:p14="http://schemas.microsoft.com/office/powerpoint/2010/main" val="53748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Process for conducting annual evaluation of executive director</a:t>
            </a:r>
            <a:endParaRPr lang="en-US" sz="28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The Vice Chair meets with Executive Director to develop survey.</a:t>
            </a:r>
          </a:p>
          <a:p>
            <a:r>
              <a:rPr lang="en-US" dirty="0" smtClean="0"/>
              <a:t>The Vice Chair distributes a package of survey materials to Trustees.</a:t>
            </a:r>
          </a:p>
          <a:p>
            <a:r>
              <a:rPr lang="en-US" dirty="0" smtClean="0"/>
              <a:t>Trustees complete survey and a summary report is presented to the Governance Committee.</a:t>
            </a:r>
          </a:p>
          <a:p>
            <a:r>
              <a:rPr lang="en-US" dirty="0" smtClean="0"/>
              <a:t>The Governance Committee reviews the report and submits it to the Board of Trustees.</a:t>
            </a:r>
          </a:p>
          <a:p>
            <a:pPr marL="457200" lvl="1" indent="0">
              <a:buNone/>
            </a:pPr>
            <a:endParaRPr lang="en-US" dirty="0"/>
          </a:p>
          <a:p>
            <a:endParaRPr lang="en-US" dirty="0" smtClean="0"/>
          </a:p>
          <a:p>
            <a:endParaRPr lang="en-US" dirty="0"/>
          </a:p>
        </p:txBody>
      </p:sp>
    </p:spTree>
    <p:extLst>
      <p:ext uri="{BB962C8B-B14F-4D97-AF65-F5344CB8AC3E}">
        <p14:creationId xmlns:p14="http://schemas.microsoft.com/office/powerpoint/2010/main" val="33045149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2021 press release regarding government shutdown</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The Trustees did not raise the issue of the press release with Ms. Rodell in any subsequent meetings.  </a:t>
            </a:r>
          </a:p>
          <a:p>
            <a:endParaRPr lang="en-US" dirty="0" smtClean="0"/>
          </a:p>
          <a:p>
            <a:r>
              <a:rPr lang="en-US" dirty="0" smtClean="0"/>
              <a:t>Ms. Rodell and Trustee Moran, who was Chair at the time, issued a joint letter to the Legislature and the Administration regarding the potential impact of a government shutdown on </a:t>
            </a:r>
            <a:r>
              <a:rPr lang="en-US" smtClean="0"/>
              <a:t>APFC</a:t>
            </a:r>
            <a:r>
              <a:rPr lang="en-US" dirty="0" smtClean="0"/>
              <a:t> three days later.</a:t>
            </a:r>
          </a:p>
          <a:p>
            <a:endParaRPr lang="en-US" dirty="0" smtClean="0"/>
          </a:p>
          <a:p>
            <a:r>
              <a:rPr lang="en-US" dirty="0" smtClean="0"/>
              <a:t>The 2021 press release was materially similar to a press release issued by Ms. Rodell in 2017</a:t>
            </a:r>
            <a:endParaRPr lang="en-US" dirty="0"/>
          </a:p>
          <a:p>
            <a:endParaRPr lang="en-US" dirty="0" smtClean="0"/>
          </a:p>
        </p:txBody>
      </p:sp>
    </p:spTree>
    <p:extLst>
      <p:ext uri="{BB962C8B-B14F-4D97-AF65-F5344CB8AC3E}">
        <p14:creationId xmlns:p14="http://schemas.microsoft.com/office/powerpoint/2010/main" val="2778434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2021 press release regarding government shutdown</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endParaRPr lang="en-US" dirty="0" smtClean="0"/>
          </a:p>
        </p:txBody>
      </p:sp>
      <p:pic>
        <p:nvPicPr>
          <p:cNvPr id="3" name="Picture 2"/>
          <p:cNvPicPr>
            <a:picLocks noChangeAspect="1"/>
          </p:cNvPicPr>
          <p:nvPr/>
        </p:nvPicPr>
        <p:blipFill>
          <a:blip r:embed="rId3"/>
          <a:stretch>
            <a:fillRect/>
          </a:stretch>
        </p:blipFill>
        <p:spPr>
          <a:xfrm>
            <a:off x="4715980" y="1600199"/>
            <a:ext cx="3970820" cy="4389120"/>
          </a:xfrm>
          <a:prstGeom prst="rect">
            <a:avLst/>
          </a:prstGeom>
        </p:spPr>
      </p:pic>
      <p:pic>
        <p:nvPicPr>
          <p:cNvPr id="4" name="Picture 3"/>
          <p:cNvPicPr>
            <a:picLocks noChangeAspect="1"/>
          </p:cNvPicPr>
          <p:nvPr/>
        </p:nvPicPr>
        <p:blipFill>
          <a:blip r:embed="rId4"/>
          <a:stretch>
            <a:fillRect/>
          </a:stretch>
        </p:blipFill>
        <p:spPr>
          <a:xfrm>
            <a:off x="457200" y="1600199"/>
            <a:ext cx="3968282" cy="4394745"/>
          </a:xfrm>
          <a:prstGeom prst="rect">
            <a:avLst/>
          </a:prstGeom>
        </p:spPr>
      </p:pic>
    </p:spTree>
    <p:extLst>
      <p:ext uri="{BB962C8B-B14F-4D97-AF65-F5344CB8AC3E}">
        <p14:creationId xmlns:p14="http://schemas.microsoft.com/office/powerpoint/2010/main" val="25103368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Tweet about earnings reserve account</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Governor </a:t>
            </a:r>
            <a:r>
              <a:rPr lang="en-US" dirty="0"/>
              <a:t>Dunleavy’s OMB Director Neil Steininger was giving a budget presentation to the House Finance Committee.  The Committee asked </a:t>
            </a:r>
            <a:r>
              <a:rPr lang="en-US" dirty="0" smtClean="0"/>
              <a:t>what </a:t>
            </a:r>
            <a:r>
              <a:rPr lang="en-US" dirty="0"/>
              <a:t>the balance of the Earnings Reserve Account would be if the Legislature adopted the Governor’s proposed appropriation bill.   Mr. Steininger did not have that figure readily available.  </a:t>
            </a:r>
            <a:endParaRPr lang="en-US" dirty="0" smtClean="0"/>
          </a:p>
          <a:p>
            <a:r>
              <a:rPr lang="en-US" dirty="0" smtClean="0"/>
              <a:t>Ms. Rodell, </a:t>
            </a:r>
            <a:r>
              <a:rPr lang="en-US" dirty="0"/>
              <a:t>who was watching the representation remotely, </a:t>
            </a:r>
            <a:r>
              <a:rPr lang="en-US" dirty="0" smtClean="0"/>
              <a:t>published a “tweet” </a:t>
            </a:r>
            <a:r>
              <a:rPr lang="en-US" dirty="0"/>
              <a:t>on the social media platform Twitter, using a “hashtag” to index the tweet to the Legislature: </a:t>
            </a:r>
            <a:endParaRPr lang="en-US" dirty="0" smtClean="0"/>
          </a:p>
        </p:txBody>
      </p:sp>
    </p:spTree>
    <p:extLst>
      <p:ext uri="{BB962C8B-B14F-4D97-AF65-F5344CB8AC3E}">
        <p14:creationId xmlns:p14="http://schemas.microsoft.com/office/powerpoint/2010/main" val="6314331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Tweet about earnings reserve account</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endParaRPr lang="en-US" dirty="0" smtClean="0"/>
          </a:p>
        </p:txBody>
      </p:sp>
      <p:pic>
        <p:nvPicPr>
          <p:cNvPr id="3" name="Picture 2"/>
          <p:cNvPicPr>
            <a:picLocks noChangeAspect="1"/>
          </p:cNvPicPr>
          <p:nvPr/>
        </p:nvPicPr>
        <p:blipFill>
          <a:blip r:embed="rId3"/>
          <a:stretch>
            <a:fillRect/>
          </a:stretch>
        </p:blipFill>
        <p:spPr>
          <a:xfrm>
            <a:off x="457200" y="1600199"/>
            <a:ext cx="8268096" cy="3848941"/>
          </a:xfrm>
          <a:prstGeom prst="rect">
            <a:avLst/>
          </a:prstGeom>
        </p:spPr>
      </p:pic>
    </p:spTree>
    <p:extLst>
      <p:ext uri="{BB962C8B-B14F-4D97-AF65-F5344CB8AC3E}">
        <p14:creationId xmlns:p14="http://schemas.microsoft.com/office/powerpoint/2010/main" val="16323078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Tweet about earnings reserve account</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Trustee </a:t>
            </a:r>
            <a:r>
              <a:rPr lang="en-US"/>
              <a:t>Richards</a:t>
            </a:r>
            <a:r>
              <a:rPr lang="en-US" dirty="0"/>
              <a:t> characterized the tweet as a “very political, unprofessional, backhanded critique of the Governor.” </a:t>
            </a:r>
            <a:endParaRPr lang="en-US" dirty="0" smtClean="0"/>
          </a:p>
          <a:p>
            <a:r>
              <a:rPr lang="en-US" dirty="0" smtClean="0"/>
              <a:t>Members </a:t>
            </a:r>
            <a:r>
              <a:rPr lang="en-US" dirty="0"/>
              <a:t>of the Governor’s staff reached out to Commissioner Mahoney to express the administration’s displeasure with the tweet.  </a:t>
            </a:r>
            <a:endParaRPr lang="en-US" dirty="0" smtClean="0"/>
          </a:p>
          <a:p>
            <a:r>
              <a:rPr lang="en-US" dirty="0" smtClean="0"/>
              <a:t>Commissioner </a:t>
            </a:r>
            <a:r>
              <a:rPr lang="en-US" dirty="0"/>
              <a:t>Mahoney did not personally find the tweet problematic, but she conveyed the administration’s concerns to the Executive Director and advised her to be mindful of how her public statements could be perceived.</a:t>
            </a:r>
          </a:p>
          <a:p>
            <a:endParaRPr lang="en-US" dirty="0"/>
          </a:p>
        </p:txBody>
      </p:sp>
    </p:spTree>
    <p:extLst>
      <p:ext uri="{BB962C8B-B14F-4D97-AF65-F5344CB8AC3E}">
        <p14:creationId xmlns:p14="http://schemas.microsoft.com/office/powerpoint/2010/main" val="32262587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Trustee moran’s view that ms. Rodell would not change</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During the 2021 executive session, Trustee Moran stated that Ms. Rodell was not likely to change; that she was who she was.</a:t>
            </a:r>
          </a:p>
          <a:p>
            <a:endParaRPr lang="en-US" dirty="0" smtClean="0"/>
          </a:p>
          <a:p>
            <a:r>
              <a:rPr lang="en-US" dirty="0" smtClean="0"/>
              <a:t> Several Trustees testified that this impacted their decision to terminate Ms. Rodell’s employment because they did not perceive Ms. Rodell as improving her relationship or approach with the Board.  </a:t>
            </a:r>
            <a:endParaRPr lang="en-US" dirty="0"/>
          </a:p>
          <a:p>
            <a:endParaRPr lang="en-US" dirty="0"/>
          </a:p>
        </p:txBody>
      </p:sp>
    </p:spTree>
    <p:extLst>
      <p:ext uri="{BB962C8B-B14F-4D97-AF65-F5344CB8AC3E}">
        <p14:creationId xmlns:p14="http://schemas.microsoft.com/office/powerpoint/2010/main" val="4012895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Apfc office in Anchorage</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a:xfrm>
            <a:off x="358588" y="1582270"/>
            <a:ext cx="8229600" cy="4389120"/>
          </a:xfrm>
        </p:spPr>
        <p:txBody>
          <a:bodyPr>
            <a:normAutofit/>
          </a:bodyPr>
          <a:lstStyle/>
          <a:p>
            <a:r>
              <a:rPr lang="en-US" dirty="0" smtClean="0"/>
              <a:t>The </a:t>
            </a:r>
            <a:r>
              <a:rPr lang="en-US" dirty="0"/>
              <a:t>five year strategic plan adopted by the board called for the Executive Director to investigate the feasibility of APFC opening an office in Anchorage</a:t>
            </a:r>
            <a:r>
              <a:rPr lang="en-US" dirty="0" smtClean="0"/>
              <a:t>.</a:t>
            </a:r>
          </a:p>
          <a:p>
            <a:endParaRPr lang="en-US" dirty="0" smtClean="0"/>
          </a:p>
          <a:p>
            <a:r>
              <a:rPr lang="en-US" dirty="0" smtClean="0"/>
              <a:t>Trustee </a:t>
            </a:r>
            <a:r>
              <a:rPr lang="en-US"/>
              <a:t>Richards</a:t>
            </a:r>
            <a:r>
              <a:rPr lang="en-US" dirty="0"/>
              <a:t> believed that the Executive Director’s analysis exaggerated the cost in order to “throw cold water” on the project. </a:t>
            </a:r>
          </a:p>
          <a:p>
            <a:endParaRPr lang="en-US" dirty="0"/>
          </a:p>
        </p:txBody>
      </p:sp>
    </p:spTree>
    <p:extLst>
      <p:ext uri="{BB962C8B-B14F-4D97-AF65-F5344CB8AC3E}">
        <p14:creationId xmlns:p14="http://schemas.microsoft.com/office/powerpoint/2010/main" val="14058268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Personal animus between ms. Rodell and trustee richards</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smtClean="0"/>
              <a:t>Ms. Rodell viewed Trustee Richards as having a personal animosity towards her.</a:t>
            </a:r>
          </a:p>
          <a:p>
            <a:r>
              <a:rPr lang="en-US" dirty="0" smtClean="0"/>
              <a:t>Ms. Rodell testified that during on annual evaluation session that Trustee Richards told her to “shut up.”  </a:t>
            </a:r>
          </a:p>
          <a:p>
            <a:r>
              <a:rPr lang="en-US" dirty="0" smtClean="0"/>
              <a:t>Trustee Richards denied doing so.  No other trustee testified that they recalled it happening.</a:t>
            </a:r>
          </a:p>
          <a:p>
            <a:r>
              <a:rPr lang="en-US" dirty="0" smtClean="0"/>
              <a:t>Trustee Moran could not recall if it happened</a:t>
            </a:r>
            <a:r>
              <a:rPr lang="en-US" dirty="0"/>
              <a:t> </a:t>
            </a:r>
            <a:r>
              <a:rPr lang="en-US" dirty="0" smtClean="0"/>
              <a:t>but testified that it might have and that there had been tense interactions between Ms. Rodell and Trustee Richards.</a:t>
            </a:r>
            <a:endParaRPr lang="en-US" dirty="0"/>
          </a:p>
        </p:txBody>
      </p:sp>
    </p:spTree>
    <p:extLst>
      <p:ext uri="{BB962C8B-B14F-4D97-AF65-F5344CB8AC3E}">
        <p14:creationId xmlns:p14="http://schemas.microsoft.com/office/powerpoint/2010/main" val="15553514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Role of the governor</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a:t>There is no direct or circumstantial evidence that the Governor directed the Trustees to terminate the Executive </a:t>
            </a:r>
            <a:r>
              <a:rPr lang="en-US" dirty="0" smtClean="0"/>
              <a:t>Director</a:t>
            </a:r>
          </a:p>
          <a:p>
            <a:endParaRPr lang="en-US" dirty="0"/>
          </a:p>
          <a:p>
            <a:r>
              <a:rPr lang="en-US" dirty="0" smtClean="0"/>
              <a:t>There </a:t>
            </a:r>
            <a:r>
              <a:rPr lang="en-US" dirty="0"/>
              <a:t>was no direct evidence or credible circumstantial evidence that the Governor knew in advance that the Executive Director would be terminated.  </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335650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Role of the governor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a:bodyPr>
          <a:lstStyle/>
          <a:p>
            <a:r>
              <a:rPr lang="en-US" dirty="0"/>
              <a:t>Non-commissioner Trustees ‎Schutt, Rieger, and Moran reported no contact whatsoever with the Governor or his ‎administration related to the Executive Director. </a:t>
            </a:r>
            <a:endParaRPr lang="en-US" dirty="0" smtClean="0"/>
          </a:p>
          <a:p>
            <a:endParaRPr lang="en-US" dirty="0"/>
          </a:p>
          <a:p>
            <a:r>
              <a:rPr lang="en-US" dirty="0"/>
              <a:t>Non-commissioner Trustees ‎Schutt, Rieger, and Moran </a:t>
            </a:r>
            <a:r>
              <a:rPr lang="en-US" dirty="0" smtClean="0"/>
              <a:t>did </a:t>
            </a:r>
            <a:r>
              <a:rPr lang="en-US" dirty="0"/>
              <a:t>not perceive the other ‎Trustees to be acting at the direction or on the behest of the Governor’s office.</a:t>
            </a:r>
          </a:p>
        </p:txBody>
      </p:sp>
    </p:spTree>
    <p:extLst>
      <p:ext uri="{BB962C8B-B14F-4D97-AF65-F5344CB8AC3E}">
        <p14:creationId xmlns:p14="http://schemas.microsoft.com/office/powerpoint/2010/main" val="669984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Process for conducting annual evaluation of executive director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lnSpcReduction="10000"/>
          </a:bodyPr>
          <a:lstStyle/>
          <a:p>
            <a:r>
              <a:rPr lang="en-US" dirty="0" smtClean="0"/>
              <a:t>Trustees meet in executive session to discuss the evaluation results.</a:t>
            </a:r>
          </a:p>
          <a:p>
            <a:r>
              <a:rPr lang="en-US" dirty="0" smtClean="0"/>
              <a:t>The Governance Committee prepares a draft Evaluation Report.</a:t>
            </a:r>
          </a:p>
          <a:p>
            <a:r>
              <a:rPr lang="en-US" dirty="0" smtClean="0"/>
              <a:t>The Trustees  then meet with Executive Director in executive session to discuss the evaluation and opportunities for improvement.</a:t>
            </a:r>
          </a:p>
          <a:p>
            <a:r>
              <a:rPr lang="en-US" dirty="0" smtClean="0"/>
              <a:t>The Trustees approve the Evaluation Report, which is to be signed by the Chair, Vice Chair, and Executive Director.</a:t>
            </a:r>
          </a:p>
          <a:p>
            <a:r>
              <a:rPr lang="en-US" dirty="0" smtClean="0"/>
              <a:t>The Evaluation Report is filed in the Executive Director’s personnel file.</a:t>
            </a:r>
          </a:p>
          <a:p>
            <a:pPr marL="457200" lvl="1" indent="0">
              <a:buNone/>
            </a:pPr>
            <a:endParaRPr lang="en-US" dirty="0"/>
          </a:p>
          <a:p>
            <a:endParaRPr lang="en-US" dirty="0" smtClean="0"/>
          </a:p>
          <a:p>
            <a:endParaRPr lang="en-US" dirty="0"/>
          </a:p>
        </p:txBody>
      </p:sp>
    </p:spTree>
    <p:extLst>
      <p:ext uri="{BB962C8B-B14F-4D97-AF65-F5344CB8AC3E}">
        <p14:creationId xmlns:p14="http://schemas.microsoft.com/office/powerpoint/2010/main" val="13137936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a:t>Role of the governor</a:t>
            </a:r>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fontScale="92500" lnSpcReduction="10000"/>
          </a:bodyPr>
          <a:lstStyle/>
          <a:p>
            <a:r>
              <a:rPr lang="en-US" dirty="0"/>
              <a:t>There </a:t>
            </a:r>
            <a:r>
              <a:rPr lang="en-US" dirty="0" smtClean="0"/>
              <a:t>were some communications between Trustee Richards and members the Governor’s staff and other Trustees regarding Ms. Rodell’s performance. </a:t>
            </a:r>
          </a:p>
          <a:p>
            <a:pPr lvl="1"/>
            <a:r>
              <a:rPr lang="en-US" dirty="0" smtClean="0"/>
              <a:t>Trustee Richards testified to having contact with Governor Dunleavy’s Chief  of his Staff Randy Ruaro and Brandon </a:t>
            </a:r>
            <a:r>
              <a:rPr lang="en-US" smtClean="0"/>
              <a:t>Brefcyznski </a:t>
            </a:r>
            <a:r>
              <a:rPr lang="en-US" smtClean="0"/>
              <a:t>regarding </a:t>
            </a:r>
            <a:r>
              <a:rPr lang="en-US" dirty="0" smtClean="0"/>
              <a:t>Ms. Rodell.  </a:t>
            </a:r>
          </a:p>
          <a:p>
            <a:pPr lvl="1"/>
            <a:r>
              <a:rPr lang="en-US" dirty="0" smtClean="0"/>
              <a:t>Trustee Richards had conversations with Trustees Feige and Mahoney in the fall of </a:t>
            </a:r>
            <a:r>
              <a:rPr lang="en-US" smtClean="0"/>
              <a:t>2021 </a:t>
            </a:r>
            <a:r>
              <a:rPr lang="en-US" smtClean="0"/>
              <a:t>regarding the </a:t>
            </a:r>
            <a:r>
              <a:rPr lang="en-US" smtClean="0"/>
              <a:t>Executive </a:t>
            </a:r>
            <a:r>
              <a:rPr lang="en-US" smtClean="0"/>
              <a:t>Director</a:t>
            </a:r>
            <a:r>
              <a:rPr lang="en-US" smtClean="0"/>
              <a:t>.</a:t>
            </a:r>
            <a:endParaRPr lang="en-US" dirty="0" smtClean="0"/>
          </a:p>
          <a:p>
            <a:pPr lvl="1"/>
            <a:r>
              <a:rPr lang="en-US" smtClean="0"/>
              <a:t>Trustee </a:t>
            </a:r>
            <a:r>
              <a:rPr lang="en-US" smtClean="0"/>
              <a:t>Richards, Feige and Mahoney </a:t>
            </a:r>
            <a:r>
              <a:rPr lang="en-US" dirty="0" smtClean="0"/>
              <a:t>denied when asked directly whether there was ‎</a:t>
            </a:r>
            <a:r>
              <a:rPr lang="en-US" smtClean="0"/>
              <a:t>any </a:t>
            </a:r>
            <a:r>
              <a:rPr lang="en-US" smtClean="0"/>
              <a:t>direction from the Governor’s office regarding terminating Ms. Rodell’s employment.</a:t>
            </a:r>
            <a:endParaRPr lang="en-US" dirty="0"/>
          </a:p>
        </p:txBody>
      </p:sp>
    </p:spTree>
    <p:extLst>
      <p:ext uri="{BB962C8B-B14F-4D97-AF65-F5344CB8AC3E}">
        <p14:creationId xmlns:p14="http://schemas.microsoft.com/office/powerpoint/2010/main" val="29458168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Conclusions</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a:xfrm>
            <a:off x="457200" y="1255059"/>
            <a:ext cx="8229600" cy="4734260"/>
          </a:xfrm>
        </p:spPr>
        <p:txBody>
          <a:bodyPr>
            <a:normAutofit lnSpcReduction="10000"/>
          </a:bodyPr>
          <a:lstStyle/>
          <a:p>
            <a:r>
              <a:rPr lang="en-US" dirty="0" smtClean="0"/>
              <a:t>The Board of Trustees did not follow their own policies for </a:t>
            </a:r>
            <a:r>
              <a:rPr lang="en-US" dirty="0"/>
              <a:t>evaluating performance of Executive </a:t>
            </a:r>
            <a:r>
              <a:rPr lang="en-US" dirty="0" smtClean="0"/>
              <a:t>Director.</a:t>
            </a:r>
          </a:p>
          <a:p>
            <a:endParaRPr lang="en-US" dirty="0" smtClean="0"/>
          </a:p>
          <a:p>
            <a:r>
              <a:rPr lang="en-US" dirty="0" smtClean="0"/>
              <a:t>The Trustees </a:t>
            </a:r>
            <a:r>
              <a:rPr lang="en-US" dirty="0"/>
              <a:t>lost confidence in the Executive Director’s leadership and her relationship with several Trustees was strained. </a:t>
            </a:r>
            <a:endParaRPr lang="en-US" dirty="0" smtClean="0"/>
          </a:p>
          <a:p>
            <a:endParaRPr lang="en-US" dirty="0"/>
          </a:p>
          <a:p>
            <a:r>
              <a:rPr lang="en-US" dirty="0" smtClean="0"/>
              <a:t>The </a:t>
            </a:r>
            <a:r>
              <a:rPr lang="en-US" dirty="0"/>
              <a:t>reasons expressed by the Trustees for their decision to terminate the Executive Director supported the termination as a matter of employment law, in that they were a valid exercise of the Trustees’ ability to terminate an at-will employee such as Ms. Rodell. </a:t>
            </a:r>
            <a:endParaRPr lang="en-US" dirty="0" smtClean="0"/>
          </a:p>
          <a:p>
            <a:endParaRPr lang="en-US" dirty="0"/>
          </a:p>
          <a:p>
            <a:endParaRPr lang="en-US" dirty="0"/>
          </a:p>
        </p:txBody>
      </p:sp>
    </p:spTree>
    <p:extLst>
      <p:ext uri="{BB962C8B-B14F-4D97-AF65-F5344CB8AC3E}">
        <p14:creationId xmlns:p14="http://schemas.microsoft.com/office/powerpoint/2010/main" val="6241291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2400" b="1" dirty="0" smtClean="0"/>
              <a:t>Conclusions</a:t>
            </a:r>
            <a:endParaRPr lang="en-US" sz="24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a:xfrm>
            <a:off x="457200" y="1255059"/>
            <a:ext cx="8229600" cy="4734260"/>
          </a:xfrm>
        </p:spPr>
        <p:txBody>
          <a:bodyPr>
            <a:normAutofit/>
          </a:bodyPr>
          <a:lstStyle/>
          <a:p>
            <a:r>
              <a:rPr lang="en-US" smtClean="0"/>
              <a:t>There </a:t>
            </a:r>
            <a:r>
              <a:rPr lang="en-US" dirty="0"/>
              <a:t>was no confirmed evidence that Ms. Rodell’s termination was directed or coordinated with the </a:t>
            </a:r>
            <a:r>
              <a:rPr lang="en-US" dirty="0" smtClean="0"/>
              <a:t>Administration for political reasons.  </a:t>
            </a:r>
            <a:endParaRPr lang="en-US" dirty="0"/>
          </a:p>
          <a:p>
            <a:endParaRPr lang="en-US" dirty="0"/>
          </a:p>
          <a:p>
            <a:r>
              <a:rPr lang="en-US" smtClean="0"/>
              <a:t>The </a:t>
            </a:r>
            <a:r>
              <a:rPr lang="en-US" smtClean="0"/>
              <a:t>Trustees’ </a:t>
            </a:r>
            <a:r>
              <a:rPr lang="en-US" dirty="0" smtClean="0"/>
              <a:t>failure to follow their own policies increased the risk that their decision regarding the Executive Director would be viewed as arbitrary or politically motivated.  </a:t>
            </a:r>
          </a:p>
          <a:p>
            <a:endParaRPr lang="en-US" dirty="0"/>
          </a:p>
          <a:p>
            <a:r>
              <a:rPr lang="en-US" dirty="0" smtClean="0"/>
              <a:t>The Trustees should follow the policies they have adopted for the evaluation of the Executive Director.</a:t>
            </a:r>
            <a:endParaRPr lang="en-US" dirty="0"/>
          </a:p>
          <a:p>
            <a:endParaRPr lang="en-US" dirty="0"/>
          </a:p>
        </p:txBody>
      </p:sp>
    </p:spTree>
    <p:extLst>
      <p:ext uri="{BB962C8B-B14F-4D97-AF65-F5344CB8AC3E}">
        <p14:creationId xmlns:p14="http://schemas.microsoft.com/office/powerpoint/2010/main" val="386097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Executive director evaluation process as stated in governance policies is an effective method of evaluating the executive director </a:t>
            </a:r>
            <a:endParaRPr lang="en-US" sz="2000" b="1" dirty="0"/>
          </a:p>
        </p:txBody>
      </p:sp>
      <p:sp>
        <p:nvSpPr>
          <p:cNvPr id="5" name="Content Placeholder 4">
            <a:extLst>
              <a:ext uri="{FF2B5EF4-FFF2-40B4-BE49-F238E27FC236}">
                <a16:creationId xmlns:a16="http://schemas.microsoft.com/office/drawing/2014/main" id="{895859C9-CA24-926B-42EA-40C92AFC8246}"/>
              </a:ext>
            </a:extLst>
          </p:cNvPr>
          <p:cNvSpPr>
            <a:spLocks noGrp="1"/>
          </p:cNvSpPr>
          <p:nvPr>
            <p:ph idx="1"/>
          </p:nvPr>
        </p:nvSpPr>
        <p:spPr/>
        <p:txBody>
          <a:bodyPr>
            <a:normAutofit lnSpcReduction="10000"/>
          </a:bodyPr>
          <a:lstStyle/>
          <a:p>
            <a:r>
              <a:rPr lang="en-US" dirty="0" smtClean="0"/>
              <a:t>An effective </a:t>
            </a:r>
            <a:r>
              <a:rPr lang="en-US" dirty="0"/>
              <a:t>evaluative process adequately and fairly documents past performance while outlining ‎expectations for future performance. </a:t>
            </a:r>
            <a:endParaRPr lang="en-US" dirty="0" smtClean="0"/>
          </a:p>
          <a:p>
            <a:endParaRPr lang="en-US" dirty="0"/>
          </a:p>
          <a:p>
            <a:r>
              <a:rPr lang="en-US" dirty="0" smtClean="0"/>
              <a:t>The </a:t>
            </a:r>
            <a:r>
              <a:rPr lang="en-US" dirty="0"/>
              <a:t>process </a:t>
            </a:r>
            <a:r>
              <a:rPr lang="en-US" dirty="0" smtClean="0"/>
              <a:t>should enable </a:t>
            </a:r>
            <a:r>
              <a:rPr lang="en-US" dirty="0"/>
              <a:t>the identification of under- performance in key areas while </a:t>
            </a:r>
            <a:r>
              <a:rPr lang="en-US" dirty="0" smtClean="0"/>
              <a:t>identifying </a:t>
            </a:r>
            <a:r>
              <a:rPr lang="en-US" dirty="0"/>
              <a:t>significant strengths and achievements towards the organization’s mission.</a:t>
            </a:r>
            <a:endParaRPr lang="en-US" dirty="0" smtClean="0"/>
          </a:p>
          <a:p>
            <a:endParaRPr lang="en-US" dirty="0" smtClean="0"/>
          </a:p>
          <a:p>
            <a:r>
              <a:rPr lang="en-US" dirty="0"/>
              <a:t>APFC’s Performance Evaluation </a:t>
            </a:r>
            <a:r>
              <a:rPr lang="en-US" dirty="0" smtClean="0"/>
              <a:t>Policy, as drafted, </a:t>
            </a:r>
            <a:r>
              <a:rPr lang="en-US" dirty="0"/>
              <a:t>adopts </a:t>
            </a:r>
            <a:r>
              <a:rPr lang="en-US" dirty="0" smtClean="0"/>
              <a:t>sound </a:t>
            </a:r>
            <a:r>
              <a:rPr lang="en-US" dirty="0"/>
              <a:t>HR practices for </a:t>
            </a:r>
            <a:r>
              <a:rPr lang="en-US" dirty="0" smtClean="0"/>
              <a:t>executive leaders.</a:t>
            </a:r>
          </a:p>
          <a:p>
            <a:endParaRPr lang="en-US" dirty="0"/>
          </a:p>
          <a:p>
            <a:endParaRPr lang="en-US" dirty="0" smtClean="0"/>
          </a:p>
          <a:p>
            <a:endParaRPr lang="en-US" dirty="0"/>
          </a:p>
        </p:txBody>
      </p:sp>
    </p:spTree>
    <p:extLst>
      <p:ext uri="{BB962C8B-B14F-4D97-AF65-F5344CB8AC3E}">
        <p14:creationId xmlns:p14="http://schemas.microsoft.com/office/powerpoint/2010/main" val="1591579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type="body" idx="1"/>
          </p:nvPr>
        </p:nvSpPr>
        <p:spPr/>
        <p:txBody>
          <a:bodyPr>
            <a:normAutofit/>
          </a:bodyPr>
          <a:lstStyle/>
          <a:p>
            <a:r>
              <a:rPr lang="en-US" sz="4000" b="1" dirty="0" smtClean="0"/>
              <a:t>Pre-2020 Evaluations of the Executive Director</a:t>
            </a:r>
            <a:endParaRPr lang="en-US" sz="4000" b="1" dirty="0"/>
          </a:p>
        </p:txBody>
      </p:sp>
    </p:spTree>
    <p:extLst>
      <p:ext uri="{BB962C8B-B14F-4D97-AF65-F5344CB8AC3E}">
        <p14:creationId xmlns:p14="http://schemas.microsoft.com/office/powerpoint/2010/main" val="4066099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Schwabe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Schwabe PPT Detailed</Template>
  <TotalTime>0</TotalTime>
  <Words>4778</Words>
  <Application>Microsoft Office PowerPoint</Application>
  <PresentationFormat>On-screen Show (4:3)</PresentationFormat>
  <Paragraphs>743</Paragraphs>
  <Slides>72</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Lato Black</vt:lpstr>
      <vt:lpstr>Lato Regular</vt:lpstr>
      <vt:lpstr>Roboto Condensed</vt:lpstr>
      <vt:lpstr>Cover</vt:lpstr>
      <vt:lpstr>PowerPoint Presentation</vt:lpstr>
      <vt:lpstr> </vt:lpstr>
      <vt:lpstr> </vt:lpstr>
      <vt:lpstr>Executive Director Performance Evaluation Policy</vt:lpstr>
      <vt:lpstr>Executive Director Performance  Evaluation Policy</vt:lpstr>
      <vt:lpstr>Process for conducting annual evaluation of executive director</vt:lpstr>
      <vt:lpstr>Process for conducting annual evaluation of executive director</vt:lpstr>
      <vt:lpstr>Executive director evaluation process as stated in governance policies is an effective method of evaluating the executive director </vt:lpstr>
      <vt:lpstr> </vt:lpstr>
      <vt:lpstr>Pre-2020 evaluations of the executive director</vt:lpstr>
      <vt:lpstr>2015-2018 Executive Director Evaluations </vt:lpstr>
      <vt:lpstr>2015-2018 Executive Director Evaluations </vt:lpstr>
      <vt:lpstr>2015-2018 Executive Director Evaluations </vt:lpstr>
      <vt:lpstr>2019 executive director evaluation</vt:lpstr>
      <vt:lpstr>2019 Executive Director Evaluation</vt:lpstr>
      <vt:lpstr>2019 Executive Director Evaluation</vt:lpstr>
      <vt:lpstr> </vt:lpstr>
      <vt:lpstr>2020 Evaluation of the Executive Director</vt:lpstr>
      <vt:lpstr>2020 Evaluation of the Executive Director</vt:lpstr>
      <vt:lpstr>2020 Evaluation of the Executive Director</vt:lpstr>
      <vt:lpstr>2020 Evaluation of the Executive Director</vt:lpstr>
      <vt:lpstr>2020 Evaluation of the Executive Director</vt:lpstr>
      <vt:lpstr>2020 Evaluation of the Executive Director</vt:lpstr>
      <vt:lpstr>2020 Evaluation of the Executive Director</vt:lpstr>
      <vt:lpstr> </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2021 Evaluation of the Executive Director</vt:lpstr>
      <vt:lpstr> </vt:lpstr>
      <vt:lpstr>Termination of the Executive Director’s Employment</vt:lpstr>
      <vt:lpstr>Termination of the Executive Director’s Employment</vt:lpstr>
      <vt:lpstr>Termination of the Executive Director’s Employment</vt:lpstr>
      <vt:lpstr>Termination of the Executive Director’s Employment</vt:lpstr>
      <vt:lpstr>Termination of the Executive Director’s Employment</vt:lpstr>
      <vt:lpstr>Termination of the Executive Director’s Employment</vt:lpstr>
      <vt:lpstr>Termination of the Executive Director’s Employment</vt:lpstr>
      <vt:lpstr>Executive Director’s relationship with the Board</vt:lpstr>
      <vt:lpstr>Executive director’s role in the financial performance of the APFC </vt:lpstr>
      <vt:lpstr>Executive director’s Relationship with investment staff</vt:lpstr>
      <vt:lpstr>September 2021 Trustee meeting in Kodiak – Statements to trustee mahoney</vt:lpstr>
      <vt:lpstr>September 2021 Trustee meeting in Kodiak – use of a mediator</vt:lpstr>
      <vt:lpstr>2021 press release regarding government shutdown</vt:lpstr>
      <vt:lpstr>2021 press release regarding government shutdown</vt:lpstr>
      <vt:lpstr>2021 press release regarding government shutdown</vt:lpstr>
      <vt:lpstr>2021 press release regarding government shutdown</vt:lpstr>
      <vt:lpstr>Tweet about earnings reserve account</vt:lpstr>
      <vt:lpstr>Tweet about earnings reserve account</vt:lpstr>
      <vt:lpstr>Tweet about earnings reserve account</vt:lpstr>
      <vt:lpstr>Trustee moran’s view that ms. Rodell would not change</vt:lpstr>
      <vt:lpstr>Apfc office in Anchorage</vt:lpstr>
      <vt:lpstr>Personal animus between ms. Rodell and trustee richards</vt:lpstr>
      <vt:lpstr>Role of the governor</vt:lpstr>
      <vt:lpstr>Role of the governor</vt:lpstr>
      <vt:lpstr>Role of the governor</vt:lpstr>
      <vt:lpstr>Conclusions</vt:lpstr>
      <vt:lpstr>Conclusions</vt:lpstr>
    </vt:vector>
  </TitlesOfParts>
  <Manager/>
  <Company>Schwabe, Williamson &amp; Wyatt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ANCSA Descendant Enrollment</dc:title>
  <dc:subject/>
  <dc:creator>Christopher Slottee</dc:creator>
  <cp:keywords/>
  <dc:description/>
  <cp:lastModifiedBy>Christopher Slottee</cp:lastModifiedBy>
  <cp:revision>97</cp:revision>
  <cp:lastPrinted>2022-09-28T17:49:12Z</cp:lastPrinted>
  <dcterms:created xsi:type="dcterms:W3CDTF">2022-03-07T22:12:36Z</dcterms:created>
  <dcterms:modified xsi:type="dcterms:W3CDTF">2022-09-28T19:52:30Z</dcterms:modified>
  <cp:category/>
</cp:coreProperties>
</file>