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76" r:id="rId2"/>
  </p:sldMasterIdLst>
  <p:notesMasterIdLst>
    <p:notesMasterId r:id="rId28"/>
  </p:notesMasterIdLst>
  <p:sldIdLst>
    <p:sldId id="314" r:id="rId3"/>
    <p:sldId id="341" r:id="rId4"/>
    <p:sldId id="355" r:id="rId5"/>
    <p:sldId id="356" r:id="rId6"/>
    <p:sldId id="357" r:id="rId7"/>
    <p:sldId id="358" r:id="rId8"/>
    <p:sldId id="354" r:id="rId9"/>
    <p:sldId id="330" r:id="rId10"/>
    <p:sldId id="386" r:id="rId11"/>
    <p:sldId id="389" r:id="rId12"/>
    <p:sldId id="387" r:id="rId13"/>
    <p:sldId id="375" r:id="rId14"/>
    <p:sldId id="376" r:id="rId15"/>
    <p:sldId id="377" r:id="rId16"/>
    <p:sldId id="378" r:id="rId17"/>
    <p:sldId id="344" r:id="rId18"/>
    <p:sldId id="332" r:id="rId19"/>
    <p:sldId id="379" r:id="rId20"/>
    <p:sldId id="380" r:id="rId21"/>
    <p:sldId id="381" r:id="rId22"/>
    <p:sldId id="382" r:id="rId23"/>
    <p:sldId id="369" r:id="rId24"/>
    <p:sldId id="384" r:id="rId25"/>
    <p:sldId id="385" r:id="rId26"/>
    <p:sldId id="368" r:id="rId27"/>
  </p:sldIdLst>
  <p:sldSz cx="10059988" cy="7773988"/>
  <p:notesSz cx="7023100" cy="9309100"/>
  <p:defaultTextStyle>
    <a:defPPr>
      <a:defRPr lang="en-US"/>
    </a:defPPr>
    <a:lvl1pPr algn="ctr" rtl="0" fontAlgn="base">
      <a:spcBef>
        <a:spcPct val="0"/>
      </a:spcBef>
      <a:spcAft>
        <a:spcPct val="0"/>
      </a:spcAft>
      <a:defRPr sz="10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52">
          <p15:clr>
            <a:srgbClr val="A4A3A4"/>
          </p15:clr>
        </p15:guide>
        <p15:guide id="2" orient="horz" pos="4436">
          <p15:clr>
            <a:srgbClr val="A4A3A4"/>
          </p15:clr>
        </p15:guide>
        <p15:guide id="3" orient="horz" pos="143">
          <p15:clr>
            <a:srgbClr val="A4A3A4"/>
          </p15:clr>
        </p15:guide>
        <p15:guide id="4" orient="horz" pos="4753">
          <p15:clr>
            <a:srgbClr val="A4A3A4"/>
          </p15:clr>
        </p15:guide>
        <p15:guide id="5" pos="244">
          <p15:clr>
            <a:srgbClr val="A4A3A4"/>
          </p15:clr>
        </p15:guide>
        <p15:guide id="6" pos="6101">
          <p15:clr>
            <a:srgbClr val="A4A3A4"/>
          </p15:clr>
        </p15:guide>
        <p15:guide id="7" pos="3201">
          <p15:clr>
            <a:srgbClr val="A4A3A4"/>
          </p15:clr>
        </p15:guide>
        <p15:guide id="8" pos="31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01B"/>
    <a:srgbClr val="E2E7EA"/>
    <a:srgbClr val="B3C1C9"/>
    <a:srgbClr val="CDD1D0"/>
    <a:srgbClr val="C1B5A5"/>
    <a:srgbClr val="9D8954"/>
    <a:srgbClr val="FCA311"/>
    <a:srgbClr val="B8A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8063" autoAdjust="0"/>
  </p:normalViewPr>
  <p:slideViewPr>
    <p:cSldViewPr snapToGrid="0">
      <p:cViewPr varScale="1">
        <p:scale>
          <a:sx n="62" d="100"/>
          <a:sy n="62" d="100"/>
        </p:scale>
        <p:origin x="438" y="72"/>
      </p:cViewPr>
      <p:guideLst>
        <p:guide orient="horz" pos="852"/>
        <p:guide orient="horz" pos="4436"/>
        <p:guide orient="horz" pos="143"/>
        <p:guide orient="horz" pos="4753"/>
        <p:guide pos="244"/>
        <p:guide pos="6101"/>
        <p:guide pos="3201"/>
        <p:guide pos="3135"/>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53555082166071E-2"/>
          <c:y val="0.17665592830500995"/>
          <c:w val="0.88670257161680721"/>
          <c:h val="0.73141853084264064"/>
        </c:manualLayout>
      </c:layout>
      <c:lineChart>
        <c:grouping val="standard"/>
        <c:varyColors val="0"/>
        <c:ser>
          <c:idx val="1"/>
          <c:order val="0"/>
          <c:tx>
            <c:strRef>
              <c:f>Sheet1!$G$1</c:f>
              <c:strCache>
                <c:ptCount val="1"/>
                <c:pt idx="0">
                  <c:v>U.S.</c:v>
                </c:pt>
              </c:strCache>
            </c:strRef>
          </c:tx>
          <c:spPr>
            <a:ln w="63500"/>
          </c:spPr>
          <c:marker>
            <c:symbol val="none"/>
          </c:marker>
          <c:cat>
            <c:numRef>
              <c:f>Sheet1!$C$2:$C$125</c:f>
              <c:numCache>
                <c:formatCode>General</c:formatCode>
                <c:ptCount val="124"/>
                <c:pt idx="5">
                  <c:v>2007</c:v>
                </c:pt>
                <c:pt idx="17">
                  <c:v>2008</c:v>
                </c:pt>
                <c:pt idx="29">
                  <c:v>2009</c:v>
                </c:pt>
                <c:pt idx="41">
                  <c:v>2010</c:v>
                </c:pt>
                <c:pt idx="53">
                  <c:v>2011</c:v>
                </c:pt>
                <c:pt idx="65">
                  <c:v>2012</c:v>
                </c:pt>
                <c:pt idx="77">
                  <c:v>2013</c:v>
                </c:pt>
                <c:pt idx="89">
                  <c:v>2014</c:v>
                </c:pt>
                <c:pt idx="101">
                  <c:v>2015</c:v>
                </c:pt>
                <c:pt idx="113">
                  <c:v>2016</c:v>
                </c:pt>
              </c:numCache>
            </c:numRef>
          </c:cat>
          <c:val>
            <c:numRef>
              <c:f>Sheet1!$G$2:$G$125</c:f>
              <c:numCache>
                <c:formatCode>0%</c:formatCode>
                <c:ptCount val="124"/>
                <c:pt idx="0">
                  <c:v>4.5999999999999999E-2</c:v>
                </c:pt>
                <c:pt idx="1">
                  <c:v>4.4999999999999998E-2</c:v>
                </c:pt>
                <c:pt idx="2">
                  <c:v>4.4000000000000004E-2</c:v>
                </c:pt>
                <c:pt idx="3">
                  <c:v>4.4999999999999998E-2</c:v>
                </c:pt>
                <c:pt idx="4">
                  <c:v>4.4000000000000004E-2</c:v>
                </c:pt>
                <c:pt idx="5">
                  <c:v>4.5999999999999999E-2</c:v>
                </c:pt>
                <c:pt idx="6">
                  <c:v>4.7E-2</c:v>
                </c:pt>
                <c:pt idx="7">
                  <c:v>4.5999999999999999E-2</c:v>
                </c:pt>
                <c:pt idx="8">
                  <c:v>4.7E-2</c:v>
                </c:pt>
                <c:pt idx="9">
                  <c:v>4.7E-2</c:v>
                </c:pt>
                <c:pt idx="10">
                  <c:v>4.7E-2</c:v>
                </c:pt>
                <c:pt idx="11">
                  <c:v>0.05</c:v>
                </c:pt>
                <c:pt idx="12">
                  <c:v>0.05</c:v>
                </c:pt>
                <c:pt idx="13">
                  <c:v>4.9000000000000002E-2</c:v>
                </c:pt>
                <c:pt idx="14">
                  <c:v>5.0999999999999997E-2</c:v>
                </c:pt>
                <c:pt idx="15">
                  <c:v>0.05</c:v>
                </c:pt>
                <c:pt idx="16">
                  <c:v>5.4000000000000006E-2</c:v>
                </c:pt>
                <c:pt idx="17">
                  <c:v>5.5999999999999994E-2</c:v>
                </c:pt>
                <c:pt idx="18">
                  <c:v>5.7999999999999996E-2</c:v>
                </c:pt>
                <c:pt idx="19">
                  <c:v>6.0999999999999999E-2</c:v>
                </c:pt>
                <c:pt idx="20">
                  <c:v>6.0999999999999999E-2</c:v>
                </c:pt>
                <c:pt idx="21">
                  <c:v>6.5000000000000002E-2</c:v>
                </c:pt>
                <c:pt idx="22">
                  <c:v>6.8000000000000005E-2</c:v>
                </c:pt>
                <c:pt idx="23">
                  <c:v>7.2999999999999995E-2</c:v>
                </c:pt>
                <c:pt idx="24">
                  <c:v>7.8E-2</c:v>
                </c:pt>
                <c:pt idx="25">
                  <c:v>8.3000000000000004E-2</c:v>
                </c:pt>
                <c:pt idx="26">
                  <c:v>8.6999999999999994E-2</c:v>
                </c:pt>
                <c:pt idx="27">
                  <c:v>0.09</c:v>
                </c:pt>
                <c:pt idx="28">
                  <c:v>9.4E-2</c:v>
                </c:pt>
                <c:pt idx="29">
                  <c:v>9.5000000000000001E-2</c:v>
                </c:pt>
                <c:pt idx="30">
                  <c:v>9.5000000000000001E-2</c:v>
                </c:pt>
                <c:pt idx="31">
                  <c:v>9.6000000000000002E-2</c:v>
                </c:pt>
                <c:pt idx="32">
                  <c:v>9.8000000000000004E-2</c:v>
                </c:pt>
                <c:pt idx="33">
                  <c:v>0.1</c:v>
                </c:pt>
                <c:pt idx="34">
                  <c:v>9.9000000000000005E-2</c:v>
                </c:pt>
                <c:pt idx="35">
                  <c:v>9.9000000000000005E-2</c:v>
                </c:pt>
                <c:pt idx="36">
                  <c:v>9.8000000000000004E-2</c:v>
                </c:pt>
                <c:pt idx="37">
                  <c:v>9.8000000000000004E-2</c:v>
                </c:pt>
                <c:pt idx="38">
                  <c:v>9.9000000000000005E-2</c:v>
                </c:pt>
                <c:pt idx="39">
                  <c:v>9.9000000000000005E-2</c:v>
                </c:pt>
                <c:pt idx="40">
                  <c:v>9.6000000000000002E-2</c:v>
                </c:pt>
                <c:pt idx="41">
                  <c:v>9.4E-2</c:v>
                </c:pt>
                <c:pt idx="42">
                  <c:v>9.4E-2</c:v>
                </c:pt>
                <c:pt idx="43">
                  <c:v>9.5000000000000001E-2</c:v>
                </c:pt>
                <c:pt idx="44">
                  <c:v>9.5000000000000001E-2</c:v>
                </c:pt>
                <c:pt idx="45">
                  <c:v>9.4E-2</c:v>
                </c:pt>
                <c:pt idx="46">
                  <c:v>9.8000000000000004E-2</c:v>
                </c:pt>
                <c:pt idx="47">
                  <c:v>9.3000000000000013E-2</c:v>
                </c:pt>
                <c:pt idx="48">
                  <c:v>9.0999999999999998E-2</c:v>
                </c:pt>
                <c:pt idx="49">
                  <c:v>0.09</c:v>
                </c:pt>
                <c:pt idx="50">
                  <c:v>0.09</c:v>
                </c:pt>
                <c:pt idx="51">
                  <c:v>9.0999999999999998E-2</c:v>
                </c:pt>
                <c:pt idx="52">
                  <c:v>0.09</c:v>
                </c:pt>
                <c:pt idx="53">
                  <c:v>9.0999999999999998E-2</c:v>
                </c:pt>
                <c:pt idx="54">
                  <c:v>0.09</c:v>
                </c:pt>
                <c:pt idx="55">
                  <c:v>0.09</c:v>
                </c:pt>
                <c:pt idx="56">
                  <c:v>0.09</c:v>
                </c:pt>
                <c:pt idx="57">
                  <c:v>8.8000000000000009E-2</c:v>
                </c:pt>
                <c:pt idx="58">
                  <c:v>8.5999999999999993E-2</c:v>
                </c:pt>
                <c:pt idx="59">
                  <c:v>8.5000000000000006E-2</c:v>
                </c:pt>
                <c:pt idx="60">
                  <c:v>8.3000000000000004E-2</c:v>
                </c:pt>
                <c:pt idx="61">
                  <c:v>8.3000000000000004E-2</c:v>
                </c:pt>
                <c:pt idx="62">
                  <c:v>8.199999999999999E-2</c:v>
                </c:pt>
                <c:pt idx="63">
                  <c:v>8.199999999999999E-2</c:v>
                </c:pt>
                <c:pt idx="64">
                  <c:v>8.199999999999999E-2</c:v>
                </c:pt>
                <c:pt idx="65">
                  <c:v>8.199999999999999E-2</c:v>
                </c:pt>
                <c:pt idx="66">
                  <c:v>8.199999999999999E-2</c:v>
                </c:pt>
                <c:pt idx="67">
                  <c:v>8.1000000000000003E-2</c:v>
                </c:pt>
                <c:pt idx="68">
                  <c:v>7.8E-2</c:v>
                </c:pt>
                <c:pt idx="69">
                  <c:v>7.8E-2</c:v>
                </c:pt>
                <c:pt idx="70">
                  <c:v>7.6999999999999999E-2</c:v>
                </c:pt>
                <c:pt idx="71">
                  <c:v>7.9000000000000001E-2</c:v>
                </c:pt>
                <c:pt idx="72">
                  <c:v>0.08</c:v>
                </c:pt>
                <c:pt idx="73">
                  <c:v>7.6999999999999999E-2</c:v>
                </c:pt>
                <c:pt idx="74">
                  <c:v>7.4999999999999997E-2</c:v>
                </c:pt>
                <c:pt idx="75">
                  <c:v>7.5999999999999998E-2</c:v>
                </c:pt>
                <c:pt idx="76">
                  <c:v>7.4999999999999997E-2</c:v>
                </c:pt>
                <c:pt idx="77">
                  <c:v>7.4999999999999997E-2</c:v>
                </c:pt>
                <c:pt idx="78">
                  <c:v>7.2999999999999995E-2</c:v>
                </c:pt>
                <c:pt idx="79">
                  <c:v>7.2999999999999995E-2</c:v>
                </c:pt>
                <c:pt idx="80">
                  <c:v>7.2000000000000008E-2</c:v>
                </c:pt>
                <c:pt idx="81">
                  <c:v>7.2000000000000008E-2</c:v>
                </c:pt>
                <c:pt idx="82">
                  <c:v>6.9000000000000006E-2</c:v>
                </c:pt>
                <c:pt idx="83">
                  <c:v>6.7000000000000004E-2</c:v>
                </c:pt>
                <c:pt idx="84">
                  <c:v>6.6000000000000003E-2</c:v>
                </c:pt>
                <c:pt idx="85">
                  <c:v>6.7000000000000004E-2</c:v>
                </c:pt>
                <c:pt idx="86">
                  <c:v>6.7000000000000004E-2</c:v>
                </c:pt>
                <c:pt idx="87">
                  <c:v>6.2E-2</c:v>
                </c:pt>
                <c:pt idx="88">
                  <c:v>6.3E-2</c:v>
                </c:pt>
                <c:pt idx="89">
                  <c:v>6.0999999999999999E-2</c:v>
                </c:pt>
                <c:pt idx="90">
                  <c:v>6.2E-2</c:v>
                </c:pt>
                <c:pt idx="91">
                  <c:v>6.2E-2</c:v>
                </c:pt>
                <c:pt idx="92">
                  <c:v>5.9000000000000004E-2</c:v>
                </c:pt>
                <c:pt idx="93">
                  <c:v>5.7000000000000002E-2</c:v>
                </c:pt>
                <c:pt idx="94">
                  <c:v>5.7999999999999996E-2</c:v>
                </c:pt>
                <c:pt idx="95">
                  <c:v>5.5999999999999994E-2</c:v>
                </c:pt>
                <c:pt idx="96">
                  <c:v>5.7000000000000002E-2</c:v>
                </c:pt>
                <c:pt idx="97">
                  <c:v>5.5E-2</c:v>
                </c:pt>
                <c:pt idx="98">
                  <c:v>5.4000000000000006E-2</c:v>
                </c:pt>
                <c:pt idx="99">
                  <c:v>5.4000000000000006E-2</c:v>
                </c:pt>
                <c:pt idx="100">
                  <c:v>5.5E-2</c:v>
                </c:pt>
                <c:pt idx="101">
                  <c:v>5.2999999999999999E-2</c:v>
                </c:pt>
                <c:pt idx="102">
                  <c:v>5.2000000000000005E-2</c:v>
                </c:pt>
                <c:pt idx="103">
                  <c:v>5.0999999999999997E-2</c:v>
                </c:pt>
                <c:pt idx="104">
                  <c:v>0.05</c:v>
                </c:pt>
                <c:pt idx="105">
                  <c:v>0.05</c:v>
                </c:pt>
                <c:pt idx="106">
                  <c:v>0.05</c:v>
                </c:pt>
                <c:pt idx="107">
                  <c:v>0.05</c:v>
                </c:pt>
                <c:pt idx="108">
                  <c:v>4.9000000000000002E-2</c:v>
                </c:pt>
                <c:pt idx="109">
                  <c:v>4.9000000000000002E-2</c:v>
                </c:pt>
                <c:pt idx="110">
                  <c:v>0.05</c:v>
                </c:pt>
                <c:pt idx="111">
                  <c:v>0.05</c:v>
                </c:pt>
                <c:pt idx="112">
                  <c:v>4.7E-2</c:v>
                </c:pt>
                <c:pt idx="113">
                  <c:v>4.9000000000000002E-2</c:v>
                </c:pt>
                <c:pt idx="114">
                  <c:v>4.9000000000000002E-2</c:v>
                </c:pt>
                <c:pt idx="115">
                  <c:v>4.9000000000000002E-2</c:v>
                </c:pt>
                <c:pt idx="116">
                  <c:v>4.9000000000000002E-2</c:v>
                </c:pt>
                <c:pt idx="117">
                  <c:v>4.8000000000000001E-2</c:v>
                </c:pt>
                <c:pt idx="118">
                  <c:v>4.5999999999999999E-2</c:v>
                </c:pt>
                <c:pt idx="119">
                  <c:v>4.7E-2</c:v>
                </c:pt>
                <c:pt idx="120">
                  <c:v>4.8000000000000001E-2</c:v>
                </c:pt>
                <c:pt idx="121">
                  <c:v>4.7E-2</c:v>
                </c:pt>
                <c:pt idx="122">
                  <c:v>4.4999999999999998E-2</c:v>
                </c:pt>
                <c:pt idx="123">
                  <c:v>4.4000000000000004E-2</c:v>
                </c:pt>
              </c:numCache>
            </c:numRef>
          </c:val>
          <c:smooth val="0"/>
          <c:extLst>
            <c:ext xmlns:c16="http://schemas.microsoft.com/office/drawing/2014/chart" uri="{C3380CC4-5D6E-409C-BE32-E72D297353CC}">
              <c16:uniqueId val="{00000000-FF7A-4062-ABE9-CD02CC2C563D}"/>
            </c:ext>
          </c:extLst>
        </c:ser>
        <c:ser>
          <c:idx val="0"/>
          <c:order val="1"/>
          <c:tx>
            <c:strRef>
              <c:f>Sheet1!$F$1</c:f>
              <c:strCache>
                <c:ptCount val="1"/>
                <c:pt idx="0">
                  <c:v>Alaska</c:v>
                </c:pt>
              </c:strCache>
            </c:strRef>
          </c:tx>
          <c:spPr>
            <a:ln w="63500"/>
          </c:spPr>
          <c:marker>
            <c:symbol val="none"/>
          </c:marker>
          <c:dPt>
            <c:idx val="122"/>
            <c:bubble3D val="0"/>
            <c:extLst>
              <c:ext xmlns:c16="http://schemas.microsoft.com/office/drawing/2014/chart" uri="{C3380CC4-5D6E-409C-BE32-E72D297353CC}">
                <c16:uniqueId val="{00000001-FF7A-4062-ABE9-CD02CC2C563D}"/>
              </c:ext>
            </c:extLst>
          </c:dPt>
          <c:cat>
            <c:numRef>
              <c:f>Sheet1!$C$2:$C$125</c:f>
              <c:numCache>
                <c:formatCode>General</c:formatCode>
                <c:ptCount val="124"/>
                <c:pt idx="5">
                  <c:v>2007</c:v>
                </c:pt>
                <c:pt idx="17">
                  <c:v>2008</c:v>
                </c:pt>
                <c:pt idx="29">
                  <c:v>2009</c:v>
                </c:pt>
                <c:pt idx="41">
                  <c:v>2010</c:v>
                </c:pt>
                <c:pt idx="53">
                  <c:v>2011</c:v>
                </c:pt>
                <c:pt idx="65">
                  <c:v>2012</c:v>
                </c:pt>
                <c:pt idx="77">
                  <c:v>2013</c:v>
                </c:pt>
                <c:pt idx="89">
                  <c:v>2014</c:v>
                </c:pt>
                <c:pt idx="101">
                  <c:v>2015</c:v>
                </c:pt>
                <c:pt idx="113">
                  <c:v>2016</c:v>
                </c:pt>
              </c:numCache>
            </c:numRef>
          </c:cat>
          <c:val>
            <c:numRef>
              <c:f>Sheet1!$F$2:$F$125</c:f>
              <c:numCache>
                <c:formatCode>0%</c:formatCode>
                <c:ptCount val="124"/>
                <c:pt idx="0">
                  <c:v>6.3297106418000001E-2</c:v>
                </c:pt>
                <c:pt idx="1">
                  <c:v>6.2892236993999998E-2</c:v>
                </c:pt>
                <c:pt idx="2">
                  <c:v>6.2685253201999996E-2</c:v>
                </c:pt>
                <c:pt idx="3">
                  <c:v>6.2724900464999997E-2</c:v>
                </c:pt>
                <c:pt idx="4">
                  <c:v>6.2970169167999995E-2</c:v>
                </c:pt>
                <c:pt idx="5">
                  <c:v>6.3287814376000007E-2</c:v>
                </c:pt>
                <c:pt idx="6">
                  <c:v>6.3548069654999997E-2</c:v>
                </c:pt>
                <c:pt idx="7">
                  <c:v>6.3674648673999995E-2</c:v>
                </c:pt>
                <c:pt idx="8">
                  <c:v>6.3734781347000002E-2</c:v>
                </c:pt>
                <c:pt idx="9">
                  <c:v>6.3809166510000001E-2</c:v>
                </c:pt>
                <c:pt idx="10">
                  <c:v>6.3965533879000003E-2</c:v>
                </c:pt>
                <c:pt idx="11">
                  <c:v>6.4271708206999997E-2</c:v>
                </c:pt>
                <c:pt idx="12">
                  <c:v>6.4733102528000006E-2</c:v>
                </c:pt>
                <c:pt idx="13">
                  <c:v>6.5294162481999998E-2</c:v>
                </c:pt>
                <c:pt idx="14">
                  <c:v>6.5880510232000006E-2</c:v>
                </c:pt>
                <c:pt idx="15">
                  <c:v>6.6412685917000003E-2</c:v>
                </c:pt>
                <c:pt idx="16">
                  <c:v>6.6833218712E-2</c:v>
                </c:pt>
                <c:pt idx="17">
                  <c:v>6.7147439492E-2</c:v>
                </c:pt>
                <c:pt idx="18">
                  <c:v>6.7336576398999995E-2</c:v>
                </c:pt>
                <c:pt idx="19">
                  <c:v>6.743395708399999E-2</c:v>
                </c:pt>
                <c:pt idx="20">
                  <c:v>6.7570142161999996E-2</c:v>
                </c:pt>
                <c:pt idx="21">
                  <c:v>6.7902548901999996E-2</c:v>
                </c:pt>
                <c:pt idx="22">
                  <c:v>6.8580694124000002E-2</c:v>
                </c:pt>
                <c:pt idx="23">
                  <c:v>6.9658771352999999E-2</c:v>
                </c:pt>
                <c:pt idx="24">
                  <c:v>7.1132326472999996E-2</c:v>
                </c:pt>
                <c:pt idx="25">
                  <c:v>7.2868031E-2</c:v>
                </c:pt>
                <c:pt idx="26">
                  <c:v>7.4631233086999996E-2</c:v>
                </c:pt>
                <c:pt idx="27">
                  <c:v>7.6184405730000002E-2</c:v>
                </c:pt>
                <c:pt idx="28">
                  <c:v>7.7433456058000005E-2</c:v>
                </c:pt>
                <c:pt idx="29">
                  <c:v>7.8407180470000004E-2</c:v>
                </c:pt>
                <c:pt idx="30">
                  <c:v>7.9145222707000001E-2</c:v>
                </c:pt>
                <c:pt idx="31">
                  <c:v>7.9648941604999995E-2</c:v>
                </c:pt>
                <c:pt idx="32">
                  <c:v>7.9924051055000001E-2</c:v>
                </c:pt>
                <c:pt idx="33">
                  <c:v>8.0063282355999993E-2</c:v>
                </c:pt>
                <c:pt idx="34">
                  <c:v>8.0166059853000002E-2</c:v>
                </c:pt>
                <c:pt idx="35">
                  <c:v>8.0263679922000009E-2</c:v>
                </c:pt>
                <c:pt idx="36">
                  <c:v>8.0312418524999984E-2</c:v>
                </c:pt>
                <c:pt idx="37">
                  <c:v>8.0244551654999996E-2</c:v>
                </c:pt>
                <c:pt idx="38">
                  <c:v>8.0020400073999992E-2</c:v>
                </c:pt>
                <c:pt idx="39">
                  <c:v>7.9615099023999991E-2</c:v>
                </c:pt>
                <c:pt idx="40">
                  <c:v>7.9030596420000002E-2</c:v>
                </c:pt>
                <c:pt idx="41">
                  <c:v>7.8353272032000001E-2</c:v>
                </c:pt>
                <c:pt idx="42">
                  <c:v>7.7784600745999993E-2</c:v>
                </c:pt>
                <c:pt idx="43">
                  <c:v>7.7499095056E-2</c:v>
                </c:pt>
                <c:pt idx="44">
                  <c:v>7.748216089099999E-2</c:v>
                </c:pt>
                <c:pt idx="45">
                  <c:v>7.7606463715999996E-2</c:v>
                </c:pt>
                <c:pt idx="46">
                  <c:v>7.7719081627000003E-2</c:v>
                </c:pt>
                <c:pt idx="47">
                  <c:v>7.7718685048000002E-2</c:v>
                </c:pt>
                <c:pt idx="48">
                  <c:v>7.7575072871999995E-2</c:v>
                </c:pt>
                <c:pt idx="49">
                  <c:v>7.7208925038000004E-2</c:v>
                </c:pt>
                <c:pt idx="50">
                  <c:v>7.6696520792999989E-2</c:v>
                </c:pt>
                <c:pt idx="51">
                  <c:v>7.6147457459999998E-2</c:v>
                </c:pt>
                <c:pt idx="52">
                  <c:v>7.5643321449999995E-2</c:v>
                </c:pt>
                <c:pt idx="53">
                  <c:v>7.5235512847999994E-2</c:v>
                </c:pt>
                <c:pt idx="54">
                  <c:v>7.4986401642000003E-2</c:v>
                </c:pt>
                <c:pt idx="55">
                  <c:v>7.4892285513000006E-2</c:v>
                </c:pt>
                <c:pt idx="56">
                  <c:v>7.4876755904000003E-2</c:v>
                </c:pt>
                <c:pt idx="57">
                  <c:v>7.4820971797000008E-2</c:v>
                </c:pt>
                <c:pt idx="58">
                  <c:v>7.4639890481000004E-2</c:v>
                </c:pt>
                <c:pt idx="59">
                  <c:v>7.4302721459999999E-2</c:v>
                </c:pt>
                <c:pt idx="60">
                  <c:v>7.3822371060999994E-2</c:v>
                </c:pt>
                <c:pt idx="61">
                  <c:v>7.3266904963999999E-2</c:v>
                </c:pt>
                <c:pt idx="62">
                  <c:v>7.271321514500001E-2</c:v>
                </c:pt>
                <c:pt idx="63">
                  <c:v>7.2233627564000008E-2</c:v>
                </c:pt>
                <c:pt idx="64">
                  <c:v>7.1833601856000004E-2</c:v>
                </c:pt>
                <c:pt idx="65">
                  <c:v>7.1419187800000006E-2</c:v>
                </c:pt>
                <c:pt idx="66">
                  <c:v>7.0907189285000005E-2</c:v>
                </c:pt>
                <c:pt idx="67">
                  <c:v>7.0356313530000006E-2</c:v>
                </c:pt>
                <c:pt idx="68">
                  <c:v>6.9911860620000002E-2</c:v>
                </c:pt>
                <c:pt idx="69">
                  <c:v>6.9609354252999994E-2</c:v>
                </c:pt>
                <c:pt idx="70">
                  <c:v>6.9383262927000006E-2</c:v>
                </c:pt>
                <c:pt idx="71">
                  <c:v>6.9186385631000005E-2</c:v>
                </c:pt>
                <c:pt idx="72">
                  <c:v>6.9020686481000001E-2</c:v>
                </c:pt>
                <c:pt idx="73">
                  <c:v>6.8895862739999994E-2</c:v>
                </c:pt>
                <c:pt idx="74">
                  <c:v>6.8814067679000002E-2</c:v>
                </c:pt>
                <c:pt idx="75">
                  <c:v>6.8764444152000004E-2</c:v>
                </c:pt>
                <c:pt idx="76">
                  <c:v>6.8774905038999995E-2</c:v>
                </c:pt>
                <c:pt idx="77">
                  <c:v>6.8887683601000005E-2</c:v>
                </c:pt>
                <c:pt idx="78">
                  <c:v>6.9047371332000007E-2</c:v>
                </c:pt>
                <c:pt idx="79">
                  <c:v>6.9146330450000001E-2</c:v>
                </c:pt>
                <c:pt idx="80">
                  <c:v>6.9181925374000003E-2</c:v>
                </c:pt>
                <c:pt idx="81">
                  <c:v>6.9224016038000005E-2</c:v>
                </c:pt>
                <c:pt idx="82">
                  <c:v>6.9312750855999999E-2</c:v>
                </c:pt>
                <c:pt idx="83">
                  <c:v>6.9405459182000001E-2</c:v>
                </c:pt>
                <c:pt idx="84">
                  <c:v>6.9455182229999995E-2</c:v>
                </c:pt>
                <c:pt idx="85">
                  <c:v>6.9475994932999996E-2</c:v>
                </c:pt>
                <c:pt idx="86">
                  <c:v>6.9514557808000005E-2</c:v>
                </c:pt>
                <c:pt idx="87">
                  <c:v>6.9626623243999999E-2</c:v>
                </c:pt>
                <c:pt idx="88">
                  <c:v>6.9751332245999997E-2</c:v>
                </c:pt>
                <c:pt idx="89">
                  <c:v>6.9761224728999996E-2</c:v>
                </c:pt>
                <c:pt idx="90">
                  <c:v>6.9558760499999997E-2</c:v>
                </c:pt>
                <c:pt idx="91">
                  <c:v>6.9047508425000001E-2</c:v>
                </c:pt>
                <c:pt idx="92">
                  <c:v>6.8172799298999998E-2</c:v>
                </c:pt>
                <c:pt idx="93">
                  <c:v>6.703971851200001E-2</c:v>
                </c:pt>
                <c:pt idx="94">
                  <c:v>6.5869676138000002E-2</c:v>
                </c:pt>
                <c:pt idx="95">
                  <c:v>6.4902123874999995E-2</c:v>
                </c:pt>
                <c:pt idx="96">
                  <c:v>6.4160520918000008E-2</c:v>
                </c:pt>
                <c:pt idx="97">
                  <c:v>6.3931864697999996E-2</c:v>
                </c:pt>
                <c:pt idx="98">
                  <c:v>6.3896189677000004E-2</c:v>
                </c:pt>
                <c:pt idx="99">
                  <c:v>6.3910871731999996E-2</c:v>
                </c:pt>
                <c:pt idx="100">
                  <c:v>6.3905703681999992E-2</c:v>
                </c:pt>
                <c:pt idx="101">
                  <c:v>6.3928451303999989E-2</c:v>
                </c:pt>
                <c:pt idx="102">
                  <c:v>6.4041664597999995E-2</c:v>
                </c:pt>
                <c:pt idx="103">
                  <c:v>6.4274674321000008E-2</c:v>
                </c:pt>
                <c:pt idx="104">
                  <c:v>6.4587038408000008E-2</c:v>
                </c:pt>
                <c:pt idx="105">
                  <c:v>6.4901547933000001E-2</c:v>
                </c:pt>
                <c:pt idx="106">
                  <c:v>6.5148633105999998E-2</c:v>
                </c:pt>
                <c:pt idx="107">
                  <c:v>6.5326952866000002E-2</c:v>
                </c:pt>
                <c:pt idx="108">
                  <c:v>6.5472286562999998E-2</c:v>
                </c:pt>
                <c:pt idx="109">
                  <c:v>6.5624558750999998E-2</c:v>
                </c:pt>
                <c:pt idx="110">
                  <c:v>6.5831606705999995E-2</c:v>
                </c:pt>
                <c:pt idx="111">
                  <c:v>6.6100929254000004E-2</c:v>
                </c:pt>
                <c:pt idx="112">
                  <c:v>6.6411178618999991E-2</c:v>
                </c:pt>
                <c:pt idx="113">
                  <c:v>6.6652607276999995E-2</c:v>
                </c:pt>
                <c:pt idx="114">
                  <c:v>6.6724975704999995E-2</c:v>
                </c:pt>
                <c:pt idx="115">
                  <c:v>6.6624256196000001E-2</c:v>
                </c:pt>
                <c:pt idx="116">
                  <c:v>6.6409528203000001E-2</c:v>
                </c:pt>
                <c:pt idx="117">
                  <c:v>6.6139683810000002E-2</c:v>
                </c:pt>
                <c:pt idx="118">
                  <c:v>6.5854980610999994E-2</c:v>
                </c:pt>
                <c:pt idx="119">
                  <c:v>6.5594049085000009E-2</c:v>
                </c:pt>
                <c:pt idx="120">
                  <c:v>6.4926927055E-2</c:v>
                </c:pt>
                <c:pt idx="121">
                  <c:v>6.4000000000000001E-2</c:v>
                </c:pt>
                <c:pt idx="122">
                  <c:v>6.4000000000000001E-2</c:v>
                </c:pt>
                <c:pt idx="123">
                  <c:v>6.6000000000000003E-2</c:v>
                </c:pt>
              </c:numCache>
            </c:numRef>
          </c:val>
          <c:smooth val="0"/>
          <c:extLst>
            <c:ext xmlns:c16="http://schemas.microsoft.com/office/drawing/2014/chart" uri="{C3380CC4-5D6E-409C-BE32-E72D297353CC}">
              <c16:uniqueId val="{00000002-FF7A-4062-ABE9-CD02CC2C563D}"/>
            </c:ext>
          </c:extLst>
        </c:ser>
        <c:dLbls>
          <c:showLegendKey val="0"/>
          <c:showVal val="0"/>
          <c:showCatName val="0"/>
          <c:showSerName val="0"/>
          <c:showPercent val="0"/>
          <c:showBubbleSize val="0"/>
        </c:dLbls>
        <c:smooth val="0"/>
        <c:axId val="499519216"/>
        <c:axId val="630803344"/>
      </c:lineChart>
      <c:catAx>
        <c:axId val="499519216"/>
        <c:scaling>
          <c:orientation val="minMax"/>
        </c:scaling>
        <c:delete val="0"/>
        <c:axPos val="b"/>
        <c:numFmt formatCode="General" sourceLinked="1"/>
        <c:majorTickMark val="out"/>
        <c:minorTickMark val="none"/>
        <c:tickLblPos val="nextTo"/>
        <c:txPr>
          <a:bodyPr/>
          <a:lstStyle/>
          <a:p>
            <a:pPr>
              <a:defRPr sz="600" b="1"/>
            </a:pPr>
            <a:endParaRPr lang="en-US"/>
          </a:p>
        </c:txPr>
        <c:crossAx val="630803344"/>
        <c:crosses val="autoZero"/>
        <c:auto val="1"/>
        <c:lblAlgn val="ctr"/>
        <c:lblOffset val="100"/>
        <c:tickMarkSkip val="12"/>
        <c:noMultiLvlLbl val="0"/>
      </c:catAx>
      <c:valAx>
        <c:axId val="630803344"/>
        <c:scaling>
          <c:orientation val="minMax"/>
          <c:max val="0.1"/>
          <c:min val="4.0000000000000008E-2"/>
        </c:scaling>
        <c:delete val="0"/>
        <c:axPos val="l"/>
        <c:majorGridlines/>
        <c:numFmt formatCode="0%" sourceLinked="1"/>
        <c:majorTickMark val="out"/>
        <c:minorTickMark val="none"/>
        <c:tickLblPos val="nextTo"/>
        <c:txPr>
          <a:bodyPr/>
          <a:lstStyle/>
          <a:p>
            <a:pPr>
              <a:defRPr sz="800" b="1"/>
            </a:pPr>
            <a:endParaRPr lang="en-US"/>
          </a:p>
        </c:txPr>
        <c:crossAx val="499519216"/>
        <c:crosses val="autoZero"/>
        <c:crossBetween val="between"/>
        <c:majorUnit val="2.0000000000000004E-2"/>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4799291513951"/>
          <c:y val="3.711952487008166E-2"/>
          <c:w val="0.85229907230415802"/>
          <c:h val="0.86603125054802443"/>
        </c:manualLayout>
      </c:layout>
      <c:barChart>
        <c:barDir val="col"/>
        <c:grouping val="clustered"/>
        <c:varyColors val="0"/>
        <c:ser>
          <c:idx val="0"/>
          <c:order val="0"/>
          <c:spPr>
            <a:solidFill>
              <a:schemeClr val="accent1"/>
            </a:solidFill>
            <a:ln>
              <a:noFill/>
            </a:ln>
            <a:effectLst/>
          </c:spPr>
          <c:invertIfNegative val="0"/>
          <c:dPt>
            <c:idx val="25"/>
            <c:invertIfNegative val="0"/>
            <c:bubble3D val="0"/>
            <c:spPr>
              <a:solidFill>
                <a:srgbClr val="FF0000"/>
              </a:solidFill>
              <a:ln>
                <a:noFill/>
              </a:ln>
              <a:effectLst/>
            </c:spPr>
            <c:extLst>
              <c:ext xmlns:c16="http://schemas.microsoft.com/office/drawing/2014/chart" uri="{C3380CC4-5D6E-409C-BE32-E72D297353CC}">
                <c16:uniqueId val="{00000001-16C2-4554-AFAA-25E56FF803E8}"/>
              </c:ext>
            </c:extLst>
          </c:dPt>
          <c:dPt>
            <c:idx val="3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16C2-4554-AFAA-25E56FF803E8}"/>
              </c:ext>
            </c:extLst>
          </c:dPt>
          <c:dPt>
            <c:idx val="48"/>
            <c:invertIfNegative val="0"/>
            <c:bubble3D val="0"/>
            <c:spPr>
              <a:solidFill>
                <a:srgbClr val="FF0000"/>
              </a:solidFill>
              <a:ln>
                <a:noFill/>
              </a:ln>
              <a:effectLst/>
            </c:spPr>
            <c:extLst>
              <c:ext xmlns:c16="http://schemas.microsoft.com/office/drawing/2014/chart" uri="{C3380CC4-5D6E-409C-BE32-E72D297353CC}">
                <c16:uniqueId val="{00000005-16C2-4554-AFAA-25E56FF803E8}"/>
              </c:ext>
            </c:extLst>
          </c:dPt>
          <c:cat>
            <c:strRef>
              <c:f>Sheet1!$A$11:$A$61</c:f>
              <c:strCache>
                <c:ptCount val="51"/>
                <c:pt idx="0">
                  <c:v>Michigan</c:v>
                </c:pt>
                <c:pt idx="1">
                  <c:v>West Virginia</c:v>
                </c:pt>
                <c:pt idx="2">
                  <c:v>Ohio</c:v>
                </c:pt>
                <c:pt idx="3">
                  <c:v>New York</c:v>
                </c:pt>
                <c:pt idx="4">
                  <c:v>Illinois</c:v>
                </c:pt>
                <c:pt idx="5">
                  <c:v>Missouri</c:v>
                </c:pt>
                <c:pt idx="6">
                  <c:v>Rhode Island</c:v>
                </c:pt>
                <c:pt idx="7">
                  <c:v>Connecticut</c:v>
                </c:pt>
                <c:pt idx="8">
                  <c:v>Pennsylvania</c:v>
                </c:pt>
                <c:pt idx="9">
                  <c:v>Indiana</c:v>
                </c:pt>
                <c:pt idx="10">
                  <c:v>Massachusetts</c:v>
                </c:pt>
                <c:pt idx="11">
                  <c:v>Louisiana</c:v>
                </c:pt>
                <c:pt idx="12">
                  <c:v>Maine</c:v>
                </c:pt>
                <c:pt idx="13">
                  <c:v>New Jersey</c:v>
                </c:pt>
                <c:pt idx="14">
                  <c:v>Iowa</c:v>
                </c:pt>
                <c:pt idx="15">
                  <c:v>Mississippi</c:v>
                </c:pt>
                <c:pt idx="16">
                  <c:v>Wyoming</c:v>
                </c:pt>
                <c:pt idx="17">
                  <c:v>Wisconsin</c:v>
                </c:pt>
                <c:pt idx="18">
                  <c:v>Alabama</c:v>
                </c:pt>
                <c:pt idx="19">
                  <c:v>California</c:v>
                </c:pt>
                <c:pt idx="20">
                  <c:v>Oregon</c:v>
                </c:pt>
                <c:pt idx="21">
                  <c:v>Delaware</c:v>
                </c:pt>
                <c:pt idx="22">
                  <c:v>New Hampshire</c:v>
                </c:pt>
                <c:pt idx="23">
                  <c:v>Kentucky</c:v>
                </c:pt>
                <c:pt idx="24">
                  <c:v>Minnesota</c:v>
                </c:pt>
                <c:pt idx="25">
                  <c:v>U.S.Average</c:v>
                </c:pt>
                <c:pt idx="26">
                  <c:v>Kansas</c:v>
                </c:pt>
                <c:pt idx="27">
                  <c:v>Oklahoma</c:v>
                </c:pt>
                <c:pt idx="28">
                  <c:v>Vermont</c:v>
                </c:pt>
                <c:pt idx="29">
                  <c:v>North Carolina</c:v>
                </c:pt>
                <c:pt idx="30">
                  <c:v>Hawaii</c:v>
                </c:pt>
                <c:pt idx="31">
                  <c:v>Tennessee</c:v>
                </c:pt>
                <c:pt idx="32">
                  <c:v>Arkansas</c:v>
                </c:pt>
                <c:pt idx="33">
                  <c:v>Georgia</c:v>
                </c:pt>
                <c:pt idx="34">
                  <c:v>South Carolina</c:v>
                </c:pt>
                <c:pt idx="35">
                  <c:v>Washington</c:v>
                </c:pt>
                <c:pt idx="36">
                  <c:v>Montana</c:v>
                </c:pt>
                <c:pt idx="37">
                  <c:v>Maryland</c:v>
                </c:pt>
                <c:pt idx="38">
                  <c:v>North Dakota</c:v>
                </c:pt>
                <c:pt idx="39">
                  <c:v>Idaho</c:v>
                </c:pt>
                <c:pt idx="40">
                  <c:v>Virginia</c:v>
                </c:pt>
                <c:pt idx="41">
                  <c:v>Colorado</c:v>
                </c:pt>
                <c:pt idx="42">
                  <c:v>Nebraska</c:v>
                </c:pt>
                <c:pt idx="43">
                  <c:v>South Dakota</c:v>
                </c:pt>
                <c:pt idx="44">
                  <c:v>New Mexico</c:v>
                </c:pt>
                <c:pt idx="45">
                  <c:v>Texas</c:v>
                </c:pt>
                <c:pt idx="46">
                  <c:v>Florida</c:v>
                </c:pt>
                <c:pt idx="47">
                  <c:v>Utah</c:v>
                </c:pt>
                <c:pt idx="48">
                  <c:v>ALASKA</c:v>
                </c:pt>
                <c:pt idx="49">
                  <c:v>Arizona</c:v>
                </c:pt>
                <c:pt idx="50">
                  <c:v>Nevada</c:v>
                </c:pt>
              </c:strCache>
            </c:strRef>
          </c:cat>
          <c:val>
            <c:numRef>
              <c:f>Sheet1!$B$11:$B$61</c:f>
              <c:numCache>
                <c:formatCode>0.0%</c:formatCode>
                <c:ptCount val="51"/>
                <c:pt idx="0">
                  <c:v>0.67264573991031396</c:v>
                </c:pt>
                <c:pt idx="1">
                  <c:v>0.72944693572496266</c:v>
                </c:pt>
                <c:pt idx="2">
                  <c:v>0.73094170403587444</c:v>
                </c:pt>
                <c:pt idx="3">
                  <c:v>0.73243647234678622</c:v>
                </c:pt>
                <c:pt idx="4">
                  <c:v>0.74289985052316887</c:v>
                </c:pt>
                <c:pt idx="5">
                  <c:v>0.75336322869955152</c:v>
                </c:pt>
                <c:pt idx="6">
                  <c:v>0.75485799701046341</c:v>
                </c:pt>
                <c:pt idx="7">
                  <c:v>0.75635276532137519</c:v>
                </c:pt>
                <c:pt idx="8">
                  <c:v>0.75635276532137519</c:v>
                </c:pt>
                <c:pt idx="9">
                  <c:v>0.77279521674140506</c:v>
                </c:pt>
                <c:pt idx="10">
                  <c:v>0.77578475336322872</c:v>
                </c:pt>
                <c:pt idx="11">
                  <c:v>0.78923766816143492</c:v>
                </c:pt>
                <c:pt idx="12">
                  <c:v>0.78923766816143492</c:v>
                </c:pt>
                <c:pt idx="13">
                  <c:v>0.79521674140508225</c:v>
                </c:pt>
                <c:pt idx="14">
                  <c:v>0.79970104633781769</c:v>
                </c:pt>
                <c:pt idx="15">
                  <c:v>0.80269058295964124</c:v>
                </c:pt>
                <c:pt idx="16">
                  <c:v>0.80418535127055302</c:v>
                </c:pt>
                <c:pt idx="17">
                  <c:v>0.80717488789237668</c:v>
                </c:pt>
                <c:pt idx="18">
                  <c:v>0.8131539611360239</c:v>
                </c:pt>
                <c:pt idx="19">
                  <c:v>0.81464872944693567</c:v>
                </c:pt>
                <c:pt idx="20">
                  <c:v>0.81464872944693567</c:v>
                </c:pt>
                <c:pt idx="21">
                  <c:v>0.81614349775784756</c:v>
                </c:pt>
                <c:pt idx="22">
                  <c:v>0.81763826606875933</c:v>
                </c:pt>
                <c:pt idx="23">
                  <c:v>0.81913303437967111</c:v>
                </c:pt>
                <c:pt idx="24">
                  <c:v>0.820627802690583</c:v>
                </c:pt>
                <c:pt idx="25">
                  <c:v>0.82099999999999995</c:v>
                </c:pt>
                <c:pt idx="26">
                  <c:v>0.82511210762331844</c:v>
                </c:pt>
                <c:pt idx="27">
                  <c:v>0.83109118086696565</c:v>
                </c:pt>
                <c:pt idx="28">
                  <c:v>0.83109118086696565</c:v>
                </c:pt>
                <c:pt idx="29">
                  <c:v>0.8340807174887892</c:v>
                </c:pt>
                <c:pt idx="30">
                  <c:v>0.83707025411061287</c:v>
                </c:pt>
                <c:pt idx="31">
                  <c:v>0.8415545590433483</c:v>
                </c:pt>
                <c:pt idx="32">
                  <c:v>0.84304932735426008</c:v>
                </c:pt>
                <c:pt idx="33">
                  <c:v>0.8490284005979073</c:v>
                </c:pt>
                <c:pt idx="34">
                  <c:v>0.85052316890881918</c:v>
                </c:pt>
                <c:pt idx="35">
                  <c:v>0.85052316890881918</c:v>
                </c:pt>
                <c:pt idx="36">
                  <c:v>0.85201793721973096</c:v>
                </c:pt>
                <c:pt idx="37">
                  <c:v>0.86846038863976083</c:v>
                </c:pt>
                <c:pt idx="38">
                  <c:v>0.86846038863976083</c:v>
                </c:pt>
                <c:pt idx="39">
                  <c:v>0.8699551569506726</c:v>
                </c:pt>
                <c:pt idx="40">
                  <c:v>0.8699551569506726</c:v>
                </c:pt>
                <c:pt idx="41">
                  <c:v>0.87144992526158449</c:v>
                </c:pt>
                <c:pt idx="42">
                  <c:v>0.87144992526158449</c:v>
                </c:pt>
                <c:pt idx="43">
                  <c:v>0.87294469357249627</c:v>
                </c:pt>
                <c:pt idx="44">
                  <c:v>0.87443946188340804</c:v>
                </c:pt>
                <c:pt idx="45">
                  <c:v>0.87593423019431993</c:v>
                </c:pt>
                <c:pt idx="46">
                  <c:v>0.87892376681614348</c:v>
                </c:pt>
                <c:pt idx="47">
                  <c:v>0.88938714499252614</c:v>
                </c:pt>
                <c:pt idx="48">
                  <c:v>0.89088191330343802</c:v>
                </c:pt>
                <c:pt idx="49">
                  <c:v>0.89985052316890879</c:v>
                </c:pt>
                <c:pt idx="50">
                  <c:v>0.90433482810164423</c:v>
                </c:pt>
              </c:numCache>
            </c:numRef>
          </c:val>
          <c:extLst>
            <c:ext xmlns:c16="http://schemas.microsoft.com/office/drawing/2014/chart" uri="{C3380CC4-5D6E-409C-BE32-E72D297353CC}">
              <c16:uniqueId val="{00000008-16C2-4554-AFAA-25E56FF803E8}"/>
            </c:ext>
          </c:extLst>
        </c:ser>
        <c:dLbls>
          <c:showLegendKey val="0"/>
          <c:showVal val="0"/>
          <c:showCatName val="0"/>
          <c:showSerName val="0"/>
          <c:showPercent val="0"/>
          <c:showBubbleSize val="0"/>
        </c:dLbls>
        <c:gapWidth val="69"/>
        <c:axId val="630806088"/>
        <c:axId val="630803736"/>
      </c:barChart>
      <c:catAx>
        <c:axId val="630806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1" i="0" u="none" strike="noStrike" kern="1200" baseline="0">
                <a:solidFill>
                  <a:schemeClr val="tx1"/>
                </a:solidFill>
                <a:latin typeface="+mn-lt"/>
                <a:ea typeface="+mn-ea"/>
                <a:cs typeface="+mn-cs"/>
              </a:defRPr>
            </a:pPr>
            <a:endParaRPr lang="en-US"/>
          </a:p>
        </c:txPr>
        <c:crossAx val="630803736"/>
        <c:crosses val="autoZero"/>
        <c:auto val="1"/>
        <c:lblAlgn val="ctr"/>
        <c:lblOffset val="100"/>
        <c:noMultiLvlLbl val="0"/>
      </c:catAx>
      <c:valAx>
        <c:axId val="630803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500" b="1" i="0" u="none" strike="noStrike" kern="1200" baseline="0">
                <a:solidFill>
                  <a:schemeClr val="tx1"/>
                </a:solidFill>
                <a:latin typeface="+mn-lt"/>
                <a:ea typeface="+mn-ea"/>
                <a:cs typeface="+mn-cs"/>
              </a:defRPr>
            </a:pPr>
            <a:endParaRPr lang="en-US"/>
          </a:p>
        </c:txPr>
        <c:crossAx val="63080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0562737311235"/>
          <c:y val="2.763625732721673E-2"/>
          <c:w val="0.86349451204963013"/>
          <c:h val="0.89483762557885749"/>
        </c:manualLayout>
      </c:layout>
      <c:barChart>
        <c:barDir val="col"/>
        <c:grouping val="clustered"/>
        <c:varyColors val="0"/>
        <c:ser>
          <c:idx val="0"/>
          <c:order val="0"/>
          <c:spPr>
            <a:solidFill>
              <a:schemeClr val="accent1">
                <a:lumMod val="50000"/>
              </a:schemeClr>
            </a:solidFill>
            <a:ln w="47625">
              <a:noFill/>
            </a:ln>
            <a:effectLst/>
          </c:spPr>
          <c:invertIfNegative val="0"/>
          <c:cat>
            <c:strRef>
              <c:f>Sheet1!$A$1:$A$9</c:f>
              <c:strCache>
                <c:ptCount val="9"/>
                <c:pt idx="0">
                  <c:v>2009</c:v>
                </c:pt>
                <c:pt idx="1">
                  <c:v>2010</c:v>
                </c:pt>
                <c:pt idx="2">
                  <c:v>2011</c:v>
                </c:pt>
                <c:pt idx="3">
                  <c:v>2012</c:v>
                </c:pt>
                <c:pt idx="4">
                  <c:v>2013</c:v>
                </c:pt>
                <c:pt idx="5">
                  <c:v>2014</c:v>
                </c:pt>
                <c:pt idx="6">
                  <c:v>2015</c:v>
                </c:pt>
                <c:pt idx="7">
                  <c:v>2016</c:v>
                </c:pt>
                <c:pt idx="8">
                  <c:v>2017*</c:v>
                </c:pt>
              </c:strCache>
            </c:strRef>
          </c:cat>
          <c:val>
            <c:numRef>
              <c:f>Sheet1!$B$1:$B$9</c:f>
              <c:numCache>
                <c:formatCode>_("$"* #,##0_);_("$"* \(#,##0\);_("$"* "-"??_);_(@_)</c:formatCode>
                <c:ptCount val="9"/>
                <c:pt idx="0">
                  <c:v>318476</c:v>
                </c:pt>
                <c:pt idx="1">
                  <c:v>317421</c:v>
                </c:pt>
                <c:pt idx="2">
                  <c:v>303260</c:v>
                </c:pt>
                <c:pt idx="3">
                  <c:v>303236</c:v>
                </c:pt>
                <c:pt idx="4">
                  <c:v>301992</c:v>
                </c:pt>
                <c:pt idx="5">
                  <c:v>313220</c:v>
                </c:pt>
                <c:pt idx="6">
                  <c:v>315454</c:v>
                </c:pt>
                <c:pt idx="7">
                  <c:v>335694</c:v>
                </c:pt>
                <c:pt idx="8">
                  <c:v>344449</c:v>
                </c:pt>
              </c:numCache>
            </c:numRef>
          </c:val>
          <c:extLst>
            <c:ext xmlns:c16="http://schemas.microsoft.com/office/drawing/2014/chart" uri="{C3380CC4-5D6E-409C-BE32-E72D297353CC}">
              <c16:uniqueId val="{00000000-691E-484E-8D26-53085F7AAF2F}"/>
            </c:ext>
          </c:extLst>
        </c:ser>
        <c:dLbls>
          <c:showLegendKey val="0"/>
          <c:showVal val="0"/>
          <c:showCatName val="0"/>
          <c:showSerName val="0"/>
          <c:showPercent val="0"/>
          <c:showBubbleSize val="0"/>
        </c:dLbls>
        <c:gapWidth val="24"/>
        <c:axId val="630805304"/>
        <c:axId val="630802952"/>
      </c:barChart>
      <c:catAx>
        <c:axId val="630805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630802952"/>
        <c:crosses val="autoZero"/>
        <c:auto val="1"/>
        <c:lblAlgn val="ctr"/>
        <c:lblOffset val="100"/>
        <c:noMultiLvlLbl val="0"/>
      </c:catAx>
      <c:valAx>
        <c:axId val="6308029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ysClr val="windowText" lastClr="000000"/>
                </a:solidFill>
                <a:latin typeface="+mn-lt"/>
                <a:ea typeface="+mn-ea"/>
                <a:cs typeface="+mn-cs"/>
              </a:defRPr>
            </a:pPr>
            <a:endParaRPr lang="en-US"/>
          </a:p>
        </c:txPr>
        <c:crossAx val="630805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0.66667</cdr:x>
      <cdr:y>0.66926</cdr:y>
    </cdr:from>
    <cdr:to>
      <cdr:x>0.74211</cdr:x>
      <cdr:y>0.74938</cdr:y>
    </cdr:to>
    <cdr:sp macro="" textlink="">
      <cdr:nvSpPr>
        <cdr:cNvPr id="2" name="TextBox 1"/>
        <cdr:cNvSpPr txBox="1"/>
      </cdr:nvSpPr>
      <cdr:spPr>
        <a:xfrm xmlns:a="http://schemas.openxmlformats.org/drawingml/2006/main">
          <a:off x="6096000" y="3505200"/>
          <a:ext cx="689823" cy="4196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t>U.S.</a:t>
          </a:r>
        </a:p>
      </cdr:txBody>
    </cdr:sp>
  </cdr:relSizeAnchor>
  <cdr:relSizeAnchor xmlns:cdr="http://schemas.openxmlformats.org/drawingml/2006/chartDrawing">
    <cdr:from>
      <cdr:x>0.80649</cdr:x>
      <cdr:y>0.50507</cdr:y>
    </cdr:from>
    <cdr:to>
      <cdr:x>0.91581</cdr:x>
      <cdr:y>0.59112</cdr:y>
    </cdr:to>
    <cdr:sp macro="" textlink="">
      <cdr:nvSpPr>
        <cdr:cNvPr id="3" name="TextBox 1"/>
        <cdr:cNvSpPr txBox="1"/>
      </cdr:nvSpPr>
      <cdr:spPr>
        <a:xfrm xmlns:a="http://schemas.openxmlformats.org/drawingml/2006/main">
          <a:off x="6752359" y="2299568"/>
          <a:ext cx="915267" cy="3917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Alaska</a:t>
          </a:r>
        </a:p>
      </cdr:txBody>
    </cdr:sp>
  </cdr:relSizeAnchor>
  <cdr:relSizeAnchor xmlns:cdr="http://schemas.openxmlformats.org/drawingml/2006/chartDrawing">
    <cdr:from>
      <cdr:x>0.91695</cdr:x>
      <cdr:y>0.90949</cdr:y>
    </cdr:from>
    <cdr:to>
      <cdr:x>1</cdr:x>
      <cdr:y>0.99526</cdr:y>
    </cdr:to>
    <cdr:sp macro="" textlink="">
      <cdr:nvSpPr>
        <cdr:cNvPr id="5" name="TextBox 4"/>
        <cdr:cNvSpPr txBox="1"/>
      </cdr:nvSpPr>
      <cdr:spPr>
        <a:xfrm xmlns:a="http://schemas.openxmlformats.org/drawingml/2006/main">
          <a:off x="4135010" y="2349140"/>
          <a:ext cx="374516" cy="221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 b="1" dirty="0"/>
            <a:t>2017</a:t>
          </a:r>
        </a:p>
      </cdr:txBody>
    </cdr:sp>
  </cdr:relSizeAnchor>
  <cdr:relSizeAnchor xmlns:cdr="http://schemas.openxmlformats.org/drawingml/2006/chartDrawing">
    <cdr:from>
      <cdr:x>0.91126</cdr:x>
      <cdr:y>0.60079</cdr:y>
    </cdr:from>
    <cdr:to>
      <cdr:x>1</cdr:x>
      <cdr:y>0.69494</cdr:y>
    </cdr:to>
    <cdr:sp macro="" textlink="">
      <cdr:nvSpPr>
        <cdr:cNvPr id="6" name="TextBox 5"/>
        <cdr:cNvSpPr txBox="1"/>
      </cdr:nvSpPr>
      <cdr:spPr>
        <a:xfrm xmlns:a="http://schemas.openxmlformats.org/drawingml/2006/main">
          <a:off x="4109350" y="1551792"/>
          <a:ext cx="400176" cy="2431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t>7.2%</a:t>
          </a:r>
        </a:p>
      </cdr:txBody>
    </cdr:sp>
  </cdr:relSizeAnchor>
  <cdr:relSizeAnchor xmlns:cdr="http://schemas.openxmlformats.org/drawingml/2006/chartDrawing">
    <cdr:from>
      <cdr:x>0.90933</cdr:x>
      <cdr:y>0.84385</cdr:y>
    </cdr:from>
    <cdr:to>
      <cdr:x>1</cdr:x>
      <cdr:y>0.91079</cdr:y>
    </cdr:to>
    <cdr:sp macro="" textlink="">
      <cdr:nvSpPr>
        <cdr:cNvPr id="7" name="TextBox 6"/>
        <cdr:cNvSpPr txBox="1"/>
      </cdr:nvSpPr>
      <cdr:spPr>
        <a:xfrm xmlns:a="http://schemas.openxmlformats.org/drawingml/2006/main">
          <a:off x="8314945" y="4419600"/>
          <a:ext cx="829055" cy="350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t>4.4%</a:t>
          </a:r>
        </a:p>
      </cdr:txBody>
    </cdr:sp>
  </cdr:relSizeAnchor>
</c:userShapes>
</file>

<file path=ppt/drawings/drawing2.xml><?xml version="1.0" encoding="utf-8"?>
<c:userShapes xmlns:c="http://schemas.openxmlformats.org/drawingml/2006/chart">
  <cdr:relSizeAnchor xmlns:cdr="http://schemas.openxmlformats.org/drawingml/2006/chartDrawing">
    <cdr:from>
      <cdr:x>0.70932</cdr:x>
      <cdr:y>0.03241</cdr:y>
    </cdr:from>
    <cdr:to>
      <cdr:x>1</cdr:x>
      <cdr:y>0.16437</cdr:y>
    </cdr:to>
    <cdr:sp macro="" textlink="">
      <cdr:nvSpPr>
        <cdr:cNvPr id="2" name="TextBox 1"/>
        <cdr:cNvSpPr txBox="1"/>
      </cdr:nvSpPr>
      <cdr:spPr>
        <a:xfrm xmlns:a="http://schemas.openxmlformats.org/drawingml/2006/main">
          <a:off x="2409297" y="63625"/>
          <a:ext cx="987350" cy="259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solidFill>
                <a:schemeClr val="accent1">
                  <a:lumMod val="25000"/>
                </a:schemeClr>
              </a:solidFill>
            </a:rPr>
            <a:t>$344,449 in</a:t>
          </a:r>
          <a:r>
            <a:rPr lang="en-US" sz="900" b="1" baseline="0" dirty="0">
              <a:solidFill>
                <a:schemeClr val="accent1">
                  <a:lumMod val="25000"/>
                </a:schemeClr>
              </a:solidFill>
            </a:rPr>
            <a:t> 2017</a:t>
          </a:r>
          <a:endParaRPr lang="en-US" sz="900" b="1" dirty="0">
            <a:solidFill>
              <a:schemeClr val="accent1">
                <a:lumMod val="2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lvl1pPr algn="l">
              <a:defRPr sz="1300"/>
            </a:lvl1pPr>
          </a:lstStyle>
          <a:p>
            <a:endParaRPr lang="en-US"/>
          </a:p>
        </p:txBody>
      </p:sp>
      <p:sp>
        <p:nvSpPr>
          <p:cNvPr id="15363" name="Rectangle 3"/>
          <p:cNvSpPr>
            <a:spLocks noGrp="1" noChangeArrowheads="1"/>
          </p:cNvSpPr>
          <p:nvPr>
            <p:ph type="dt" idx="1"/>
          </p:nvPr>
        </p:nvSpPr>
        <p:spPr bwMode="auto">
          <a:xfrm>
            <a:off x="3978131"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lvl1pPr algn="r">
              <a:defRPr sz="1300"/>
            </a:lvl1pPr>
          </a:lstStyle>
          <a:p>
            <a:endParaRPr lang="en-US"/>
          </a:p>
        </p:txBody>
      </p:sp>
      <p:sp>
        <p:nvSpPr>
          <p:cNvPr id="15364" name="Rectangle 4"/>
          <p:cNvSpPr>
            <a:spLocks noGrp="1" noRot="1" noChangeAspect="1" noChangeArrowheads="1" noTextEdit="1"/>
          </p:cNvSpPr>
          <p:nvPr>
            <p:ph type="sldImg" idx="2"/>
          </p:nvPr>
        </p:nvSpPr>
        <p:spPr bwMode="auto">
          <a:xfrm>
            <a:off x="1254125" y="698500"/>
            <a:ext cx="45148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4203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b" anchorCtr="0" compatLnSpc="1">
            <a:prstTxWarp prst="textNoShape">
              <a:avLst/>
            </a:prstTxWarp>
          </a:bodyPr>
          <a:lstStyle>
            <a:lvl1pPr algn="l">
              <a:defRPr sz="1300"/>
            </a:lvl1pPr>
          </a:lstStyle>
          <a:p>
            <a:endParaRPr lang="en-US"/>
          </a:p>
        </p:txBody>
      </p:sp>
      <p:sp>
        <p:nvSpPr>
          <p:cNvPr id="15367" name="Rectangle 7"/>
          <p:cNvSpPr>
            <a:spLocks noGrp="1" noChangeArrowheads="1"/>
          </p:cNvSpPr>
          <p:nvPr>
            <p:ph type="sldNum" sz="quarter" idx="5"/>
          </p:nvPr>
        </p:nvSpPr>
        <p:spPr bwMode="auto">
          <a:xfrm>
            <a:off x="3978131" y="884203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b" anchorCtr="0" compatLnSpc="1">
            <a:prstTxWarp prst="textNoShape">
              <a:avLst/>
            </a:prstTxWarp>
          </a:bodyPr>
          <a:lstStyle>
            <a:lvl1pPr algn="r">
              <a:defRPr sz="1300"/>
            </a:lvl1pPr>
          </a:lstStyle>
          <a:p>
            <a:fld id="{2295AAA2-9ECA-4B04-97BB-109080291B63}" type="slidenum">
              <a:rPr lang="en-US"/>
              <a:pPr/>
              <a:t>‹#›</a:t>
            </a:fld>
            <a:endParaRPr lang="en-US"/>
          </a:p>
        </p:txBody>
      </p:sp>
    </p:spTree>
    <p:extLst>
      <p:ext uri="{BB962C8B-B14F-4D97-AF65-F5344CB8AC3E}">
        <p14:creationId xmlns:p14="http://schemas.microsoft.com/office/powerpoint/2010/main" val="2196216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52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505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xfrm>
            <a:off x="1252538" y="698500"/>
            <a:ext cx="4518025" cy="3492500"/>
          </a:xfrm>
          <a:ln/>
        </p:spPr>
      </p:sp>
      <p:sp>
        <p:nvSpPr>
          <p:cNvPr id="347139" name="Rectangle 3"/>
          <p:cNvSpPr>
            <a:spLocks noGrp="1" noChangeArrowheads="1"/>
          </p:cNvSpPr>
          <p:nvPr>
            <p:ph type="body" idx="1"/>
          </p:nvPr>
        </p:nvSpPr>
        <p:spPr>
          <a:xfrm>
            <a:off x="702620" y="4422136"/>
            <a:ext cx="5617870" cy="4188171"/>
          </a:xfrm>
          <a:noFill/>
          <a:ln/>
        </p:spPr>
        <p:txBody>
          <a:bodyPr lIns="93370" tIns="46686" rIns="93370" bIns="46686"/>
          <a:lstStyle/>
          <a:p>
            <a:pPr eaLnBrk="1" hangingPunct="1"/>
            <a:endParaRPr lang="en-US" dirty="0">
              <a:ea typeface="MS PGothic"/>
            </a:endParaRPr>
          </a:p>
        </p:txBody>
      </p:sp>
    </p:spTree>
    <p:extLst>
      <p:ext uri="{BB962C8B-B14F-4D97-AF65-F5344CB8AC3E}">
        <p14:creationId xmlns:p14="http://schemas.microsoft.com/office/powerpoint/2010/main" val="204155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37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334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14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446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704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45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537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txBox="1">
            <a:spLocks noGrp="1" noChangeArrowheads="1"/>
          </p:cNvSpPr>
          <p:nvPr/>
        </p:nvSpPr>
        <p:spPr bwMode="auto">
          <a:xfrm>
            <a:off x="3977933" y="8841184"/>
            <a:ext cx="3043649" cy="466378"/>
          </a:xfrm>
          <a:prstGeom prst="rect">
            <a:avLst/>
          </a:prstGeom>
          <a:noFill/>
          <a:ln w="9525">
            <a:noFill/>
            <a:miter lim="800000"/>
            <a:headEnd/>
            <a:tailEnd/>
          </a:ln>
        </p:spPr>
        <p:txBody>
          <a:bodyPr lIns="90869" tIns="45435" rIns="90869" bIns="45435" anchor="b"/>
          <a:lstStyle/>
          <a:p>
            <a:pPr algn="r" defTabSz="906528"/>
            <a:fld id="{37FB9697-E8F4-427C-95C0-243152487CCE}" type="slidenum">
              <a:rPr lang="en-US" sz="1200">
                <a:solidFill>
                  <a:prstClr val="black"/>
                </a:solidFill>
              </a:rPr>
              <a:pPr algn="r" defTabSz="906528"/>
              <a:t>10</a:t>
            </a:fld>
            <a:endParaRPr lang="en-US" sz="1200" dirty="0">
              <a:solidFill>
                <a:prstClr val="black"/>
              </a:solidFill>
            </a:endParaRPr>
          </a:p>
        </p:txBody>
      </p:sp>
      <p:sp>
        <p:nvSpPr>
          <p:cNvPr id="286722" name="Rectangle 2"/>
          <p:cNvSpPr>
            <a:spLocks noGrp="1" noRot="1" noChangeAspect="1" noChangeArrowheads="1" noTextEdit="1"/>
          </p:cNvSpPr>
          <p:nvPr>
            <p:ph type="sldImg"/>
          </p:nvPr>
        </p:nvSpPr>
        <p:spPr>
          <a:xfrm>
            <a:off x="1252538" y="700088"/>
            <a:ext cx="4518025" cy="3492500"/>
          </a:xfrm>
          <a:ln/>
        </p:spPr>
      </p:sp>
      <p:sp>
        <p:nvSpPr>
          <p:cNvPr id="286723" name="Rectangle 3"/>
          <p:cNvSpPr>
            <a:spLocks noGrp="1" noChangeArrowheads="1"/>
          </p:cNvSpPr>
          <p:nvPr>
            <p:ph type="body" idx="1"/>
          </p:nvPr>
        </p:nvSpPr>
        <p:spPr>
          <a:xfrm>
            <a:off x="702626" y="4422138"/>
            <a:ext cx="5617870" cy="4188171"/>
          </a:xfrm>
          <a:noFill/>
          <a:ln/>
        </p:spPr>
        <p:txBody>
          <a:bodyPr lIns="93339" tIns="46670" rIns="93339" bIns="46670"/>
          <a:lstStyle/>
          <a:p>
            <a:pPr eaLnBrk="1" hangingPunct="1"/>
            <a:endParaRPr lang="en-US" dirty="0">
              <a:ea typeface="MS PGothic"/>
            </a:endParaRPr>
          </a:p>
        </p:txBody>
      </p:sp>
    </p:spTree>
    <p:extLst>
      <p:ext uri="{BB962C8B-B14F-4D97-AF65-F5344CB8AC3E}">
        <p14:creationId xmlns:p14="http://schemas.microsoft.com/office/powerpoint/2010/main" val="299085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66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682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396" descr="ITS CM title letter banner-C_v2"/>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l="365"/>
          <a:stretch>
            <a:fillRect/>
          </a:stretch>
        </p:blipFill>
        <p:spPr bwMode="auto">
          <a:xfrm>
            <a:off x="261398" y="289635"/>
            <a:ext cx="9537192" cy="372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95"/>
          <p:cNvSpPr>
            <a:spLocks noChangeArrowheads="1"/>
          </p:cNvSpPr>
          <p:nvPr userDrawn="1"/>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514350" y="790927"/>
            <a:ext cx="2959100" cy="586211"/>
          </a:xfrm>
        </p:spPr>
        <p:txBody>
          <a:bodyPr>
            <a:spAutoFit/>
          </a:bodyPr>
          <a:lstStyle>
            <a:lvl1pPr>
              <a:defRPr sz="19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514350" y="1748949"/>
            <a:ext cx="2349500" cy="197334"/>
          </a:xfrm>
          <a:extLst>
            <a:ext uri="{91240B29-F687-4F45-9708-019B960494DF}">
              <a14:hiddenLine xmlns:a14="http://schemas.microsoft.com/office/drawing/2010/main" w="9525">
                <a:solidFill>
                  <a:schemeClr val="tx1"/>
                </a:solidFill>
                <a:miter lim="800000"/>
                <a:headEnd/>
                <a:tailEnd/>
              </a14:hiddenLine>
            </a:ext>
          </a:extLst>
        </p:spPr>
        <p:txBody>
          <a:bodyPr rIns="0"/>
          <a:lstStyle>
            <a:lvl1pPr>
              <a:defRPr sz="1200" b="0">
                <a:solidFill>
                  <a:schemeClr val="bg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auto">
          <a:xfrm>
            <a:off x="514353" y="3563146"/>
            <a:ext cx="2346325" cy="1416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66800">
              <a:defRPr sz="900">
                <a:solidFill>
                  <a:schemeClr val="bg1"/>
                </a:solidFill>
              </a:defRPr>
            </a:lvl1pPr>
          </a:lstStyle>
          <a:p>
            <a:endParaRPr lang="en-US" dirty="0"/>
          </a:p>
        </p:txBody>
      </p:sp>
      <p:pic>
        <p:nvPicPr>
          <p:cNvPr id="3472" name="Picture 400" descr="RBCCM"/>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3715" y="6617042"/>
            <a:ext cx="2720975" cy="6795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userDrawn="1"/>
        </p:nvSpPr>
        <p:spPr bwMode="auto">
          <a:xfrm>
            <a:off x="514353" y="4118644"/>
            <a:ext cx="235108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1042988" rtl="0" fontAlgn="base">
              <a:spcBef>
                <a:spcPct val="0"/>
              </a:spcBef>
              <a:spcAft>
                <a:spcPct val="0"/>
              </a:spcAft>
              <a:defRPr sz="1000" b="0">
                <a:solidFill>
                  <a:schemeClr val="bg1"/>
                </a:solidFill>
                <a:latin typeface="+mn-lt"/>
                <a:ea typeface="+mn-ea"/>
                <a:cs typeface="+mn-cs"/>
              </a:defRPr>
            </a:lvl1pPr>
            <a:lvl2pPr marL="1588" algn="l" defTabSz="1042988" rtl="0" fontAlgn="base">
              <a:spcBef>
                <a:spcPts val="800"/>
              </a:spcBef>
              <a:spcAft>
                <a:spcPct val="0"/>
              </a:spcAft>
              <a:defRPr sz="1000">
                <a:solidFill>
                  <a:schemeClr val="tx1"/>
                </a:solidFill>
                <a:latin typeface="+mn-lt"/>
              </a:defRPr>
            </a:lvl2pPr>
            <a:lvl3pPr marL="152400" indent="-149225" algn="l" defTabSz="1042988" rtl="0" fontAlgn="base">
              <a:spcBef>
                <a:spcPts val="800"/>
              </a:spcBef>
              <a:spcAft>
                <a:spcPct val="0"/>
              </a:spcAft>
              <a:buClr>
                <a:schemeClr val="accent1"/>
              </a:buClr>
              <a:buFont typeface="Wingdings" pitchFamily="2" charset="2"/>
              <a:buChar char="§"/>
              <a:defRPr sz="1000">
                <a:solidFill>
                  <a:schemeClr val="tx1"/>
                </a:solidFill>
                <a:latin typeface="+mn-lt"/>
              </a:defRPr>
            </a:lvl3pPr>
            <a:lvl4pPr marL="309563" indent="-155575" algn="l" defTabSz="1042988" rtl="0" fontAlgn="base">
              <a:spcBef>
                <a:spcPts val="400"/>
              </a:spcBef>
              <a:spcAft>
                <a:spcPct val="0"/>
              </a:spcAft>
              <a:buSzPct val="85000"/>
              <a:buFont typeface="Arial" charset="0"/>
              <a:buChar char="–"/>
              <a:defRPr sz="1000">
                <a:solidFill>
                  <a:schemeClr val="tx1"/>
                </a:solidFill>
                <a:latin typeface="+mn-lt"/>
              </a:defRPr>
            </a:lvl4pPr>
            <a:lvl5pPr marL="490538" indent="-179388" algn="l" defTabSz="1042988" rtl="0" fontAlgn="base">
              <a:spcBef>
                <a:spcPts val="200"/>
              </a:spcBef>
              <a:spcAft>
                <a:spcPct val="0"/>
              </a:spcAft>
              <a:buSzPct val="65000"/>
              <a:buFont typeface="Arial" charset="0"/>
              <a:buChar char="–"/>
              <a:defRPr sz="1000">
                <a:solidFill>
                  <a:schemeClr val="tx1"/>
                </a:solidFill>
                <a:latin typeface="+mn-lt"/>
              </a:defRPr>
            </a:lvl5pPr>
            <a:lvl6pPr marL="947738" indent="-179388" algn="l" defTabSz="1042988" rtl="0" fontAlgn="base">
              <a:spcBef>
                <a:spcPts val="200"/>
              </a:spcBef>
              <a:spcAft>
                <a:spcPct val="0"/>
              </a:spcAft>
              <a:buSzPct val="65000"/>
              <a:buFont typeface="Arial" charset="0"/>
              <a:buChar char="–"/>
              <a:defRPr sz="1000">
                <a:solidFill>
                  <a:schemeClr val="tx1"/>
                </a:solidFill>
                <a:latin typeface="+mn-lt"/>
              </a:defRPr>
            </a:lvl6pPr>
            <a:lvl7pPr marL="1404938" indent="-179388" algn="l" defTabSz="1042988" rtl="0" fontAlgn="base">
              <a:spcBef>
                <a:spcPts val="200"/>
              </a:spcBef>
              <a:spcAft>
                <a:spcPct val="0"/>
              </a:spcAft>
              <a:buSzPct val="65000"/>
              <a:buFont typeface="Arial" charset="0"/>
              <a:buChar char="–"/>
              <a:defRPr sz="1000">
                <a:solidFill>
                  <a:schemeClr val="tx1"/>
                </a:solidFill>
                <a:latin typeface="+mn-lt"/>
              </a:defRPr>
            </a:lvl7pPr>
            <a:lvl8pPr marL="1862138" indent="-179388" algn="l" defTabSz="1042988" rtl="0" fontAlgn="base">
              <a:spcBef>
                <a:spcPts val="200"/>
              </a:spcBef>
              <a:spcAft>
                <a:spcPct val="0"/>
              </a:spcAft>
              <a:buSzPct val="65000"/>
              <a:buFont typeface="Arial" charset="0"/>
              <a:buChar char="–"/>
              <a:defRPr sz="1000">
                <a:solidFill>
                  <a:schemeClr val="tx1"/>
                </a:solidFill>
                <a:latin typeface="+mn-lt"/>
              </a:defRPr>
            </a:lvl8pPr>
            <a:lvl9pPr marL="2319338" indent="-179388" algn="l" defTabSz="1042988" rtl="0" fontAlgn="base">
              <a:spcBef>
                <a:spcPts val="200"/>
              </a:spcBef>
              <a:spcAft>
                <a:spcPct val="0"/>
              </a:spcAft>
              <a:buSzPct val="65000"/>
              <a:buFont typeface="Arial" charset="0"/>
              <a:buChar char="–"/>
              <a:defRPr sz="1000">
                <a:solidFill>
                  <a:schemeClr val="tx1"/>
                </a:solidFill>
                <a:latin typeface="+mn-lt"/>
              </a:defRPr>
            </a:lvl9pPr>
          </a:lstStyle>
          <a:p>
            <a:r>
              <a:rPr lang="en-US" sz="900" b="1" dirty="0">
                <a:solidFill>
                  <a:schemeClr val="tx1"/>
                </a:solidFill>
              </a:rPr>
              <a:t>STRICTLY</a:t>
            </a:r>
            <a:r>
              <a:rPr lang="en-US" sz="900" b="1" baseline="0" dirty="0">
                <a:solidFill>
                  <a:schemeClr val="tx1"/>
                </a:solidFill>
              </a:rPr>
              <a:t> PRIVATE AND CONFIDENTIAL</a:t>
            </a:r>
            <a:endParaRPr lang="en-US" sz="900" b="1" dirty="0">
              <a:solidFill>
                <a:schemeClr val="tx1"/>
              </a:solidFill>
            </a:endParaRPr>
          </a:p>
        </p:txBody>
      </p:sp>
    </p:spTree>
    <p:extLst>
      <p:ext uri="{BB962C8B-B14F-4D97-AF65-F5344CB8AC3E}">
        <p14:creationId xmlns:p14="http://schemas.microsoft.com/office/powerpoint/2010/main" val="391921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68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670" y="4995508"/>
            <a:ext cx="8550990" cy="1544000"/>
          </a:xfrm>
        </p:spPr>
        <p:txBody>
          <a:bodyPr anchor="t"/>
          <a:lstStyle>
            <a:lvl1pPr algn="l">
              <a:defRPr sz="4401" b="1" cap="all"/>
            </a:lvl1pPr>
          </a:lstStyle>
          <a:p>
            <a:r>
              <a:rPr lang="en-US"/>
              <a:t>Click to edit Master title style</a:t>
            </a:r>
          </a:p>
        </p:txBody>
      </p:sp>
      <p:sp>
        <p:nvSpPr>
          <p:cNvPr id="3" name="Text Placeholder 2"/>
          <p:cNvSpPr>
            <a:spLocks noGrp="1"/>
          </p:cNvSpPr>
          <p:nvPr>
            <p:ph type="body" idx="1"/>
          </p:nvPr>
        </p:nvSpPr>
        <p:spPr>
          <a:xfrm>
            <a:off x="794670" y="3294949"/>
            <a:ext cx="8550990" cy="1700559"/>
          </a:xfrm>
        </p:spPr>
        <p:txBody>
          <a:bodyPr anchor="b"/>
          <a:lstStyle>
            <a:lvl1pPr marL="0" indent="0">
              <a:buNone/>
              <a:defRPr sz="2200"/>
            </a:lvl1pPr>
            <a:lvl2pPr marL="503011" indent="0">
              <a:buNone/>
              <a:defRPr sz="1980"/>
            </a:lvl2pPr>
            <a:lvl3pPr marL="1006023" indent="0">
              <a:buNone/>
              <a:defRPr sz="1760"/>
            </a:lvl3pPr>
            <a:lvl4pPr marL="1509034" indent="0">
              <a:buNone/>
              <a:defRPr sz="1540"/>
            </a:lvl4pPr>
            <a:lvl5pPr marL="2012046" indent="0">
              <a:buNone/>
              <a:defRPr sz="1540"/>
            </a:lvl5pPr>
            <a:lvl6pPr marL="2515057" indent="0">
              <a:buNone/>
              <a:defRPr sz="1540"/>
            </a:lvl6pPr>
            <a:lvl7pPr marL="3018069" indent="0">
              <a:buNone/>
              <a:defRPr sz="1540"/>
            </a:lvl7pPr>
            <a:lvl8pPr marL="3521080" indent="0">
              <a:buNone/>
              <a:defRPr sz="1540"/>
            </a:lvl8pPr>
            <a:lvl9pPr marL="4024092" indent="0">
              <a:buNone/>
              <a:defRPr sz="1540"/>
            </a:lvl9pPr>
          </a:lstStyle>
          <a:p>
            <a:pPr lvl="0"/>
            <a:r>
              <a:rPr lang="en-US"/>
              <a:t>Click to edit Master text styles</a:t>
            </a:r>
          </a:p>
        </p:txBody>
      </p:sp>
    </p:spTree>
    <p:extLst>
      <p:ext uri="{BB962C8B-B14F-4D97-AF65-F5344CB8AC3E}">
        <p14:creationId xmlns:p14="http://schemas.microsoft.com/office/powerpoint/2010/main" val="63405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546" y="1765344"/>
            <a:ext cx="4591616" cy="5058490"/>
          </a:xfrm>
        </p:spPr>
        <p:txBody>
          <a:bodyPr/>
          <a:lstStyle>
            <a:lvl1pPr>
              <a:defRPr sz="3081"/>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827" y="1765344"/>
            <a:ext cx="4591617" cy="5058490"/>
          </a:xfrm>
        </p:spPr>
        <p:txBody>
          <a:bodyPr/>
          <a:lstStyle>
            <a:lvl1pPr>
              <a:defRPr sz="3081"/>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24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000" y="311320"/>
            <a:ext cx="9053989" cy="12956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000" y="1740150"/>
            <a:ext cx="4444908" cy="725212"/>
          </a:xfrm>
        </p:spPr>
        <p:txBody>
          <a:bodyPr anchor="b"/>
          <a:lstStyle>
            <a:lvl1pPr marL="0" indent="0">
              <a:buNone/>
              <a:defRPr sz="2640" b="1"/>
            </a:lvl1pPr>
            <a:lvl2pPr marL="503011" indent="0">
              <a:buNone/>
              <a:defRPr sz="2200" b="1"/>
            </a:lvl2pPr>
            <a:lvl3pPr marL="1006023" indent="0">
              <a:buNone/>
              <a:defRPr sz="1980" b="1"/>
            </a:lvl3pPr>
            <a:lvl4pPr marL="1509034" indent="0">
              <a:buNone/>
              <a:defRPr sz="1760" b="1"/>
            </a:lvl4pPr>
            <a:lvl5pPr marL="2012046" indent="0">
              <a:buNone/>
              <a:defRPr sz="1760" b="1"/>
            </a:lvl5pPr>
            <a:lvl6pPr marL="2515057" indent="0">
              <a:buNone/>
              <a:defRPr sz="1760" b="1"/>
            </a:lvl6pPr>
            <a:lvl7pPr marL="3018069" indent="0">
              <a:buNone/>
              <a:defRPr sz="1760" b="1"/>
            </a:lvl7pPr>
            <a:lvl8pPr marL="3521080" indent="0">
              <a:buNone/>
              <a:defRPr sz="1760" b="1"/>
            </a:lvl8pPr>
            <a:lvl9pPr marL="4024092" indent="0">
              <a:buNone/>
              <a:defRPr sz="1760" b="1"/>
            </a:lvl9pPr>
          </a:lstStyle>
          <a:p>
            <a:pPr lvl="0"/>
            <a:r>
              <a:rPr lang="en-US"/>
              <a:t>Click to edit Master text styles</a:t>
            </a:r>
          </a:p>
        </p:txBody>
      </p:sp>
      <p:sp>
        <p:nvSpPr>
          <p:cNvPr id="4" name="Content Placeholder 3"/>
          <p:cNvSpPr>
            <a:spLocks noGrp="1"/>
          </p:cNvSpPr>
          <p:nvPr>
            <p:ph sz="half" idx="2"/>
          </p:nvPr>
        </p:nvSpPr>
        <p:spPr>
          <a:xfrm>
            <a:off x="503000" y="2465362"/>
            <a:ext cx="4444908" cy="4479041"/>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335" y="1740150"/>
            <a:ext cx="4446654" cy="725212"/>
          </a:xfrm>
        </p:spPr>
        <p:txBody>
          <a:bodyPr anchor="b"/>
          <a:lstStyle>
            <a:lvl1pPr marL="0" indent="0">
              <a:buNone/>
              <a:defRPr sz="2640" b="1"/>
            </a:lvl1pPr>
            <a:lvl2pPr marL="503011" indent="0">
              <a:buNone/>
              <a:defRPr sz="2200" b="1"/>
            </a:lvl2pPr>
            <a:lvl3pPr marL="1006023" indent="0">
              <a:buNone/>
              <a:defRPr sz="1980" b="1"/>
            </a:lvl3pPr>
            <a:lvl4pPr marL="1509034" indent="0">
              <a:buNone/>
              <a:defRPr sz="1760" b="1"/>
            </a:lvl4pPr>
            <a:lvl5pPr marL="2012046" indent="0">
              <a:buNone/>
              <a:defRPr sz="1760" b="1"/>
            </a:lvl5pPr>
            <a:lvl6pPr marL="2515057" indent="0">
              <a:buNone/>
              <a:defRPr sz="1760" b="1"/>
            </a:lvl6pPr>
            <a:lvl7pPr marL="3018069" indent="0">
              <a:buNone/>
              <a:defRPr sz="1760" b="1"/>
            </a:lvl7pPr>
            <a:lvl8pPr marL="3521080" indent="0">
              <a:buNone/>
              <a:defRPr sz="1760" b="1"/>
            </a:lvl8pPr>
            <a:lvl9pPr marL="4024092"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10335" y="2465362"/>
            <a:ext cx="4446654" cy="4479041"/>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06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567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943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000" y="309520"/>
            <a:ext cx="3309667" cy="1317259"/>
          </a:xfrm>
        </p:spPr>
        <p:txBody>
          <a:bodyPr/>
          <a:lstStyle>
            <a:lvl1pPr algn="l">
              <a:defRPr sz="2200" b="1"/>
            </a:lvl1pPr>
          </a:lstStyle>
          <a:p>
            <a:r>
              <a:rPr lang="en-US"/>
              <a:t>Click to edit Master title style</a:t>
            </a:r>
          </a:p>
        </p:txBody>
      </p:sp>
      <p:sp>
        <p:nvSpPr>
          <p:cNvPr id="3" name="Content Placeholder 2"/>
          <p:cNvSpPr>
            <a:spLocks noGrp="1"/>
          </p:cNvSpPr>
          <p:nvPr>
            <p:ph idx="1"/>
          </p:nvPr>
        </p:nvSpPr>
        <p:spPr>
          <a:xfrm>
            <a:off x="3933176" y="309521"/>
            <a:ext cx="5623813" cy="6634883"/>
          </a:xfrm>
        </p:spPr>
        <p:txBody>
          <a:bodyPr/>
          <a:lstStyle>
            <a:lvl1pPr>
              <a:defRPr sz="3521"/>
            </a:lvl1pPr>
            <a:lvl2pPr>
              <a:defRPr sz="3081"/>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000" y="1626780"/>
            <a:ext cx="3309667" cy="5317624"/>
          </a:xfrm>
        </p:spPr>
        <p:txBody>
          <a:bodyPr/>
          <a:lstStyle>
            <a:lvl1pPr marL="0" indent="0">
              <a:buNone/>
              <a:defRPr sz="1540"/>
            </a:lvl1pPr>
            <a:lvl2pPr marL="503011" indent="0">
              <a:buNone/>
              <a:defRPr sz="1320"/>
            </a:lvl2pPr>
            <a:lvl3pPr marL="1006023" indent="0">
              <a:buNone/>
              <a:defRPr sz="1100"/>
            </a:lvl3pPr>
            <a:lvl4pPr marL="1509034" indent="0">
              <a:buNone/>
              <a:defRPr sz="990"/>
            </a:lvl4pPr>
            <a:lvl5pPr marL="2012046" indent="0">
              <a:buNone/>
              <a:defRPr sz="990"/>
            </a:lvl5pPr>
            <a:lvl6pPr marL="2515057" indent="0">
              <a:buNone/>
              <a:defRPr sz="990"/>
            </a:lvl6pPr>
            <a:lvl7pPr marL="3018069" indent="0">
              <a:buNone/>
              <a:defRPr sz="990"/>
            </a:lvl7pPr>
            <a:lvl8pPr marL="3521080" indent="0">
              <a:buNone/>
              <a:defRPr sz="990"/>
            </a:lvl8pPr>
            <a:lvl9pPr marL="4024092" indent="0">
              <a:buNone/>
              <a:defRPr sz="990"/>
            </a:lvl9pPr>
          </a:lstStyle>
          <a:p>
            <a:pPr lvl="0"/>
            <a:r>
              <a:rPr lang="en-US"/>
              <a:t>Click to edit Master text styles</a:t>
            </a:r>
          </a:p>
        </p:txBody>
      </p:sp>
    </p:spTree>
    <p:extLst>
      <p:ext uri="{BB962C8B-B14F-4D97-AF65-F5344CB8AC3E}">
        <p14:creationId xmlns:p14="http://schemas.microsoft.com/office/powerpoint/2010/main" val="169612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828" y="5441792"/>
            <a:ext cx="6035993" cy="642434"/>
          </a:xfrm>
        </p:spPr>
        <p:txBody>
          <a:bodyPr/>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828" y="694620"/>
            <a:ext cx="6035993" cy="4664393"/>
          </a:xfrm>
        </p:spPr>
        <p:txBody>
          <a:bodyPr/>
          <a:lstStyle>
            <a:lvl1pPr marL="0" indent="0">
              <a:buNone/>
              <a:defRPr sz="3521"/>
            </a:lvl1pPr>
            <a:lvl2pPr marL="503011" indent="0">
              <a:buNone/>
              <a:defRPr sz="3081"/>
            </a:lvl2pPr>
            <a:lvl3pPr marL="1006023" indent="0">
              <a:buNone/>
              <a:defRPr sz="2640"/>
            </a:lvl3pPr>
            <a:lvl4pPr marL="1509034" indent="0">
              <a:buNone/>
              <a:defRPr sz="2200"/>
            </a:lvl4pPr>
            <a:lvl5pPr marL="2012046" indent="0">
              <a:buNone/>
              <a:defRPr sz="2200"/>
            </a:lvl5pPr>
            <a:lvl6pPr marL="2515057" indent="0">
              <a:buNone/>
              <a:defRPr sz="2200"/>
            </a:lvl6pPr>
            <a:lvl7pPr marL="3018069" indent="0">
              <a:buNone/>
              <a:defRPr sz="2200"/>
            </a:lvl7pPr>
            <a:lvl8pPr marL="3521080" indent="0">
              <a:buNone/>
              <a:defRPr sz="2200"/>
            </a:lvl8pPr>
            <a:lvl9pPr marL="4024092" indent="0">
              <a:buNone/>
              <a:defRPr sz="2200"/>
            </a:lvl9pPr>
          </a:lstStyle>
          <a:p>
            <a:pPr lvl="0"/>
            <a:endParaRPr lang="en-US" noProof="0" dirty="0"/>
          </a:p>
        </p:txBody>
      </p:sp>
      <p:sp>
        <p:nvSpPr>
          <p:cNvPr id="4" name="Text Placeholder 3"/>
          <p:cNvSpPr>
            <a:spLocks noGrp="1"/>
          </p:cNvSpPr>
          <p:nvPr>
            <p:ph type="body" sz="half" idx="2"/>
          </p:nvPr>
        </p:nvSpPr>
        <p:spPr>
          <a:xfrm>
            <a:off x="1971828" y="6084226"/>
            <a:ext cx="6035993" cy="912363"/>
          </a:xfrm>
        </p:spPr>
        <p:txBody>
          <a:bodyPr/>
          <a:lstStyle>
            <a:lvl1pPr marL="0" indent="0">
              <a:buNone/>
              <a:defRPr sz="1540"/>
            </a:lvl1pPr>
            <a:lvl2pPr marL="503011" indent="0">
              <a:buNone/>
              <a:defRPr sz="1320"/>
            </a:lvl2pPr>
            <a:lvl3pPr marL="1006023" indent="0">
              <a:buNone/>
              <a:defRPr sz="1100"/>
            </a:lvl3pPr>
            <a:lvl4pPr marL="1509034" indent="0">
              <a:buNone/>
              <a:defRPr sz="990"/>
            </a:lvl4pPr>
            <a:lvl5pPr marL="2012046" indent="0">
              <a:buNone/>
              <a:defRPr sz="990"/>
            </a:lvl5pPr>
            <a:lvl6pPr marL="2515057" indent="0">
              <a:buNone/>
              <a:defRPr sz="990"/>
            </a:lvl6pPr>
            <a:lvl7pPr marL="3018069" indent="0">
              <a:buNone/>
              <a:defRPr sz="990"/>
            </a:lvl7pPr>
            <a:lvl8pPr marL="3521080" indent="0">
              <a:buNone/>
              <a:defRPr sz="990"/>
            </a:lvl8pPr>
            <a:lvl9pPr marL="4024092" indent="0">
              <a:buNone/>
              <a:defRPr sz="990"/>
            </a:lvl9pPr>
          </a:lstStyle>
          <a:p>
            <a:pPr lvl="0"/>
            <a:r>
              <a:rPr lang="en-US"/>
              <a:t>Click to edit Master text styles</a:t>
            </a:r>
          </a:p>
        </p:txBody>
      </p:sp>
    </p:spTree>
    <p:extLst>
      <p:ext uri="{BB962C8B-B14F-4D97-AF65-F5344CB8AC3E}">
        <p14:creationId xmlns:p14="http://schemas.microsoft.com/office/powerpoint/2010/main" val="191616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341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8593" y="138565"/>
            <a:ext cx="2336851" cy="66852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4545" y="138565"/>
            <a:ext cx="6846381" cy="6685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09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Break 1">
    <p:spTree>
      <p:nvGrpSpPr>
        <p:cNvPr id="1" name=""/>
        <p:cNvGrpSpPr/>
        <p:nvPr/>
      </p:nvGrpSpPr>
      <p:grpSpPr>
        <a:xfrm>
          <a:off x="0" y="0"/>
          <a:ext cx="0" cy="0"/>
          <a:chOff x="0" y="0"/>
          <a:chExt cx="0" cy="0"/>
        </a:xfrm>
      </p:grpSpPr>
      <p:pic>
        <p:nvPicPr>
          <p:cNvPr id="7" name="Picture 396" descr="ITS CM title letter banner-C_v2"/>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l="365"/>
          <a:stretch>
            <a:fillRect/>
          </a:stretch>
        </p:blipFill>
        <p:spPr bwMode="auto">
          <a:xfrm>
            <a:off x="261398" y="289635"/>
            <a:ext cx="9537192" cy="372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5"/>
          <p:cNvSpPr>
            <a:spLocks noChangeArrowheads="1"/>
          </p:cNvSpPr>
          <p:nvPr userDrawn="1"/>
        </p:nvSpPr>
        <p:spPr bwMode="auto">
          <a:xfrm>
            <a:off x="259557"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514350" y="790927"/>
            <a:ext cx="2959100" cy="586211"/>
          </a:xfrm>
        </p:spPr>
        <p:txBody>
          <a:bodyPr>
            <a:spAutoFit/>
          </a:bodyPr>
          <a:lstStyle>
            <a:lvl1pPr>
              <a:defRPr sz="19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514350" y="1748949"/>
            <a:ext cx="2349500" cy="197334"/>
          </a:xfrm>
          <a:extLst>
            <a:ext uri="{91240B29-F687-4F45-9708-019B960494DF}">
              <a14:hiddenLine xmlns:a14="http://schemas.microsoft.com/office/drawing/2010/main" w="9525">
                <a:solidFill>
                  <a:schemeClr val="tx1"/>
                </a:solidFill>
                <a:miter lim="800000"/>
                <a:headEnd/>
                <a:tailEnd/>
              </a14:hiddenLine>
            </a:ext>
          </a:extLst>
        </p:spPr>
        <p:txBody>
          <a:bodyPr rIns="0"/>
          <a:lstStyle>
            <a:lvl1pPr>
              <a:defRPr sz="1200" b="0">
                <a:solidFill>
                  <a:schemeClr val="bg1"/>
                </a:solidFill>
              </a:defRPr>
            </a:lvl1pPr>
          </a:lstStyle>
          <a:p>
            <a:pPr lvl="0"/>
            <a:r>
              <a:rPr lang="en-US" noProof="0"/>
              <a:t>Click to edit Master subtitle style</a:t>
            </a:r>
          </a:p>
        </p:txBody>
      </p:sp>
      <p:pic>
        <p:nvPicPr>
          <p:cNvPr id="6" name="Picture 400" descr="RBCCM"/>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3715" y="6617042"/>
            <a:ext cx="2720975" cy="67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3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4546" y="138565"/>
            <a:ext cx="9350899" cy="484074"/>
          </a:xfrm>
        </p:spPr>
        <p:txBody>
          <a:bodyPr/>
          <a:lstStyle/>
          <a:p>
            <a:r>
              <a:rPr lang="en-US"/>
              <a:t>Click to edit Master title style</a:t>
            </a:r>
          </a:p>
        </p:txBody>
      </p:sp>
      <p:sp>
        <p:nvSpPr>
          <p:cNvPr id="3" name="Text Placeholder 2"/>
          <p:cNvSpPr>
            <a:spLocks noGrp="1"/>
          </p:cNvSpPr>
          <p:nvPr>
            <p:ph type="body" sz="half" idx="1"/>
          </p:nvPr>
        </p:nvSpPr>
        <p:spPr>
          <a:xfrm>
            <a:off x="354546" y="1765344"/>
            <a:ext cx="4591616" cy="5058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13827" y="1765344"/>
            <a:ext cx="4591617" cy="2441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13827" y="4380067"/>
            <a:ext cx="4591617" cy="2443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59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546" y="138565"/>
            <a:ext cx="9350899" cy="484074"/>
          </a:xfrm>
        </p:spPr>
        <p:txBody>
          <a:bodyPr/>
          <a:lstStyle/>
          <a:p>
            <a:r>
              <a:rPr lang="en-US"/>
              <a:t>Click to edit Master title style</a:t>
            </a:r>
          </a:p>
        </p:txBody>
      </p:sp>
      <p:sp>
        <p:nvSpPr>
          <p:cNvPr id="3" name="Text Placeholder 2"/>
          <p:cNvSpPr>
            <a:spLocks noGrp="1"/>
          </p:cNvSpPr>
          <p:nvPr>
            <p:ph type="body" sz="half" idx="1"/>
          </p:nvPr>
        </p:nvSpPr>
        <p:spPr>
          <a:xfrm>
            <a:off x="354546" y="1765344"/>
            <a:ext cx="4591616" cy="5058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827" y="1765344"/>
            <a:ext cx="4591617" cy="5058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07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ED50-286C-4F66-AEE5-313396C6416A}"/>
              </a:ext>
            </a:extLst>
          </p:cNvPr>
          <p:cNvSpPr>
            <a:spLocks noGrp="1"/>
          </p:cNvSpPr>
          <p:nvPr>
            <p:ph type="ctrTitle"/>
          </p:nvPr>
        </p:nvSpPr>
        <p:spPr>
          <a:xfrm>
            <a:off x="1257499" y="1272271"/>
            <a:ext cx="7544991" cy="2706500"/>
          </a:xfrm>
        </p:spPr>
        <p:txBody>
          <a:bodyPr anchor="b"/>
          <a:lstStyle>
            <a:lvl1pPr algn="ctr">
              <a:defRPr sz="4951"/>
            </a:lvl1pPr>
          </a:lstStyle>
          <a:p>
            <a:r>
              <a:rPr lang="en-US"/>
              <a:t>Click to edit Master title style</a:t>
            </a:r>
          </a:p>
        </p:txBody>
      </p:sp>
      <p:sp>
        <p:nvSpPr>
          <p:cNvPr id="3" name="Subtitle 2">
            <a:extLst>
              <a:ext uri="{FF2B5EF4-FFF2-40B4-BE49-F238E27FC236}">
                <a16:creationId xmlns:a16="http://schemas.microsoft.com/office/drawing/2014/main" id="{080323AA-B31B-43A1-8502-393C9C10A1F1}"/>
              </a:ext>
            </a:extLst>
          </p:cNvPr>
          <p:cNvSpPr>
            <a:spLocks noGrp="1"/>
          </p:cNvSpPr>
          <p:nvPr>
            <p:ph type="subTitle" idx="1"/>
          </p:nvPr>
        </p:nvSpPr>
        <p:spPr>
          <a:xfrm>
            <a:off x="1257499" y="4083144"/>
            <a:ext cx="7544991" cy="1876914"/>
          </a:xfrm>
        </p:spPr>
        <p:txBody>
          <a:bodyPr/>
          <a:lstStyle>
            <a:lvl1pPr marL="0" indent="0" algn="ctr">
              <a:buNone/>
              <a:defRPr sz="1980"/>
            </a:lvl1pPr>
            <a:lvl2pPr marL="377236" indent="0" algn="ctr">
              <a:buNone/>
              <a:defRPr sz="1650"/>
            </a:lvl2pPr>
            <a:lvl3pPr marL="754471" indent="0" algn="ctr">
              <a:buNone/>
              <a:defRPr sz="1485"/>
            </a:lvl3pPr>
            <a:lvl4pPr marL="1131707" indent="0" algn="ctr">
              <a:buNone/>
              <a:defRPr sz="1320"/>
            </a:lvl4pPr>
            <a:lvl5pPr marL="1508943" indent="0" algn="ctr">
              <a:buNone/>
              <a:defRPr sz="1320"/>
            </a:lvl5pPr>
            <a:lvl6pPr marL="1886179" indent="0" algn="ctr">
              <a:buNone/>
              <a:defRPr sz="1320"/>
            </a:lvl6pPr>
            <a:lvl7pPr marL="2263414" indent="0" algn="ctr">
              <a:buNone/>
              <a:defRPr sz="1320"/>
            </a:lvl7pPr>
            <a:lvl8pPr marL="2640650" indent="0" algn="ctr">
              <a:buNone/>
              <a:defRPr sz="1320"/>
            </a:lvl8pPr>
            <a:lvl9pPr marL="3017886"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CA8FB9A1-340C-485F-8283-85E925601688}"/>
              </a:ext>
            </a:extLst>
          </p:cNvPr>
          <p:cNvSpPr>
            <a:spLocks noGrp="1"/>
          </p:cNvSpPr>
          <p:nvPr>
            <p:ph type="dt" sz="half" idx="10"/>
          </p:nvPr>
        </p:nvSpPr>
        <p:spPr>
          <a:xfrm>
            <a:off x="691624" y="7205336"/>
            <a:ext cx="2263497" cy="413893"/>
          </a:xfrm>
          <a:prstGeom prst="rect">
            <a:avLst/>
          </a:prstGeom>
        </p:spPr>
        <p:txBody>
          <a:bodyPr/>
          <a:lstStyle/>
          <a:p>
            <a:fld id="{4E384A17-BDE5-4D48-9645-A25C16573B98}" type="datetimeFigureOut">
              <a:rPr lang="en-US" smtClean="0"/>
              <a:t>2/5/2019</a:t>
            </a:fld>
            <a:endParaRPr lang="en-US"/>
          </a:p>
        </p:txBody>
      </p:sp>
      <p:sp>
        <p:nvSpPr>
          <p:cNvPr id="5" name="Footer Placeholder 4">
            <a:extLst>
              <a:ext uri="{FF2B5EF4-FFF2-40B4-BE49-F238E27FC236}">
                <a16:creationId xmlns:a16="http://schemas.microsoft.com/office/drawing/2014/main" id="{E9E55D05-A1F6-436D-82CB-1E1BCABED914}"/>
              </a:ext>
            </a:extLst>
          </p:cNvPr>
          <p:cNvSpPr>
            <a:spLocks noGrp="1"/>
          </p:cNvSpPr>
          <p:nvPr>
            <p:ph type="ftr" sz="quarter" idx="11"/>
          </p:nvPr>
        </p:nvSpPr>
        <p:spPr>
          <a:xfrm>
            <a:off x="3332371" y="7205336"/>
            <a:ext cx="3395246" cy="41389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E00E60-5D6F-49CC-BDA4-5649EA089A2E}"/>
              </a:ext>
            </a:extLst>
          </p:cNvPr>
          <p:cNvSpPr>
            <a:spLocks noGrp="1"/>
          </p:cNvSpPr>
          <p:nvPr>
            <p:ph type="sldNum" sz="quarter" idx="12"/>
          </p:nvPr>
        </p:nvSpPr>
        <p:spPr>
          <a:xfrm>
            <a:off x="7104867" y="7205336"/>
            <a:ext cx="2263497" cy="413893"/>
          </a:xfrm>
          <a:prstGeom prst="rect">
            <a:avLst/>
          </a:prstGeom>
        </p:spPr>
        <p:txBody>
          <a:bodyPr/>
          <a:lstStyle/>
          <a:p>
            <a:fld id="{8704BCD7-38DB-4798-9828-C68FBD8216CD}" type="slidenum">
              <a:rPr lang="en-US" smtClean="0"/>
              <a:t>‹#›</a:t>
            </a:fld>
            <a:endParaRPr lang="en-US"/>
          </a:p>
        </p:txBody>
      </p:sp>
    </p:spTree>
    <p:extLst>
      <p:ext uri="{BB962C8B-B14F-4D97-AF65-F5344CB8AC3E}">
        <p14:creationId xmlns:p14="http://schemas.microsoft.com/office/powerpoint/2010/main" val="20919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Break 2">
    <p:spTree>
      <p:nvGrpSpPr>
        <p:cNvPr id="1" name=""/>
        <p:cNvGrpSpPr/>
        <p:nvPr/>
      </p:nvGrpSpPr>
      <p:grpSpPr>
        <a:xfrm>
          <a:off x="0" y="0"/>
          <a:ext cx="0" cy="0"/>
          <a:chOff x="0" y="0"/>
          <a:chExt cx="0" cy="0"/>
        </a:xfrm>
      </p:grpSpPr>
      <p:sp>
        <p:nvSpPr>
          <p:cNvPr id="3467" name="Rectangle 395"/>
          <p:cNvSpPr>
            <a:spLocks noChangeArrowheads="1"/>
          </p:cNvSpPr>
          <p:nvPr/>
        </p:nvSpPr>
        <p:spPr bwMode="auto">
          <a:xfrm>
            <a:off x="265113" y="291228"/>
            <a:ext cx="9540875" cy="723450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514350" y="790927"/>
            <a:ext cx="2959100" cy="586211"/>
          </a:xfrm>
        </p:spPr>
        <p:txBody>
          <a:bodyPr>
            <a:spAutoFit/>
          </a:bodyPr>
          <a:lstStyle>
            <a:lvl1pPr>
              <a:defRPr sz="1900">
                <a:solidFill>
                  <a:schemeClr val="tx2"/>
                </a:solidFill>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514350" y="1748949"/>
            <a:ext cx="2349500" cy="197334"/>
          </a:xfrm>
          <a:extLst>
            <a:ext uri="{91240B29-F687-4F45-9708-019B960494DF}">
              <a14:hiddenLine xmlns:a14="http://schemas.microsoft.com/office/drawing/2010/main" w="9525">
                <a:solidFill>
                  <a:schemeClr val="tx1"/>
                </a:solidFill>
                <a:miter lim="800000"/>
                <a:headEnd/>
                <a:tailEnd/>
              </a14:hiddenLine>
            </a:ext>
          </a:extLst>
        </p:spPr>
        <p:txBody>
          <a:bodyPr rIns="0"/>
          <a:lstStyle>
            <a:lvl1pPr>
              <a:defRPr sz="1200" b="0">
                <a:solidFill>
                  <a:schemeClr val="tx2"/>
                </a:solidFill>
              </a:defRPr>
            </a:lvl1pPr>
          </a:lstStyle>
          <a:p>
            <a:pPr lvl="0"/>
            <a:r>
              <a:rPr lang="en-US" noProof="0"/>
              <a:t>Click to edit Master subtitle style</a:t>
            </a:r>
          </a:p>
        </p:txBody>
      </p:sp>
      <p:grpSp>
        <p:nvGrpSpPr>
          <p:cNvPr id="8" name="Group 50"/>
          <p:cNvGrpSpPr>
            <a:grpSpLocks/>
          </p:cNvGrpSpPr>
          <p:nvPr userDrawn="1"/>
        </p:nvGrpSpPr>
        <p:grpSpPr bwMode="auto">
          <a:xfrm>
            <a:off x="255588" y="291229"/>
            <a:ext cx="9542462" cy="3723560"/>
            <a:chOff x="137" y="143"/>
            <a:chExt cx="6064" cy="2303"/>
          </a:xfrm>
        </p:grpSpPr>
        <p:sp>
          <p:nvSpPr>
            <p:cNvPr id="9" name="Line 45"/>
            <p:cNvSpPr>
              <a:spLocks noChangeShapeType="1"/>
            </p:cNvSpPr>
            <p:nvPr userDrawn="1"/>
          </p:nvSpPr>
          <p:spPr bwMode="auto">
            <a:xfrm>
              <a:off x="137" y="2446"/>
              <a:ext cx="6064"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46"/>
            <p:cNvSpPr>
              <a:spLocks noChangeShapeType="1"/>
            </p:cNvSpPr>
            <p:nvPr userDrawn="1"/>
          </p:nvSpPr>
          <p:spPr bwMode="auto">
            <a:xfrm rot="-5400000">
              <a:off x="1267" y="1295"/>
              <a:ext cx="2303"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 name="Picture 400" descr="RBCC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3715" y="6617042"/>
            <a:ext cx="2720975" cy="67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Pageheading"/>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   Footer goes here   |   </a:t>
            </a:r>
            <a:fld id="{E83C9772-26C2-404E-AEE7-0635F1407DBC}" type="datetime4">
              <a:rPr lang="en-CA" smtClean="0"/>
              <a:pPr/>
              <a:t>February 5, 2019</a:t>
            </a:fld>
            <a:endParaRPr lang="en-US" dirty="0"/>
          </a:p>
        </p:txBody>
      </p:sp>
    </p:spTree>
    <p:extLst>
      <p:ext uri="{BB962C8B-B14F-4D97-AF65-F5344CB8AC3E}">
        <p14:creationId xmlns:p14="http://schemas.microsoft.com/office/powerpoint/2010/main" val="270602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Pageheading"/>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362239"/>
            <a:ext cx="4556125" cy="127630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02228" y="1362239"/>
            <a:ext cx="4557713" cy="127630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   Footer goes here   |   </a:t>
            </a:r>
            <a:fld id="{E83C9772-26C2-404E-AEE7-0635F1407DBC}" type="datetime4">
              <a:rPr lang="en-CA" smtClean="0"/>
              <a:pPr/>
              <a:t>February 5, 2019</a:t>
            </a:fld>
            <a:endParaRPr lang="en-US" dirty="0"/>
          </a:p>
        </p:txBody>
      </p:sp>
    </p:spTree>
    <p:extLst>
      <p:ext uri="{BB962C8B-B14F-4D97-AF65-F5344CB8AC3E}">
        <p14:creationId xmlns:p14="http://schemas.microsoft.com/office/powerpoint/2010/main" val="200816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Pageheading"/>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   Footer goes here   |   </a:t>
            </a:r>
            <a:fld id="{E83C9772-26C2-404E-AEE7-0635F1407DBC}" type="datetime4">
              <a:rPr lang="en-CA" smtClean="0"/>
              <a:pPr/>
              <a:t>February 5, 2019</a:t>
            </a:fld>
            <a:endParaRPr lang="en-US" dirty="0"/>
          </a:p>
        </p:txBody>
      </p:sp>
    </p:spTree>
    <p:extLst>
      <p:ext uri="{BB962C8B-B14F-4D97-AF65-F5344CB8AC3E}">
        <p14:creationId xmlns:p14="http://schemas.microsoft.com/office/powerpoint/2010/main" val="40943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   Footer goes here   |   </a:t>
            </a:r>
            <a:fld id="{E83C9772-26C2-404E-AEE7-0635F1407DBC}" type="datetime4">
              <a:rPr lang="en-CA" smtClean="0"/>
              <a:pPr/>
              <a:t>February 5, 2019</a:t>
            </a:fld>
            <a:endParaRPr lang="en-US" dirty="0"/>
          </a:p>
        </p:txBody>
      </p:sp>
    </p:spTree>
    <p:extLst>
      <p:ext uri="{BB962C8B-B14F-4D97-AF65-F5344CB8AC3E}">
        <p14:creationId xmlns:p14="http://schemas.microsoft.com/office/powerpoint/2010/main" val="42744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251500" y="3800616"/>
            <a:ext cx="9473155" cy="0"/>
          </a:xfrm>
          <a:prstGeom prst="line">
            <a:avLst/>
          </a:prstGeom>
          <a:noFill/>
          <a:ln w="107950">
            <a:solidFill>
              <a:schemeClr val="accent2"/>
            </a:solidFill>
            <a:round/>
            <a:headEnd/>
            <a:tailEnd/>
          </a:ln>
          <a:effectLst/>
        </p:spPr>
        <p:txBody>
          <a:bodyPr lIns="50300" rIns="50300" anchor="ctr"/>
          <a:lstStyle/>
          <a:p>
            <a:pPr algn="ctr">
              <a:defRPr/>
            </a:pPr>
            <a:endParaRPr lang="en-US" sz="1100" dirty="0">
              <a:ea typeface="+mn-ea"/>
              <a:cs typeface="+mn-cs"/>
            </a:endParaRPr>
          </a:p>
        </p:txBody>
      </p:sp>
      <p:sp>
        <p:nvSpPr>
          <p:cNvPr id="6146" name="Rectangle 2"/>
          <p:cNvSpPr>
            <a:spLocks noGrp="1" noChangeArrowheads="1"/>
          </p:cNvSpPr>
          <p:nvPr>
            <p:ph type="ctrTitle"/>
          </p:nvPr>
        </p:nvSpPr>
        <p:spPr>
          <a:xfrm>
            <a:off x="251500" y="3221166"/>
            <a:ext cx="9473155" cy="246221"/>
          </a:xfrm>
        </p:spPr>
        <p:txBody>
          <a:bodyPr>
            <a:spAutoFit/>
          </a:bodyPr>
          <a:lstStyle>
            <a:lvl1pPr algn="r">
              <a:spcBef>
                <a:spcPct val="75000"/>
              </a:spcBef>
              <a:buClr>
                <a:schemeClr val="tx2"/>
              </a:buClr>
              <a:buFont typeface="Wingdings 2" charset="2"/>
              <a:buNone/>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101027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 name="Line 9"/>
          <p:cNvSpPr>
            <a:spLocks noChangeShapeType="1"/>
          </p:cNvSpPr>
          <p:nvPr userDrawn="1"/>
        </p:nvSpPr>
        <p:spPr bwMode="auto">
          <a:xfrm>
            <a:off x="251500" y="3800616"/>
            <a:ext cx="9473155" cy="0"/>
          </a:xfrm>
          <a:prstGeom prst="line">
            <a:avLst/>
          </a:prstGeom>
          <a:noFill/>
          <a:ln w="107950">
            <a:solidFill>
              <a:schemeClr val="accent2"/>
            </a:solidFill>
            <a:round/>
            <a:headEnd/>
            <a:tailEnd/>
          </a:ln>
          <a:effectLst/>
        </p:spPr>
        <p:txBody>
          <a:bodyPr lIns="50300" rIns="50300" anchor="ctr"/>
          <a:lstStyle/>
          <a:p>
            <a:pPr>
              <a:defRPr/>
            </a:pPr>
            <a:endParaRPr lang="en-US" sz="1540" dirty="0">
              <a:solidFill>
                <a:srgbClr val="000000"/>
              </a:solidFill>
              <a:ea typeface="MS PGothic"/>
            </a:endParaRPr>
          </a:p>
        </p:txBody>
      </p:sp>
      <p:sp>
        <p:nvSpPr>
          <p:cNvPr id="6146" name="Rectangle 2"/>
          <p:cNvSpPr>
            <a:spLocks noGrp="1" noChangeArrowheads="1"/>
          </p:cNvSpPr>
          <p:nvPr>
            <p:ph type="ctrTitle"/>
          </p:nvPr>
        </p:nvSpPr>
        <p:spPr>
          <a:xfrm>
            <a:off x="251500" y="3221166"/>
            <a:ext cx="9473155" cy="484075"/>
          </a:xfrm>
        </p:spPr>
        <p:txBody>
          <a:bodyPr>
            <a:spAutoFit/>
          </a:bodyPr>
          <a:lstStyle>
            <a:lvl1pPr algn="r">
              <a:spcBef>
                <a:spcPct val="75000"/>
              </a:spcBef>
              <a:buClr>
                <a:schemeClr val="tx2"/>
              </a:buClr>
              <a:buFont typeface="Wingdings 2" charset="2"/>
              <a:buNone/>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78528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3.png"/><Relationship Id="rId2" Type="http://schemas.openxmlformats.org/officeDocument/2006/relationships/slideLayout" Target="../slideLayouts/slideLayout10.xml"/><Relationship Id="rId16" Type="http://schemas.openxmlformats.org/officeDocument/2006/relationships/tags" Target="../tags/tag1.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5" name="Line 101"/>
          <p:cNvSpPr>
            <a:spLocks noChangeShapeType="1"/>
          </p:cNvSpPr>
          <p:nvPr/>
        </p:nvSpPr>
        <p:spPr bwMode="auto">
          <a:xfrm>
            <a:off x="393700" y="7320439"/>
            <a:ext cx="9266238"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Pageheading"/>
          <p:cNvSpPr>
            <a:spLocks noGrp="1" noChangeArrowheads="1"/>
          </p:cNvSpPr>
          <p:nvPr>
            <p:ph type="title"/>
          </p:nvPr>
        </p:nvSpPr>
        <p:spPr bwMode="auto">
          <a:xfrm>
            <a:off x="393700" y="536302"/>
            <a:ext cx="9266238" cy="245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133" name="Line 109"/>
          <p:cNvSpPr>
            <a:spLocks noChangeShapeType="1"/>
          </p:cNvSpPr>
          <p:nvPr/>
        </p:nvSpPr>
        <p:spPr bwMode="auto">
          <a:xfrm>
            <a:off x="388938" y="824345"/>
            <a:ext cx="9271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12"/>
          <p:cNvSpPr>
            <a:spLocks noGrp="1" noChangeArrowheads="1"/>
          </p:cNvSpPr>
          <p:nvPr>
            <p:ph type="body" idx="1"/>
          </p:nvPr>
        </p:nvSpPr>
        <p:spPr bwMode="auto">
          <a:xfrm>
            <a:off x="393700" y="1362238"/>
            <a:ext cx="9266238" cy="127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38" name="Rectangle 114"/>
          <p:cNvSpPr>
            <a:spLocks noGrp="1" noChangeArrowheads="1"/>
          </p:cNvSpPr>
          <p:nvPr>
            <p:ph type="ftr" sz="quarter" idx="3"/>
          </p:nvPr>
        </p:nvSpPr>
        <p:spPr bwMode="auto">
          <a:xfrm>
            <a:off x="619760" y="7317256"/>
            <a:ext cx="5442903" cy="1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5258" rIns="0" bIns="0" numCol="1" anchor="t" anchorCtr="0" compatLnSpc="1">
            <a:prstTxWarp prst="textNoShape">
              <a:avLst/>
            </a:prstTxWarp>
            <a:spAutoFit/>
          </a:bodyPr>
          <a:lstStyle>
            <a:lvl1pPr algn="l" defTabSz="1066800">
              <a:defRPr sz="800">
                <a:solidFill>
                  <a:schemeClr val="tx1"/>
                </a:solidFill>
              </a:defRPr>
            </a:lvl1pPr>
          </a:lstStyle>
          <a:p>
            <a:r>
              <a:rPr lang="en-US" dirty="0"/>
              <a:t>|   Footer goes here   |   </a:t>
            </a:r>
            <a:fld id="{E83C9772-26C2-404E-AEE7-0635F1407DBC}" type="datetime4">
              <a:rPr lang="en-CA" smtClean="0"/>
              <a:pPr/>
              <a:t>February 5, 2019</a:t>
            </a:fld>
            <a:endParaRPr lang="en-US" dirty="0"/>
          </a:p>
        </p:txBody>
      </p:sp>
      <p:sp>
        <p:nvSpPr>
          <p:cNvPr id="1139" name="Text Box 115"/>
          <p:cNvSpPr txBox="1">
            <a:spLocks noChangeArrowheads="1"/>
          </p:cNvSpPr>
          <p:nvPr/>
        </p:nvSpPr>
        <p:spPr bwMode="auto">
          <a:xfrm>
            <a:off x="6664326" y="7317256"/>
            <a:ext cx="2995613" cy="17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5250" rIns="0" bIns="0">
            <a:spAutoFit/>
          </a:bodyPr>
          <a:lstStyle>
            <a:lvl1pPr defTabSz="1019175">
              <a:defRPr>
                <a:solidFill>
                  <a:schemeClr val="tx1"/>
                </a:solidFill>
                <a:latin typeface="Arial" pitchFamily="34" charset="0"/>
              </a:defRPr>
            </a:lvl1pPr>
            <a:lvl2pPr marL="511175" defTabSz="1019175">
              <a:defRPr>
                <a:solidFill>
                  <a:schemeClr val="tx1"/>
                </a:solidFill>
                <a:latin typeface="Arial" pitchFamily="34" charset="0"/>
              </a:defRPr>
            </a:lvl2pPr>
            <a:lvl3pPr marL="1019175" defTabSz="1019175">
              <a:defRPr>
                <a:solidFill>
                  <a:schemeClr val="tx1"/>
                </a:solidFill>
                <a:latin typeface="Arial" pitchFamily="34" charset="0"/>
              </a:defRPr>
            </a:lvl3pPr>
            <a:lvl4pPr marL="1528763" defTabSz="1019175">
              <a:defRPr>
                <a:solidFill>
                  <a:schemeClr val="tx1"/>
                </a:solidFill>
                <a:latin typeface="Arial" pitchFamily="34" charset="0"/>
              </a:defRPr>
            </a:lvl4pPr>
            <a:lvl5pPr marL="2036763" defTabSz="1019175">
              <a:defRPr>
                <a:solidFill>
                  <a:schemeClr val="tx1"/>
                </a:solidFill>
                <a:latin typeface="Arial" pitchFamily="34" charset="0"/>
              </a:defRPr>
            </a:lvl5pPr>
            <a:lvl6pPr marL="2493963" defTabSz="1019175" fontAlgn="base">
              <a:spcBef>
                <a:spcPct val="0"/>
              </a:spcBef>
              <a:spcAft>
                <a:spcPct val="0"/>
              </a:spcAft>
              <a:defRPr>
                <a:solidFill>
                  <a:schemeClr val="tx1"/>
                </a:solidFill>
                <a:latin typeface="Arial" pitchFamily="34" charset="0"/>
              </a:defRPr>
            </a:lvl6pPr>
            <a:lvl7pPr marL="2951163" defTabSz="1019175" fontAlgn="base">
              <a:spcBef>
                <a:spcPct val="0"/>
              </a:spcBef>
              <a:spcAft>
                <a:spcPct val="0"/>
              </a:spcAft>
              <a:defRPr>
                <a:solidFill>
                  <a:schemeClr val="tx1"/>
                </a:solidFill>
                <a:latin typeface="Arial" pitchFamily="34" charset="0"/>
              </a:defRPr>
            </a:lvl7pPr>
            <a:lvl8pPr marL="3408363" defTabSz="1019175" fontAlgn="base">
              <a:spcBef>
                <a:spcPct val="0"/>
              </a:spcBef>
              <a:spcAft>
                <a:spcPct val="0"/>
              </a:spcAft>
              <a:defRPr>
                <a:solidFill>
                  <a:schemeClr val="tx1"/>
                </a:solidFill>
                <a:latin typeface="Arial" pitchFamily="34" charset="0"/>
              </a:defRPr>
            </a:lvl8pPr>
            <a:lvl9pPr marL="3865563" defTabSz="1019175" fontAlgn="base">
              <a:spcBef>
                <a:spcPct val="0"/>
              </a:spcBef>
              <a:spcAft>
                <a:spcPct val="0"/>
              </a:spcAft>
              <a:defRPr>
                <a:solidFill>
                  <a:schemeClr val="tx1"/>
                </a:solidFill>
                <a:latin typeface="Arial" pitchFamily="34" charset="0"/>
              </a:defRPr>
            </a:lvl9pPr>
          </a:lstStyle>
          <a:p>
            <a:pPr algn="r"/>
            <a:r>
              <a:rPr lang="en-US" sz="800"/>
              <a:t>RBC Capital Markets</a:t>
            </a:r>
          </a:p>
        </p:txBody>
      </p:sp>
      <p:sp>
        <p:nvSpPr>
          <p:cNvPr id="10" name="Rectangle 5"/>
          <p:cNvSpPr txBox="1">
            <a:spLocks noChangeArrowheads="1"/>
          </p:cNvSpPr>
          <p:nvPr userDrawn="1"/>
        </p:nvSpPr>
        <p:spPr bwMode="auto">
          <a:xfrm>
            <a:off x="393700" y="7329009"/>
            <a:ext cx="218670"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4000" rIns="0" bIns="0" numCol="1" anchor="t" anchorCtr="0" compatLnSpc="1">
            <a:prstTxWarp prst="textNoShape">
              <a:avLst/>
            </a:prstTxWarp>
            <a:spAutoFit/>
          </a:bodyPr>
          <a:lstStyle>
            <a:defPPr>
              <a:defRPr lang="en-US"/>
            </a:defPPr>
            <a:lvl1pPr algn="l" defTabSz="1042988" rtl="0" fontAlgn="base">
              <a:spcBef>
                <a:spcPct val="0"/>
              </a:spcBef>
              <a:spcAft>
                <a:spcPct val="0"/>
              </a:spcAft>
              <a:defRPr sz="8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fld id="{DE772D7A-59B7-4B0A-8C4B-B43329AEA75C}" type="slidenum">
              <a:rPr lang="en-US" smtClean="0"/>
              <a:pPr/>
              <a:t>‹#›</a:t>
            </a:fld>
            <a:endParaRPr lang="en-US" dirty="0"/>
          </a:p>
        </p:txBody>
      </p:sp>
    </p:spTree>
    <p:extLst>
      <p:ext uri="{BB962C8B-B14F-4D97-AF65-F5344CB8AC3E}">
        <p14:creationId xmlns:p14="http://schemas.microsoft.com/office/powerpoint/2010/main" val="1455692908"/>
      </p:ext>
    </p:extLst>
  </p:cSld>
  <p:clrMap bg1="lt1" tx1="dk1" bg2="lt2" tx2="dk2" accent1="accent1" accent2="accent2" accent3="accent3" accent4="accent4" accent5="accent5" accent6="accent6" hlink="hlink" folHlink="folHlink"/>
  <p:sldLayoutIdLst>
    <p:sldLayoutId id="2147483666" r:id="rId1"/>
    <p:sldLayoutId id="2147483673" r:id="rId2"/>
    <p:sldLayoutId id="2147483674" r:id="rId3"/>
    <p:sldLayoutId id="2147483667" r:id="rId4"/>
    <p:sldLayoutId id="2147483669" r:id="rId5"/>
    <p:sldLayoutId id="2147483671" r:id="rId6"/>
    <p:sldLayoutId id="2147483672" r:id="rId7"/>
    <p:sldLayoutId id="2147483675" r:id="rId8"/>
  </p:sldLayoutIdLst>
  <p:hf sldNum="0" hdr="0" dt="0"/>
  <p:txStyles>
    <p:titleStyle>
      <a:lvl1pPr algn="l" defTabSz="511175" rtl="0" fontAlgn="base">
        <a:spcBef>
          <a:spcPct val="0"/>
        </a:spcBef>
        <a:spcAft>
          <a:spcPct val="0"/>
        </a:spcAft>
        <a:defRPr sz="1600">
          <a:solidFill>
            <a:schemeClr val="tx2"/>
          </a:solidFill>
          <a:latin typeface="+mj-lt"/>
          <a:ea typeface="+mj-ea"/>
          <a:cs typeface="+mj-cs"/>
        </a:defRPr>
      </a:lvl1pPr>
      <a:lvl2pPr algn="l" defTabSz="511175" rtl="0" fontAlgn="base">
        <a:spcBef>
          <a:spcPct val="0"/>
        </a:spcBef>
        <a:spcAft>
          <a:spcPct val="0"/>
        </a:spcAft>
        <a:defRPr sz="1600">
          <a:solidFill>
            <a:schemeClr val="tx2"/>
          </a:solidFill>
          <a:latin typeface="Arial" pitchFamily="34" charset="0"/>
          <a:ea typeface="Geneva" pitchFamily="1" charset="-128"/>
        </a:defRPr>
      </a:lvl2pPr>
      <a:lvl3pPr algn="l" defTabSz="511175" rtl="0" fontAlgn="base">
        <a:spcBef>
          <a:spcPct val="0"/>
        </a:spcBef>
        <a:spcAft>
          <a:spcPct val="0"/>
        </a:spcAft>
        <a:defRPr sz="1600">
          <a:solidFill>
            <a:schemeClr val="tx2"/>
          </a:solidFill>
          <a:latin typeface="Arial" pitchFamily="34" charset="0"/>
          <a:ea typeface="Geneva" pitchFamily="1" charset="-128"/>
        </a:defRPr>
      </a:lvl3pPr>
      <a:lvl4pPr algn="l" defTabSz="511175" rtl="0" fontAlgn="base">
        <a:spcBef>
          <a:spcPct val="0"/>
        </a:spcBef>
        <a:spcAft>
          <a:spcPct val="0"/>
        </a:spcAft>
        <a:defRPr sz="1600">
          <a:solidFill>
            <a:schemeClr val="tx2"/>
          </a:solidFill>
          <a:latin typeface="Arial" pitchFamily="34" charset="0"/>
          <a:ea typeface="Geneva" pitchFamily="1" charset="-128"/>
        </a:defRPr>
      </a:lvl4pPr>
      <a:lvl5pPr algn="l" defTabSz="511175" rtl="0" fontAlgn="base">
        <a:spcBef>
          <a:spcPct val="0"/>
        </a:spcBef>
        <a:spcAft>
          <a:spcPct val="0"/>
        </a:spcAft>
        <a:defRPr sz="1600">
          <a:solidFill>
            <a:schemeClr val="tx2"/>
          </a:solidFill>
          <a:latin typeface="Arial" pitchFamily="34" charset="0"/>
          <a:ea typeface="Geneva" pitchFamily="1" charset="-128"/>
        </a:defRPr>
      </a:lvl5pPr>
      <a:lvl6pPr marL="457200" algn="l" defTabSz="511175" rtl="0" fontAlgn="base">
        <a:spcBef>
          <a:spcPct val="0"/>
        </a:spcBef>
        <a:spcAft>
          <a:spcPct val="0"/>
        </a:spcAft>
        <a:defRPr sz="1600">
          <a:solidFill>
            <a:schemeClr val="tx2"/>
          </a:solidFill>
          <a:latin typeface="Arial" pitchFamily="34" charset="0"/>
          <a:ea typeface="Geneva" pitchFamily="1" charset="-128"/>
        </a:defRPr>
      </a:lvl6pPr>
      <a:lvl7pPr marL="914400" algn="l" defTabSz="511175" rtl="0" fontAlgn="base">
        <a:spcBef>
          <a:spcPct val="0"/>
        </a:spcBef>
        <a:spcAft>
          <a:spcPct val="0"/>
        </a:spcAft>
        <a:defRPr sz="1600">
          <a:solidFill>
            <a:schemeClr val="tx2"/>
          </a:solidFill>
          <a:latin typeface="Arial" pitchFamily="34" charset="0"/>
          <a:ea typeface="Geneva" pitchFamily="1" charset="-128"/>
        </a:defRPr>
      </a:lvl7pPr>
      <a:lvl8pPr marL="1371600" algn="l" defTabSz="511175" rtl="0" fontAlgn="base">
        <a:spcBef>
          <a:spcPct val="0"/>
        </a:spcBef>
        <a:spcAft>
          <a:spcPct val="0"/>
        </a:spcAft>
        <a:defRPr sz="1600">
          <a:solidFill>
            <a:schemeClr val="tx2"/>
          </a:solidFill>
          <a:latin typeface="Arial" pitchFamily="34" charset="0"/>
          <a:ea typeface="Geneva" pitchFamily="1" charset="-128"/>
        </a:defRPr>
      </a:lvl8pPr>
      <a:lvl9pPr marL="1828800" algn="l" defTabSz="511175" rtl="0" fontAlgn="base">
        <a:spcBef>
          <a:spcPct val="0"/>
        </a:spcBef>
        <a:spcAft>
          <a:spcPct val="0"/>
        </a:spcAft>
        <a:defRPr sz="1600">
          <a:solidFill>
            <a:schemeClr val="tx2"/>
          </a:solidFill>
          <a:latin typeface="Arial" pitchFamily="34" charset="0"/>
          <a:ea typeface="Geneva" pitchFamily="1" charset="-128"/>
        </a:defRPr>
      </a:lvl9pPr>
    </p:titleStyle>
    <p:bodyStyle>
      <a:lvl1pPr algn="l" defTabSz="511175" rtl="0" fontAlgn="base">
        <a:spcBef>
          <a:spcPct val="0"/>
        </a:spcBef>
        <a:spcAft>
          <a:spcPts val="800"/>
        </a:spcAft>
        <a:defRPr sz="1000" b="1">
          <a:solidFill>
            <a:schemeClr val="accent2"/>
          </a:solidFill>
          <a:latin typeface="+mn-lt"/>
          <a:ea typeface="+mn-ea"/>
          <a:cs typeface="+mn-cs"/>
        </a:defRPr>
      </a:lvl1pPr>
      <a:lvl2pPr marL="1588" algn="l" defTabSz="511175" rtl="0" fontAlgn="base">
        <a:spcBef>
          <a:spcPct val="0"/>
        </a:spcBef>
        <a:spcAft>
          <a:spcPts val="500"/>
        </a:spcAft>
        <a:defRPr sz="1000">
          <a:solidFill>
            <a:schemeClr val="tx1"/>
          </a:solidFill>
          <a:latin typeface="+mn-lt"/>
        </a:defRPr>
      </a:lvl2pPr>
      <a:lvl3pPr marL="155575" indent="-152400" algn="l" defTabSz="511175" rtl="0" fontAlgn="base">
        <a:lnSpc>
          <a:spcPts val="1200"/>
        </a:lnSpc>
        <a:spcBef>
          <a:spcPct val="0"/>
        </a:spcBef>
        <a:spcAft>
          <a:spcPts val="400"/>
        </a:spcAft>
        <a:buClr>
          <a:schemeClr val="accent2"/>
        </a:buClr>
        <a:buFont typeface="Wingdings" pitchFamily="2" charset="2"/>
        <a:buChar char="§"/>
        <a:defRPr sz="1000">
          <a:solidFill>
            <a:schemeClr val="tx1"/>
          </a:solidFill>
          <a:latin typeface="+mn-lt"/>
        </a:defRPr>
      </a:lvl3pPr>
      <a:lvl4pPr marL="317500" indent="-160338" algn="l" defTabSz="511175" rtl="0" fontAlgn="base">
        <a:spcBef>
          <a:spcPct val="0"/>
        </a:spcBef>
        <a:spcAft>
          <a:spcPts val="300"/>
        </a:spcAft>
        <a:buSzPct val="85000"/>
        <a:buFont typeface="Arial" pitchFamily="34" charset="0"/>
        <a:buChar char="–"/>
        <a:defRPr sz="1000">
          <a:solidFill>
            <a:schemeClr val="tx1"/>
          </a:solidFill>
          <a:latin typeface="+mn-lt"/>
        </a:defRPr>
      </a:lvl4pPr>
      <a:lvl5pPr marL="501650" indent="-182563" algn="l" defTabSz="511175" rtl="0" fontAlgn="base">
        <a:spcBef>
          <a:spcPct val="0"/>
        </a:spcBef>
        <a:spcAft>
          <a:spcPts val="500"/>
        </a:spcAft>
        <a:buSzPct val="65000"/>
        <a:buFont typeface="Arial" pitchFamily="34" charset="0"/>
        <a:buChar char="–"/>
        <a:defRPr sz="1000">
          <a:solidFill>
            <a:schemeClr val="tx1"/>
          </a:solidFill>
          <a:latin typeface="+mn-lt"/>
        </a:defRPr>
      </a:lvl5pPr>
      <a:lvl6pPr marL="958850" indent="-182563" algn="l" defTabSz="511175" rtl="0" fontAlgn="base">
        <a:spcBef>
          <a:spcPct val="0"/>
        </a:spcBef>
        <a:spcAft>
          <a:spcPts val="500"/>
        </a:spcAft>
        <a:buSzPct val="65000"/>
        <a:buFont typeface="Arial" pitchFamily="34" charset="0"/>
        <a:buChar char="–"/>
        <a:defRPr sz="1000">
          <a:solidFill>
            <a:schemeClr val="tx1"/>
          </a:solidFill>
          <a:latin typeface="+mn-lt"/>
        </a:defRPr>
      </a:lvl6pPr>
      <a:lvl7pPr marL="1416050" indent="-182563" algn="l" defTabSz="511175" rtl="0" fontAlgn="base">
        <a:spcBef>
          <a:spcPct val="0"/>
        </a:spcBef>
        <a:spcAft>
          <a:spcPts val="500"/>
        </a:spcAft>
        <a:buSzPct val="65000"/>
        <a:buFont typeface="Arial" pitchFamily="34" charset="0"/>
        <a:buChar char="–"/>
        <a:defRPr sz="1000">
          <a:solidFill>
            <a:schemeClr val="tx1"/>
          </a:solidFill>
          <a:latin typeface="+mn-lt"/>
        </a:defRPr>
      </a:lvl7pPr>
      <a:lvl8pPr marL="1873250" indent="-182563" algn="l" defTabSz="511175" rtl="0" fontAlgn="base">
        <a:spcBef>
          <a:spcPct val="0"/>
        </a:spcBef>
        <a:spcAft>
          <a:spcPts val="500"/>
        </a:spcAft>
        <a:buSzPct val="65000"/>
        <a:buFont typeface="Arial" pitchFamily="34" charset="0"/>
        <a:buChar char="–"/>
        <a:defRPr sz="1000">
          <a:solidFill>
            <a:schemeClr val="tx1"/>
          </a:solidFill>
          <a:latin typeface="+mn-lt"/>
        </a:defRPr>
      </a:lvl8pPr>
      <a:lvl9pPr marL="2330450" indent="-182563" algn="l" defTabSz="511175" rtl="0" fontAlgn="base">
        <a:spcBef>
          <a:spcPct val="0"/>
        </a:spcBef>
        <a:spcAft>
          <a:spcPts val="500"/>
        </a:spcAft>
        <a:buSzPct val="65000"/>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5130" name="Rectangle 10"/>
          <p:cNvSpPr>
            <a:spLocks noChangeArrowheads="1"/>
          </p:cNvSpPr>
          <p:nvPr userDrawn="1"/>
        </p:nvSpPr>
        <p:spPr bwMode="auto">
          <a:xfrm>
            <a:off x="0" y="0"/>
            <a:ext cx="10059988" cy="691021"/>
          </a:xfrm>
          <a:prstGeom prst="rect">
            <a:avLst/>
          </a:prstGeom>
          <a:solidFill>
            <a:schemeClr val="accent2"/>
          </a:solidFill>
          <a:ln w="6350">
            <a:noFill/>
            <a:miter lim="800000"/>
            <a:headEnd/>
            <a:tailEnd/>
          </a:ln>
          <a:effectLst/>
        </p:spPr>
        <p:txBody>
          <a:bodyPr wrap="none" lIns="50300" rIns="50300" anchor="ctr"/>
          <a:lstStyle/>
          <a:p>
            <a:pPr>
              <a:defRPr/>
            </a:pPr>
            <a:endParaRPr lang="en-US" sz="1540" dirty="0">
              <a:solidFill>
                <a:srgbClr val="000000"/>
              </a:solidFill>
              <a:ea typeface="MS PGothic"/>
            </a:endParaRPr>
          </a:p>
        </p:txBody>
      </p:sp>
      <p:sp>
        <p:nvSpPr>
          <p:cNvPr id="1027" name="Rectangle 2"/>
          <p:cNvSpPr>
            <a:spLocks noGrp="1" noChangeArrowheads="1"/>
          </p:cNvSpPr>
          <p:nvPr>
            <p:ph type="body" idx="1"/>
          </p:nvPr>
        </p:nvSpPr>
        <p:spPr bwMode="auto">
          <a:xfrm>
            <a:off x="354546" y="1765344"/>
            <a:ext cx="9350899" cy="50584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title"/>
          </p:nvPr>
        </p:nvSpPr>
        <p:spPr bwMode="auto">
          <a:xfrm>
            <a:off x="354546" y="138565"/>
            <a:ext cx="9350899" cy="48407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5134" name="Line 14"/>
          <p:cNvSpPr>
            <a:spLocks noChangeShapeType="1"/>
          </p:cNvSpPr>
          <p:nvPr userDrawn="1"/>
        </p:nvSpPr>
        <p:spPr bwMode="auto">
          <a:xfrm>
            <a:off x="0" y="676625"/>
            <a:ext cx="10059988" cy="0"/>
          </a:xfrm>
          <a:prstGeom prst="line">
            <a:avLst/>
          </a:prstGeom>
          <a:noFill/>
          <a:ln w="76200">
            <a:solidFill>
              <a:srgbClr val="FFCC00"/>
            </a:solidFill>
            <a:round/>
            <a:headEnd/>
            <a:tailEnd/>
          </a:ln>
          <a:effectLst/>
        </p:spPr>
        <p:txBody>
          <a:bodyPr lIns="50300" rIns="50300" anchor="ctr"/>
          <a:lstStyle/>
          <a:p>
            <a:pPr>
              <a:defRPr/>
            </a:pPr>
            <a:endParaRPr lang="en-US" sz="1540" dirty="0">
              <a:solidFill>
                <a:srgbClr val="000000"/>
              </a:solidFill>
              <a:ea typeface="MS PGothic"/>
            </a:endParaRPr>
          </a:p>
        </p:txBody>
      </p:sp>
      <p:pic>
        <p:nvPicPr>
          <p:cNvPr id="1030" name="Picture 18"/>
          <p:cNvPicPr>
            <a:picLocks noChangeAspect="1" noChangeArrowheads="1"/>
          </p:cNvPicPr>
          <p:nvPr userDrawn="1"/>
        </p:nvPicPr>
        <p:blipFill>
          <a:blip r:embed="rId17"/>
          <a:srcRect t="3146" b="4045"/>
          <a:stretch>
            <a:fillRect/>
          </a:stretch>
        </p:blipFill>
        <p:spPr bwMode="auto">
          <a:xfrm>
            <a:off x="9324702" y="7073970"/>
            <a:ext cx="688131" cy="581249"/>
          </a:xfrm>
          <a:prstGeom prst="rect">
            <a:avLst/>
          </a:prstGeom>
          <a:noFill/>
          <a:ln w="6350">
            <a:noFill/>
            <a:miter lim="800000"/>
            <a:headEnd/>
            <a:tailEnd/>
          </a:ln>
        </p:spPr>
      </p:pic>
      <p:sp>
        <p:nvSpPr>
          <p:cNvPr id="5135" name="Line 15"/>
          <p:cNvSpPr>
            <a:spLocks noChangeShapeType="1"/>
          </p:cNvSpPr>
          <p:nvPr userDrawn="1"/>
        </p:nvSpPr>
        <p:spPr bwMode="auto">
          <a:xfrm>
            <a:off x="0" y="6989391"/>
            <a:ext cx="10059988" cy="0"/>
          </a:xfrm>
          <a:prstGeom prst="line">
            <a:avLst/>
          </a:prstGeom>
          <a:noFill/>
          <a:ln w="76200">
            <a:solidFill>
              <a:schemeClr val="accent2"/>
            </a:solidFill>
            <a:round/>
            <a:headEnd/>
            <a:tailEnd/>
          </a:ln>
          <a:effectLst/>
        </p:spPr>
        <p:txBody>
          <a:bodyPr lIns="50300" rIns="50300" anchor="ctr"/>
          <a:lstStyle/>
          <a:p>
            <a:pPr>
              <a:defRPr/>
            </a:pPr>
            <a:endParaRPr lang="en-US" sz="1540" dirty="0">
              <a:solidFill>
                <a:srgbClr val="000000"/>
              </a:solidFill>
              <a:ea typeface="MS PGothic"/>
            </a:endParaRPr>
          </a:p>
        </p:txBody>
      </p:sp>
      <p:sp>
        <p:nvSpPr>
          <p:cNvPr id="10" name="Text Box 2"/>
          <p:cNvSpPr txBox="1">
            <a:spLocks noChangeArrowheads="1"/>
          </p:cNvSpPr>
          <p:nvPr userDrawn="1">
            <p:custDataLst>
              <p:tags r:id="rId16"/>
            </p:custDataLst>
          </p:nvPr>
        </p:nvSpPr>
        <p:spPr bwMode="auto">
          <a:xfrm>
            <a:off x="103046" y="7392487"/>
            <a:ext cx="254993" cy="244737"/>
          </a:xfrm>
          <a:prstGeom prst="rect">
            <a:avLst/>
          </a:prstGeom>
          <a:noFill/>
          <a:ln w="9525">
            <a:noFill/>
            <a:miter lim="800000"/>
            <a:headEnd/>
            <a:tailEnd/>
          </a:ln>
          <a:effectLst/>
        </p:spPr>
        <p:txBody>
          <a:bodyPr wrap="none" lIns="0" tIns="50155" rIns="0" bIns="50155"/>
          <a:lstStyle/>
          <a:p>
            <a:pPr>
              <a:defRPr/>
            </a:pPr>
            <a:fld id="{FA61D122-0ACE-49C5-A991-C11E71B2B695}" type="slidenum">
              <a:rPr altLang="en-US" sz="880" noProof="1">
                <a:solidFill>
                  <a:srgbClr val="5F5F5F"/>
                </a:solidFill>
                <a:latin typeface="Calibri" pitchFamily="34" charset="0"/>
                <a:ea typeface="ＭＳ Ｐゴシック"/>
                <a:cs typeface="Arial" charset="0"/>
              </a:rPr>
              <a:pPr>
                <a:defRPr/>
              </a:pPr>
              <a:t>‹#›</a:t>
            </a:fld>
            <a:endParaRPr lang="en-US" altLang="en-US" sz="880" noProof="1">
              <a:solidFill>
                <a:srgbClr val="5F5F5F"/>
              </a:solidFill>
              <a:latin typeface="Calibri" pitchFamily="34" charset="0"/>
              <a:ea typeface="ＭＳ Ｐゴシック"/>
              <a:cs typeface="Arial" charset="0"/>
            </a:endParaRPr>
          </a:p>
        </p:txBody>
      </p:sp>
    </p:spTree>
    <p:extLst>
      <p:ext uri="{BB962C8B-B14F-4D97-AF65-F5344CB8AC3E}">
        <p14:creationId xmlns:p14="http://schemas.microsoft.com/office/powerpoint/2010/main" val="9240218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dt="0"/>
  <p:txStyles>
    <p:title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p:titleStyle>
    <p:bodyStyle>
      <a:lvl1pPr marL="251506" indent="-251506" algn="l" rtl="0" eaLnBrk="0" fontAlgn="base" hangingPunct="0">
        <a:spcBef>
          <a:spcPct val="75000"/>
        </a:spcBef>
        <a:spcAft>
          <a:spcPct val="0"/>
        </a:spcAft>
        <a:buClr>
          <a:schemeClr val="accent2"/>
        </a:buClr>
        <a:buFont typeface="Wingdings 2" pitchFamily="18" charset="2"/>
        <a:buChar char=""/>
        <a:defRPr sz="1760">
          <a:solidFill>
            <a:schemeClr val="tx1"/>
          </a:solidFill>
          <a:latin typeface="+mn-lt"/>
          <a:ea typeface="MS PGothic" pitchFamily="34" charset="-128"/>
          <a:cs typeface="MS PGothic"/>
        </a:defRPr>
      </a:lvl1pPr>
      <a:lvl2pPr marL="501265" indent="-248013" algn="l" rtl="0" eaLnBrk="0" fontAlgn="base" hangingPunct="0">
        <a:spcBef>
          <a:spcPct val="25000"/>
        </a:spcBef>
        <a:spcAft>
          <a:spcPct val="0"/>
        </a:spcAft>
        <a:buClr>
          <a:schemeClr val="accent2"/>
        </a:buClr>
        <a:buFont typeface="Arial" charset="0"/>
        <a:buChar char="–"/>
        <a:defRPr sz="1760">
          <a:solidFill>
            <a:schemeClr val="tx1"/>
          </a:solidFill>
          <a:latin typeface="+mn-lt"/>
          <a:ea typeface="MS PGothic" pitchFamily="34" charset="-128"/>
          <a:cs typeface="MS PGothic"/>
        </a:defRPr>
      </a:lvl2pPr>
      <a:lvl3pPr marL="752771" indent="-249760" algn="l" rtl="0" eaLnBrk="0" fontAlgn="base" hangingPunct="0">
        <a:spcBef>
          <a:spcPct val="25000"/>
        </a:spcBef>
        <a:spcAft>
          <a:spcPct val="0"/>
        </a:spcAft>
        <a:buClr>
          <a:schemeClr val="accent2"/>
        </a:buClr>
        <a:buFont typeface="Wingdings" pitchFamily="2" charset="2"/>
        <a:buChar char="§"/>
        <a:defRPr sz="1760">
          <a:solidFill>
            <a:schemeClr val="tx1"/>
          </a:solidFill>
          <a:latin typeface="+mn-lt"/>
          <a:ea typeface="MS PGothic" pitchFamily="34" charset="-128"/>
          <a:cs typeface="MS PGothic"/>
        </a:defRPr>
      </a:lvl3pPr>
      <a:lvl4pPr marL="1004277" indent="-249760" algn="l" rtl="0" eaLnBrk="0" fontAlgn="base" hangingPunct="0">
        <a:spcBef>
          <a:spcPct val="25000"/>
        </a:spcBef>
        <a:spcAft>
          <a:spcPct val="0"/>
        </a:spcAft>
        <a:buClr>
          <a:schemeClr val="accent2"/>
        </a:buClr>
        <a:buFont typeface="Wingdings 2" pitchFamily="18" charset="2"/>
        <a:buChar char=""/>
        <a:defRPr sz="1760">
          <a:solidFill>
            <a:schemeClr val="tx1"/>
          </a:solidFill>
          <a:latin typeface="+mn-lt"/>
          <a:ea typeface="MS PGothic" pitchFamily="34" charset="-128"/>
          <a:cs typeface="MS PGothic"/>
        </a:defRPr>
      </a:lvl4pPr>
      <a:lvl5pPr marL="1255783" indent="-249760" algn="l" rtl="0" eaLnBrk="0" fontAlgn="base" hangingPunct="0">
        <a:spcBef>
          <a:spcPct val="25000"/>
        </a:spcBef>
        <a:spcAft>
          <a:spcPct val="0"/>
        </a:spcAft>
        <a:buClr>
          <a:schemeClr val="accent2"/>
        </a:buClr>
        <a:buFont typeface="Arial" charset="0"/>
        <a:buChar char="–"/>
        <a:defRPr sz="1760">
          <a:solidFill>
            <a:schemeClr val="tx1"/>
          </a:solidFill>
          <a:latin typeface="+mn-lt"/>
          <a:ea typeface="MS PGothic" pitchFamily="34" charset="-128"/>
          <a:cs typeface="MS PGothic"/>
        </a:defRPr>
      </a:lvl5pPr>
      <a:lvl6pPr marL="1758794" indent="-249760" algn="l" rtl="0" fontAlgn="base">
        <a:spcBef>
          <a:spcPct val="25000"/>
        </a:spcBef>
        <a:spcAft>
          <a:spcPct val="0"/>
        </a:spcAft>
        <a:buClr>
          <a:schemeClr val="accent2"/>
        </a:buClr>
        <a:buFont typeface="Arial" charset="0"/>
        <a:buChar char="–"/>
        <a:defRPr sz="1760">
          <a:solidFill>
            <a:schemeClr val="tx1"/>
          </a:solidFill>
          <a:latin typeface="+mn-lt"/>
          <a:ea typeface="ＭＳ Ｐゴシック" charset="-128"/>
        </a:defRPr>
      </a:lvl6pPr>
      <a:lvl7pPr marL="2261805" indent="-249760" algn="l" rtl="0" fontAlgn="base">
        <a:spcBef>
          <a:spcPct val="25000"/>
        </a:spcBef>
        <a:spcAft>
          <a:spcPct val="0"/>
        </a:spcAft>
        <a:buClr>
          <a:schemeClr val="accent2"/>
        </a:buClr>
        <a:buFont typeface="Arial" charset="0"/>
        <a:buChar char="–"/>
        <a:defRPr sz="1760">
          <a:solidFill>
            <a:schemeClr val="tx1"/>
          </a:solidFill>
          <a:latin typeface="+mn-lt"/>
          <a:ea typeface="ＭＳ Ｐゴシック" charset="-128"/>
        </a:defRPr>
      </a:lvl7pPr>
      <a:lvl8pPr marL="2764817" indent="-249760" algn="l" rtl="0" fontAlgn="base">
        <a:spcBef>
          <a:spcPct val="25000"/>
        </a:spcBef>
        <a:spcAft>
          <a:spcPct val="0"/>
        </a:spcAft>
        <a:buClr>
          <a:schemeClr val="accent2"/>
        </a:buClr>
        <a:buFont typeface="Arial" charset="0"/>
        <a:buChar char="–"/>
        <a:defRPr sz="1760">
          <a:solidFill>
            <a:schemeClr val="tx1"/>
          </a:solidFill>
          <a:latin typeface="+mn-lt"/>
          <a:ea typeface="ＭＳ Ｐゴシック" charset="-128"/>
        </a:defRPr>
      </a:lvl8pPr>
      <a:lvl9pPr marL="3267828" indent="-249760" algn="l" rtl="0" fontAlgn="base">
        <a:spcBef>
          <a:spcPct val="25000"/>
        </a:spcBef>
        <a:spcAft>
          <a:spcPct val="0"/>
        </a:spcAft>
        <a:buClr>
          <a:schemeClr val="accent2"/>
        </a:buClr>
        <a:buFont typeface="Arial" charset="0"/>
        <a:buChar char="–"/>
        <a:defRPr sz="1760">
          <a:solidFill>
            <a:schemeClr val="tx1"/>
          </a:solidFill>
          <a:latin typeface="+mn-lt"/>
          <a:ea typeface="ＭＳ Ｐゴシック" charset="-128"/>
        </a:defRPr>
      </a:lvl9pPr>
    </p:bodyStyle>
    <p:otherStyle>
      <a:defPPr>
        <a:defRPr lang="en-US"/>
      </a:defPPr>
      <a:lvl1pPr marL="0" algn="l" defTabSz="503011" rtl="0" eaLnBrk="1" latinLnBrk="0" hangingPunct="1">
        <a:defRPr sz="1980" kern="1200">
          <a:solidFill>
            <a:schemeClr val="tx1"/>
          </a:solidFill>
          <a:latin typeface="+mn-lt"/>
          <a:ea typeface="+mn-ea"/>
          <a:cs typeface="+mn-cs"/>
        </a:defRPr>
      </a:lvl1pPr>
      <a:lvl2pPr marL="503011" algn="l" defTabSz="503011" rtl="0" eaLnBrk="1" latinLnBrk="0" hangingPunct="1">
        <a:defRPr sz="1980" kern="1200">
          <a:solidFill>
            <a:schemeClr val="tx1"/>
          </a:solidFill>
          <a:latin typeface="+mn-lt"/>
          <a:ea typeface="+mn-ea"/>
          <a:cs typeface="+mn-cs"/>
        </a:defRPr>
      </a:lvl2pPr>
      <a:lvl3pPr marL="1006023" algn="l" defTabSz="503011" rtl="0" eaLnBrk="1" latinLnBrk="0" hangingPunct="1">
        <a:defRPr sz="1980" kern="1200">
          <a:solidFill>
            <a:schemeClr val="tx1"/>
          </a:solidFill>
          <a:latin typeface="+mn-lt"/>
          <a:ea typeface="+mn-ea"/>
          <a:cs typeface="+mn-cs"/>
        </a:defRPr>
      </a:lvl3pPr>
      <a:lvl4pPr marL="1509034" algn="l" defTabSz="503011" rtl="0" eaLnBrk="1" latinLnBrk="0" hangingPunct="1">
        <a:defRPr sz="1980" kern="1200">
          <a:solidFill>
            <a:schemeClr val="tx1"/>
          </a:solidFill>
          <a:latin typeface="+mn-lt"/>
          <a:ea typeface="+mn-ea"/>
          <a:cs typeface="+mn-cs"/>
        </a:defRPr>
      </a:lvl4pPr>
      <a:lvl5pPr marL="2012046" algn="l" defTabSz="503011" rtl="0" eaLnBrk="1" latinLnBrk="0" hangingPunct="1">
        <a:defRPr sz="1980" kern="1200">
          <a:solidFill>
            <a:schemeClr val="tx1"/>
          </a:solidFill>
          <a:latin typeface="+mn-lt"/>
          <a:ea typeface="+mn-ea"/>
          <a:cs typeface="+mn-cs"/>
        </a:defRPr>
      </a:lvl5pPr>
      <a:lvl6pPr marL="2515057" algn="l" defTabSz="503011" rtl="0" eaLnBrk="1" latinLnBrk="0" hangingPunct="1">
        <a:defRPr sz="1980" kern="1200">
          <a:solidFill>
            <a:schemeClr val="tx1"/>
          </a:solidFill>
          <a:latin typeface="+mn-lt"/>
          <a:ea typeface="+mn-ea"/>
          <a:cs typeface="+mn-cs"/>
        </a:defRPr>
      </a:lvl6pPr>
      <a:lvl7pPr marL="3018069" algn="l" defTabSz="503011" rtl="0" eaLnBrk="1" latinLnBrk="0" hangingPunct="1">
        <a:defRPr sz="1980" kern="1200">
          <a:solidFill>
            <a:schemeClr val="tx1"/>
          </a:solidFill>
          <a:latin typeface="+mn-lt"/>
          <a:ea typeface="+mn-ea"/>
          <a:cs typeface="+mn-cs"/>
        </a:defRPr>
      </a:lvl7pPr>
      <a:lvl8pPr marL="3521080" algn="l" defTabSz="503011" rtl="0" eaLnBrk="1" latinLnBrk="0" hangingPunct="1">
        <a:defRPr sz="1980" kern="1200">
          <a:solidFill>
            <a:schemeClr val="tx1"/>
          </a:solidFill>
          <a:latin typeface="+mn-lt"/>
          <a:ea typeface="+mn-ea"/>
          <a:cs typeface="+mn-cs"/>
        </a:defRPr>
      </a:lvl8pPr>
      <a:lvl9pPr marL="4024092" algn="l" defTabSz="503011"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6.xml"/><Relationship Id="rId7" Type="http://schemas.openxmlformats.org/officeDocument/2006/relationships/chart" Target="../charts/chart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notesSlide" Target="../notesSlides/notesSlide6.xml"/><Relationship Id="rId10" Type="http://schemas.openxmlformats.org/officeDocument/2006/relationships/image" Target="../media/image9.emf"/><Relationship Id="rId4" Type="http://schemas.openxmlformats.org/officeDocument/2006/relationships/slideLayout" Target="../slideLayouts/slideLayout15.xml"/><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hyperlink" Target="http://labor.alaska.gov/trends/jul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ChangeArrowheads="1"/>
          </p:cNvSpPr>
          <p:nvPr>
            <p:ph type="ctrTitle" idx="4294967295"/>
          </p:nvPr>
        </p:nvSpPr>
        <p:spPr>
          <a:xfrm>
            <a:off x="209458" y="3472006"/>
            <a:ext cx="9473155" cy="492443"/>
          </a:xfrm>
        </p:spPr>
        <p:txBody>
          <a:bodyPr>
            <a:spAutoFit/>
          </a:bodyPr>
          <a:lstStyle/>
          <a:p>
            <a:pPr algn="r" eaLnBrk="1" hangingPunct="1">
              <a:spcBef>
                <a:spcPct val="75000"/>
              </a:spcBef>
              <a:buClr>
                <a:schemeClr val="tx2"/>
              </a:buClr>
              <a:buFont typeface="Wingdings 2" pitchFamily="18" charset="2"/>
              <a:buNone/>
            </a:pPr>
            <a:r>
              <a:rPr lang="en-US" b="1" dirty="0">
                <a:solidFill>
                  <a:schemeClr val="accent2"/>
                </a:solidFill>
                <a:ea typeface="MS PGothic"/>
              </a:rPr>
              <a:t>	2019 Credit Review &amp; State Debt Summary</a:t>
            </a:r>
            <a:br>
              <a:rPr lang="en-US" b="1" dirty="0">
                <a:solidFill>
                  <a:schemeClr val="accent2"/>
                </a:solidFill>
                <a:ea typeface="MS PGothic"/>
              </a:rPr>
            </a:br>
            <a:r>
              <a:rPr lang="en-US" b="1" dirty="0">
                <a:solidFill>
                  <a:schemeClr val="accent2"/>
                </a:solidFill>
                <a:ea typeface="MS PGothic"/>
              </a:rPr>
              <a:t> </a:t>
            </a:r>
          </a:p>
        </p:txBody>
      </p:sp>
      <p:pic>
        <p:nvPicPr>
          <p:cNvPr id="373762" name="Picture 3"/>
          <p:cNvPicPr>
            <a:picLocks noChangeAspect="1" noChangeArrowheads="1"/>
          </p:cNvPicPr>
          <p:nvPr/>
        </p:nvPicPr>
        <p:blipFill>
          <a:blip r:embed="rId3"/>
          <a:srcRect l="5107" r="3938"/>
          <a:stretch>
            <a:fillRect/>
          </a:stretch>
        </p:blipFill>
        <p:spPr bwMode="auto">
          <a:xfrm>
            <a:off x="288177" y="430621"/>
            <a:ext cx="3926190" cy="2579618"/>
          </a:xfrm>
          <a:prstGeom prst="rect">
            <a:avLst/>
          </a:prstGeom>
          <a:noFill/>
          <a:ln w="9525">
            <a:noFill/>
            <a:miter lim="800000"/>
            <a:headEnd/>
            <a:tailEnd/>
          </a:ln>
        </p:spPr>
      </p:pic>
      <p:sp>
        <p:nvSpPr>
          <p:cNvPr id="5" name="Rectangle 2"/>
          <p:cNvSpPr>
            <a:spLocks noGrp="1" noChangeArrowheads="1"/>
          </p:cNvSpPr>
          <p:nvPr>
            <p:ph type="ctrTitle" idx="4294967295"/>
          </p:nvPr>
        </p:nvSpPr>
        <p:spPr>
          <a:xfrm>
            <a:off x="209458" y="6298420"/>
            <a:ext cx="9473155" cy="892552"/>
          </a:xfrm>
        </p:spPr>
        <p:txBody>
          <a:bodyPr>
            <a:spAutoFit/>
          </a:bodyPr>
          <a:lstStyle/>
          <a:p>
            <a:pPr algn="r" eaLnBrk="1" hangingPunct="1">
              <a:spcBef>
                <a:spcPct val="75000"/>
              </a:spcBef>
              <a:buClr>
                <a:schemeClr val="tx2"/>
              </a:buClr>
              <a:buFont typeface="Wingdings 2" pitchFamily="18" charset="2"/>
              <a:buNone/>
            </a:pPr>
            <a:r>
              <a:rPr lang="en-US" b="1" dirty="0">
                <a:solidFill>
                  <a:schemeClr val="accent2"/>
                </a:solidFill>
                <a:ea typeface="MS PGothic"/>
              </a:rPr>
              <a:t>	</a:t>
            </a:r>
            <a:r>
              <a:rPr lang="en-US" sz="1400" b="1" dirty="0">
                <a:solidFill>
                  <a:schemeClr val="accent2"/>
                </a:solidFill>
                <a:ea typeface="MS PGothic"/>
              </a:rPr>
              <a:t>Deven Mitchell</a:t>
            </a:r>
            <a:br>
              <a:rPr lang="en-US" sz="1400" b="1" dirty="0">
                <a:solidFill>
                  <a:schemeClr val="accent2"/>
                </a:solidFill>
                <a:ea typeface="MS PGothic"/>
              </a:rPr>
            </a:br>
            <a:r>
              <a:rPr lang="en-US" sz="1400" b="1" dirty="0">
                <a:solidFill>
                  <a:schemeClr val="accent2"/>
                </a:solidFill>
                <a:ea typeface="MS PGothic"/>
              </a:rPr>
              <a:t>Debt Manager</a:t>
            </a:r>
            <a:br>
              <a:rPr lang="en-US" sz="1400" b="1" dirty="0">
                <a:solidFill>
                  <a:schemeClr val="accent2"/>
                </a:solidFill>
                <a:ea typeface="MS PGothic"/>
              </a:rPr>
            </a:br>
            <a:r>
              <a:rPr lang="en-US" sz="1400" b="1" dirty="0">
                <a:solidFill>
                  <a:schemeClr val="accent2"/>
                </a:solidFill>
                <a:ea typeface="MS PGothic"/>
              </a:rPr>
              <a:t>(907) 465-3750</a:t>
            </a:r>
            <a:br>
              <a:rPr lang="en-US" sz="1400" b="1" dirty="0">
                <a:solidFill>
                  <a:schemeClr val="accent2"/>
                </a:solidFill>
                <a:ea typeface="MS PGothic"/>
              </a:rPr>
            </a:br>
            <a:r>
              <a:rPr lang="en-US" sz="1400" b="1" dirty="0">
                <a:solidFill>
                  <a:schemeClr val="accent2"/>
                </a:solidFill>
                <a:ea typeface="MS PGothic"/>
              </a:rPr>
              <a:t>deven.mitchell@alaska.gov </a:t>
            </a:r>
            <a:endParaRPr lang="en-US" b="1" dirty="0">
              <a:solidFill>
                <a:schemeClr val="accent2"/>
              </a:solidFill>
              <a:ea typeface="MS PGothic"/>
            </a:endParaRPr>
          </a:p>
        </p:txBody>
      </p:sp>
    </p:spTree>
    <p:extLst>
      <p:ext uri="{BB962C8B-B14F-4D97-AF65-F5344CB8AC3E}">
        <p14:creationId xmlns:p14="http://schemas.microsoft.com/office/powerpoint/2010/main" val="107726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idx="4294967295"/>
          </p:nvPr>
        </p:nvSpPr>
        <p:spPr>
          <a:xfrm>
            <a:off x="160681" y="163401"/>
            <a:ext cx="9581439" cy="469816"/>
          </a:xfrm>
        </p:spPr>
        <p:txBody>
          <a:bodyPr vert="horz" wrap="square" lIns="100600" tIns="50300" rIns="100600" bIns="50300" numCol="1" anchor="t" anchorCtr="0" compatLnSpc="1">
            <a:prstTxWarp prst="textNoShape">
              <a:avLst/>
            </a:prstTxWarp>
          </a:bodyPr>
          <a:lstStyle/>
          <a:p>
            <a:pPr eaLnBrk="1" hangingPunct="1"/>
            <a:r>
              <a:rPr lang="en-US" dirty="0">
                <a:ea typeface="MS PGothic"/>
              </a:rPr>
              <a:t>Alaska’s Economy Has Been More Stable than U.S.</a:t>
            </a:r>
          </a:p>
        </p:txBody>
      </p:sp>
      <p:sp>
        <p:nvSpPr>
          <p:cNvPr id="4" name="Rectangle 8">
            <a:extLst>
              <a:ext uri="{FF2B5EF4-FFF2-40B4-BE49-F238E27FC236}">
                <a16:creationId xmlns:a16="http://schemas.microsoft.com/office/drawing/2014/main" id="{4718A506-A9FA-475B-9C49-D2E2B9017C5D}"/>
              </a:ext>
            </a:extLst>
          </p:cNvPr>
          <p:cNvSpPr>
            <a:spLocks noChangeArrowheads="1"/>
          </p:cNvSpPr>
          <p:nvPr/>
        </p:nvSpPr>
        <p:spPr bwMode="auto">
          <a:xfrm>
            <a:off x="470464" y="725433"/>
            <a:ext cx="5050900" cy="473308"/>
          </a:xfrm>
          <a:prstGeom prst="rect">
            <a:avLst/>
          </a:prstGeom>
          <a:noFill/>
          <a:ln w="9525">
            <a:noFill/>
            <a:miter lim="800000"/>
            <a:headEnd/>
            <a:tailEnd/>
          </a:ln>
        </p:spPr>
        <p:txBody>
          <a:bodyPr lIns="0" tIns="0" rIns="0" bIns="0" anchor="ctr"/>
          <a:lstStyle/>
          <a:p>
            <a:pPr>
              <a:spcBef>
                <a:spcPct val="75000"/>
              </a:spcBef>
              <a:buClr>
                <a:schemeClr val="accent2"/>
              </a:buClr>
              <a:buFont typeface="Wingdings 2" pitchFamily="18" charset="2"/>
              <a:buNone/>
            </a:pPr>
            <a:r>
              <a:rPr lang="en-US" sz="1320" b="1" i="1" dirty="0">
                <a:solidFill>
                  <a:schemeClr val="accent2">
                    <a:lumMod val="75000"/>
                  </a:schemeClr>
                </a:solidFill>
                <a:latin typeface="+mj-lt"/>
              </a:rPr>
              <a:t>Unemployment Rates, Alaska and US – January 2007 to August 2017</a:t>
            </a:r>
          </a:p>
        </p:txBody>
      </p:sp>
      <p:graphicFrame>
        <p:nvGraphicFramePr>
          <p:cNvPr id="6" name="Chart 5">
            <a:extLst>
              <a:ext uri="{FF2B5EF4-FFF2-40B4-BE49-F238E27FC236}">
                <a16:creationId xmlns:a16="http://schemas.microsoft.com/office/drawing/2014/main" id="{410E5498-E399-4D8C-99F4-2ACEFE26EF86}"/>
              </a:ext>
            </a:extLst>
          </p:cNvPr>
          <p:cNvGraphicFramePr>
            <a:graphicFrameLocks/>
          </p:cNvGraphicFramePr>
          <p:nvPr>
            <p:extLst/>
          </p:nvPr>
        </p:nvGraphicFramePr>
        <p:xfrm>
          <a:off x="-97584" y="725184"/>
          <a:ext cx="5674858" cy="3250388"/>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8">
            <a:extLst>
              <a:ext uri="{FF2B5EF4-FFF2-40B4-BE49-F238E27FC236}">
                <a16:creationId xmlns:a16="http://schemas.microsoft.com/office/drawing/2014/main" id="{142CAD96-00DA-48A6-8F6A-2BE08E0AD29C}"/>
              </a:ext>
            </a:extLst>
          </p:cNvPr>
          <p:cNvSpPr>
            <a:spLocks noChangeArrowheads="1"/>
          </p:cNvSpPr>
          <p:nvPr/>
        </p:nvSpPr>
        <p:spPr bwMode="auto">
          <a:xfrm>
            <a:off x="6035402" y="725433"/>
            <a:ext cx="3953266" cy="473308"/>
          </a:xfrm>
          <a:prstGeom prst="rect">
            <a:avLst/>
          </a:prstGeom>
          <a:noFill/>
          <a:ln w="9525">
            <a:noFill/>
            <a:miter lim="800000"/>
            <a:headEnd/>
            <a:tailEnd/>
          </a:ln>
        </p:spPr>
        <p:txBody>
          <a:bodyPr lIns="0" tIns="0" rIns="0" bIns="0" anchor="ctr"/>
          <a:lstStyle/>
          <a:p>
            <a:pPr>
              <a:spcBef>
                <a:spcPct val="75000"/>
              </a:spcBef>
              <a:buClr>
                <a:schemeClr val="accent2"/>
              </a:buClr>
              <a:buFont typeface="Wingdings 2" pitchFamily="18" charset="2"/>
              <a:buNone/>
            </a:pPr>
            <a:r>
              <a:rPr lang="en-US" sz="1320" b="1" i="1" dirty="0">
                <a:solidFill>
                  <a:schemeClr val="accent2">
                    <a:lumMod val="75000"/>
                  </a:schemeClr>
                </a:solidFill>
                <a:latin typeface="+mj-lt"/>
              </a:rPr>
              <a:t>Percent of Time States were Adding Jobs, 1961-2016</a:t>
            </a:r>
          </a:p>
        </p:txBody>
      </p:sp>
      <p:graphicFrame>
        <p:nvGraphicFramePr>
          <p:cNvPr id="8" name="Chart 7">
            <a:extLst>
              <a:ext uri="{FF2B5EF4-FFF2-40B4-BE49-F238E27FC236}">
                <a16:creationId xmlns:a16="http://schemas.microsoft.com/office/drawing/2014/main" id="{BBF1393F-896D-4CAC-8ED7-3CCE6AF899FA}"/>
              </a:ext>
            </a:extLst>
          </p:cNvPr>
          <p:cNvGraphicFramePr>
            <a:graphicFrameLocks/>
          </p:cNvGraphicFramePr>
          <p:nvPr>
            <p:extLst/>
          </p:nvPr>
        </p:nvGraphicFramePr>
        <p:xfrm>
          <a:off x="5294035" y="962087"/>
          <a:ext cx="4484154" cy="3363115"/>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8A08CE38-B9B5-4986-B78A-DACF85D960AF}"/>
              </a:ext>
            </a:extLst>
          </p:cNvPr>
          <p:cNvSpPr txBox="1"/>
          <p:nvPr/>
        </p:nvSpPr>
        <p:spPr>
          <a:xfrm>
            <a:off x="8831734" y="1092704"/>
            <a:ext cx="1367413" cy="295466"/>
          </a:xfrm>
          <a:prstGeom prst="rect">
            <a:avLst/>
          </a:prstGeom>
          <a:noFill/>
        </p:spPr>
        <p:txBody>
          <a:bodyPr wrap="square" rtlCol="0">
            <a:spAutoFit/>
          </a:bodyPr>
          <a:lstStyle/>
          <a:p>
            <a:r>
              <a:rPr lang="en-US" sz="1320" b="1" dirty="0">
                <a:solidFill>
                  <a:srgbClr val="FF0000"/>
                </a:solidFill>
              </a:rPr>
              <a:t>AK: 89%</a:t>
            </a:r>
          </a:p>
        </p:txBody>
      </p:sp>
      <p:sp>
        <p:nvSpPr>
          <p:cNvPr id="10" name="TextBox 9">
            <a:extLst>
              <a:ext uri="{FF2B5EF4-FFF2-40B4-BE49-F238E27FC236}">
                <a16:creationId xmlns:a16="http://schemas.microsoft.com/office/drawing/2014/main" id="{261466E0-A8C9-4E21-94F2-9064D7C8B97E}"/>
              </a:ext>
            </a:extLst>
          </p:cNvPr>
          <p:cNvSpPr txBox="1"/>
          <p:nvPr/>
        </p:nvSpPr>
        <p:spPr>
          <a:xfrm>
            <a:off x="6883260" y="1331851"/>
            <a:ext cx="1686528" cy="295466"/>
          </a:xfrm>
          <a:prstGeom prst="rect">
            <a:avLst/>
          </a:prstGeom>
          <a:noFill/>
        </p:spPr>
        <p:txBody>
          <a:bodyPr wrap="square" rtlCol="0">
            <a:spAutoFit/>
          </a:bodyPr>
          <a:lstStyle/>
          <a:p>
            <a:r>
              <a:rPr lang="en-US" sz="1320" b="1" dirty="0">
                <a:solidFill>
                  <a:srgbClr val="FF0000"/>
                </a:solidFill>
              </a:rPr>
              <a:t>US Ave.: 82%</a:t>
            </a:r>
          </a:p>
        </p:txBody>
      </p:sp>
      <p:graphicFrame>
        <p:nvGraphicFramePr>
          <p:cNvPr id="11" name="Chart 10">
            <a:extLst>
              <a:ext uri="{FF2B5EF4-FFF2-40B4-BE49-F238E27FC236}">
                <a16:creationId xmlns:a16="http://schemas.microsoft.com/office/drawing/2014/main" id="{7B5FEA09-00CF-4A44-BB98-252CE0B31CF7}"/>
              </a:ext>
            </a:extLst>
          </p:cNvPr>
          <p:cNvGraphicFramePr>
            <a:graphicFrameLocks/>
          </p:cNvGraphicFramePr>
          <p:nvPr>
            <p:extLst/>
          </p:nvPr>
        </p:nvGraphicFramePr>
        <p:xfrm>
          <a:off x="286682" y="4417875"/>
          <a:ext cx="5234681" cy="2404235"/>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8">
            <a:extLst>
              <a:ext uri="{FF2B5EF4-FFF2-40B4-BE49-F238E27FC236}">
                <a16:creationId xmlns:a16="http://schemas.microsoft.com/office/drawing/2014/main" id="{131FB179-8CA2-405C-98E4-DBF331E72234}"/>
              </a:ext>
            </a:extLst>
          </p:cNvPr>
          <p:cNvSpPr>
            <a:spLocks noChangeArrowheads="1"/>
          </p:cNvSpPr>
          <p:nvPr/>
        </p:nvSpPr>
        <p:spPr bwMode="auto">
          <a:xfrm>
            <a:off x="1287553" y="4026068"/>
            <a:ext cx="4470057" cy="473308"/>
          </a:xfrm>
          <a:prstGeom prst="rect">
            <a:avLst/>
          </a:prstGeom>
          <a:noFill/>
          <a:ln w="9525">
            <a:noFill/>
            <a:miter lim="800000"/>
            <a:headEnd/>
            <a:tailEnd/>
          </a:ln>
        </p:spPr>
        <p:txBody>
          <a:bodyPr lIns="0" tIns="0" rIns="0" bIns="0" anchor="ctr"/>
          <a:lstStyle/>
          <a:p>
            <a:pPr>
              <a:spcBef>
                <a:spcPct val="75000"/>
              </a:spcBef>
              <a:buClr>
                <a:schemeClr val="accent2"/>
              </a:buClr>
              <a:buFont typeface="Wingdings 2" pitchFamily="18" charset="2"/>
              <a:buNone/>
            </a:pPr>
            <a:r>
              <a:rPr lang="en-US" sz="1320" b="1" i="1" dirty="0">
                <a:solidFill>
                  <a:schemeClr val="accent2">
                    <a:lumMod val="75000"/>
                  </a:schemeClr>
                </a:solidFill>
                <a:latin typeface="+mj-lt"/>
              </a:rPr>
              <a:t>Alaska Home Prices Changed Little in Recent Years </a:t>
            </a:r>
          </a:p>
        </p:txBody>
      </p:sp>
      <p:graphicFrame>
        <p:nvGraphicFramePr>
          <p:cNvPr id="15" name="Chart 3">
            <a:extLst>
              <a:ext uri="{FF2B5EF4-FFF2-40B4-BE49-F238E27FC236}">
                <a16:creationId xmlns:a16="http://schemas.microsoft.com/office/drawing/2014/main" id="{8FE0DDEA-B9AC-498E-B204-04F8DD353C36}"/>
              </a:ext>
            </a:extLst>
          </p:cNvPr>
          <p:cNvGraphicFramePr>
            <a:graphicFrameLocks noGrp="1"/>
          </p:cNvGraphicFramePr>
          <p:nvPr>
            <p:extLst/>
          </p:nvPr>
        </p:nvGraphicFramePr>
        <p:xfrm>
          <a:off x="5855147" y="4325202"/>
          <a:ext cx="3742751" cy="2540129"/>
        </p:xfrm>
        <a:graphic>
          <a:graphicData uri="http://schemas.openxmlformats.org/presentationml/2006/ole">
            <mc:AlternateContent xmlns:mc="http://schemas.openxmlformats.org/markup-compatibility/2006">
              <mc:Choice xmlns:v="urn:schemas-microsoft-com:vml" Requires="v">
                <p:oleObj spid="_x0000_s1035" name="Worksheet" r:id="rId9" imgW="9067817" imgH="6400922" progId="Excel.Sheet.8">
                  <p:embed/>
                </p:oleObj>
              </mc:Choice>
              <mc:Fallback>
                <p:oleObj name="Worksheet" r:id="rId9" imgW="9067817" imgH="6400922" progId="Excel.Sheet.8">
                  <p:embed/>
                  <p:pic>
                    <p:nvPicPr>
                      <p:cNvPr id="0" name=""/>
                      <p:cNvPicPr>
                        <a:picLocks noGrp="1" noChangeArrowheads="1"/>
                      </p:cNvPicPr>
                      <p:nvPr/>
                    </p:nvPicPr>
                    <p:blipFill>
                      <a:blip r:embed="rId10"/>
                      <a:srcRect/>
                      <a:stretch>
                        <a:fillRect/>
                      </a:stretch>
                    </p:blipFill>
                    <p:spPr bwMode="auto">
                      <a:xfrm>
                        <a:off x="5855147" y="4325202"/>
                        <a:ext cx="3742751" cy="2540129"/>
                      </a:xfrm>
                      <a:prstGeom prst="rect">
                        <a:avLst/>
                      </a:prstGeom>
                      <a:noFill/>
                      <a:ln>
                        <a:noFill/>
                      </a:ln>
                      <a:extLst/>
                    </p:spPr>
                  </p:pic>
                </p:oleObj>
              </mc:Fallback>
            </mc:AlternateContent>
          </a:graphicData>
        </a:graphic>
      </p:graphicFrame>
      <p:sp>
        <p:nvSpPr>
          <p:cNvPr id="16" name="Rectangle 8">
            <a:extLst>
              <a:ext uri="{FF2B5EF4-FFF2-40B4-BE49-F238E27FC236}">
                <a16:creationId xmlns:a16="http://schemas.microsoft.com/office/drawing/2014/main" id="{E6960048-C599-4D21-AFB9-DF2591A734DF}"/>
              </a:ext>
            </a:extLst>
          </p:cNvPr>
          <p:cNvSpPr>
            <a:spLocks noChangeArrowheads="1"/>
          </p:cNvSpPr>
          <p:nvPr/>
        </p:nvSpPr>
        <p:spPr bwMode="auto">
          <a:xfrm>
            <a:off x="6747524" y="6466319"/>
            <a:ext cx="2847422" cy="473308"/>
          </a:xfrm>
          <a:prstGeom prst="rect">
            <a:avLst/>
          </a:prstGeom>
          <a:noFill/>
          <a:ln w="9525">
            <a:noFill/>
            <a:miter lim="800000"/>
            <a:headEnd/>
            <a:tailEnd/>
          </a:ln>
        </p:spPr>
        <p:txBody>
          <a:bodyPr lIns="0" tIns="0" rIns="0" bIns="0" anchor="ctr"/>
          <a:lstStyle/>
          <a:p>
            <a:pPr>
              <a:spcBef>
                <a:spcPct val="75000"/>
              </a:spcBef>
              <a:buClr>
                <a:schemeClr val="accent2"/>
              </a:buClr>
              <a:buFont typeface="Wingdings 2" pitchFamily="18" charset="2"/>
              <a:buNone/>
            </a:pPr>
            <a:r>
              <a:rPr lang="en-US" sz="1320" b="1" i="1" dirty="0">
                <a:solidFill>
                  <a:schemeClr val="accent2">
                    <a:lumMod val="75000"/>
                  </a:schemeClr>
                </a:solidFill>
                <a:latin typeface="+mj-lt"/>
              </a:rPr>
              <a:t>Where the Jobs are in Alaska</a:t>
            </a:r>
          </a:p>
        </p:txBody>
      </p:sp>
      <p:sp>
        <p:nvSpPr>
          <p:cNvPr id="17" name="Rectangle 8">
            <a:extLst>
              <a:ext uri="{FF2B5EF4-FFF2-40B4-BE49-F238E27FC236}">
                <a16:creationId xmlns:a16="http://schemas.microsoft.com/office/drawing/2014/main" id="{B6A9399B-3431-43A1-98E5-6030251C5FA1}"/>
              </a:ext>
            </a:extLst>
          </p:cNvPr>
          <p:cNvSpPr>
            <a:spLocks noChangeArrowheads="1"/>
          </p:cNvSpPr>
          <p:nvPr/>
        </p:nvSpPr>
        <p:spPr bwMode="auto">
          <a:xfrm>
            <a:off x="160681" y="4329728"/>
            <a:ext cx="4470057" cy="473308"/>
          </a:xfrm>
          <a:prstGeom prst="rect">
            <a:avLst/>
          </a:prstGeom>
          <a:noFill/>
          <a:ln w="9525">
            <a:noFill/>
            <a:miter lim="800000"/>
            <a:headEnd/>
            <a:tailEnd/>
          </a:ln>
        </p:spPr>
        <p:txBody>
          <a:bodyPr lIns="0" tIns="0" rIns="0" bIns="0" anchor="ctr"/>
          <a:lstStyle/>
          <a:p>
            <a:pPr>
              <a:spcBef>
                <a:spcPct val="75000"/>
              </a:spcBef>
              <a:buClr>
                <a:schemeClr val="accent2"/>
              </a:buClr>
              <a:buFont typeface="Wingdings 2" pitchFamily="18" charset="2"/>
              <a:buNone/>
            </a:pPr>
            <a:r>
              <a:rPr lang="en-US" sz="1100" b="1" i="1" dirty="0">
                <a:solidFill>
                  <a:schemeClr val="accent2">
                    <a:lumMod val="75000"/>
                  </a:schemeClr>
                </a:solidFill>
                <a:latin typeface="+mj-lt"/>
              </a:rPr>
              <a:t>Single Family Homes</a:t>
            </a:r>
          </a:p>
        </p:txBody>
      </p:sp>
      <p:sp>
        <p:nvSpPr>
          <p:cNvPr id="18" name="Rectangle 17">
            <a:extLst>
              <a:ext uri="{FF2B5EF4-FFF2-40B4-BE49-F238E27FC236}">
                <a16:creationId xmlns:a16="http://schemas.microsoft.com/office/drawing/2014/main" id="{69548EEE-9C6C-45B8-ADCA-676A343365DB}"/>
              </a:ext>
            </a:extLst>
          </p:cNvPr>
          <p:cNvSpPr/>
          <p:nvPr>
            <p:custDataLst>
              <p:tags r:id="rId3"/>
            </p:custDataLst>
          </p:nvPr>
        </p:nvSpPr>
        <p:spPr bwMode="auto">
          <a:xfrm>
            <a:off x="470464" y="7421084"/>
            <a:ext cx="232287" cy="227008"/>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flat" cmpd="sng" algn="ctr">
                <a:solidFill>
                  <a:schemeClr val="bg2"/>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endParaRPr lang="en-US" sz="880" dirty="0">
              <a:solidFill>
                <a:srgbClr val="53565A"/>
              </a:solidFill>
            </a:endParaRPr>
          </a:p>
        </p:txBody>
      </p:sp>
    </p:spTree>
    <p:custDataLst>
      <p:tags r:id="rId2"/>
    </p:custDataLst>
    <p:extLst>
      <p:ext uri="{BB962C8B-B14F-4D97-AF65-F5344CB8AC3E}">
        <p14:creationId xmlns:p14="http://schemas.microsoft.com/office/powerpoint/2010/main" val="363824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8"/>
          <p:cNvSpPr>
            <a:spLocks noChangeArrowheads="1"/>
          </p:cNvSpPr>
          <p:nvPr/>
        </p:nvSpPr>
        <p:spPr bwMode="auto">
          <a:xfrm>
            <a:off x="410126" y="981927"/>
            <a:ext cx="11055920" cy="441870"/>
          </a:xfrm>
          <a:prstGeom prst="rect">
            <a:avLst/>
          </a:prstGeom>
          <a:noFill/>
          <a:ln w="9525">
            <a:noFill/>
            <a:miter lim="800000"/>
            <a:headEnd/>
            <a:tailEnd/>
          </a:ln>
        </p:spPr>
        <p:txBody>
          <a:bodyPr lIns="0" tIns="0" rIns="0" bIns="0"/>
          <a:lstStyle/>
          <a:p>
            <a:pPr fontAlgn="base">
              <a:spcBef>
                <a:spcPct val="75000"/>
              </a:spcBef>
              <a:spcAft>
                <a:spcPct val="0"/>
              </a:spcAft>
              <a:buClr>
                <a:srgbClr val="003082"/>
              </a:buClr>
              <a:buFont typeface="Wingdings 2" pitchFamily="18" charset="2"/>
              <a:buNone/>
            </a:pPr>
            <a:r>
              <a:rPr lang="en-US" sz="1100" b="1" i="1" dirty="0">
                <a:solidFill>
                  <a:srgbClr val="003082"/>
                </a:solidFill>
              </a:rPr>
              <a:t>Unlike other States, t</a:t>
            </a:r>
            <a:r>
              <a:rPr lang="en-US" sz="1100" b="1" i="1" dirty="0">
                <a:solidFill>
                  <a:srgbClr val="003082"/>
                </a:solidFill>
                <a:ea typeface="MS PGothic"/>
              </a:rPr>
              <a:t>he State of Alaska’s Revenue Generation </a:t>
            </a:r>
            <a:r>
              <a:rPr lang="en-US" sz="1100" b="1" i="1" dirty="0">
                <a:solidFill>
                  <a:srgbClr val="003082"/>
                </a:solidFill>
              </a:rPr>
              <a:t>is Not Limited to Alaska’s Economy</a:t>
            </a:r>
            <a:endParaRPr lang="en-US" sz="1100" b="1" i="1" dirty="0">
              <a:solidFill>
                <a:srgbClr val="003082"/>
              </a:solidFill>
              <a:ea typeface="MS PGothic"/>
            </a:endParaRPr>
          </a:p>
        </p:txBody>
      </p:sp>
      <p:sp>
        <p:nvSpPr>
          <p:cNvPr id="285700" name="Line 14"/>
          <p:cNvSpPr>
            <a:spLocks noChangeShapeType="1"/>
          </p:cNvSpPr>
          <p:nvPr/>
        </p:nvSpPr>
        <p:spPr bwMode="auto">
          <a:xfrm>
            <a:off x="321361" y="1335705"/>
            <a:ext cx="9424252" cy="0"/>
          </a:xfrm>
          <a:prstGeom prst="line">
            <a:avLst/>
          </a:prstGeom>
          <a:noFill/>
          <a:ln w="19050">
            <a:solidFill>
              <a:schemeClr val="accent2"/>
            </a:solidFill>
            <a:round/>
            <a:headEnd/>
            <a:tailEnd/>
          </a:ln>
        </p:spPr>
        <p:txBody>
          <a:bodyPr lIns="50300" rIns="50300" anchor="ctr"/>
          <a:lstStyle/>
          <a:p>
            <a:pPr fontAlgn="base">
              <a:spcBef>
                <a:spcPct val="0"/>
              </a:spcBef>
              <a:spcAft>
                <a:spcPct val="0"/>
              </a:spcAft>
            </a:pPr>
            <a:endParaRPr lang="en-US" sz="1540" dirty="0">
              <a:solidFill>
                <a:srgbClr val="000000"/>
              </a:solidFill>
              <a:ea typeface="MS PGothic"/>
            </a:endParaRPr>
          </a:p>
        </p:txBody>
      </p:sp>
      <p:sp>
        <p:nvSpPr>
          <p:cNvPr id="23" name="Rectangle 4">
            <a:extLst>
              <a:ext uri="{FF2B5EF4-FFF2-40B4-BE49-F238E27FC236}">
                <a16:creationId xmlns:a16="http://schemas.microsoft.com/office/drawing/2014/main" id="{B2519245-9847-4053-A8F0-6A1547076456}"/>
              </a:ext>
            </a:extLst>
          </p:cNvPr>
          <p:cNvSpPr>
            <a:spLocks noChangeArrowheads="1"/>
          </p:cNvSpPr>
          <p:nvPr/>
        </p:nvSpPr>
        <p:spPr bwMode="auto">
          <a:xfrm>
            <a:off x="410126" y="1515583"/>
            <a:ext cx="4405764" cy="5194849"/>
          </a:xfrm>
          <a:prstGeom prst="rect">
            <a:avLst/>
          </a:prstGeom>
          <a:noFill/>
          <a:ln w="9525" algn="ctr">
            <a:noFill/>
            <a:miter lim="800000"/>
            <a:headEnd/>
            <a:tailEnd/>
          </a:ln>
        </p:spPr>
        <p:txBody>
          <a:bodyPr lIns="0" tIns="0" rIns="0" bIns="0"/>
          <a:lstStyle/>
          <a:p>
            <a:pPr marL="251506" indent="-251506">
              <a:lnSpc>
                <a:spcPct val="110000"/>
              </a:lnSpc>
              <a:spcBef>
                <a:spcPct val="30000"/>
              </a:spcBef>
              <a:buClr>
                <a:srgbClr val="002060"/>
              </a:buClr>
              <a:buFont typeface="Wingdings 2" pitchFamily="18" charset="2"/>
              <a:buChar char=""/>
              <a:defRPr/>
            </a:pPr>
            <a:r>
              <a:rPr lang="en-US" sz="1320" b="1" kern="0" dirty="0">
                <a:solidFill>
                  <a:schemeClr val="accent2">
                    <a:lumMod val="75000"/>
                  </a:schemeClr>
                </a:solidFill>
                <a:ea typeface="MS PGothic"/>
              </a:rPr>
              <a:t>The Alaska Permanent Fund </a:t>
            </a:r>
            <a:r>
              <a:rPr lang="en-US" sz="1320" b="1" kern="0" dirty="0">
                <a:solidFill>
                  <a:schemeClr val="accent2">
                    <a:lumMod val="75000"/>
                  </a:schemeClr>
                </a:solidFill>
              </a:rPr>
              <a:t>Provides </a:t>
            </a:r>
            <a:r>
              <a:rPr lang="en-US" sz="1320" b="1" kern="0" dirty="0">
                <a:solidFill>
                  <a:schemeClr val="accent2">
                    <a:lumMod val="75000"/>
                  </a:schemeClr>
                </a:solidFill>
                <a:ea typeface="MS PGothic"/>
              </a:rPr>
              <a:t>Alaska Unparalleled Revenue Source Diversification</a:t>
            </a:r>
          </a:p>
          <a:p>
            <a:pPr marL="251506" indent="-251506">
              <a:lnSpc>
                <a:spcPct val="110000"/>
              </a:lnSpc>
              <a:spcBef>
                <a:spcPct val="30000"/>
              </a:spcBef>
              <a:buClr>
                <a:srgbClr val="002060"/>
              </a:buClr>
              <a:buFont typeface="Wingdings 2" pitchFamily="18" charset="2"/>
              <a:buChar char=""/>
              <a:defRPr/>
            </a:pPr>
            <a:r>
              <a:rPr lang="en-US" sz="1320" b="1" kern="0" dirty="0">
                <a:solidFill>
                  <a:schemeClr val="accent2">
                    <a:lumMod val="75000"/>
                  </a:schemeClr>
                </a:solidFill>
              </a:rPr>
              <a:t>As of March 31, 2018 Alaska’s Permanent Fund endowment had an unaudited total fund balance of $64.6 billion. </a:t>
            </a:r>
          </a:p>
          <a:p>
            <a:pPr marL="817394" lvl="1" indent="-314382">
              <a:lnSpc>
                <a:spcPct val="110000"/>
              </a:lnSpc>
              <a:spcBef>
                <a:spcPct val="30000"/>
              </a:spcBef>
              <a:buClr>
                <a:srgbClr val="002060"/>
              </a:buClr>
              <a:buFont typeface="Courier New" panose="02070309020205020404" pitchFamily="49" charset="0"/>
              <a:buChar char="o"/>
              <a:defRPr/>
            </a:pPr>
            <a:r>
              <a:rPr lang="en-US" sz="1210" kern="0" dirty="0">
                <a:solidFill>
                  <a:schemeClr val="accent2">
                    <a:lumMod val="75000"/>
                  </a:schemeClr>
                </a:solidFill>
              </a:rPr>
              <a:t>The State’s Permanent Fund Revenue is generated from the national and world economies</a:t>
            </a:r>
          </a:p>
          <a:p>
            <a:pPr marL="817394" lvl="1" indent="-314382">
              <a:lnSpc>
                <a:spcPct val="110000"/>
              </a:lnSpc>
              <a:spcBef>
                <a:spcPct val="30000"/>
              </a:spcBef>
              <a:buClr>
                <a:srgbClr val="002060"/>
              </a:buClr>
              <a:buFont typeface="Courier New" panose="02070309020205020404" pitchFamily="49" charset="0"/>
              <a:buChar char="o"/>
              <a:defRPr/>
            </a:pPr>
            <a:r>
              <a:rPr lang="en-US" sz="1210" kern="0" dirty="0">
                <a:solidFill>
                  <a:schemeClr val="accent2">
                    <a:lumMod val="75000"/>
                  </a:schemeClr>
                </a:solidFill>
              </a:rPr>
              <a:t>The Permanent Fund does not rely on Alaska’s economy for revenue generation – prohibited investment</a:t>
            </a:r>
          </a:p>
          <a:p>
            <a:pPr marL="817394" lvl="1" indent="-314382">
              <a:lnSpc>
                <a:spcPct val="110000"/>
              </a:lnSpc>
              <a:spcBef>
                <a:spcPct val="30000"/>
              </a:spcBef>
              <a:buClr>
                <a:srgbClr val="002060"/>
              </a:buClr>
              <a:buFont typeface="Courier New" panose="02070309020205020404" pitchFamily="49" charset="0"/>
              <a:buChar char="o"/>
              <a:defRPr/>
            </a:pPr>
            <a:r>
              <a:rPr lang="en-US" sz="1210" kern="0" dirty="0">
                <a:solidFill>
                  <a:schemeClr val="accent2">
                    <a:lumMod val="75000"/>
                  </a:schemeClr>
                </a:solidFill>
              </a:rPr>
              <a:t>The APFC Board independently directs investments and has established a 10-year total return projection of 6.50%</a:t>
            </a:r>
          </a:p>
          <a:p>
            <a:pPr marL="817394" lvl="1" indent="-314382">
              <a:lnSpc>
                <a:spcPct val="110000"/>
              </a:lnSpc>
              <a:spcBef>
                <a:spcPct val="30000"/>
              </a:spcBef>
              <a:buClr>
                <a:srgbClr val="002060"/>
              </a:buClr>
              <a:buFont typeface="Courier New" panose="02070309020205020404" pitchFamily="49" charset="0"/>
              <a:buChar char="o"/>
              <a:defRPr/>
            </a:pPr>
            <a:r>
              <a:rPr lang="en-US" sz="1210" kern="0" dirty="0">
                <a:solidFill>
                  <a:schemeClr val="accent2">
                    <a:lumMod val="75000"/>
                  </a:schemeClr>
                </a:solidFill>
              </a:rPr>
              <a:t>The Permanent Fund owns shares in more than 3,000 corporations around the world </a:t>
            </a:r>
          </a:p>
          <a:p>
            <a:pPr marL="817394" lvl="1" indent="-314382">
              <a:lnSpc>
                <a:spcPct val="110000"/>
              </a:lnSpc>
              <a:spcBef>
                <a:spcPct val="30000"/>
              </a:spcBef>
              <a:buClr>
                <a:srgbClr val="002060"/>
              </a:buClr>
              <a:buFont typeface="Courier New" panose="02070309020205020404" pitchFamily="49" charset="0"/>
              <a:buChar char="o"/>
              <a:defRPr/>
            </a:pPr>
            <a:r>
              <a:rPr lang="en-US" sz="1210" kern="0" dirty="0">
                <a:solidFill>
                  <a:schemeClr val="accent2">
                    <a:lumMod val="75000"/>
                  </a:schemeClr>
                </a:solidFill>
                <a:ea typeface="MS PGothic"/>
              </a:rPr>
              <a:t>Fixed Income holdings include both US and International securities</a:t>
            </a:r>
          </a:p>
          <a:p>
            <a:pPr marL="817394" lvl="1" indent="-314382">
              <a:lnSpc>
                <a:spcPct val="110000"/>
              </a:lnSpc>
              <a:spcBef>
                <a:spcPct val="30000"/>
              </a:spcBef>
              <a:buClr>
                <a:srgbClr val="002060"/>
              </a:buClr>
              <a:buFont typeface="Courier New" panose="02070309020205020404" pitchFamily="49" charset="0"/>
              <a:buChar char="o"/>
              <a:defRPr/>
            </a:pPr>
            <a:r>
              <a:rPr lang="en-US" sz="1210" kern="0" dirty="0">
                <a:solidFill>
                  <a:schemeClr val="accent2">
                    <a:lumMod val="75000"/>
                  </a:schemeClr>
                </a:solidFill>
              </a:rPr>
              <a:t>The Real Estate allocation provides inflation protection and enhanced diversification worldwide</a:t>
            </a:r>
            <a:endParaRPr lang="en-US" sz="1320" b="1" kern="0" dirty="0">
              <a:solidFill>
                <a:schemeClr val="accent2">
                  <a:lumMod val="75000"/>
                </a:schemeClr>
              </a:solidFill>
            </a:endParaRPr>
          </a:p>
          <a:p>
            <a:pPr marL="251506" indent="-251506">
              <a:lnSpc>
                <a:spcPct val="110000"/>
              </a:lnSpc>
              <a:spcBef>
                <a:spcPct val="30000"/>
              </a:spcBef>
              <a:buClr>
                <a:srgbClr val="002060"/>
              </a:buClr>
              <a:buFont typeface="Wingdings 2" pitchFamily="18" charset="2"/>
              <a:buChar char=""/>
              <a:defRPr/>
            </a:pPr>
            <a:r>
              <a:rPr lang="en-US" sz="1320" b="1" kern="0" dirty="0">
                <a:solidFill>
                  <a:schemeClr val="accent2">
                    <a:lumMod val="75000"/>
                  </a:schemeClr>
                </a:solidFill>
              </a:rPr>
              <a:t>Investment income has tended to be countercyclical to oil, the source of the State’s other largest revenue stream</a:t>
            </a:r>
          </a:p>
          <a:p>
            <a:pPr marL="817394" lvl="1" indent="-314382">
              <a:lnSpc>
                <a:spcPct val="110000"/>
              </a:lnSpc>
              <a:spcBef>
                <a:spcPct val="30000"/>
              </a:spcBef>
              <a:buClr>
                <a:srgbClr val="002060"/>
              </a:buClr>
              <a:buFont typeface="Courier New" panose="02070309020205020404" pitchFamily="49" charset="0"/>
              <a:buChar char="o"/>
              <a:defRPr/>
            </a:pPr>
            <a:endParaRPr lang="en-US" sz="1210" kern="0" dirty="0">
              <a:solidFill>
                <a:schemeClr val="accent2">
                  <a:lumMod val="75000"/>
                </a:schemeClr>
              </a:solidFill>
            </a:endParaRPr>
          </a:p>
        </p:txBody>
      </p:sp>
      <p:pic>
        <p:nvPicPr>
          <p:cNvPr id="8" name="Picture 7">
            <a:extLst>
              <a:ext uri="{FF2B5EF4-FFF2-40B4-BE49-F238E27FC236}">
                <a16:creationId xmlns:a16="http://schemas.microsoft.com/office/drawing/2014/main" id="{C16D7023-0B76-442D-B2B9-F5EDF1EAB5A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2018"/>
          <a:stretch/>
        </p:blipFill>
        <p:spPr>
          <a:xfrm>
            <a:off x="4990924" y="2656248"/>
            <a:ext cx="4754690" cy="3593349"/>
          </a:xfrm>
          <a:prstGeom prst="rect">
            <a:avLst/>
          </a:prstGeom>
        </p:spPr>
      </p:pic>
      <p:pic>
        <p:nvPicPr>
          <p:cNvPr id="9" name="Picture 8">
            <a:extLst>
              <a:ext uri="{FF2B5EF4-FFF2-40B4-BE49-F238E27FC236}">
                <a16:creationId xmlns:a16="http://schemas.microsoft.com/office/drawing/2014/main" id="{55FE3715-6999-4FE6-AB5C-8B7DD79BCE5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17000"/>
                    </a14:imgEffect>
                  </a14:imgLayer>
                </a14:imgProps>
              </a:ext>
            </a:extLst>
          </a:blip>
          <a:srcRect r="386"/>
          <a:stretch/>
        </p:blipFill>
        <p:spPr>
          <a:xfrm>
            <a:off x="5506898" y="1650617"/>
            <a:ext cx="4030365" cy="687053"/>
          </a:xfrm>
          <a:prstGeom prst="rect">
            <a:avLst/>
          </a:prstGeom>
        </p:spPr>
      </p:pic>
      <p:sp>
        <p:nvSpPr>
          <p:cNvPr id="11" name="Title 1">
            <a:extLst>
              <a:ext uri="{FF2B5EF4-FFF2-40B4-BE49-F238E27FC236}">
                <a16:creationId xmlns:a16="http://schemas.microsoft.com/office/drawing/2014/main" id="{3557C472-9D5E-40F1-A5E8-C2871E675041}"/>
              </a:ext>
            </a:extLst>
          </p:cNvPr>
          <p:cNvSpPr txBox="1">
            <a:spLocks/>
          </p:cNvSpPr>
          <p:nvPr/>
        </p:nvSpPr>
        <p:spPr bwMode="auto">
          <a:xfrm>
            <a:off x="160681" y="163401"/>
            <a:ext cx="9899307"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S PGothic" pitchFamily="34" charset="-128"/>
                <a:cs typeface="MS PGothic"/>
              </a:defRPr>
            </a:lvl1pPr>
            <a:lvl2pPr algn="l" rtl="0" eaLnBrk="0" fontAlgn="base" hangingPunct="0">
              <a:spcBef>
                <a:spcPct val="0"/>
              </a:spcBef>
              <a:spcAft>
                <a:spcPct val="0"/>
              </a:spcAft>
              <a:defRPr sz="2800">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2800">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2800">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2800">
                <a:solidFill>
                  <a:schemeClr val="bg1"/>
                </a:solidFill>
                <a:latin typeface="Calibri" charset="0"/>
                <a:ea typeface="MS PGothic" pitchFamily="34" charset="-128"/>
                <a:cs typeface="MS PGothic"/>
              </a:defRPr>
            </a:lvl5pPr>
            <a:lvl6pPr marL="457200" algn="l" rtl="0" fontAlgn="base">
              <a:spcBef>
                <a:spcPct val="0"/>
              </a:spcBef>
              <a:spcAft>
                <a:spcPct val="0"/>
              </a:spcAft>
              <a:defRPr sz="2800">
                <a:solidFill>
                  <a:schemeClr val="bg1"/>
                </a:solidFill>
                <a:latin typeface="Calibri" charset="0"/>
              </a:defRPr>
            </a:lvl6pPr>
            <a:lvl7pPr marL="914400" algn="l" rtl="0" fontAlgn="base">
              <a:spcBef>
                <a:spcPct val="0"/>
              </a:spcBef>
              <a:spcAft>
                <a:spcPct val="0"/>
              </a:spcAft>
              <a:defRPr sz="2800">
                <a:solidFill>
                  <a:schemeClr val="bg1"/>
                </a:solidFill>
                <a:latin typeface="Calibri" charset="0"/>
              </a:defRPr>
            </a:lvl7pPr>
            <a:lvl8pPr marL="1371600" algn="l" rtl="0" fontAlgn="base">
              <a:spcBef>
                <a:spcPct val="0"/>
              </a:spcBef>
              <a:spcAft>
                <a:spcPct val="0"/>
              </a:spcAft>
              <a:defRPr sz="2800">
                <a:solidFill>
                  <a:schemeClr val="bg1"/>
                </a:solidFill>
                <a:latin typeface="Calibri" charset="0"/>
              </a:defRPr>
            </a:lvl8pPr>
            <a:lvl9pPr marL="1828800" algn="l" rtl="0" fontAlgn="base">
              <a:spcBef>
                <a:spcPct val="0"/>
              </a:spcBef>
              <a:spcAft>
                <a:spcPct val="0"/>
              </a:spcAft>
              <a:defRPr sz="2800">
                <a:solidFill>
                  <a:schemeClr val="bg1"/>
                </a:solidFill>
                <a:latin typeface="Calibri" charset="0"/>
              </a:defRPr>
            </a:lvl9pPr>
          </a:lstStyle>
          <a:p>
            <a:pPr eaLnBrk="1" hangingPunct="1"/>
            <a:r>
              <a:rPr lang="en-US" sz="3081" kern="0" dirty="0">
                <a:ea typeface="MS PGothic"/>
              </a:rPr>
              <a:t>Alaska’s Economy is Diversified by Our Endowment</a:t>
            </a:r>
          </a:p>
        </p:txBody>
      </p:sp>
    </p:spTree>
    <p:extLst>
      <p:ext uri="{BB962C8B-B14F-4D97-AF65-F5344CB8AC3E}">
        <p14:creationId xmlns:p14="http://schemas.microsoft.com/office/powerpoint/2010/main" val="16773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C293D8-A7E0-4E80-9335-6445A9B0C3DC}"/>
              </a:ext>
            </a:extLst>
          </p:cNvPr>
          <p:cNvPicPr>
            <a:picLocks noChangeAspect="1"/>
          </p:cNvPicPr>
          <p:nvPr/>
        </p:nvPicPr>
        <p:blipFill>
          <a:blip r:embed="rId2"/>
          <a:stretch>
            <a:fillRect/>
          </a:stretch>
        </p:blipFill>
        <p:spPr>
          <a:xfrm>
            <a:off x="373430" y="939372"/>
            <a:ext cx="9460130" cy="5680892"/>
          </a:xfrm>
          <a:prstGeom prst="rect">
            <a:avLst/>
          </a:prstGeom>
        </p:spPr>
      </p:pic>
      <p:sp>
        <p:nvSpPr>
          <p:cNvPr id="3" name="Title 1"/>
          <p:cNvSpPr txBox="1">
            <a:spLocks/>
          </p:cNvSpPr>
          <p:nvPr/>
        </p:nvSpPr>
        <p:spPr bwMode="auto">
          <a:xfrm>
            <a:off x="160681" y="163401"/>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algn="ctr" eaLnBrk="1" hangingPunct="1"/>
            <a:r>
              <a:rPr lang="en-US" sz="2800" kern="0" dirty="0" err="1">
                <a:ea typeface="MS PGothic"/>
              </a:rPr>
              <a:t>CBRF</a:t>
            </a:r>
            <a:r>
              <a:rPr lang="en-US" sz="2800" kern="0" dirty="0">
                <a:ea typeface="MS PGothic"/>
              </a:rPr>
              <a:t>/</a:t>
            </a:r>
            <a:r>
              <a:rPr lang="en-US" sz="2800" kern="0" dirty="0" err="1">
                <a:ea typeface="MS PGothic"/>
              </a:rPr>
              <a:t>SBR</a:t>
            </a:r>
            <a:r>
              <a:rPr lang="en-US" sz="2800" kern="0" dirty="0">
                <a:ea typeface="MS PGothic"/>
              </a:rPr>
              <a:t> Balance and Credit Rating Timeline</a:t>
            </a:r>
          </a:p>
        </p:txBody>
      </p:sp>
    </p:spTree>
    <p:extLst>
      <p:ext uri="{BB962C8B-B14F-4D97-AF65-F5344CB8AC3E}">
        <p14:creationId xmlns:p14="http://schemas.microsoft.com/office/powerpoint/2010/main" val="22152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0681" y="163401"/>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algn="ctr" eaLnBrk="1" hangingPunct="1"/>
            <a:r>
              <a:rPr lang="en-US" sz="2800" kern="0" dirty="0" err="1">
                <a:ea typeface="MS PGothic"/>
              </a:rPr>
              <a:t>CBR</a:t>
            </a:r>
            <a:r>
              <a:rPr lang="en-US" sz="2800" kern="0" dirty="0">
                <a:ea typeface="MS PGothic"/>
              </a:rPr>
              <a:t>/</a:t>
            </a:r>
            <a:r>
              <a:rPr lang="en-US" sz="2800" kern="0" dirty="0" err="1">
                <a:ea typeface="MS PGothic"/>
              </a:rPr>
              <a:t>SBR</a:t>
            </a:r>
            <a:r>
              <a:rPr lang="en-US" sz="2800" kern="0" dirty="0">
                <a:ea typeface="MS PGothic"/>
              </a:rPr>
              <a:t> And PF Earnings Reserve Balances Timeline</a:t>
            </a:r>
          </a:p>
        </p:txBody>
      </p:sp>
      <p:pic>
        <p:nvPicPr>
          <p:cNvPr id="9" name="Picture 8">
            <a:extLst>
              <a:ext uri="{FF2B5EF4-FFF2-40B4-BE49-F238E27FC236}">
                <a16:creationId xmlns:a16="http://schemas.microsoft.com/office/drawing/2014/main" id="{4CC721C7-C030-45F5-B94E-46479B5B4F65}"/>
              </a:ext>
            </a:extLst>
          </p:cNvPr>
          <p:cNvPicPr>
            <a:picLocks noChangeAspect="1"/>
          </p:cNvPicPr>
          <p:nvPr/>
        </p:nvPicPr>
        <p:blipFill>
          <a:blip r:embed="rId2"/>
          <a:stretch>
            <a:fillRect/>
          </a:stretch>
        </p:blipFill>
        <p:spPr>
          <a:xfrm>
            <a:off x="193958" y="975360"/>
            <a:ext cx="9514884" cy="5638282"/>
          </a:xfrm>
          <a:prstGeom prst="rect">
            <a:avLst/>
          </a:prstGeom>
        </p:spPr>
      </p:pic>
    </p:spTree>
    <p:extLst>
      <p:ext uri="{BB962C8B-B14F-4D97-AF65-F5344CB8AC3E}">
        <p14:creationId xmlns:p14="http://schemas.microsoft.com/office/powerpoint/2010/main" val="303569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9906F9-9E0A-400C-A488-A2EB3C4E85AD}"/>
              </a:ext>
            </a:extLst>
          </p:cNvPr>
          <p:cNvPicPr>
            <a:picLocks noChangeAspect="1"/>
          </p:cNvPicPr>
          <p:nvPr/>
        </p:nvPicPr>
        <p:blipFill>
          <a:blip r:embed="rId2"/>
          <a:stretch>
            <a:fillRect/>
          </a:stretch>
        </p:blipFill>
        <p:spPr>
          <a:xfrm>
            <a:off x="1076076" y="1482449"/>
            <a:ext cx="7907836" cy="4809091"/>
          </a:xfrm>
          <a:prstGeom prst="rect">
            <a:avLst/>
          </a:prstGeom>
        </p:spPr>
      </p:pic>
      <p:sp>
        <p:nvSpPr>
          <p:cNvPr id="3" name="Title 1"/>
          <p:cNvSpPr txBox="1">
            <a:spLocks/>
          </p:cNvSpPr>
          <p:nvPr/>
        </p:nvSpPr>
        <p:spPr bwMode="auto">
          <a:xfrm>
            <a:off x="160681" y="163401"/>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algn="ctr" eaLnBrk="1" hangingPunct="1"/>
            <a:r>
              <a:rPr lang="en-US" sz="2800" kern="0" dirty="0">
                <a:ea typeface="MS PGothic"/>
              </a:rPr>
              <a:t>State of Alaska Available Reserves Balance Timeline</a:t>
            </a:r>
          </a:p>
        </p:txBody>
      </p:sp>
    </p:spTree>
    <p:extLst>
      <p:ext uri="{BB962C8B-B14F-4D97-AF65-F5344CB8AC3E}">
        <p14:creationId xmlns:p14="http://schemas.microsoft.com/office/powerpoint/2010/main" val="30505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17B25A-71FC-4AE4-9256-BE70D3E6534D}"/>
              </a:ext>
            </a:extLst>
          </p:cNvPr>
          <p:cNvPicPr>
            <a:picLocks noChangeAspect="1"/>
          </p:cNvPicPr>
          <p:nvPr/>
        </p:nvPicPr>
        <p:blipFill>
          <a:blip r:embed="rId2"/>
          <a:stretch>
            <a:fillRect/>
          </a:stretch>
        </p:blipFill>
        <p:spPr>
          <a:xfrm>
            <a:off x="241300" y="995679"/>
            <a:ext cx="9420199" cy="5536013"/>
          </a:xfrm>
          <a:prstGeom prst="rect">
            <a:avLst/>
          </a:prstGeom>
        </p:spPr>
      </p:pic>
      <p:sp>
        <p:nvSpPr>
          <p:cNvPr id="3" name="Title 1"/>
          <p:cNvSpPr txBox="1">
            <a:spLocks/>
          </p:cNvSpPr>
          <p:nvPr/>
        </p:nvSpPr>
        <p:spPr bwMode="auto">
          <a:xfrm>
            <a:off x="160681" y="163401"/>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eaLnBrk="1" hangingPunct="1"/>
            <a:r>
              <a:rPr lang="en-US" sz="2800" kern="0" dirty="0">
                <a:ea typeface="MS PGothic"/>
              </a:rPr>
              <a:t>State of Alaska Credit Ratings and Recent History Agency Views </a:t>
            </a:r>
          </a:p>
        </p:txBody>
      </p:sp>
    </p:spTree>
    <p:extLst>
      <p:ext uri="{BB962C8B-B14F-4D97-AF65-F5344CB8AC3E}">
        <p14:creationId xmlns:p14="http://schemas.microsoft.com/office/powerpoint/2010/main" val="327942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ctrTitle" idx="4294967295"/>
          </p:nvPr>
        </p:nvSpPr>
        <p:spPr>
          <a:xfrm>
            <a:off x="251500" y="3240779"/>
            <a:ext cx="9473155" cy="469816"/>
          </a:xfrm>
        </p:spPr>
        <p:txBody>
          <a:bodyPr>
            <a:spAutoFit/>
          </a:bodyPr>
          <a:lstStyle/>
          <a:p>
            <a:pPr algn="r" eaLnBrk="1" hangingPunct="1">
              <a:spcBef>
                <a:spcPct val="75000"/>
              </a:spcBef>
              <a:buClr>
                <a:schemeClr val="tx2"/>
              </a:buClr>
              <a:buFont typeface="Wingdings 2" pitchFamily="18" charset="2"/>
              <a:buNone/>
            </a:pPr>
            <a:r>
              <a:rPr lang="en-US" b="1" dirty="0">
                <a:solidFill>
                  <a:schemeClr val="accent2"/>
                </a:solidFill>
                <a:ea typeface="MS PGothic"/>
              </a:rPr>
              <a:t>3.	State Debt and General Fund Obligations</a:t>
            </a:r>
          </a:p>
        </p:txBody>
      </p:sp>
      <p:pic>
        <p:nvPicPr>
          <p:cNvPr id="284674" name="Picture 3"/>
          <p:cNvPicPr>
            <a:picLocks noChangeAspect="1" noChangeArrowheads="1"/>
          </p:cNvPicPr>
          <p:nvPr/>
        </p:nvPicPr>
        <p:blipFill>
          <a:blip r:embed="rId4"/>
          <a:srcRect l="5107" r="3938"/>
          <a:stretch>
            <a:fillRect/>
          </a:stretch>
        </p:blipFill>
        <p:spPr bwMode="auto">
          <a:xfrm>
            <a:off x="288177" y="430621"/>
            <a:ext cx="3926190" cy="25796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8609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0681" y="163401"/>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eaLnBrk="1" hangingPunct="1"/>
            <a:r>
              <a:rPr lang="en-US" kern="0" dirty="0">
                <a:solidFill>
                  <a:srgbClr val="FFFFFF"/>
                </a:solidFill>
                <a:ea typeface="MS PGothic"/>
              </a:rPr>
              <a:t>State Debt Obligation Process</a:t>
            </a:r>
          </a:p>
        </p:txBody>
      </p:sp>
      <p:sp>
        <p:nvSpPr>
          <p:cNvPr id="4" name="Content Placeholder 3"/>
          <p:cNvSpPr>
            <a:spLocks noGrp="1"/>
          </p:cNvSpPr>
          <p:nvPr>
            <p:ph idx="1"/>
          </p:nvPr>
        </p:nvSpPr>
        <p:spPr>
          <a:xfrm>
            <a:off x="275950" y="865738"/>
            <a:ext cx="9350899" cy="5971941"/>
          </a:xfrm>
        </p:spPr>
        <p:txBody>
          <a:bodyPr/>
          <a:lstStyle/>
          <a:p>
            <a:r>
              <a:rPr lang="en-US" dirty="0"/>
              <a:t>All Forms of State Debt are Authorized First by law</a:t>
            </a:r>
          </a:p>
          <a:p>
            <a:pPr lvl="1"/>
            <a:r>
              <a:rPr lang="en-US" dirty="0"/>
              <a:t>May be a one-time issuance amount or a not-to-exceed issuance limit in statute</a:t>
            </a:r>
          </a:p>
          <a:p>
            <a:pPr lvl="1"/>
            <a:r>
              <a:rPr lang="en-US" dirty="0"/>
              <a:t>General obligation bonds must then also be approved by a majority of voters</a:t>
            </a:r>
          </a:p>
          <a:p>
            <a:pPr lvl="2"/>
            <a:r>
              <a:rPr lang="en-US" dirty="0"/>
              <a:t>General obligation bonds are the only debt secured by full faith credit and taxing authority </a:t>
            </a:r>
          </a:p>
          <a:p>
            <a:r>
              <a:rPr lang="en-US" dirty="0"/>
              <a:t>All State Debt must be structured and authorized by the State Bond Committee</a:t>
            </a:r>
          </a:p>
          <a:p>
            <a:pPr lvl="1"/>
            <a:r>
              <a:rPr lang="en-US" dirty="0"/>
              <a:t> Includes general obligation bonds, subject to appropriation issues, &amp; state revenue bonds	</a:t>
            </a:r>
          </a:p>
          <a:p>
            <a:r>
              <a:rPr lang="en-US" dirty="0"/>
              <a:t>The State Bond Committee determines method and timing of debt issues to best utilize the state’s credit and debt capacity while meeting the authorized projects cash flow needs</a:t>
            </a:r>
          </a:p>
          <a:p>
            <a:r>
              <a:rPr lang="en-US" dirty="0"/>
              <a:t>The State has established other debt obligations</a:t>
            </a:r>
          </a:p>
          <a:p>
            <a:pPr lvl="1"/>
            <a:r>
              <a:rPr lang="en-US" dirty="0"/>
              <a:t>Reimbursement Programs</a:t>
            </a:r>
          </a:p>
          <a:p>
            <a:pPr lvl="2"/>
            <a:r>
              <a:rPr lang="en-US" dirty="0"/>
              <a:t>  The School Debt Reimbursement Program or HB 528 reimbursement </a:t>
            </a:r>
          </a:p>
          <a:p>
            <a:pPr lvl="3"/>
            <a:r>
              <a:rPr lang="en-US" dirty="0"/>
              <a:t>Not currently authorized for new debt and periodically partially funded</a:t>
            </a:r>
          </a:p>
          <a:p>
            <a:pPr lvl="1"/>
            <a:r>
              <a:rPr lang="en-US" dirty="0"/>
              <a:t>Retirement Systems</a:t>
            </a:r>
          </a:p>
          <a:p>
            <a:pPr lvl="2"/>
            <a:r>
              <a:rPr lang="en-US" dirty="0"/>
              <a:t>Unfunded actuarially assumed liability (UAAL) for defined benefit employees is guaranteed by the Constitution</a:t>
            </a:r>
          </a:p>
          <a:p>
            <a:pPr lvl="2"/>
            <a:r>
              <a:rPr lang="en-US" dirty="0"/>
              <a:t>Annual payments on the UAAL of other employers is reflected as State debt in the CAFR</a:t>
            </a:r>
          </a:p>
          <a:p>
            <a:pPr lvl="2"/>
            <a:r>
              <a:rPr lang="en-US" dirty="0"/>
              <a:t>Some flexibility in how payments are made</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59505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4" name="Line 33"/>
          <p:cNvSpPr>
            <a:spLocks noChangeShapeType="1"/>
          </p:cNvSpPr>
          <p:nvPr/>
        </p:nvSpPr>
        <p:spPr bwMode="auto">
          <a:xfrm>
            <a:off x="321361" y="1211925"/>
            <a:ext cx="9424252" cy="0"/>
          </a:xfrm>
          <a:prstGeom prst="line">
            <a:avLst/>
          </a:prstGeom>
          <a:noFill/>
          <a:ln w="19050">
            <a:solidFill>
              <a:schemeClr val="accent2"/>
            </a:solidFill>
            <a:round/>
            <a:headEnd/>
            <a:tailEnd/>
          </a:ln>
        </p:spPr>
        <p:txBody>
          <a:bodyPr lIns="50300" rIns="50300" anchor="ctr"/>
          <a:lstStyle/>
          <a:p>
            <a:endParaRPr lang="en-US" sz="1100" dirty="0"/>
          </a:p>
        </p:txBody>
      </p:sp>
      <p:pic>
        <p:nvPicPr>
          <p:cNvPr id="5" name="Picture 4">
            <a:extLst>
              <a:ext uri="{FF2B5EF4-FFF2-40B4-BE49-F238E27FC236}">
                <a16:creationId xmlns:a16="http://schemas.microsoft.com/office/drawing/2014/main" id="{A44FB002-A031-4E1D-821A-C81F84004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55" y="1283070"/>
            <a:ext cx="8326490" cy="56232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9F17F9E-8DE0-4446-B74E-C059AB51F775}"/>
              </a:ext>
            </a:extLst>
          </p:cNvPr>
          <p:cNvSpPr txBox="1">
            <a:spLocks/>
          </p:cNvSpPr>
          <p:nvPr/>
        </p:nvSpPr>
        <p:spPr>
          <a:xfrm>
            <a:off x="354546" y="138565"/>
            <a:ext cx="9350899" cy="484074"/>
          </a:xfrm>
          <a:prstGeom prst="rect">
            <a:avLst/>
          </a:prstGeom>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eaLnBrk="1" hangingPunct="1"/>
            <a:r>
              <a:rPr lang="en-US" kern="0">
                <a:ea typeface="MS PGothic"/>
              </a:rPr>
              <a:t>Total Debt in Alaska at June 30, 2018</a:t>
            </a:r>
            <a:endParaRPr lang="en-US" kern="0" dirty="0">
              <a:ea typeface="MS PGothic"/>
            </a:endParaRPr>
          </a:p>
        </p:txBody>
      </p:sp>
    </p:spTree>
    <p:extLst>
      <p:ext uri="{BB962C8B-B14F-4D97-AF65-F5344CB8AC3E}">
        <p14:creationId xmlns:p14="http://schemas.microsoft.com/office/powerpoint/2010/main" val="104943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vert="horz" wrap="square" lIns="100600" tIns="50300" rIns="100600" bIns="50300" numCol="1" anchor="t" anchorCtr="0" compatLnSpc="1">
            <a:prstTxWarp prst="textNoShape">
              <a:avLst/>
            </a:prstTxWarp>
          </a:bodyPr>
          <a:lstStyle/>
          <a:p>
            <a:pPr eaLnBrk="1" hangingPunct="1"/>
            <a:r>
              <a:rPr lang="en-US" dirty="0">
                <a:ea typeface="MS PGothic"/>
              </a:rPr>
              <a:t>Total Debt in Alaska at June 30, 2018</a:t>
            </a:r>
          </a:p>
        </p:txBody>
      </p:sp>
      <p:pic>
        <p:nvPicPr>
          <p:cNvPr id="6" name="Picture 5">
            <a:extLst>
              <a:ext uri="{FF2B5EF4-FFF2-40B4-BE49-F238E27FC236}">
                <a16:creationId xmlns:a16="http://schemas.microsoft.com/office/drawing/2014/main" id="{2FF4D341-4A8B-4603-9503-0EF71DF1B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52" y="1162844"/>
            <a:ext cx="9065486" cy="54309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65ADC3D-7767-4DCF-9788-D3FE383E3141}"/>
              </a:ext>
            </a:extLst>
          </p:cNvPr>
          <p:cNvPicPr>
            <a:picLocks noChangeAspect="1"/>
          </p:cNvPicPr>
          <p:nvPr/>
        </p:nvPicPr>
        <p:blipFill>
          <a:blip r:embed="rId3"/>
          <a:stretch>
            <a:fillRect/>
          </a:stretch>
        </p:blipFill>
        <p:spPr>
          <a:xfrm>
            <a:off x="776447" y="7125610"/>
            <a:ext cx="5146833" cy="563238"/>
          </a:xfrm>
          <a:prstGeom prst="rect">
            <a:avLst/>
          </a:prstGeom>
        </p:spPr>
      </p:pic>
    </p:spTree>
    <p:extLst>
      <p:ext uri="{BB962C8B-B14F-4D97-AF65-F5344CB8AC3E}">
        <p14:creationId xmlns:p14="http://schemas.microsoft.com/office/powerpoint/2010/main" val="201898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ctrTitle"/>
          </p:nvPr>
        </p:nvSpPr>
        <p:spPr>
          <a:xfrm>
            <a:off x="251500" y="3237287"/>
            <a:ext cx="9473155" cy="307777"/>
          </a:xfrm>
        </p:spPr>
        <p:txBody>
          <a:bodyPr/>
          <a:lstStyle/>
          <a:p>
            <a:pPr eaLnBrk="1" hangingPunct="1">
              <a:buFont typeface="Wingdings 2" pitchFamily="18" charset="2"/>
              <a:buNone/>
            </a:pPr>
            <a:r>
              <a:rPr lang="en-US" dirty="0">
                <a:ea typeface="MS PGothic"/>
              </a:rPr>
              <a:t>	</a:t>
            </a:r>
            <a:r>
              <a:rPr lang="en-US" dirty="0">
                <a:solidFill>
                  <a:schemeClr val="accent2">
                    <a:lumMod val="75000"/>
                  </a:schemeClr>
                </a:solidFill>
                <a:ea typeface="MS PGothic"/>
              </a:rPr>
              <a:t>1.	</a:t>
            </a:r>
            <a:r>
              <a:rPr lang="en-US" sz="2000" dirty="0">
                <a:solidFill>
                  <a:schemeClr val="accent2">
                    <a:lumMod val="75000"/>
                  </a:schemeClr>
                </a:solidFill>
                <a:ea typeface="MS PGothic"/>
              </a:rPr>
              <a:t>State Debt Capacity</a:t>
            </a:r>
          </a:p>
        </p:txBody>
      </p:sp>
      <p:pic>
        <p:nvPicPr>
          <p:cNvPr id="18434" name="Picture 8"/>
          <p:cNvPicPr>
            <a:picLocks noChangeAspect="1" noChangeArrowheads="1"/>
          </p:cNvPicPr>
          <p:nvPr/>
        </p:nvPicPr>
        <p:blipFill>
          <a:blip r:embed="rId4"/>
          <a:srcRect l="5107" r="3938"/>
          <a:stretch>
            <a:fillRect/>
          </a:stretch>
        </p:blipFill>
        <p:spPr bwMode="auto">
          <a:xfrm>
            <a:off x="288177" y="430621"/>
            <a:ext cx="3926190" cy="25796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7506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idx="4294967295"/>
          </p:nvPr>
        </p:nvSpPr>
        <p:spPr>
          <a:xfrm>
            <a:off x="160681" y="163401"/>
            <a:ext cx="9581439" cy="469816"/>
          </a:xfrm>
        </p:spPr>
        <p:txBody>
          <a:bodyPr vert="horz" wrap="square" lIns="100600" tIns="50300" rIns="100600" bIns="50300" numCol="1" anchor="t" anchorCtr="0" compatLnSpc="1">
            <a:prstTxWarp prst="textNoShape">
              <a:avLst/>
            </a:prstTxWarp>
          </a:bodyPr>
          <a:lstStyle/>
          <a:p>
            <a:pPr eaLnBrk="1" hangingPunct="1"/>
            <a:r>
              <a:rPr lang="en-US" dirty="0">
                <a:ea typeface="MS PGothic"/>
              </a:rPr>
              <a:t>State Debt Obligations Outstanding</a:t>
            </a:r>
          </a:p>
        </p:txBody>
      </p:sp>
      <p:sp>
        <p:nvSpPr>
          <p:cNvPr id="299013" name="Rectangle 8"/>
          <p:cNvSpPr>
            <a:spLocks noChangeArrowheads="1"/>
          </p:cNvSpPr>
          <p:nvPr/>
        </p:nvSpPr>
        <p:spPr bwMode="auto">
          <a:xfrm>
            <a:off x="482055" y="785608"/>
            <a:ext cx="9350898" cy="533990"/>
          </a:xfrm>
          <a:prstGeom prst="rect">
            <a:avLst/>
          </a:prstGeom>
          <a:noFill/>
          <a:ln w="9525">
            <a:noFill/>
            <a:miter lim="800000"/>
            <a:headEnd/>
            <a:tailEnd/>
          </a:ln>
        </p:spPr>
        <p:txBody>
          <a:bodyPr lIns="0" tIns="0" rIns="0" bIns="0"/>
          <a:lstStyle/>
          <a:p>
            <a:pPr>
              <a:spcBef>
                <a:spcPct val="75000"/>
              </a:spcBef>
              <a:buClr>
                <a:schemeClr val="accent2"/>
              </a:buClr>
              <a:buFont typeface="Wingdings 2" pitchFamily="18" charset="2"/>
              <a:buNone/>
            </a:pPr>
            <a:r>
              <a:rPr lang="en-US" sz="1760" b="1" i="1" dirty="0">
                <a:solidFill>
                  <a:schemeClr val="accent2"/>
                </a:solidFill>
                <a:latin typeface="Calibri" pitchFamily="34" charset="0"/>
              </a:rPr>
              <a:t>Annual Position as of June 30	</a:t>
            </a:r>
          </a:p>
        </p:txBody>
      </p:sp>
      <p:sp>
        <p:nvSpPr>
          <p:cNvPr id="299014" name="Line 33"/>
          <p:cNvSpPr>
            <a:spLocks noChangeShapeType="1"/>
          </p:cNvSpPr>
          <p:nvPr/>
        </p:nvSpPr>
        <p:spPr bwMode="auto">
          <a:xfrm>
            <a:off x="321361" y="1211925"/>
            <a:ext cx="9424252" cy="0"/>
          </a:xfrm>
          <a:prstGeom prst="line">
            <a:avLst/>
          </a:prstGeom>
          <a:noFill/>
          <a:ln w="19050">
            <a:solidFill>
              <a:schemeClr val="accent2"/>
            </a:solidFill>
            <a:round/>
            <a:headEnd/>
            <a:tailEnd/>
          </a:ln>
        </p:spPr>
        <p:txBody>
          <a:bodyPr lIns="50300" rIns="50300" anchor="ctr"/>
          <a:lstStyle/>
          <a:p>
            <a:endParaRPr lang="en-US" sz="1100" dirty="0"/>
          </a:p>
        </p:txBody>
      </p:sp>
      <p:sp>
        <p:nvSpPr>
          <p:cNvPr id="13" name="Rectangle 12"/>
          <p:cNvSpPr/>
          <p:nvPr/>
        </p:nvSpPr>
        <p:spPr>
          <a:xfrm>
            <a:off x="482055" y="1319598"/>
            <a:ext cx="5440430" cy="1354858"/>
          </a:xfrm>
          <a:prstGeom prst="rect">
            <a:avLst/>
          </a:prstGeom>
        </p:spPr>
        <p:txBody>
          <a:bodyPr wrap="square">
            <a:spAutoFit/>
          </a:bodyPr>
          <a:lstStyle/>
          <a:p>
            <a:pPr marL="251506" indent="-251506" algn="l">
              <a:lnSpc>
                <a:spcPct val="120000"/>
              </a:lnSpc>
              <a:spcBef>
                <a:spcPts val="440"/>
              </a:spcBef>
              <a:spcAft>
                <a:spcPts val="440"/>
              </a:spcAft>
              <a:buClr>
                <a:srgbClr val="003082"/>
              </a:buClr>
              <a:buFont typeface="Wingdings 2" pitchFamily="18" charset="2"/>
              <a:buChar char=""/>
            </a:pPr>
            <a:r>
              <a:rPr lang="en-US" sz="1210" dirty="0">
                <a:solidFill>
                  <a:srgbClr val="003082">
                    <a:lumMod val="75000"/>
                  </a:srgbClr>
                </a:solidFill>
                <a:latin typeface="Calibri" pitchFamily="34" charset="0"/>
                <a:ea typeface="MS PGothic"/>
              </a:rPr>
              <a:t>Balance outstanding peaked in 2016 at $1,919.9 million</a:t>
            </a:r>
          </a:p>
          <a:p>
            <a:pPr marL="251506" indent="-251506" algn="l">
              <a:lnSpc>
                <a:spcPct val="120000"/>
              </a:lnSpc>
              <a:spcBef>
                <a:spcPts val="440"/>
              </a:spcBef>
              <a:spcAft>
                <a:spcPts val="440"/>
              </a:spcAft>
              <a:buClr>
                <a:srgbClr val="003082"/>
              </a:buClr>
              <a:buFont typeface="Wingdings 2" pitchFamily="18" charset="2"/>
              <a:buChar char=""/>
            </a:pPr>
            <a:r>
              <a:rPr lang="en-US" sz="1210" dirty="0">
                <a:solidFill>
                  <a:srgbClr val="003082">
                    <a:lumMod val="75000"/>
                  </a:srgbClr>
                </a:solidFill>
                <a:latin typeface="Calibri" pitchFamily="34" charset="0"/>
                <a:ea typeface="MS PGothic"/>
              </a:rPr>
              <a:t>Declining principal balances in every year (50% repaid by 2026)</a:t>
            </a:r>
          </a:p>
          <a:p>
            <a:pPr marL="251506" indent="-251506" algn="l">
              <a:lnSpc>
                <a:spcPct val="120000"/>
              </a:lnSpc>
              <a:spcBef>
                <a:spcPts val="440"/>
              </a:spcBef>
              <a:spcAft>
                <a:spcPts val="440"/>
              </a:spcAft>
              <a:buClr>
                <a:srgbClr val="003082"/>
              </a:buClr>
              <a:buFont typeface="Wingdings 2" pitchFamily="18" charset="2"/>
              <a:buChar char=""/>
            </a:pPr>
            <a:r>
              <a:rPr lang="en-US" sz="1210" dirty="0">
                <a:solidFill>
                  <a:srgbClr val="003082">
                    <a:lumMod val="75000"/>
                  </a:srgbClr>
                </a:solidFill>
                <a:latin typeface="Calibri" pitchFamily="34" charset="0"/>
                <a:ea typeface="MS PGothic"/>
              </a:rPr>
              <a:t>$110 million of unissued general obligation bond authority</a:t>
            </a:r>
          </a:p>
          <a:p>
            <a:pPr marL="503011" lvl="1" algn="l">
              <a:lnSpc>
                <a:spcPct val="120000"/>
              </a:lnSpc>
              <a:spcBef>
                <a:spcPts val="440"/>
              </a:spcBef>
              <a:spcAft>
                <a:spcPts val="440"/>
              </a:spcAft>
              <a:buClr>
                <a:srgbClr val="003082"/>
              </a:buClr>
            </a:pPr>
            <a:endParaRPr lang="en-US" sz="1540" dirty="0">
              <a:solidFill>
                <a:srgbClr val="003082"/>
              </a:solidFill>
              <a:latin typeface="Calibri" pitchFamily="34" charset="0"/>
              <a:ea typeface="MS PGothic"/>
            </a:endParaRPr>
          </a:p>
        </p:txBody>
      </p:sp>
      <p:pic>
        <p:nvPicPr>
          <p:cNvPr id="2" name="Picture 1">
            <a:extLst>
              <a:ext uri="{FF2B5EF4-FFF2-40B4-BE49-F238E27FC236}">
                <a16:creationId xmlns:a16="http://schemas.microsoft.com/office/drawing/2014/main" id="{57C5C0B0-025B-422C-994C-23D7E2C2BB7C}"/>
              </a:ext>
            </a:extLst>
          </p:cNvPr>
          <p:cNvPicPr>
            <a:picLocks noChangeAspect="1"/>
          </p:cNvPicPr>
          <p:nvPr/>
        </p:nvPicPr>
        <p:blipFill>
          <a:blip r:embed="rId3"/>
          <a:stretch>
            <a:fillRect/>
          </a:stretch>
        </p:blipFill>
        <p:spPr>
          <a:xfrm>
            <a:off x="1496538" y="2298795"/>
            <a:ext cx="7321931" cy="4395597"/>
          </a:xfrm>
          <a:prstGeom prst="rect">
            <a:avLst/>
          </a:prstGeom>
        </p:spPr>
      </p:pic>
    </p:spTree>
    <p:extLst>
      <p:ext uri="{BB962C8B-B14F-4D97-AF65-F5344CB8AC3E}">
        <p14:creationId xmlns:p14="http://schemas.microsoft.com/office/powerpoint/2010/main" val="334404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idx="4294967295"/>
          </p:nvPr>
        </p:nvSpPr>
        <p:spPr>
          <a:xfrm>
            <a:off x="160681" y="163401"/>
            <a:ext cx="9350898" cy="469816"/>
          </a:xfrm>
        </p:spPr>
        <p:txBody>
          <a:bodyPr vert="horz" wrap="square" lIns="100600" tIns="50300" rIns="100600" bIns="50300" numCol="1" anchor="t" anchorCtr="0" compatLnSpc="1">
            <a:prstTxWarp prst="textNoShape">
              <a:avLst/>
            </a:prstTxWarp>
          </a:bodyPr>
          <a:lstStyle/>
          <a:p>
            <a:pPr eaLnBrk="1" hangingPunct="1"/>
            <a:r>
              <a:rPr lang="en-US" dirty="0">
                <a:ea typeface="MS PGothic"/>
              </a:rPr>
              <a:t>Current General Fund Annual Payment Obligation </a:t>
            </a:r>
          </a:p>
        </p:txBody>
      </p:sp>
      <p:sp>
        <p:nvSpPr>
          <p:cNvPr id="346117" name="Line 14"/>
          <p:cNvSpPr>
            <a:spLocks noChangeShapeType="1"/>
          </p:cNvSpPr>
          <p:nvPr/>
        </p:nvSpPr>
        <p:spPr bwMode="auto">
          <a:xfrm>
            <a:off x="321361" y="1209571"/>
            <a:ext cx="0" cy="0"/>
          </a:xfrm>
          <a:prstGeom prst="line">
            <a:avLst/>
          </a:prstGeom>
          <a:noFill/>
          <a:ln w="19050">
            <a:solidFill>
              <a:schemeClr val="accent2"/>
            </a:solidFill>
            <a:round/>
            <a:headEnd/>
            <a:tailEnd/>
          </a:ln>
        </p:spPr>
        <p:txBody>
          <a:bodyPr lIns="50300" rIns="50300" anchor="ctr"/>
          <a:lstStyle/>
          <a:p>
            <a:pPr algn="l"/>
            <a:endParaRPr lang="en-US" sz="1540" dirty="0">
              <a:solidFill>
                <a:srgbClr val="000000"/>
              </a:solidFill>
              <a:ea typeface="MS PGothic"/>
            </a:endParaRPr>
          </a:p>
        </p:txBody>
      </p:sp>
      <p:sp>
        <p:nvSpPr>
          <p:cNvPr id="15" name="Rectangle 14"/>
          <p:cNvSpPr/>
          <p:nvPr/>
        </p:nvSpPr>
        <p:spPr>
          <a:xfrm>
            <a:off x="160681" y="1906632"/>
            <a:ext cx="2990733" cy="3973139"/>
          </a:xfrm>
          <a:prstGeom prst="rect">
            <a:avLst/>
          </a:prstGeom>
        </p:spPr>
        <p:txBody>
          <a:bodyPr wrap="square">
            <a:spAutoFit/>
          </a:bodyPr>
          <a:lstStyle/>
          <a:p>
            <a:pPr marL="251506" indent="-251506" algn="l">
              <a:lnSpc>
                <a:spcPct val="120000"/>
              </a:lnSpc>
              <a:spcBef>
                <a:spcPts val="440"/>
              </a:spcBef>
              <a:spcAft>
                <a:spcPts val="440"/>
              </a:spcAft>
              <a:buClr>
                <a:srgbClr val="003082"/>
              </a:buClr>
              <a:buFont typeface="Wingdings 2" pitchFamily="18" charset="2"/>
              <a:buChar char=""/>
            </a:pPr>
            <a:r>
              <a:rPr lang="en-US" sz="1400" dirty="0">
                <a:solidFill>
                  <a:srgbClr val="003082">
                    <a:lumMod val="75000"/>
                  </a:srgbClr>
                </a:solidFill>
                <a:latin typeface="+mn-lt"/>
                <a:ea typeface="MS PGothic"/>
              </a:rPr>
              <a:t>GF Payment peaked in 2018 at $225.2 million</a:t>
            </a:r>
          </a:p>
          <a:p>
            <a:pPr marL="251506" indent="-251506" algn="l">
              <a:lnSpc>
                <a:spcPct val="120000"/>
              </a:lnSpc>
              <a:spcBef>
                <a:spcPts val="440"/>
              </a:spcBef>
              <a:spcAft>
                <a:spcPts val="440"/>
              </a:spcAft>
              <a:buClr>
                <a:srgbClr val="003082"/>
              </a:buClr>
              <a:buFont typeface="Wingdings 2" pitchFamily="18" charset="2"/>
              <a:buChar char=""/>
            </a:pPr>
            <a:r>
              <a:rPr lang="en-US" sz="1400" dirty="0">
                <a:solidFill>
                  <a:srgbClr val="003082">
                    <a:lumMod val="75000"/>
                  </a:srgbClr>
                </a:solidFill>
                <a:latin typeface="+mn-lt"/>
                <a:ea typeface="MS PGothic"/>
              </a:rPr>
              <a:t>Declining payment in every year (50% of peak in 2029)</a:t>
            </a:r>
          </a:p>
          <a:p>
            <a:pPr marL="251506" indent="-251506" algn="l">
              <a:lnSpc>
                <a:spcPct val="120000"/>
              </a:lnSpc>
              <a:spcBef>
                <a:spcPts val="440"/>
              </a:spcBef>
              <a:spcAft>
                <a:spcPts val="440"/>
              </a:spcAft>
              <a:buClr>
                <a:srgbClr val="003082"/>
              </a:buClr>
              <a:buFont typeface="Wingdings 2" pitchFamily="18" charset="2"/>
              <a:buChar char=""/>
            </a:pPr>
            <a:r>
              <a:rPr lang="en-US" sz="1400" dirty="0" err="1">
                <a:solidFill>
                  <a:srgbClr val="003082">
                    <a:lumMod val="75000"/>
                  </a:srgbClr>
                </a:solidFill>
                <a:latin typeface="+mn-lt"/>
                <a:ea typeface="MS PGothic"/>
              </a:rPr>
              <a:t>PERS</a:t>
            </a:r>
            <a:r>
              <a:rPr lang="en-US" sz="1400" dirty="0">
                <a:solidFill>
                  <a:srgbClr val="003082">
                    <a:lumMod val="75000"/>
                  </a:srgbClr>
                </a:solidFill>
                <a:latin typeface="+mn-lt"/>
                <a:ea typeface="MS PGothic"/>
              </a:rPr>
              <a:t>/</a:t>
            </a:r>
            <a:r>
              <a:rPr lang="en-US" sz="1400" dirty="0" err="1">
                <a:solidFill>
                  <a:srgbClr val="003082">
                    <a:lumMod val="75000"/>
                  </a:srgbClr>
                </a:solidFill>
                <a:latin typeface="+mn-lt"/>
                <a:ea typeface="MS PGothic"/>
              </a:rPr>
              <a:t>TRS</a:t>
            </a:r>
            <a:r>
              <a:rPr lang="en-US" sz="1400" dirty="0">
                <a:solidFill>
                  <a:srgbClr val="003082">
                    <a:lumMod val="75000"/>
                  </a:srgbClr>
                </a:solidFill>
                <a:latin typeface="+mn-lt"/>
                <a:ea typeface="MS PGothic"/>
              </a:rPr>
              <a:t> special funding payments grow every year</a:t>
            </a:r>
          </a:p>
          <a:p>
            <a:pPr marL="251506" indent="-251506" algn="l">
              <a:lnSpc>
                <a:spcPct val="120000"/>
              </a:lnSpc>
              <a:spcBef>
                <a:spcPts val="440"/>
              </a:spcBef>
              <a:spcAft>
                <a:spcPts val="440"/>
              </a:spcAft>
              <a:buClr>
                <a:srgbClr val="003082"/>
              </a:buClr>
              <a:buFont typeface="Wingdings 2" pitchFamily="18" charset="2"/>
              <a:buChar char=""/>
            </a:pPr>
            <a:r>
              <a:rPr lang="en-US" sz="1400" dirty="0" err="1">
                <a:solidFill>
                  <a:srgbClr val="003082">
                    <a:lumMod val="75000"/>
                  </a:srgbClr>
                </a:solidFill>
                <a:latin typeface="+mn-lt"/>
                <a:ea typeface="MS PGothic"/>
              </a:rPr>
              <a:t>PERS</a:t>
            </a:r>
            <a:r>
              <a:rPr lang="en-US" sz="1400" dirty="0">
                <a:solidFill>
                  <a:srgbClr val="003082">
                    <a:lumMod val="75000"/>
                  </a:srgbClr>
                </a:solidFill>
                <a:latin typeface="+mn-lt"/>
                <a:ea typeface="MS PGothic"/>
              </a:rPr>
              <a:t>/</a:t>
            </a:r>
            <a:r>
              <a:rPr lang="en-US" sz="1400" dirty="0" err="1">
                <a:solidFill>
                  <a:srgbClr val="003082">
                    <a:lumMod val="75000"/>
                  </a:srgbClr>
                </a:solidFill>
                <a:latin typeface="+mn-lt"/>
                <a:ea typeface="MS PGothic"/>
              </a:rPr>
              <a:t>TRS</a:t>
            </a:r>
            <a:r>
              <a:rPr lang="en-US" sz="1400" dirty="0">
                <a:solidFill>
                  <a:srgbClr val="003082">
                    <a:lumMod val="75000"/>
                  </a:srgbClr>
                </a:solidFill>
                <a:latin typeface="+mn-lt"/>
                <a:ea typeface="MS PGothic"/>
              </a:rPr>
              <a:t> special funding is many times all other state commitments</a:t>
            </a:r>
          </a:p>
          <a:p>
            <a:pPr marL="251506" indent="-251506" algn="l">
              <a:lnSpc>
                <a:spcPct val="120000"/>
              </a:lnSpc>
              <a:spcBef>
                <a:spcPts val="440"/>
              </a:spcBef>
              <a:spcAft>
                <a:spcPts val="440"/>
              </a:spcAft>
              <a:buClr>
                <a:srgbClr val="003082"/>
              </a:buClr>
              <a:buFont typeface="Wingdings 2" pitchFamily="18" charset="2"/>
              <a:buChar char=""/>
            </a:pPr>
            <a:r>
              <a:rPr lang="en-US" sz="1400" dirty="0">
                <a:solidFill>
                  <a:srgbClr val="003082">
                    <a:lumMod val="75000"/>
                  </a:srgbClr>
                </a:solidFill>
                <a:latin typeface="+mn-lt"/>
                <a:ea typeface="MS PGothic"/>
              </a:rPr>
              <a:t>Existing Authorizations for $300 million for Knik Arm Crossing, $110 GO bonds, $1.5 billion POB Corporation</a:t>
            </a:r>
          </a:p>
          <a:p>
            <a:pPr marL="503011" lvl="1" algn="l">
              <a:lnSpc>
                <a:spcPct val="120000"/>
              </a:lnSpc>
              <a:spcBef>
                <a:spcPts val="440"/>
              </a:spcBef>
              <a:spcAft>
                <a:spcPts val="440"/>
              </a:spcAft>
              <a:buClr>
                <a:srgbClr val="003082"/>
              </a:buClr>
            </a:pPr>
            <a:endParaRPr lang="en-US" sz="1540" dirty="0">
              <a:solidFill>
                <a:srgbClr val="003082"/>
              </a:solidFill>
              <a:latin typeface="Calibri" pitchFamily="34" charset="0"/>
              <a:ea typeface="MS PGothic"/>
            </a:endParaRPr>
          </a:p>
        </p:txBody>
      </p:sp>
      <p:pic>
        <p:nvPicPr>
          <p:cNvPr id="7" name="Picture 6">
            <a:extLst>
              <a:ext uri="{FF2B5EF4-FFF2-40B4-BE49-F238E27FC236}">
                <a16:creationId xmlns:a16="http://schemas.microsoft.com/office/drawing/2014/main" id="{507CA394-3D5E-4D33-B6A5-EF07D6950AF7}"/>
              </a:ext>
            </a:extLst>
          </p:cNvPr>
          <p:cNvPicPr>
            <a:picLocks noChangeAspect="1"/>
          </p:cNvPicPr>
          <p:nvPr/>
        </p:nvPicPr>
        <p:blipFill>
          <a:blip r:embed="rId3"/>
          <a:stretch>
            <a:fillRect/>
          </a:stretch>
        </p:blipFill>
        <p:spPr>
          <a:xfrm>
            <a:off x="3787742" y="756756"/>
            <a:ext cx="5620418" cy="3378230"/>
          </a:xfrm>
          <a:prstGeom prst="rect">
            <a:avLst/>
          </a:prstGeom>
        </p:spPr>
      </p:pic>
      <p:pic>
        <p:nvPicPr>
          <p:cNvPr id="8" name="Picture 7">
            <a:extLst>
              <a:ext uri="{FF2B5EF4-FFF2-40B4-BE49-F238E27FC236}">
                <a16:creationId xmlns:a16="http://schemas.microsoft.com/office/drawing/2014/main" id="{79D4F813-15B2-444D-B7F0-E47B4CFBBF31}"/>
              </a:ext>
            </a:extLst>
          </p:cNvPr>
          <p:cNvPicPr>
            <a:picLocks noChangeAspect="1"/>
          </p:cNvPicPr>
          <p:nvPr/>
        </p:nvPicPr>
        <p:blipFill>
          <a:blip r:embed="rId4"/>
          <a:stretch>
            <a:fillRect/>
          </a:stretch>
        </p:blipFill>
        <p:spPr>
          <a:xfrm>
            <a:off x="4273179" y="4134986"/>
            <a:ext cx="4649544" cy="2794673"/>
          </a:xfrm>
          <a:prstGeom prst="rect">
            <a:avLst/>
          </a:prstGeom>
        </p:spPr>
      </p:pic>
    </p:spTree>
    <p:extLst>
      <p:ext uri="{BB962C8B-B14F-4D97-AF65-F5344CB8AC3E}">
        <p14:creationId xmlns:p14="http://schemas.microsoft.com/office/powerpoint/2010/main" val="286395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0681" y="163401"/>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eaLnBrk="1" hangingPunct="1"/>
            <a:r>
              <a:rPr lang="en-US" kern="0" dirty="0">
                <a:solidFill>
                  <a:srgbClr val="FFFFFF"/>
                </a:solidFill>
                <a:ea typeface="MS PGothic"/>
              </a:rPr>
              <a:t>Existing State Short Term Debt Obligation Alternatives</a:t>
            </a:r>
          </a:p>
        </p:txBody>
      </p:sp>
      <p:sp>
        <p:nvSpPr>
          <p:cNvPr id="4" name="Content Placeholder 3"/>
          <p:cNvSpPr>
            <a:spLocks noGrp="1"/>
          </p:cNvSpPr>
          <p:nvPr>
            <p:ph idx="1"/>
          </p:nvPr>
        </p:nvSpPr>
        <p:spPr>
          <a:xfrm>
            <a:off x="391221" y="896219"/>
            <a:ext cx="9350899" cy="5706234"/>
          </a:xfrm>
        </p:spPr>
        <p:txBody>
          <a:bodyPr/>
          <a:lstStyle/>
          <a:p>
            <a:r>
              <a:rPr lang="en-US" dirty="0"/>
              <a:t>Bond Anticipation Notes (AS 37.15.300-390)</a:t>
            </a:r>
          </a:p>
          <a:p>
            <a:pPr lvl="1"/>
            <a:r>
              <a:rPr lang="en-US" dirty="0"/>
              <a:t>May be used when long term debt is authorized by law</a:t>
            </a:r>
          </a:p>
          <a:p>
            <a:pPr lvl="1"/>
            <a:r>
              <a:rPr lang="en-US" dirty="0"/>
              <a:t>While short term, it is expected to be a precursor of long term debt</a:t>
            </a:r>
          </a:p>
          <a:p>
            <a:pPr lvl="1"/>
            <a:r>
              <a:rPr lang="en-US" dirty="0"/>
              <a:t>May be used to avoid negative carry in construction funds, better match long-lived projects and their financing,  or as an additional budget management tool</a:t>
            </a:r>
          </a:p>
          <a:p>
            <a:pPr lvl="1"/>
            <a:r>
              <a:rPr lang="en-US" dirty="0"/>
              <a:t>Directly impacts long term debt affordability</a:t>
            </a:r>
          </a:p>
          <a:p>
            <a:r>
              <a:rPr lang="en-US" dirty="0"/>
              <a:t>Revenue Anticipation Notes (AS 43.08.010)</a:t>
            </a:r>
          </a:p>
          <a:p>
            <a:pPr lvl="1"/>
            <a:r>
              <a:rPr lang="en-US" dirty="0"/>
              <a:t> May borrow money when it becomes necessary in order to meet appropriations for any fiscal year in anticipation of the collection of the revenues for that year </a:t>
            </a:r>
          </a:p>
          <a:p>
            <a:pPr lvl="1"/>
            <a:r>
              <a:rPr lang="en-US" dirty="0"/>
              <a:t>All notes and interest thereon shall be paid from revenue by the end of the fiscal year next succeeding the year in which the notes were issued</a:t>
            </a:r>
          </a:p>
          <a:p>
            <a:pPr lvl="1"/>
            <a:r>
              <a:rPr lang="en-US" dirty="0"/>
              <a:t>May be tax-exempt if a bona fide revenue deficit occurs during the fiscal year</a:t>
            </a:r>
          </a:p>
          <a:p>
            <a:pPr lvl="2"/>
            <a:r>
              <a:rPr lang="en-US" dirty="0"/>
              <a:t>Earnings of the Permanent Fund and other available </a:t>
            </a:r>
            <a:r>
              <a:rPr lang="en-US"/>
              <a:t>fund earnings</a:t>
            </a:r>
            <a:r>
              <a:rPr lang="en-US" dirty="0"/>
              <a:t>, will need to be included in determining if a revenue deficit occurs</a:t>
            </a:r>
          </a:p>
          <a:p>
            <a:pPr lvl="1"/>
            <a:r>
              <a:rPr lang="en-US" dirty="0"/>
              <a:t>The State has not used since the late 1960’s	</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12462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ctrTitle" idx="4294967295"/>
          </p:nvPr>
        </p:nvSpPr>
        <p:spPr>
          <a:xfrm>
            <a:off x="251500" y="3240779"/>
            <a:ext cx="9473155" cy="469816"/>
          </a:xfrm>
        </p:spPr>
        <p:txBody>
          <a:bodyPr>
            <a:spAutoFit/>
          </a:bodyPr>
          <a:lstStyle/>
          <a:p>
            <a:pPr algn="r" eaLnBrk="1" hangingPunct="1">
              <a:spcBef>
                <a:spcPct val="75000"/>
              </a:spcBef>
              <a:buClr>
                <a:schemeClr val="tx2"/>
              </a:buClr>
              <a:buFont typeface="Wingdings 2" pitchFamily="18" charset="2"/>
              <a:buNone/>
            </a:pPr>
            <a:r>
              <a:rPr lang="en-US" b="1" dirty="0">
                <a:solidFill>
                  <a:schemeClr val="accent2"/>
                </a:solidFill>
                <a:ea typeface="MS PGothic"/>
              </a:rPr>
              <a:t>4.	Existing but unissued State Debt Authority</a:t>
            </a:r>
          </a:p>
        </p:txBody>
      </p:sp>
      <p:pic>
        <p:nvPicPr>
          <p:cNvPr id="284674" name="Picture 3"/>
          <p:cNvPicPr>
            <a:picLocks noChangeAspect="1" noChangeArrowheads="1"/>
          </p:cNvPicPr>
          <p:nvPr/>
        </p:nvPicPr>
        <p:blipFill>
          <a:blip r:embed="rId4"/>
          <a:srcRect l="5107" r="3938"/>
          <a:stretch>
            <a:fillRect/>
          </a:stretch>
        </p:blipFill>
        <p:spPr bwMode="auto">
          <a:xfrm>
            <a:off x="288177" y="430621"/>
            <a:ext cx="3926190" cy="25796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1452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Authorized Bonding Authority</a:t>
            </a:r>
          </a:p>
        </p:txBody>
      </p:sp>
      <p:sp>
        <p:nvSpPr>
          <p:cNvPr id="4" name="Content Placeholder 3"/>
          <p:cNvSpPr>
            <a:spLocks noGrp="1"/>
          </p:cNvSpPr>
          <p:nvPr>
            <p:ph idx="1"/>
          </p:nvPr>
        </p:nvSpPr>
        <p:spPr/>
        <p:txBody>
          <a:bodyPr/>
          <a:lstStyle/>
          <a:p>
            <a:pPr marL="0" indent="0">
              <a:buNone/>
            </a:pP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2087549659"/>
              </p:ext>
            </p:extLst>
          </p:nvPr>
        </p:nvGraphicFramePr>
        <p:xfrm>
          <a:off x="613342" y="1173746"/>
          <a:ext cx="8412480" cy="5420772"/>
        </p:xfrm>
        <a:graphic>
          <a:graphicData uri="http://schemas.openxmlformats.org/drawingml/2006/table">
            <a:tbl>
              <a:tblPr firstRow="1" firstCol="1" bandRow="1">
                <a:tableStyleId>{5C22544A-7EE6-4342-B048-85BDC9FD1C3A}</a:tableStyleId>
              </a:tblPr>
              <a:tblGrid>
                <a:gridCol w="2102670">
                  <a:extLst>
                    <a:ext uri="{9D8B030D-6E8A-4147-A177-3AD203B41FA5}">
                      <a16:colId xmlns:a16="http://schemas.microsoft.com/office/drawing/2014/main" val="20000"/>
                    </a:ext>
                  </a:extLst>
                </a:gridCol>
                <a:gridCol w="2102670">
                  <a:extLst>
                    <a:ext uri="{9D8B030D-6E8A-4147-A177-3AD203B41FA5}">
                      <a16:colId xmlns:a16="http://schemas.microsoft.com/office/drawing/2014/main" val="20001"/>
                    </a:ext>
                  </a:extLst>
                </a:gridCol>
                <a:gridCol w="2103570">
                  <a:extLst>
                    <a:ext uri="{9D8B030D-6E8A-4147-A177-3AD203B41FA5}">
                      <a16:colId xmlns:a16="http://schemas.microsoft.com/office/drawing/2014/main" val="20002"/>
                    </a:ext>
                  </a:extLst>
                </a:gridCol>
                <a:gridCol w="2103570">
                  <a:extLst>
                    <a:ext uri="{9D8B030D-6E8A-4147-A177-3AD203B41FA5}">
                      <a16:colId xmlns:a16="http://schemas.microsoft.com/office/drawing/2014/main" val="20003"/>
                    </a:ext>
                  </a:extLst>
                </a:gridCol>
              </a:tblGrid>
              <a:tr h="829133">
                <a:tc>
                  <a:txBody>
                    <a:bodyPr/>
                    <a:lstStyle/>
                    <a:p>
                      <a:pPr marL="0" marR="0" algn="just">
                        <a:spcBef>
                          <a:spcPts val="0"/>
                        </a:spcBef>
                        <a:spcAft>
                          <a:spcPts val="0"/>
                        </a:spcAft>
                      </a:pPr>
                      <a:r>
                        <a:rPr lang="en-US" sz="1100" dirty="0">
                          <a:effectLst/>
                        </a:rPr>
                        <a:t> </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spcBef>
                          <a:spcPts val="0"/>
                        </a:spcBef>
                        <a:spcAft>
                          <a:spcPts val="0"/>
                        </a:spcAft>
                      </a:pPr>
                      <a:r>
                        <a:rPr lang="en-US" sz="1100" dirty="0">
                          <a:effectLst/>
                        </a:rPr>
                        <a:t>Authority</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spcBef>
                          <a:spcPts val="0"/>
                        </a:spcBef>
                        <a:spcAft>
                          <a:spcPts val="0"/>
                        </a:spcAft>
                      </a:pPr>
                      <a:r>
                        <a:rPr lang="en-US" sz="1100" dirty="0">
                          <a:effectLst/>
                        </a:rPr>
                        <a:t>Estimated Debt</a:t>
                      </a:r>
                      <a:endParaRPr lang="en-US" sz="1000" dirty="0">
                        <a:effectLst/>
                      </a:endParaRPr>
                    </a:p>
                    <a:p>
                      <a:pPr marL="0" marR="0" algn="ctr">
                        <a:spcBef>
                          <a:spcPts val="0"/>
                        </a:spcBef>
                        <a:spcAft>
                          <a:spcPts val="0"/>
                        </a:spcAft>
                      </a:pPr>
                      <a:r>
                        <a:rPr lang="en-US" sz="1100" dirty="0">
                          <a:effectLst/>
                        </a:rPr>
                        <a:t>Service</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spcBef>
                          <a:spcPts val="0"/>
                        </a:spcBef>
                        <a:spcAft>
                          <a:spcPts val="0"/>
                        </a:spcAft>
                      </a:pPr>
                      <a:r>
                        <a:rPr lang="en-US" sz="1100" dirty="0">
                          <a:effectLst/>
                        </a:rPr>
                        <a:t>Term</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414567">
                <a:tc>
                  <a:txBody>
                    <a:bodyPr/>
                    <a:lstStyle/>
                    <a:p>
                      <a:pPr marL="0" marR="0" algn="just">
                        <a:spcBef>
                          <a:spcPts val="0"/>
                        </a:spcBef>
                        <a:spcAft>
                          <a:spcPts val="0"/>
                        </a:spcAft>
                      </a:pPr>
                      <a:r>
                        <a:rPr lang="en-US" sz="1100">
                          <a:effectLst/>
                        </a:rPr>
                        <a:t>General Obligation</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dirty="0">
                          <a:effectLst/>
                        </a:rPr>
                        <a:t>$110,348,242</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$10,000,000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20 years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extLst>
                  <a:ext uri="{0D108BD9-81ED-4DB2-BD59-A6C34878D82A}">
                    <a16:rowId xmlns:a16="http://schemas.microsoft.com/office/drawing/2014/main" val="10001"/>
                  </a:ext>
                </a:extLst>
              </a:tr>
              <a:tr h="829133">
                <a:tc>
                  <a:txBody>
                    <a:bodyPr/>
                    <a:lstStyle/>
                    <a:p>
                      <a:pPr marL="0" marR="0" algn="just">
                        <a:spcBef>
                          <a:spcPts val="0"/>
                        </a:spcBef>
                        <a:spcAft>
                          <a:spcPts val="0"/>
                        </a:spcAft>
                      </a:pPr>
                      <a:r>
                        <a:rPr lang="en-US" sz="1100">
                          <a:effectLst/>
                        </a:rPr>
                        <a:t>Subject to</a:t>
                      </a:r>
                      <a:endParaRPr lang="en-US" sz="1000">
                        <a:effectLst/>
                      </a:endParaRPr>
                    </a:p>
                    <a:p>
                      <a:pPr marL="0" marR="0" algn="just">
                        <a:spcBef>
                          <a:spcPts val="0"/>
                        </a:spcBef>
                        <a:spcAft>
                          <a:spcPts val="0"/>
                        </a:spcAft>
                      </a:pPr>
                      <a:r>
                        <a:rPr lang="en-US" sz="1100">
                          <a:effectLst/>
                        </a:rPr>
                        <a:t>Appropriation</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dirty="0">
                          <a:effectLst/>
                        </a:rPr>
                        <a:t>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4567">
                <a:tc>
                  <a:txBody>
                    <a:bodyPr/>
                    <a:lstStyle/>
                    <a:p>
                      <a:pPr marL="0" marR="0" algn="just">
                        <a:spcBef>
                          <a:spcPts val="0"/>
                        </a:spcBef>
                        <a:spcAft>
                          <a:spcPts val="0"/>
                        </a:spcAft>
                      </a:pPr>
                      <a:r>
                        <a:rPr lang="en-US" sz="1100">
                          <a:effectLst/>
                        </a:rPr>
                        <a:t>Knik Arm Crossing</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dirty="0">
                          <a:effectLst/>
                        </a:rPr>
                        <a:t>$300,000,000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N/A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N/A</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extLst>
                  <a:ext uri="{0D108BD9-81ED-4DB2-BD59-A6C34878D82A}">
                    <a16:rowId xmlns:a16="http://schemas.microsoft.com/office/drawing/2014/main" val="10003"/>
                  </a:ext>
                </a:extLst>
              </a:tr>
              <a:tr h="829133">
                <a:tc>
                  <a:txBody>
                    <a:bodyPr/>
                    <a:lstStyle/>
                    <a:p>
                      <a:pPr marL="0" marR="0" algn="just">
                        <a:spcBef>
                          <a:spcPts val="0"/>
                        </a:spcBef>
                        <a:spcAft>
                          <a:spcPts val="0"/>
                        </a:spcAft>
                      </a:pPr>
                      <a:r>
                        <a:rPr lang="en-US" sz="1100">
                          <a:effectLst/>
                        </a:rPr>
                        <a:t>Pension Obligation Bonds</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dirty="0">
                          <a:effectLst/>
                        </a:rPr>
                        <a:t>$1,500,000,000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N/A</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N/A</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60539">
                <a:tc>
                  <a:txBody>
                    <a:bodyPr/>
                    <a:lstStyle/>
                    <a:p>
                      <a:pPr marL="0" marR="0" algn="just">
                        <a:spcBef>
                          <a:spcPts val="0"/>
                        </a:spcBef>
                        <a:spcAft>
                          <a:spcPts val="0"/>
                        </a:spcAft>
                        <a:tabLst>
                          <a:tab pos="1346835" algn="r"/>
                        </a:tabLst>
                      </a:pPr>
                      <a:r>
                        <a:rPr lang="en-US" sz="1100">
                          <a:effectLst/>
                        </a:rPr>
                        <a:t>Tax Credit Certificate Bond Corporation</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dirty="0">
                          <a:effectLst/>
                        </a:rPr>
                        <a:t>$1,000,000,000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Uncertain up to $125 million</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10 years</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extLst>
                  <a:ext uri="{0D108BD9-81ED-4DB2-BD59-A6C34878D82A}">
                    <a16:rowId xmlns:a16="http://schemas.microsoft.com/office/drawing/2014/main" val="10005"/>
                  </a:ext>
                </a:extLst>
              </a:tr>
              <a:tr h="829133">
                <a:tc>
                  <a:txBody>
                    <a:bodyPr/>
                    <a:lstStyle/>
                    <a:p>
                      <a:pPr marL="0" marR="0" algn="just">
                        <a:spcBef>
                          <a:spcPts val="0"/>
                        </a:spcBef>
                        <a:spcAft>
                          <a:spcPts val="0"/>
                        </a:spcAft>
                        <a:tabLst>
                          <a:tab pos="1346835" algn="r"/>
                        </a:tabLst>
                      </a:pPr>
                      <a:r>
                        <a:rPr lang="en-US" sz="1100" dirty="0">
                          <a:effectLst/>
                        </a:rPr>
                        <a:t>School Debt	</a:t>
                      </a:r>
                      <a:endParaRPr lang="en-US" sz="1000" dirty="0">
                        <a:effectLst/>
                      </a:endParaRPr>
                    </a:p>
                    <a:p>
                      <a:pPr marL="0" marR="0" algn="just">
                        <a:spcBef>
                          <a:spcPts val="0"/>
                        </a:spcBef>
                        <a:spcAft>
                          <a:spcPts val="0"/>
                        </a:spcAft>
                      </a:pPr>
                      <a:r>
                        <a:rPr lang="en-US" sz="1100" dirty="0">
                          <a:effectLst/>
                        </a:rPr>
                        <a:t>Reimbursement</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a:effectLst/>
                        </a:rPr>
                        <a:t>Limited</a:t>
                      </a:r>
                      <a:endParaRPr lang="en-US"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Limited</a:t>
                      </a:r>
                      <a:endParaRPr lang="en-US"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14567">
                <a:tc>
                  <a:txBody>
                    <a:bodyPr/>
                    <a:lstStyle/>
                    <a:p>
                      <a:pPr marL="0" marR="0" algn="just">
                        <a:spcBef>
                          <a:spcPts val="0"/>
                        </a:spcBef>
                        <a:spcAft>
                          <a:spcPts val="0"/>
                        </a:spcAft>
                      </a:pPr>
                      <a:r>
                        <a:rPr lang="en-US" sz="1100" dirty="0">
                          <a:effectLst/>
                        </a:rPr>
                        <a:t>TOTAL</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r">
                        <a:spcBef>
                          <a:spcPts val="0"/>
                        </a:spcBef>
                        <a:spcAft>
                          <a:spcPts val="0"/>
                        </a:spcAft>
                      </a:pPr>
                      <a:r>
                        <a:rPr lang="en-US" sz="1600" dirty="0">
                          <a:effectLst/>
                        </a:rPr>
                        <a:t>$2,910,348,242</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$10,000,000</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tc>
                  <a:txBody>
                    <a:bodyPr/>
                    <a:lstStyle/>
                    <a:p>
                      <a:pPr marL="0" marR="0" algn="r">
                        <a:spcBef>
                          <a:spcPts val="0"/>
                        </a:spcBef>
                        <a:spcAft>
                          <a:spcPts val="0"/>
                        </a:spcAft>
                      </a:pPr>
                      <a:r>
                        <a:rPr lang="en-US" sz="1600" dirty="0">
                          <a:effectLst/>
                        </a:rPr>
                        <a:t> </a:t>
                      </a:r>
                      <a:endParaRPr lang="en-US"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4402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ctrTitle" idx="4294967295"/>
          </p:nvPr>
        </p:nvSpPr>
        <p:spPr>
          <a:xfrm>
            <a:off x="251500" y="3240779"/>
            <a:ext cx="9473155" cy="469816"/>
          </a:xfrm>
        </p:spPr>
        <p:txBody>
          <a:bodyPr>
            <a:spAutoFit/>
          </a:bodyPr>
          <a:lstStyle/>
          <a:p>
            <a:pPr algn="r" eaLnBrk="1" hangingPunct="1">
              <a:spcBef>
                <a:spcPct val="75000"/>
              </a:spcBef>
              <a:buClr>
                <a:schemeClr val="tx2"/>
              </a:buClr>
              <a:buFont typeface="Wingdings 2" pitchFamily="18" charset="2"/>
              <a:buNone/>
            </a:pPr>
            <a:r>
              <a:rPr lang="en-US" b="1" dirty="0">
                <a:solidFill>
                  <a:schemeClr val="accent2"/>
                </a:solidFill>
                <a:ea typeface="MS PGothic"/>
              </a:rPr>
              <a:t>5.	Questions</a:t>
            </a:r>
          </a:p>
        </p:txBody>
      </p:sp>
      <p:pic>
        <p:nvPicPr>
          <p:cNvPr id="284674" name="Picture 3"/>
          <p:cNvPicPr>
            <a:picLocks noChangeAspect="1" noChangeArrowheads="1"/>
          </p:cNvPicPr>
          <p:nvPr/>
        </p:nvPicPr>
        <p:blipFill>
          <a:blip r:embed="rId4"/>
          <a:srcRect l="5107" r="3938"/>
          <a:stretch>
            <a:fillRect/>
          </a:stretch>
        </p:blipFill>
        <p:spPr bwMode="auto">
          <a:xfrm>
            <a:off x="288177" y="430621"/>
            <a:ext cx="3926190" cy="25796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210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Affordability Analysis	</a:t>
            </a:r>
          </a:p>
        </p:txBody>
      </p:sp>
      <p:sp>
        <p:nvSpPr>
          <p:cNvPr id="3" name="Content Placeholder 2"/>
          <p:cNvSpPr>
            <a:spLocks noGrp="1"/>
          </p:cNvSpPr>
          <p:nvPr>
            <p:ph idx="1"/>
          </p:nvPr>
        </p:nvSpPr>
        <p:spPr>
          <a:xfrm>
            <a:off x="354546" y="1136468"/>
            <a:ext cx="8139214" cy="5416732"/>
          </a:xfrm>
        </p:spPr>
        <p:txBody>
          <a:bodyPr/>
          <a:lstStyle/>
          <a:p>
            <a:r>
              <a:rPr lang="en-US" sz="2000" dirty="0"/>
              <a:t>Annual analysis required by AS 37.07.045 to be delivered by January 31</a:t>
            </a:r>
          </a:p>
          <a:p>
            <a:r>
              <a:rPr lang="en-US" sz="2000" dirty="0"/>
              <a:t>Discusses credit ratings current levels and history</a:t>
            </a:r>
          </a:p>
          <a:p>
            <a:r>
              <a:rPr lang="en-US" sz="2000" dirty="0"/>
              <a:t>Relies upon debt ratios limit of 5% for state debt and 8% when combined with municipal debt that the state supports</a:t>
            </a:r>
          </a:p>
          <a:p>
            <a:pPr lvl="1"/>
            <a:r>
              <a:rPr lang="en-US" sz="2000" dirty="0"/>
              <a:t>With SB 26 change to revenue generation, and uncertainty about available revenue in future, reductions of 1% to debt ratio limits have been made</a:t>
            </a:r>
          </a:p>
          <a:p>
            <a:r>
              <a:rPr lang="en-US" sz="2000" dirty="0"/>
              <a:t>Identifies currently authorized, but unissued debt</a:t>
            </a:r>
          </a:p>
          <a:p>
            <a:r>
              <a:rPr lang="en-US" sz="2000" dirty="0"/>
              <a:t>Establishes refinancing parameters</a:t>
            </a:r>
          </a:p>
          <a:p>
            <a:r>
              <a:rPr lang="en-US" sz="2000" dirty="0"/>
              <a:t>Determines a long term debt capacity at current rating level</a:t>
            </a:r>
          </a:p>
          <a:p>
            <a:r>
              <a:rPr lang="en-US" sz="2000" dirty="0"/>
              <a:t>Discusses, but doesn’t define a capacity for short term debt</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98108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2018 Debt Affordability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743329"/>
              </p:ext>
            </p:extLst>
          </p:nvPr>
        </p:nvGraphicFramePr>
        <p:xfrm>
          <a:off x="504532" y="1209039"/>
          <a:ext cx="9050926" cy="4880003"/>
        </p:xfrm>
        <a:graphic>
          <a:graphicData uri="http://schemas.openxmlformats.org/drawingml/2006/table">
            <a:tbl>
              <a:tblPr firstRow="1" firstCol="1" bandRow="1">
                <a:tableStyleId>{5C22544A-7EE6-4342-B048-85BDC9FD1C3A}</a:tableStyleId>
              </a:tblPr>
              <a:tblGrid>
                <a:gridCol w="626566">
                  <a:extLst>
                    <a:ext uri="{9D8B030D-6E8A-4147-A177-3AD203B41FA5}">
                      <a16:colId xmlns:a16="http://schemas.microsoft.com/office/drawing/2014/main" val="20000"/>
                    </a:ext>
                  </a:extLst>
                </a:gridCol>
                <a:gridCol w="1333346">
                  <a:extLst>
                    <a:ext uri="{9D8B030D-6E8A-4147-A177-3AD203B41FA5}">
                      <a16:colId xmlns:a16="http://schemas.microsoft.com/office/drawing/2014/main" val="20001"/>
                    </a:ext>
                  </a:extLst>
                </a:gridCol>
                <a:gridCol w="230851">
                  <a:extLst>
                    <a:ext uri="{9D8B030D-6E8A-4147-A177-3AD203B41FA5}">
                      <a16:colId xmlns:a16="http://schemas.microsoft.com/office/drawing/2014/main" val="20002"/>
                    </a:ext>
                  </a:extLst>
                </a:gridCol>
                <a:gridCol w="1622117">
                  <a:extLst>
                    <a:ext uri="{9D8B030D-6E8A-4147-A177-3AD203B41FA5}">
                      <a16:colId xmlns:a16="http://schemas.microsoft.com/office/drawing/2014/main" val="20003"/>
                    </a:ext>
                  </a:extLst>
                </a:gridCol>
                <a:gridCol w="230851">
                  <a:extLst>
                    <a:ext uri="{9D8B030D-6E8A-4147-A177-3AD203B41FA5}">
                      <a16:colId xmlns:a16="http://schemas.microsoft.com/office/drawing/2014/main" val="20004"/>
                    </a:ext>
                  </a:extLst>
                </a:gridCol>
                <a:gridCol w="1479514">
                  <a:extLst>
                    <a:ext uri="{9D8B030D-6E8A-4147-A177-3AD203B41FA5}">
                      <a16:colId xmlns:a16="http://schemas.microsoft.com/office/drawing/2014/main" val="20005"/>
                    </a:ext>
                  </a:extLst>
                </a:gridCol>
                <a:gridCol w="230851">
                  <a:extLst>
                    <a:ext uri="{9D8B030D-6E8A-4147-A177-3AD203B41FA5}">
                      <a16:colId xmlns:a16="http://schemas.microsoft.com/office/drawing/2014/main" val="20006"/>
                    </a:ext>
                  </a:extLst>
                </a:gridCol>
                <a:gridCol w="1622117">
                  <a:extLst>
                    <a:ext uri="{9D8B030D-6E8A-4147-A177-3AD203B41FA5}">
                      <a16:colId xmlns:a16="http://schemas.microsoft.com/office/drawing/2014/main" val="20007"/>
                    </a:ext>
                  </a:extLst>
                </a:gridCol>
                <a:gridCol w="230851">
                  <a:extLst>
                    <a:ext uri="{9D8B030D-6E8A-4147-A177-3AD203B41FA5}">
                      <a16:colId xmlns:a16="http://schemas.microsoft.com/office/drawing/2014/main" val="20008"/>
                    </a:ext>
                  </a:extLst>
                </a:gridCol>
                <a:gridCol w="1443862">
                  <a:extLst>
                    <a:ext uri="{9D8B030D-6E8A-4147-A177-3AD203B41FA5}">
                      <a16:colId xmlns:a16="http://schemas.microsoft.com/office/drawing/2014/main" val="20009"/>
                    </a:ext>
                  </a:extLst>
                </a:gridCol>
              </a:tblGrid>
              <a:tr h="1075232">
                <a:tc>
                  <a:txBody>
                    <a:bodyPr/>
                    <a:lstStyle/>
                    <a:p>
                      <a:pPr marL="0" marR="0">
                        <a:spcBef>
                          <a:spcPts val="0"/>
                        </a:spcBef>
                        <a:spcAft>
                          <a:spcPts val="0"/>
                        </a:spcAft>
                      </a:pPr>
                      <a:r>
                        <a:rPr lang="en-US" sz="1100" dirty="0">
                          <a:effectLst/>
                        </a:rPr>
                        <a:t>Fiscal Year</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spcBef>
                          <a:spcPts val="0"/>
                        </a:spcBef>
                        <a:spcAft>
                          <a:spcPts val="0"/>
                        </a:spcAft>
                      </a:pPr>
                      <a:r>
                        <a:rPr lang="en-US" sz="1100" dirty="0">
                          <a:effectLst/>
                        </a:rPr>
                        <a:t>Fall 2017 Unrestricted General Fund Revenue Forecast</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endParaRPr lang="en-US" sz="1000" dirty="0">
                        <a:effectLst/>
                        <a:latin typeface="Times New Roman" panose="02020603050405020304" pitchFamily="18" charset="0"/>
                      </a:endParaRPr>
                    </a:p>
                  </a:txBody>
                  <a:tcPr marL="68580" marR="68580" marT="0" marB="0" anchor="b">
                    <a:solidFill>
                      <a:schemeClr val="accent1">
                        <a:lumMod val="75000"/>
                      </a:schemeClr>
                    </a:solidFill>
                  </a:tcPr>
                </a:tc>
                <a:tc>
                  <a:txBody>
                    <a:bodyPr/>
                    <a:lstStyle/>
                    <a:p>
                      <a:pPr marL="0" marR="0">
                        <a:spcBef>
                          <a:spcPts val="0"/>
                        </a:spcBef>
                        <a:spcAft>
                          <a:spcPts val="0"/>
                        </a:spcAft>
                      </a:pPr>
                      <a:r>
                        <a:rPr lang="en-US" sz="1100" dirty="0">
                          <a:effectLst/>
                        </a:rPr>
                        <a:t>Percentage of </a:t>
                      </a:r>
                      <a:r>
                        <a:rPr lang="en-US" sz="1100" dirty="0" err="1">
                          <a:effectLst/>
                        </a:rPr>
                        <a:t>UGF</a:t>
                      </a:r>
                      <a:r>
                        <a:rPr lang="en-US" sz="1100" dirty="0">
                          <a:effectLst/>
                        </a:rPr>
                        <a:t> Committed to State Debt          (5% cap)</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endParaRPr lang="en-US" sz="1000" dirty="0">
                        <a:effectLst/>
                        <a:latin typeface="Times New Roman" panose="02020603050405020304" pitchFamily="18" charset="0"/>
                      </a:endParaRPr>
                    </a:p>
                  </a:txBody>
                  <a:tcPr marL="68580" marR="68580" marT="0" marB="0" anchor="b">
                    <a:solidFill>
                      <a:schemeClr val="accent1">
                        <a:lumMod val="75000"/>
                      </a:schemeClr>
                    </a:solidFill>
                  </a:tcPr>
                </a:tc>
                <a:tc>
                  <a:txBody>
                    <a:bodyPr/>
                    <a:lstStyle/>
                    <a:p>
                      <a:pPr marL="0" marR="0">
                        <a:spcBef>
                          <a:spcPts val="0"/>
                        </a:spcBef>
                        <a:spcAft>
                          <a:spcPts val="0"/>
                        </a:spcAft>
                      </a:pPr>
                      <a:r>
                        <a:rPr lang="en-US" sz="1100" dirty="0">
                          <a:effectLst/>
                        </a:rPr>
                        <a:t>Percentage of UGF Committed to Total State Supported Debt (8% cap)</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endParaRPr lang="en-US" sz="1000" dirty="0">
                        <a:effectLst/>
                        <a:latin typeface="Times New Roman" panose="02020603050405020304" pitchFamily="18" charset="0"/>
                      </a:endParaRPr>
                    </a:p>
                  </a:txBody>
                  <a:tcPr marL="68580" marR="68580" marT="0" marB="0" anchor="b">
                    <a:solidFill>
                      <a:schemeClr val="accent1">
                        <a:lumMod val="75000"/>
                      </a:schemeClr>
                    </a:solidFill>
                  </a:tcPr>
                </a:tc>
                <a:tc>
                  <a:txBody>
                    <a:bodyPr/>
                    <a:lstStyle/>
                    <a:p>
                      <a:pPr marL="0" marR="0">
                        <a:spcBef>
                          <a:spcPts val="0"/>
                        </a:spcBef>
                        <a:spcAft>
                          <a:spcPts val="0"/>
                        </a:spcAft>
                      </a:pPr>
                      <a:r>
                        <a:rPr lang="en-US" sz="1100" dirty="0">
                          <a:effectLst/>
                        </a:rPr>
                        <a:t>Percentage of UGF Committed to Expected special Payment on Behalf of PERS/TRS </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endParaRPr lang="en-US" sz="1000" dirty="0">
                        <a:effectLst/>
                        <a:latin typeface="Times New Roman" panose="02020603050405020304" pitchFamily="18" charset="0"/>
                      </a:endParaRPr>
                    </a:p>
                  </a:txBody>
                  <a:tcPr marL="68580" marR="68580" marT="0" marB="0" anchor="b">
                    <a:solidFill>
                      <a:schemeClr val="accent1">
                        <a:lumMod val="75000"/>
                      </a:schemeClr>
                    </a:solidFill>
                  </a:tcPr>
                </a:tc>
                <a:tc>
                  <a:txBody>
                    <a:bodyPr/>
                    <a:lstStyle/>
                    <a:p>
                      <a:pPr marL="0" marR="0">
                        <a:spcBef>
                          <a:spcPts val="0"/>
                        </a:spcBef>
                        <a:spcAft>
                          <a:spcPts val="0"/>
                        </a:spcAft>
                      </a:pPr>
                      <a:r>
                        <a:rPr lang="en-US" sz="1100" dirty="0">
                          <a:effectLst/>
                        </a:rPr>
                        <a:t>Percentage of UGF Committed to State Debt or PERS/TRS</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10000"/>
                  </a:ext>
                </a:extLst>
              </a:tr>
              <a:tr h="244371">
                <a:tc>
                  <a:txBody>
                    <a:bodyPr/>
                    <a:lstStyle/>
                    <a:p>
                      <a:endParaRPr lang="en-US" sz="1000" dirty="0">
                        <a:effectLst/>
                        <a:latin typeface="Times New Roman" panose="02020603050405020304" pitchFamily="18" charset="0"/>
                      </a:endParaRPr>
                    </a:p>
                  </a:txBody>
                  <a:tcPr marL="68580" marR="68580" marT="0" marB="0" anchor="b">
                    <a:solidFill>
                      <a:schemeClr val="accent1">
                        <a:lumMod val="75000"/>
                      </a:schemeClr>
                    </a:solidFill>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56040">
                <a:tc>
                  <a:txBody>
                    <a:bodyPr/>
                    <a:lstStyle/>
                    <a:p>
                      <a:pPr marL="0" marR="0" algn="r">
                        <a:spcBef>
                          <a:spcPts val="0"/>
                        </a:spcBef>
                        <a:spcAft>
                          <a:spcPts val="0"/>
                        </a:spcAft>
                      </a:pPr>
                      <a:r>
                        <a:rPr lang="en-US" sz="1100">
                          <a:effectLst/>
                        </a:rPr>
                        <a:t>2018</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dirty="0">
                          <a:effectLst/>
                        </a:rPr>
                        <a:t>2,081,600,000</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5.4%</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10.8%</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8.9%</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19.7%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56040">
                <a:tc>
                  <a:txBody>
                    <a:bodyPr/>
                    <a:lstStyle/>
                    <a:p>
                      <a:pPr marL="0" marR="0" algn="r">
                        <a:spcBef>
                          <a:spcPts val="0"/>
                        </a:spcBef>
                        <a:spcAft>
                          <a:spcPts val="0"/>
                        </a:spcAft>
                      </a:pPr>
                      <a:r>
                        <a:rPr lang="en-US" sz="1100">
                          <a:effectLst/>
                        </a:rPr>
                        <a:t>2019</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2,047,100,000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5.5%</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14.6%</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25.2%</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56040">
                <a:tc>
                  <a:txBody>
                    <a:bodyPr/>
                    <a:lstStyle/>
                    <a:p>
                      <a:pPr marL="0" marR="0" algn="r">
                        <a:spcBef>
                          <a:spcPts val="0"/>
                        </a:spcBef>
                        <a:spcAft>
                          <a:spcPts val="0"/>
                        </a:spcAft>
                      </a:pPr>
                      <a:r>
                        <a:rPr lang="en-US" sz="1100">
                          <a:effectLst/>
                        </a:rPr>
                        <a:t>2020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2,063,200,000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4.9%</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9.6%</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16.8%</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26.4%</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56040">
                <a:tc>
                  <a:txBody>
                    <a:bodyPr/>
                    <a:lstStyle/>
                    <a:p>
                      <a:pPr marL="0" marR="0" algn="r">
                        <a:spcBef>
                          <a:spcPts val="0"/>
                        </a:spcBef>
                        <a:spcAft>
                          <a:spcPts val="0"/>
                        </a:spcAft>
                      </a:pPr>
                      <a:r>
                        <a:rPr lang="en-US" sz="1100">
                          <a:effectLst/>
                        </a:rPr>
                        <a:t>2021</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2,155,700,000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4.6%</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9.2%</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dirty="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17.8%</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26.8%</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56040">
                <a:tc>
                  <a:txBody>
                    <a:bodyPr/>
                    <a:lstStyle/>
                    <a:p>
                      <a:pPr marL="0" marR="0" algn="r">
                        <a:spcBef>
                          <a:spcPts val="0"/>
                        </a:spcBef>
                        <a:spcAft>
                          <a:spcPts val="0"/>
                        </a:spcAft>
                      </a:pPr>
                      <a:r>
                        <a:rPr lang="en-US" sz="1100">
                          <a:effectLst/>
                        </a:rPr>
                        <a:t>2022</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2,218,900,000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4.0%</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17.7%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25.4%</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356040">
                <a:tc>
                  <a:txBody>
                    <a:bodyPr/>
                    <a:lstStyle/>
                    <a:p>
                      <a:pPr marL="0" marR="0" algn="r">
                        <a:spcBef>
                          <a:spcPts val="0"/>
                        </a:spcBef>
                        <a:spcAft>
                          <a:spcPts val="0"/>
                        </a:spcAft>
                      </a:pPr>
                      <a:r>
                        <a:rPr lang="en-US" sz="1100">
                          <a:effectLst/>
                        </a:rPr>
                        <a:t>2023</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2,275,200,000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3.9%</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7.6%</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17.7%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25.3%</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356040">
                <a:tc>
                  <a:txBody>
                    <a:bodyPr/>
                    <a:lstStyle/>
                    <a:p>
                      <a:pPr marL="0" marR="0" algn="r">
                        <a:spcBef>
                          <a:spcPts val="0"/>
                        </a:spcBef>
                        <a:spcAft>
                          <a:spcPts val="0"/>
                        </a:spcAft>
                      </a:pPr>
                      <a:r>
                        <a:rPr lang="en-US" sz="1100">
                          <a:effectLst/>
                        </a:rPr>
                        <a:t>2024</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2,297,100,000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3.9%</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6.9%</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18.0%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24.9%</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356040">
                <a:tc>
                  <a:txBody>
                    <a:bodyPr/>
                    <a:lstStyle/>
                    <a:p>
                      <a:pPr marL="0" marR="0" algn="r">
                        <a:spcBef>
                          <a:spcPts val="0"/>
                        </a:spcBef>
                        <a:spcAft>
                          <a:spcPts val="0"/>
                        </a:spcAft>
                      </a:pPr>
                      <a:r>
                        <a:rPr lang="en-US" sz="1100">
                          <a:effectLst/>
                        </a:rPr>
                        <a:t>2025</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2,426,800,000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3.4%</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5.8%</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17.6%</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23.4%</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356040">
                <a:tc>
                  <a:txBody>
                    <a:bodyPr/>
                    <a:lstStyle/>
                    <a:p>
                      <a:pPr marL="0" marR="0" algn="r">
                        <a:spcBef>
                          <a:spcPts val="0"/>
                        </a:spcBef>
                        <a:spcAft>
                          <a:spcPts val="0"/>
                        </a:spcAft>
                      </a:pPr>
                      <a:r>
                        <a:rPr lang="en-US" sz="1100">
                          <a:effectLst/>
                        </a:rPr>
                        <a:t>2026</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2,641,300,000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3.2%</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16.7%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21.7%</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356040">
                <a:tc>
                  <a:txBody>
                    <a:bodyPr/>
                    <a:lstStyle/>
                    <a:p>
                      <a:pPr marL="0" marR="0" algn="r">
                        <a:spcBef>
                          <a:spcPts val="0"/>
                        </a:spcBef>
                        <a:spcAft>
                          <a:spcPts val="0"/>
                        </a:spcAft>
                      </a:pPr>
                      <a:r>
                        <a:rPr lang="en-US" sz="1100" dirty="0">
                          <a:effectLst/>
                        </a:rPr>
                        <a:t>2027</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r">
                        <a:spcBef>
                          <a:spcPts val="0"/>
                        </a:spcBef>
                        <a:spcAft>
                          <a:spcPts val="0"/>
                        </a:spcAft>
                      </a:pPr>
                      <a:r>
                        <a:rPr lang="en-US" sz="1100">
                          <a:effectLst/>
                        </a:rPr>
                        <a:t>2,839,800,000</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3.0%</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4.5%</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16.1%</a:t>
                      </a:r>
                      <a:endParaRPr lang="en-US" sz="10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20.6%</a:t>
                      </a:r>
                      <a:endParaRPr lang="en-US" sz="10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2353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2019 Debt Affordability Analysis</a:t>
            </a:r>
          </a:p>
        </p:txBody>
      </p:sp>
      <p:pic>
        <p:nvPicPr>
          <p:cNvPr id="7" name="Picture 6">
            <a:extLst>
              <a:ext uri="{FF2B5EF4-FFF2-40B4-BE49-F238E27FC236}">
                <a16:creationId xmlns:a16="http://schemas.microsoft.com/office/drawing/2014/main" id="{9C3ABDD0-E7F8-47AC-BAED-362A083C3575}"/>
              </a:ext>
            </a:extLst>
          </p:cNvPr>
          <p:cNvPicPr>
            <a:picLocks noChangeAspect="1"/>
          </p:cNvPicPr>
          <p:nvPr/>
        </p:nvPicPr>
        <p:blipFill>
          <a:blip r:embed="rId2"/>
          <a:stretch>
            <a:fillRect/>
          </a:stretch>
        </p:blipFill>
        <p:spPr>
          <a:xfrm>
            <a:off x="186332" y="1849119"/>
            <a:ext cx="9687326" cy="3625955"/>
          </a:xfrm>
          <a:prstGeom prst="rect">
            <a:avLst/>
          </a:prstGeom>
        </p:spPr>
      </p:pic>
    </p:spTree>
    <p:extLst>
      <p:ext uri="{BB962C8B-B14F-4D97-AF65-F5344CB8AC3E}">
        <p14:creationId xmlns:p14="http://schemas.microsoft.com/office/powerpoint/2010/main" val="352150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Capacity</a:t>
            </a:r>
          </a:p>
        </p:txBody>
      </p:sp>
      <p:sp>
        <p:nvSpPr>
          <p:cNvPr id="3" name="Content Placeholder 2"/>
          <p:cNvSpPr>
            <a:spLocks noGrp="1"/>
          </p:cNvSpPr>
          <p:nvPr>
            <p:ph idx="1"/>
          </p:nvPr>
        </p:nvSpPr>
        <p:spPr>
          <a:xfrm>
            <a:off x="354546" y="1115104"/>
            <a:ext cx="8484654" cy="5058490"/>
          </a:xfrm>
        </p:spPr>
        <p:txBody>
          <a:bodyPr/>
          <a:lstStyle/>
          <a:p>
            <a:r>
              <a:rPr lang="en-US" dirty="0"/>
              <a:t>Projected annual unrestricted revenue increase of approximately $3.1 billion in FY 2019 vs FY 2018</a:t>
            </a:r>
          </a:p>
          <a:p>
            <a:r>
              <a:rPr lang="en-US" dirty="0"/>
              <a:t>Shift is primarily due to SB 26 and categorization of Permanent Fund earnings transfer as Unrestricted General Fund Revenue</a:t>
            </a:r>
          </a:p>
          <a:p>
            <a:r>
              <a:rPr lang="en-US" dirty="0"/>
              <a:t>Historically, PF earnings have been classified as restricted by custom rather than unrestricted, and these earnings may, in whole or part, revert to restricted </a:t>
            </a:r>
          </a:p>
          <a:p>
            <a:pPr lvl="1"/>
            <a:r>
              <a:rPr lang="en-US" sz="1600" dirty="0"/>
              <a:t>Due to uncertainty of </a:t>
            </a:r>
            <a:r>
              <a:rPr lang="en-US" sz="1600" dirty="0" err="1"/>
              <a:t>UGF</a:t>
            </a:r>
            <a:r>
              <a:rPr lang="en-US" sz="1600" dirty="0"/>
              <a:t> in future years, reductions of 1% to debt ratio limits have been made</a:t>
            </a:r>
            <a:endParaRPr lang="en-US" dirty="0"/>
          </a:p>
          <a:p>
            <a:r>
              <a:rPr lang="en-US" dirty="0"/>
              <a:t>Projected ratios are below reduced ratio limits in both categories for the forecast period</a:t>
            </a:r>
          </a:p>
          <a:p>
            <a:r>
              <a:rPr lang="en-US" dirty="0"/>
              <a:t>Increased capacity of approximately $1.5 to $1.6 billion to total capacity of $1.9-2.0 billion</a:t>
            </a:r>
          </a:p>
          <a:p>
            <a:r>
              <a:rPr lang="en-US" dirty="0"/>
              <a:t>For every $100 million of recurring revenue that is added at this point we expect a current market increase in long term debt capacity of $60-$70 million</a:t>
            </a:r>
          </a:p>
        </p:txBody>
      </p:sp>
    </p:spTree>
    <p:extLst>
      <p:ext uri="{BB962C8B-B14F-4D97-AF65-F5344CB8AC3E}">
        <p14:creationId xmlns:p14="http://schemas.microsoft.com/office/powerpoint/2010/main" val="110230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ctrTitle"/>
          </p:nvPr>
        </p:nvSpPr>
        <p:spPr>
          <a:xfrm>
            <a:off x="251500" y="3237287"/>
            <a:ext cx="9473155" cy="307777"/>
          </a:xfrm>
        </p:spPr>
        <p:txBody>
          <a:bodyPr/>
          <a:lstStyle/>
          <a:p>
            <a:pPr eaLnBrk="1" hangingPunct="1">
              <a:buFont typeface="Wingdings 2" pitchFamily="18" charset="2"/>
              <a:buNone/>
            </a:pPr>
            <a:r>
              <a:rPr lang="en-US" dirty="0">
                <a:ea typeface="MS PGothic"/>
              </a:rPr>
              <a:t>	2</a:t>
            </a:r>
            <a:r>
              <a:rPr lang="en-US" dirty="0">
                <a:solidFill>
                  <a:schemeClr val="accent2">
                    <a:lumMod val="75000"/>
                  </a:schemeClr>
                </a:solidFill>
                <a:ea typeface="MS PGothic"/>
              </a:rPr>
              <a:t>.	</a:t>
            </a:r>
            <a:r>
              <a:rPr lang="en-US" sz="2000" dirty="0">
                <a:solidFill>
                  <a:schemeClr val="accent2">
                    <a:lumMod val="75000"/>
                  </a:schemeClr>
                </a:solidFill>
                <a:ea typeface="MS PGothic"/>
              </a:rPr>
              <a:t>State Debt Rating Overview</a:t>
            </a:r>
          </a:p>
        </p:txBody>
      </p:sp>
      <p:pic>
        <p:nvPicPr>
          <p:cNvPr id="18434" name="Picture 8"/>
          <p:cNvPicPr>
            <a:picLocks noChangeAspect="1" noChangeArrowheads="1"/>
          </p:cNvPicPr>
          <p:nvPr/>
        </p:nvPicPr>
        <p:blipFill>
          <a:blip r:embed="rId4"/>
          <a:srcRect l="5107" r="3938"/>
          <a:stretch>
            <a:fillRect/>
          </a:stretch>
        </p:blipFill>
        <p:spPr bwMode="auto">
          <a:xfrm>
            <a:off x="288177" y="430621"/>
            <a:ext cx="3926190" cy="25796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826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Moodys_logo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26" y="880457"/>
            <a:ext cx="3398699" cy="111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upload.wikimedia.org/wikipedia/en/2/25/Fitch_Rating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0498" y="5137847"/>
            <a:ext cx="3232352" cy="7658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83005" y="111112"/>
            <a:ext cx="9581439"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3081">
                <a:solidFill>
                  <a:schemeClr val="bg1"/>
                </a:solidFill>
                <a:latin typeface="+mj-lt"/>
                <a:ea typeface="MS PGothic" pitchFamily="34" charset="-128"/>
                <a:cs typeface="MS PGothic"/>
              </a:defRPr>
            </a:lvl1pPr>
            <a:lvl2pPr algn="l" rtl="0" eaLnBrk="0" fontAlgn="base" hangingPunct="0">
              <a:spcBef>
                <a:spcPct val="0"/>
              </a:spcBef>
              <a:spcAft>
                <a:spcPct val="0"/>
              </a:spcAft>
              <a:defRPr sz="3081">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3081">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3081">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3081">
                <a:solidFill>
                  <a:schemeClr val="bg1"/>
                </a:solidFill>
                <a:latin typeface="Calibri" charset="0"/>
                <a:ea typeface="MS PGothic" pitchFamily="34" charset="-128"/>
                <a:cs typeface="MS PGothic"/>
              </a:defRPr>
            </a:lvl5pPr>
            <a:lvl6pPr marL="503011" algn="l" rtl="0" fontAlgn="base">
              <a:spcBef>
                <a:spcPct val="0"/>
              </a:spcBef>
              <a:spcAft>
                <a:spcPct val="0"/>
              </a:spcAft>
              <a:defRPr sz="3081">
                <a:solidFill>
                  <a:schemeClr val="bg1"/>
                </a:solidFill>
                <a:latin typeface="Calibri" charset="0"/>
              </a:defRPr>
            </a:lvl6pPr>
            <a:lvl7pPr marL="1006023" algn="l" rtl="0" fontAlgn="base">
              <a:spcBef>
                <a:spcPct val="0"/>
              </a:spcBef>
              <a:spcAft>
                <a:spcPct val="0"/>
              </a:spcAft>
              <a:defRPr sz="3081">
                <a:solidFill>
                  <a:schemeClr val="bg1"/>
                </a:solidFill>
                <a:latin typeface="Calibri" charset="0"/>
              </a:defRPr>
            </a:lvl7pPr>
            <a:lvl8pPr marL="1509034" algn="l" rtl="0" fontAlgn="base">
              <a:spcBef>
                <a:spcPct val="0"/>
              </a:spcBef>
              <a:spcAft>
                <a:spcPct val="0"/>
              </a:spcAft>
              <a:defRPr sz="3081">
                <a:solidFill>
                  <a:schemeClr val="bg1"/>
                </a:solidFill>
                <a:latin typeface="Calibri" charset="0"/>
              </a:defRPr>
            </a:lvl8pPr>
            <a:lvl9pPr marL="2012046" algn="l" rtl="0" fontAlgn="base">
              <a:spcBef>
                <a:spcPct val="0"/>
              </a:spcBef>
              <a:spcAft>
                <a:spcPct val="0"/>
              </a:spcAft>
              <a:defRPr sz="3081">
                <a:solidFill>
                  <a:schemeClr val="bg1"/>
                </a:solidFill>
                <a:latin typeface="Calibri" charset="0"/>
              </a:defRPr>
            </a:lvl9pPr>
          </a:lstStyle>
          <a:p>
            <a:pPr eaLnBrk="1" hangingPunct="1"/>
            <a:r>
              <a:rPr lang="en-US" sz="2800" kern="0" dirty="0">
                <a:ea typeface="MS PGothic"/>
              </a:rPr>
              <a:t>State of Alaska Credit Ratings and Recent History Agency Views</a:t>
            </a:r>
          </a:p>
        </p:txBody>
      </p:sp>
      <p:sp>
        <p:nvSpPr>
          <p:cNvPr id="2" name="TextBox 1">
            <a:extLst>
              <a:ext uri="{FF2B5EF4-FFF2-40B4-BE49-F238E27FC236}">
                <a16:creationId xmlns:a16="http://schemas.microsoft.com/office/drawing/2014/main" id="{E730F8CF-5A22-4FD6-BCEB-0E86226DEF08}"/>
              </a:ext>
            </a:extLst>
          </p:cNvPr>
          <p:cNvSpPr txBox="1"/>
          <p:nvPr/>
        </p:nvSpPr>
        <p:spPr>
          <a:xfrm>
            <a:off x="4882489" y="1309059"/>
            <a:ext cx="4434231" cy="4985980"/>
          </a:xfrm>
          <a:prstGeom prst="rect">
            <a:avLst/>
          </a:prstGeom>
          <a:noFill/>
          <a:ln w="15875">
            <a:solidFill>
              <a:schemeClr val="accent2">
                <a:lumMod val="75000"/>
              </a:schemeClr>
            </a:solidFill>
          </a:ln>
        </p:spPr>
        <p:txBody>
          <a:bodyPr wrap="square" rtlCol="0">
            <a:spAutoFit/>
          </a:bodyPr>
          <a:lstStyle/>
          <a:p>
            <a:pPr algn="l"/>
            <a:endParaRPr lang="en-US" sz="1400" dirty="0">
              <a:latin typeface="+mn-lt"/>
            </a:endParaRPr>
          </a:p>
          <a:p>
            <a:pPr algn="l"/>
            <a:r>
              <a:rPr lang="en-US" sz="1400" dirty="0">
                <a:latin typeface="+mn-lt"/>
              </a:rPr>
              <a:t>        FY 2010-2014 – high levels of unrestricted general fund revenue greatly exceed budgetary needs, growing reserve positions, pre-funding of budget items, large capital budgets, highest credit ratings with stable outlook.  Upgraded to highest credit ratings.</a:t>
            </a:r>
          </a:p>
          <a:p>
            <a:pPr algn="l"/>
            <a:endParaRPr lang="en-US" sz="1400" dirty="0">
              <a:latin typeface="+mn-lt"/>
            </a:endParaRPr>
          </a:p>
          <a:p>
            <a:pPr algn="l"/>
            <a:r>
              <a:rPr lang="en-US" sz="1400" dirty="0">
                <a:latin typeface="+mn-lt"/>
              </a:rPr>
              <a:t>        FY 2015-2017 significantly diminished unrestricted general fund, use of pre-</a:t>
            </a:r>
            <a:r>
              <a:rPr lang="en-US" sz="1400" dirty="0" err="1">
                <a:latin typeface="+mn-lt"/>
              </a:rPr>
              <a:t>fundings</a:t>
            </a:r>
            <a:r>
              <a:rPr lang="en-US" sz="1400" dirty="0">
                <a:latin typeface="+mn-lt"/>
              </a:rPr>
              <a:t>, Statutory Budget Reserve and Constitutional Budget Reserve to balance budget, reductions to capital and operating budgets, discontinuation of following statutory formula for determining Permanent Fund Dividends, consideration of various tax proposals, consideration of use of earnings of the Permanent Fund to pay for government, State downgraded four times followed by three additional downgrades in FY 2018.</a:t>
            </a:r>
          </a:p>
          <a:p>
            <a:pPr algn="l"/>
            <a:endParaRPr lang="en-US" sz="1400" dirty="0">
              <a:latin typeface="+mn-lt"/>
            </a:endParaRPr>
          </a:p>
          <a:p>
            <a:pPr algn="l"/>
            <a:r>
              <a:rPr lang="en-US" sz="1400" dirty="0">
                <a:latin typeface="+mn-lt"/>
              </a:rPr>
              <a:t>        FY 2018-2019 rating stabilization, shifting the state’s credit analysis towards an endowment model rather than the state models that rely almost exclusively on annual tax and fee collection.</a:t>
            </a:r>
          </a:p>
          <a:p>
            <a:endParaRPr lang="en-US" dirty="0"/>
          </a:p>
        </p:txBody>
      </p:sp>
      <p:sp>
        <p:nvSpPr>
          <p:cNvPr id="15" name="TextBox 14">
            <a:extLst>
              <a:ext uri="{FF2B5EF4-FFF2-40B4-BE49-F238E27FC236}">
                <a16:creationId xmlns:a16="http://schemas.microsoft.com/office/drawing/2014/main" id="{E9E8E43D-9CF1-4BE8-A186-C68CBB1E9D7A}"/>
              </a:ext>
            </a:extLst>
          </p:cNvPr>
          <p:cNvSpPr txBox="1"/>
          <p:nvPr/>
        </p:nvSpPr>
        <p:spPr>
          <a:xfrm>
            <a:off x="654034" y="5903727"/>
            <a:ext cx="4145280" cy="461665"/>
          </a:xfrm>
          <a:prstGeom prst="rect">
            <a:avLst/>
          </a:prstGeom>
          <a:noFill/>
        </p:spPr>
        <p:txBody>
          <a:bodyPr wrap="square" rtlCol="0">
            <a:spAutoFit/>
          </a:bodyPr>
          <a:lstStyle/>
          <a:p>
            <a:r>
              <a:rPr lang="en-US" sz="1400" dirty="0"/>
              <a:t>AA (STABLE)</a:t>
            </a:r>
          </a:p>
          <a:p>
            <a:endParaRPr lang="en-US" dirty="0"/>
          </a:p>
        </p:txBody>
      </p:sp>
      <p:pic>
        <p:nvPicPr>
          <p:cNvPr id="4" name="Picture 3">
            <a:extLst>
              <a:ext uri="{FF2B5EF4-FFF2-40B4-BE49-F238E27FC236}">
                <a16:creationId xmlns:a16="http://schemas.microsoft.com/office/drawing/2014/main" id="{4E7D8415-1468-4231-82DF-03BCC8D6FE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482" y="2077769"/>
            <a:ext cx="2452385" cy="2452385"/>
          </a:xfrm>
          <a:prstGeom prst="rect">
            <a:avLst/>
          </a:prstGeom>
        </p:spPr>
      </p:pic>
      <p:sp>
        <p:nvSpPr>
          <p:cNvPr id="16" name="TextBox 15">
            <a:extLst>
              <a:ext uri="{FF2B5EF4-FFF2-40B4-BE49-F238E27FC236}">
                <a16:creationId xmlns:a16="http://schemas.microsoft.com/office/drawing/2014/main" id="{D76B37D7-0884-4891-8FF0-51B9E7A8A730}"/>
              </a:ext>
            </a:extLst>
          </p:cNvPr>
          <p:cNvSpPr txBox="1"/>
          <p:nvPr/>
        </p:nvSpPr>
        <p:spPr>
          <a:xfrm>
            <a:off x="654034" y="4177201"/>
            <a:ext cx="4145280" cy="461665"/>
          </a:xfrm>
          <a:prstGeom prst="rect">
            <a:avLst/>
          </a:prstGeom>
          <a:noFill/>
        </p:spPr>
        <p:txBody>
          <a:bodyPr wrap="square" rtlCol="0">
            <a:spAutoFit/>
          </a:bodyPr>
          <a:lstStyle/>
          <a:p>
            <a:r>
              <a:rPr lang="en-US" sz="1400" dirty="0"/>
              <a:t>AA (STABLE)</a:t>
            </a:r>
          </a:p>
          <a:p>
            <a:endParaRPr lang="en-US" dirty="0"/>
          </a:p>
        </p:txBody>
      </p:sp>
      <p:sp>
        <p:nvSpPr>
          <p:cNvPr id="17" name="TextBox 16">
            <a:extLst>
              <a:ext uri="{FF2B5EF4-FFF2-40B4-BE49-F238E27FC236}">
                <a16:creationId xmlns:a16="http://schemas.microsoft.com/office/drawing/2014/main" id="{2880AD2C-C8C0-4F2A-A33F-7057FCC72F50}"/>
              </a:ext>
            </a:extLst>
          </p:cNvPr>
          <p:cNvSpPr txBox="1"/>
          <p:nvPr/>
        </p:nvSpPr>
        <p:spPr>
          <a:xfrm>
            <a:off x="654034" y="1917399"/>
            <a:ext cx="4145280" cy="461665"/>
          </a:xfrm>
          <a:prstGeom prst="rect">
            <a:avLst/>
          </a:prstGeom>
          <a:noFill/>
        </p:spPr>
        <p:txBody>
          <a:bodyPr wrap="square" rtlCol="0">
            <a:spAutoFit/>
          </a:bodyPr>
          <a:lstStyle/>
          <a:p>
            <a:r>
              <a:rPr lang="en-US" sz="1400" dirty="0"/>
              <a:t>Aa3 (STABLE)</a:t>
            </a:r>
          </a:p>
          <a:p>
            <a:endParaRPr lang="en-US" dirty="0"/>
          </a:p>
        </p:txBody>
      </p:sp>
    </p:spTree>
    <p:extLst>
      <p:ext uri="{BB962C8B-B14F-4D97-AF65-F5344CB8AC3E}">
        <p14:creationId xmlns:p14="http://schemas.microsoft.com/office/powerpoint/2010/main" val="202447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2307169" y="1300920"/>
            <a:ext cx="7434951" cy="2034916"/>
          </a:xfrm>
          <a:prstGeom prst="rect">
            <a:avLst/>
          </a:prstGeom>
          <a:noFill/>
          <a:ln w="9525">
            <a:noFill/>
            <a:miter lim="800000"/>
            <a:headEnd/>
            <a:tailEnd/>
          </a:ln>
        </p:spPr>
        <p:txBody>
          <a:bodyPr wrap="square" lIns="0" tIns="0" rIns="0" bIns="0">
            <a:spAutoFit/>
          </a:bodyPr>
          <a:lstStyle/>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In 2016 the oil and gas sector represents about 13% of Alaska’s GDP ($6.75 billion of $50.7 billion GDP) and represented approximately 4% of employment </a:t>
            </a:r>
            <a:r>
              <a:rPr lang="en-US" sz="1210" dirty="0">
                <a:solidFill>
                  <a:schemeClr val="accent2">
                    <a:lumMod val="75000"/>
                  </a:schemeClr>
                </a:solidFill>
                <a:latin typeface="Calibri" pitchFamily="34" charset="0"/>
                <a:hlinkClick r:id="rId4"/>
              </a:rPr>
              <a:t>http://labor.alaska.gov/trends/jul17.pdf</a:t>
            </a:r>
            <a:endParaRPr lang="en-US" sz="1210" dirty="0">
              <a:solidFill>
                <a:schemeClr val="accent2">
                  <a:lumMod val="75000"/>
                </a:schemeClr>
              </a:solidFill>
              <a:latin typeface="Calibri" pitchFamily="34" charset="0"/>
            </a:endParaRP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Oil and gas is the only industry in Alaska whose GDP is less in 2016 than in 2012 while other sectors have experienced moderate declines, stability or growth </a:t>
            </a:r>
            <a:r>
              <a:rPr lang="en-US" sz="1210" dirty="0">
                <a:solidFill>
                  <a:schemeClr val="accent2">
                    <a:lumMod val="75000"/>
                  </a:schemeClr>
                </a:solidFill>
                <a:latin typeface="Calibri" pitchFamily="34" charset="0"/>
                <a:hlinkClick r:id="rId4"/>
              </a:rPr>
              <a:t>http://labor.alaska.gov/trends/jul17.pdf</a:t>
            </a:r>
            <a:endParaRPr lang="en-US" sz="1210" dirty="0">
              <a:solidFill>
                <a:schemeClr val="accent2">
                  <a:lumMod val="75000"/>
                </a:schemeClr>
              </a:solidFill>
              <a:latin typeface="Calibri" pitchFamily="34" charset="0"/>
            </a:endParaRP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The State of Alaska does not currently rely on the broader economy for revenue as there is no broad based tax in Alaska</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The State benefits from the national and international economy through the investments of the Permanent Fund in securities of national and international firms</a:t>
            </a:r>
          </a:p>
          <a:p>
            <a:pPr marL="314382" indent="-314382">
              <a:spcBef>
                <a:spcPts val="660"/>
              </a:spcBef>
              <a:buClr>
                <a:schemeClr val="accent2"/>
              </a:buClr>
              <a:buFont typeface="Arial" pitchFamily="34" charset="0"/>
              <a:buChar char="•"/>
            </a:pPr>
            <a:endParaRPr lang="en-US" sz="1210" dirty="0">
              <a:solidFill>
                <a:schemeClr val="accent2">
                  <a:lumMod val="75000"/>
                </a:schemeClr>
              </a:solidFill>
              <a:latin typeface="Calibri" pitchFamily="34" charset="0"/>
            </a:endParaRPr>
          </a:p>
        </p:txBody>
      </p:sp>
      <p:sp>
        <p:nvSpPr>
          <p:cNvPr id="299014" name="Line 33"/>
          <p:cNvSpPr>
            <a:spLocks noChangeShapeType="1"/>
          </p:cNvSpPr>
          <p:nvPr/>
        </p:nvSpPr>
        <p:spPr bwMode="auto">
          <a:xfrm>
            <a:off x="320302" y="1185769"/>
            <a:ext cx="9424252" cy="0"/>
          </a:xfrm>
          <a:prstGeom prst="line">
            <a:avLst/>
          </a:prstGeom>
          <a:noFill/>
          <a:ln w="19050">
            <a:solidFill>
              <a:schemeClr val="accent2"/>
            </a:solidFill>
            <a:round/>
            <a:headEnd/>
            <a:tailEnd/>
          </a:ln>
        </p:spPr>
        <p:txBody>
          <a:bodyPr lIns="50300" rIns="50300" anchor="ctr"/>
          <a:lstStyle/>
          <a:p>
            <a:endParaRPr lang="en-US" sz="1100" dirty="0">
              <a:latin typeface="+mj-lt"/>
            </a:endParaRPr>
          </a:p>
        </p:txBody>
      </p:sp>
      <p:sp>
        <p:nvSpPr>
          <p:cNvPr id="8" name="Rectangle 7"/>
          <p:cNvSpPr/>
          <p:nvPr/>
        </p:nvSpPr>
        <p:spPr bwMode="auto">
          <a:xfrm>
            <a:off x="321361" y="1185769"/>
            <a:ext cx="1863194" cy="1825009"/>
          </a:xfrm>
          <a:prstGeom prst="rect">
            <a:avLst/>
          </a:prstGeom>
          <a:solidFill>
            <a:schemeClr val="accent2">
              <a:alpha val="85000"/>
            </a:schemeClr>
          </a:solidFill>
          <a:ln w="6350" cap="flat" cmpd="sng" algn="ctr">
            <a:noFill/>
            <a:prstDash val="solid"/>
            <a:round/>
            <a:headEnd type="none" w="med" len="med"/>
            <a:tailEnd type="none" w="med" len="med"/>
          </a:ln>
          <a:effectLst/>
        </p:spPr>
        <p:txBody>
          <a:bodyPr lIns="50300" rIns="50300" anchor="ctr"/>
          <a:lstStyle/>
          <a:p>
            <a:pPr algn="ctr"/>
            <a:r>
              <a:rPr lang="en-US" sz="1760" b="1" dirty="0">
                <a:solidFill>
                  <a:schemeClr val="bg1"/>
                </a:solidFill>
                <a:latin typeface="+mj-lt"/>
                <a:ea typeface="ＭＳ Ｐゴシック" pitchFamily="34" charset="-128"/>
              </a:rPr>
              <a:t>Alaska’s Economy Totally Reliant On Oil And Is In Free Fall</a:t>
            </a:r>
          </a:p>
        </p:txBody>
      </p:sp>
      <p:sp>
        <p:nvSpPr>
          <p:cNvPr id="10" name="Rectangle 9"/>
          <p:cNvSpPr/>
          <p:nvPr/>
        </p:nvSpPr>
        <p:spPr bwMode="auto">
          <a:xfrm>
            <a:off x="338736" y="3199099"/>
            <a:ext cx="1864253" cy="1880716"/>
          </a:xfrm>
          <a:prstGeom prst="rect">
            <a:avLst/>
          </a:prstGeom>
          <a:solidFill>
            <a:schemeClr val="accent2"/>
          </a:solidFill>
          <a:ln w="6350" cap="flat" cmpd="sng" algn="ctr">
            <a:noFill/>
            <a:prstDash val="solid"/>
            <a:round/>
            <a:headEnd type="none" w="med" len="med"/>
            <a:tailEnd type="none" w="med" len="med"/>
          </a:ln>
          <a:effectLst/>
        </p:spPr>
        <p:txBody>
          <a:bodyPr lIns="50300" rIns="50300" anchor="ctr"/>
          <a:lstStyle/>
          <a:p>
            <a:pPr algn="ctr"/>
            <a:r>
              <a:rPr lang="en-US" sz="1760" b="1" dirty="0">
                <a:solidFill>
                  <a:schemeClr val="bg1"/>
                </a:solidFill>
                <a:latin typeface="+mj-lt"/>
                <a:ea typeface="ＭＳ Ｐゴシック" pitchFamily="34" charset="-128"/>
              </a:rPr>
              <a:t>Reserves Are Dwindling</a:t>
            </a:r>
          </a:p>
        </p:txBody>
      </p:sp>
      <p:cxnSp>
        <p:nvCxnSpPr>
          <p:cNvPr id="16" name="Straight Connector 15"/>
          <p:cNvCxnSpPr/>
          <p:nvPr/>
        </p:nvCxnSpPr>
        <p:spPr bwMode="auto">
          <a:xfrm>
            <a:off x="320302" y="3084196"/>
            <a:ext cx="9554113" cy="20784"/>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4" name="Rectangle 13"/>
          <p:cNvSpPr/>
          <p:nvPr/>
        </p:nvSpPr>
        <p:spPr bwMode="auto">
          <a:xfrm>
            <a:off x="320301" y="5250029"/>
            <a:ext cx="1864253" cy="1549764"/>
          </a:xfrm>
          <a:prstGeom prst="rect">
            <a:avLst/>
          </a:prstGeom>
          <a:solidFill>
            <a:schemeClr val="accent2"/>
          </a:solidFill>
          <a:ln w="6350" cap="flat" cmpd="sng" algn="ctr">
            <a:noFill/>
            <a:prstDash val="solid"/>
            <a:round/>
            <a:headEnd type="none" w="med" len="med"/>
            <a:tailEnd type="none" w="med" len="med"/>
          </a:ln>
          <a:effectLst/>
        </p:spPr>
        <p:txBody>
          <a:bodyPr lIns="50300" rIns="50300" anchor="ctr"/>
          <a:lstStyle/>
          <a:p>
            <a:pPr algn="ctr"/>
            <a:r>
              <a:rPr lang="en-US" sz="1760" b="1" dirty="0">
                <a:solidFill>
                  <a:schemeClr val="bg1"/>
                </a:solidFill>
                <a:latin typeface="+mj-lt"/>
                <a:ea typeface="ＭＳ Ｐゴシック" pitchFamily="34" charset="-128"/>
              </a:rPr>
              <a:t>The State Wont Be Able To Balance It’s Budget</a:t>
            </a:r>
          </a:p>
        </p:txBody>
      </p:sp>
      <p:cxnSp>
        <p:nvCxnSpPr>
          <p:cNvPr id="18" name="Straight Connector 17"/>
          <p:cNvCxnSpPr>
            <a:cxnSpLocks/>
          </p:cNvCxnSpPr>
          <p:nvPr/>
        </p:nvCxnSpPr>
        <p:spPr bwMode="auto">
          <a:xfrm flipV="1">
            <a:off x="338736" y="5083230"/>
            <a:ext cx="9535679" cy="72681"/>
          </a:xfrm>
          <a:prstGeom prst="line">
            <a:avLst/>
          </a:prstGeom>
          <a:solidFill>
            <a:schemeClr val="accent1"/>
          </a:solidFill>
          <a:ln w="6350" cap="flat" cmpd="sng" algn="ctr">
            <a:solidFill>
              <a:schemeClr val="bg2"/>
            </a:solidFill>
            <a:prstDash val="solid"/>
            <a:round/>
            <a:headEnd type="none" w="med" len="med"/>
            <a:tailEnd type="none" w="med" len="med"/>
          </a:ln>
          <a:effectLst/>
        </p:spPr>
      </p:cxnSp>
      <p:sp>
        <p:nvSpPr>
          <p:cNvPr id="15" name="Text Box 6"/>
          <p:cNvSpPr txBox="1">
            <a:spLocks noChangeArrowheads="1"/>
          </p:cNvSpPr>
          <p:nvPr/>
        </p:nvSpPr>
        <p:spPr bwMode="auto">
          <a:xfrm>
            <a:off x="2322888" y="3430787"/>
            <a:ext cx="7434952" cy="1290097"/>
          </a:xfrm>
          <a:prstGeom prst="rect">
            <a:avLst/>
          </a:prstGeom>
          <a:noFill/>
          <a:ln w="9525">
            <a:noFill/>
            <a:miter lim="800000"/>
            <a:headEnd/>
            <a:tailEnd/>
          </a:ln>
        </p:spPr>
        <p:txBody>
          <a:bodyPr wrap="square" lIns="0" tIns="0" rIns="0" bIns="0">
            <a:spAutoFit/>
          </a:bodyPr>
          <a:lstStyle/>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The reserve position of Alaska at 6/30/2017 is above the 6/30/2015 position </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Permanent Fund Earnings Reserve increased $4.2 billion from FY 2016 to FY 2017</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Often discussed draws on reserves (SBR and CBRF) have been offset by deposits into the Earnings Reserve</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The Net Position of Alaska increased as a result of FY 2017 activity</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The Net Position of Alaska is projected to increase in each of the next nine years</a:t>
            </a:r>
          </a:p>
        </p:txBody>
      </p:sp>
      <p:sp>
        <p:nvSpPr>
          <p:cNvPr id="20" name="Text Box 6"/>
          <p:cNvSpPr txBox="1">
            <a:spLocks noChangeArrowheads="1"/>
          </p:cNvSpPr>
          <p:nvPr/>
        </p:nvSpPr>
        <p:spPr bwMode="auto">
          <a:xfrm>
            <a:off x="2322888" y="5178184"/>
            <a:ext cx="7434952" cy="2028248"/>
          </a:xfrm>
          <a:prstGeom prst="rect">
            <a:avLst/>
          </a:prstGeom>
          <a:noFill/>
          <a:ln w="9525">
            <a:noFill/>
            <a:miter lim="800000"/>
            <a:headEnd/>
            <a:tailEnd/>
          </a:ln>
        </p:spPr>
        <p:txBody>
          <a:bodyPr wrap="square" lIns="0" tIns="0" rIns="0" bIns="0">
            <a:spAutoFit/>
          </a:bodyPr>
          <a:lstStyle/>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SB26 was passed</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Expenditures have been significantly reduced and may be reduced further</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In 2017 and 2018 the Governor and Legislature have ignored the statutory formula for determining the Permanent Fund Dividend and inflation proofing appropriations</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Just like the CBRF the Earnings Reserve of the Permanent Fund may be appropriated without statutory change</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Alaska’s oil and gas tax credit structure has been changed</a:t>
            </a:r>
          </a:p>
          <a:p>
            <a:pPr marL="314382" indent="-314382">
              <a:spcBef>
                <a:spcPts val="660"/>
              </a:spcBef>
              <a:buClr>
                <a:schemeClr val="accent2"/>
              </a:buClr>
              <a:buFont typeface="Arial" pitchFamily="34" charset="0"/>
              <a:buChar char="•"/>
            </a:pPr>
            <a:r>
              <a:rPr lang="en-US" sz="1210" dirty="0">
                <a:solidFill>
                  <a:schemeClr val="accent2">
                    <a:lumMod val="75000"/>
                  </a:schemeClr>
                </a:solidFill>
                <a:latin typeface="Calibri" pitchFamily="34" charset="0"/>
              </a:rPr>
              <a:t>Considering available revenues to the State, the budget has been in balance</a:t>
            </a:r>
          </a:p>
          <a:p>
            <a:pPr marL="314382" indent="-314382">
              <a:spcBef>
                <a:spcPts val="660"/>
              </a:spcBef>
              <a:buClr>
                <a:schemeClr val="accent2"/>
              </a:buClr>
              <a:buFont typeface="Arial" pitchFamily="34" charset="0"/>
              <a:buChar char="•"/>
            </a:pPr>
            <a:endParaRPr lang="en-US" sz="1210" dirty="0">
              <a:solidFill>
                <a:schemeClr val="accent2">
                  <a:lumMod val="75000"/>
                </a:schemeClr>
              </a:solidFill>
              <a:latin typeface="Calibri" pitchFamily="34" charset="0"/>
            </a:endParaRPr>
          </a:p>
        </p:txBody>
      </p:sp>
      <p:sp>
        <p:nvSpPr>
          <p:cNvPr id="13" name="Rectangle 2">
            <a:extLst>
              <a:ext uri="{FF2B5EF4-FFF2-40B4-BE49-F238E27FC236}">
                <a16:creationId xmlns:a16="http://schemas.microsoft.com/office/drawing/2014/main" id="{F04FD191-4E56-4321-96CB-6F9AAC8C75FE}"/>
              </a:ext>
            </a:extLst>
          </p:cNvPr>
          <p:cNvSpPr txBox="1">
            <a:spLocks noChangeArrowheads="1"/>
          </p:cNvSpPr>
          <p:nvPr/>
        </p:nvSpPr>
        <p:spPr bwMode="auto">
          <a:xfrm>
            <a:off x="160681" y="163401"/>
            <a:ext cx="9350898" cy="469816"/>
          </a:xfrm>
          <a:prstGeom prst="rect">
            <a:avLst/>
          </a:prstGeom>
          <a:noFill/>
          <a:ln w="9525">
            <a:noFill/>
            <a:miter lim="800000"/>
            <a:headEnd/>
            <a:tailEnd/>
          </a:ln>
        </p:spPr>
        <p:txBody>
          <a:bodyPr vert="horz" wrap="square" lIns="100600" tIns="50300" rIns="100600" bIns="50300" numCol="1" anchor="t"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S PGothic" pitchFamily="34" charset="-128"/>
                <a:cs typeface="MS PGothic"/>
              </a:defRPr>
            </a:lvl1pPr>
            <a:lvl2pPr algn="l" rtl="0" eaLnBrk="0" fontAlgn="base" hangingPunct="0">
              <a:spcBef>
                <a:spcPct val="0"/>
              </a:spcBef>
              <a:spcAft>
                <a:spcPct val="0"/>
              </a:spcAft>
              <a:defRPr sz="2800">
                <a:solidFill>
                  <a:schemeClr val="bg1"/>
                </a:solidFill>
                <a:latin typeface="Calibri" charset="0"/>
                <a:ea typeface="MS PGothic" pitchFamily="34" charset="-128"/>
                <a:cs typeface="MS PGothic"/>
              </a:defRPr>
            </a:lvl2pPr>
            <a:lvl3pPr algn="l" rtl="0" eaLnBrk="0" fontAlgn="base" hangingPunct="0">
              <a:spcBef>
                <a:spcPct val="0"/>
              </a:spcBef>
              <a:spcAft>
                <a:spcPct val="0"/>
              </a:spcAft>
              <a:defRPr sz="2800">
                <a:solidFill>
                  <a:schemeClr val="bg1"/>
                </a:solidFill>
                <a:latin typeface="Calibri" charset="0"/>
                <a:ea typeface="MS PGothic" pitchFamily="34" charset="-128"/>
                <a:cs typeface="MS PGothic"/>
              </a:defRPr>
            </a:lvl3pPr>
            <a:lvl4pPr algn="l" rtl="0" eaLnBrk="0" fontAlgn="base" hangingPunct="0">
              <a:spcBef>
                <a:spcPct val="0"/>
              </a:spcBef>
              <a:spcAft>
                <a:spcPct val="0"/>
              </a:spcAft>
              <a:defRPr sz="2800">
                <a:solidFill>
                  <a:schemeClr val="bg1"/>
                </a:solidFill>
                <a:latin typeface="Calibri" charset="0"/>
                <a:ea typeface="MS PGothic" pitchFamily="34" charset="-128"/>
                <a:cs typeface="MS PGothic"/>
              </a:defRPr>
            </a:lvl4pPr>
            <a:lvl5pPr algn="l" rtl="0" eaLnBrk="0" fontAlgn="base" hangingPunct="0">
              <a:spcBef>
                <a:spcPct val="0"/>
              </a:spcBef>
              <a:spcAft>
                <a:spcPct val="0"/>
              </a:spcAft>
              <a:defRPr sz="2800">
                <a:solidFill>
                  <a:schemeClr val="bg1"/>
                </a:solidFill>
                <a:latin typeface="Calibri" charset="0"/>
                <a:ea typeface="MS PGothic" pitchFamily="34" charset="-128"/>
                <a:cs typeface="MS PGothic"/>
              </a:defRPr>
            </a:lvl5pPr>
            <a:lvl6pPr marL="457200" algn="l" rtl="0" fontAlgn="base">
              <a:spcBef>
                <a:spcPct val="0"/>
              </a:spcBef>
              <a:spcAft>
                <a:spcPct val="0"/>
              </a:spcAft>
              <a:defRPr sz="2800">
                <a:solidFill>
                  <a:schemeClr val="bg1"/>
                </a:solidFill>
                <a:latin typeface="Calibri" charset="0"/>
              </a:defRPr>
            </a:lvl6pPr>
            <a:lvl7pPr marL="914400" algn="l" rtl="0" fontAlgn="base">
              <a:spcBef>
                <a:spcPct val="0"/>
              </a:spcBef>
              <a:spcAft>
                <a:spcPct val="0"/>
              </a:spcAft>
              <a:defRPr sz="2800">
                <a:solidFill>
                  <a:schemeClr val="bg1"/>
                </a:solidFill>
                <a:latin typeface="Calibri" charset="0"/>
              </a:defRPr>
            </a:lvl7pPr>
            <a:lvl8pPr marL="1371600" algn="l" rtl="0" fontAlgn="base">
              <a:spcBef>
                <a:spcPct val="0"/>
              </a:spcBef>
              <a:spcAft>
                <a:spcPct val="0"/>
              </a:spcAft>
              <a:defRPr sz="2800">
                <a:solidFill>
                  <a:schemeClr val="bg1"/>
                </a:solidFill>
                <a:latin typeface="Calibri" charset="0"/>
              </a:defRPr>
            </a:lvl8pPr>
            <a:lvl9pPr marL="1828800" algn="l" rtl="0" fontAlgn="base">
              <a:spcBef>
                <a:spcPct val="0"/>
              </a:spcBef>
              <a:spcAft>
                <a:spcPct val="0"/>
              </a:spcAft>
              <a:defRPr sz="2800">
                <a:solidFill>
                  <a:schemeClr val="bg1"/>
                </a:solidFill>
                <a:latin typeface="Calibri" charset="0"/>
              </a:defRPr>
            </a:lvl9pPr>
          </a:lstStyle>
          <a:p>
            <a:pPr eaLnBrk="1" hangingPunct="1"/>
            <a:r>
              <a:rPr lang="en-US" sz="3081" kern="0" dirty="0">
                <a:ea typeface="MS PGothic"/>
              </a:rPr>
              <a:t>Recent Financial Market/Credit Rating Challenges</a:t>
            </a:r>
          </a:p>
          <a:p>
            <a:pPr eaLnBrk="1" hangingPunct="1"/>
            <a:r>
              <a:rPr lang="en-US" sz="3081" kern="0" dirty="0">
                <a:ea typeface="MS PGothic"/>
              </a:rPr>
              <a:t>‘s</a:t>
            </a:r>
          </a:p>
        </p:txBody>
      </p:sp>
      <p:sp>
        <p:nvSpPr>
          <p:cNvPr id="17" name="Rectangle 8">
            <a:extLst>
              <a:ext uri="{FF2B5EF4-FFF2-40B4-BE49-F238E27FC236}">
                <a16:creationId xmlns:a16="http://schemas.microsoft.com/office/drawing/2014/main" id="{424F3E84-B658-4490-A2EA-DDCCBFBD9E53}"/>
              </a:ext>
            </a:extLst>
          </p:cNvPr>
          <p:cNvSpPr>
            <a:spLocks noChangeArrowheads="1"/>
          </p:cNvSpPr>
          <p:nvPr/>
        </p:nvSpPr>
        <p:spPr bwMode="auto">
          <a:xfrm>
            <a:off x="320302" y="776813"/>
            <a:ext cx="9350898" cy="473308"/>
          </a:xfrm>
          <a:prstGeom prst="rect">
            <a:avLst/>
          </a:prstGeom>
          <a:noFill/>
          <a:ln w="9525">
            <a:noFill/>
            <a:miter lim="800000"/>
            <a:headEnd/>
            <a:tailEnd/>
          </a:ln>
        </p:spPr>
        <p:txBody>
          <a:bodyPr lIns="0" tIns="0" rIns="0" bIns="0" anchor="ctr"/>
          <a:lstStyle/>
          <a:p>
            <a:pPr>
              <a:spcBef>
                <a:spcPct val="75000"/>
              </a:spcBef>
              <a:buClr>
                <a:schemeClr val="accent2"/>
              </a:buClr>
              <a:buFont typeface="Wingdings 2" pitchFamily="18" charset="2"/>
              <a:buNone/>
            </a:pPr>
            <a:r>
              <a:rPr lang="en-US" sz="1760" b="1" dirty="0">
                <a:solidFill>
                  <a:schemeClr val="accent2">
                    <a:lumMod val="75000"/>
                  </a:schemeClr>
                </a:solidFill>
                <a:latin typeface="+mj-lt"/>
              </a:rPr>
              <a:t>INVESTORS FALSE PERCEPTIONS ON THE STATE OF ALASKA:</a:t>
            </a:r>
          </a:p>
        </p:txBody>
      </p:sp>
    </p:spTree>
    <p:custDataLst>
      <p:tags r:id="rId1"/>
    </p:custDataLst>
    <p:extLst>
      <p:ext uri="{BB962C8B-B14F-4D97-AF65-F5344CB8AC3E}">
        <p14:creationId xmlns:p14="http://schemas.microsoft.com/office/powerpoint/2010/main" val="4185931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LEGALDAYONE" val="True"/>
  <p:tag name="PITCHBOOKPALETTE" val="3.5"/>
</p:tagLst>
</file>

<file path=ppt/tags/tag2.xml><?xml version="1.0" encoding="utf-8"?>
<p:tagLst xmlns:a="http://schemas.openxmlformats.org/drawingml/2006/main" xmlns:r="http://schemas.openxmlformats.org/officeDocument/2006/relationships" xmlns:p="http://schemas.openxmlformats.org/presentationml/2006/main">
  <p:tag name="LAYOUT" val="ppLayoutTitle"/>
</p:tagLst>
</file>

<file path=ppt/tags/tag3.xml><?xml version="1.0" encoding="utf-8"?>
<p:tagLst xmlns:a="http://schemas.openxmlformats.org/drawingml/2006/main" xmlns:r="http://schemas.openxmlformats.org/officeDocument/2006/relationships" xmlns:p="http://schemas.openxmlformats.org/presentationml/2006/main">
  <p:tag name="LAYOUT" val="ppLayoutTitle"/>
</p:tagLst>
</file>

<file path=ppt/tags/tag4.xml><?xml version="1.0" encoding="utf-8"?>
<p:tagLst xmlns:a="http://schemas.openxmlformats.org/drawingml/2006/main" xmlns:r="http://schemas.openxmlformats.org/officeDocument/2006/relationships" xmlns:p="http://schemas.openxmlformats.org/presentationml/2006/main">
  <p:tag name="LAYOUT" val="ppLayoutBlank"/>
</p:tagLst>
</file>

<file path=ppt/tags/tag5.xml><?xml version="1.0" encoding="utf-8"?>
<p:tagLst xmlns:a="http://schemas.openxmlformats.org/drawingml/2006/main" xmlns:r="http://schemas.openxmlformats.org/officeDocument/2006/relationships" xmlns:p="http://schemas.openxmlformats.org/presentationml/2006/main">
  <p:tag name="LAYOUT" val="ppLayoutBlank"/>
</p:tagLst>
</file>

<file path=ppt/tags/tag6.xml><?xml version="1.0" encoding="utf-8"?>
<p:tagLst xmlns:a="http://schemas.openxmlformats.org/drawingml/2006/main" xmlns:r="http://schemas.openxmlformats.org/officeDocument/2006/relationships" xmlns:p="http://schemas.openxmlformats.org/presentationml/2006/main">
  <p:tag name="SSB" val="PageNbr"/>
</p:tagLst>
</file>

<file path=ppt/tags/tag7.xml><?xml version="1.0" encoding="utf-8"?>
<p:tagLst xmlns:a="http://schemas.openxmlformats.org/drawingml/2006/main" xmlns:r="http://schemas.openxmlformats.org/officeDocument/2006/relationships" xmlns:p="http://schemas.openxmlformats.org/presentationml/2006/main">
  <p:tag name="LAYOUT" val="ppLayoutTitle"/>
</p:tagLst>
</file>

<file path=ppt/tags/tag8.xml><?xml version="1.0" encoding="utf-8"?>
<p:tagLst xmlns:a="http://schemas.openxmlformats.org/drawingml/2006/main" xmlns:r="http://schemas.openxmlformats.org/officeDocument/2006/relationships" xmlns:p="http://schemas.openxmlformats.org/presentationml/2006/main">
  <p:tag name="LAYOUT" val="ppLayoutTitle"/>
</p:tagLst>
</file>

<file path=ppt/tags/tag9.xml><?xml version="1.0" encoding="utf-8"?>
<p:tagLst xmlns:a="http://schemas.openxmlformats.org/drawingml/2006/main" xmlns:r="http://schemas.openxmlformats.org/officeDocument/2006/relationships" xmlns:p="http://schemas.openxmlformats.org/presentationml/2006/main">
  <p:tag name="LAYOUT" val="ppLayoutTitle"/>
</p:tagLst>
</file>

<file path=ppt/theme/theme1.xml><?xml version="1.0" encoding="utf-8"?>
<a:theme xmlns:a="http://schemas.openxmlformats.org/drawingml/2006/main" name="RBCCM_2014_Landscape">
  <a:themeElements>
    <a:clrScheme name="RBCCM 2014">
      <a:dk1>
        <a:srgbClr val="000000"/>
      </a:dk1>
      <a:lt1>
        <a:srgbClr val="FFFFFF"/>
      </a:lt1>
      <a:dk2>
        <a:srgbClr val="003263"/>
      </a:dk2>
      <a:lt2>
        <a:srgbClr val="ADC2D2"/>
      </a:lt2>
      <a:accent1>
        <a:srgbClr val="003263"/>
      </a:accent1>
      <a:accent2>
        <a:srgbClr val="0060A9"/>
      </a:accent2>
      <a:accent3>
        <a:srgbClr val="6AADE4"/>
      </a:accent3>
      <a:accent4>
        <a:srgbClr val="FFD200"/>
      </a:accent4>
      <a:accent5>
        <a:srgbClr val="8499A6"/>
      </a:accent5>
      <a:accent6>
        <a:srgbClr val="9D8954"/>
      </a:accent6>
      <a:hlink>
        <a:srgbClr val="0060A9"/>
      </a:hlink>
      <a:folHlink>
        <a:srgbClr val="008FFA"/>
      </a:folHlink>
    </a:clrScheme>
    <a:fontScheme name="RBCCM_2014_Landscape">
      <a:majorFont>
        <a:latin typeface="Arial"/>
        <a:ea typeface="Geneva"/>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l" defTabSz="511175"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pitchFamily="34" charset="0"/>
            <a:ea typeface="Geneva"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l" defTabSz="511175"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pitchFamily="34" charset="0"/>
            <a:ea typeface="Geneva" pitchFamily="1" charset="-128"/>
          </a:defRPr>
        </a:defPPr>
      </a:lstStyle>
    </a:lnDef>
  </a:objectDefaults>
  <a:extraClrSchemeLst>
    <a:extraClrScheme>
      <a:clrScheme name="RBCCM_2014_Landscape 1">
        <a:dk1>
          <a:srgbClr val="000000"/>
        </a:dk1>
        <a:lt1>
          <a:srgbClr val="FFFFFF"/>
        </a:lt1>
        <a:dk2>
          <a:srgbClr val="003263"/>
        </a:dk2>
        <a:lt2>
          <a:srgbClr val="FFD200"/>
        </a:lt2>
        <a:accent1>
          <a:srgbClr val="0060A9"/>
        </a:accent1>
        <a:accent2>
          <a:srgbClr val="6AADE4"/>
        </a:accent2>
        <a:accent3>
          <a:srgbClr val="FFFFFF"/>
        </a:accent3>
        <a:accent4>
          <a:srgbClr val="000000"/>
        </a:accent4>
        <a:accent5>
          <a:srgbClr val="AAB6D1"/>
        </a:accent5>
        <a:accent6>
          <a:srgbClr val="5F9CCF"/>
        </a:accent6>
        <a:hlink>
          <a:srgbClr val="6F6E6F"/>
        </a:hlink>
        <a:folHlink>
          <a:srgbClr val="8499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B_Pres NEW 17-Apr">
  <a:themeElements>
    <a:clrScheme name="CIB_Pres NEW 17-Apr 1">
      <a:dk1>
        <a:srgbClr val="000000"/>
      </a:dk1>
      <a:lt1>
        <a:srgbClr val="FFFFFF"/>
      </a:lt1>
      <a:dk2>
        <a:srgbClr val="4E728F"/>
      </a:dk2>
      <a:lt2>
        <a:srgbClr val="969696"/>
      </a:lt2>
      <a:accent1>
        <a:srgbClr val="BED8EC"/>
      </a:accent1>
      <a:accent2>
        <a:srgbClr val="003082"/>
      </a:accent2>
      <a:accent3>
        <a:srgbClr val="FFFFFF"/>
      </a:accent3>
      <a:accent4>
        <a:srgbClr val="000000"/>
      </a:accent4>
      <a:accent5>
        <a:srgbClr val="DBE9F4"/>
      </a:accent5>
      <a:accent6>
        <a:srgbClr val="002A75"/>
      </a:accent6>
      <a:hlink>
        <a:srgbClr val="C0C0C0"/>
      </a:hlink>
      <a:folHlink>
        <a:srgbClr val="00A8EB"/>
      </a:folHlink>
    </a:clrScheme>
    <a:fontScheme name="CIB_Pres NEW 17-Ap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charset="0"/>
          </a:defRPr>
        </a:defPPr>
      </a:lstStyle>
    </a:lnDef>
  </a:objectDefaults>
  <a:extraClrSchemeLst>
    <a:extraClrScheme>
      <a:clrScheme name="CIB_Pres NEW 17-Apr 1">
        <a:dk1>
          <a:srgbClr val="000000"/>
        </a:dk1>
        <a:lt1>
          <a:srgbClr val="FFFFFF"/>
        </a:lt1>
        <a:dk2>
          <a:srgbClr val="4E728F"/>
        </a:dk2>
        <a:lt2>
          <a:srgbClr val="969696"/>
        </a:lt2>
        <a:accent1>
          <a:srgbClr val="BED8EC"/>
        </a:accent1>
        <a:accent2>
          <a:srgbClr val="003082"/>
        </a:accent2>
        <a:accent3>
          <a:srgbClr val="FFFFFF"/>
        </a:accent3>
        <a:accent4>
          <a:srgbClr val="000000"/>
        </a:accent4>
        <a:accent5>
          <a:srgbClr val="DBE9F4"/>
        </a:accent5>
        <a:accent6>
          <a:srgbClr val="002A75"/>
        </a:accent6>
        <a:hlink>
          <a:srgbClr val="C0C0C0"/>
        </a:hlink>
        <a:folHlink>
          <a:srgbClr val="00A8E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8757</TotalTime>
  <Words>1634</Words>
  <Application>Microsoft Office PowerPoint</Application>
  <PresentationFormat>Custom</PresentationFormat>
  <Paragraphs>234</Paragraphs>
  <Slides>25</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5" baseType="lpstr">
      <vt:lpstr>Arial</vt:lpstr>
      <vt:lpstr>Book Antiqua</vt:lpstr>
      <vt:lpstr>Calibri</vt:lpstr>
      <vt:lpstr>Courier New</vt:lpstr>
      <vt:lpstr>Times New Roman</vt:lpstr>
      <vt:lpstr>Wingdings</vt:lpstr>
      <vt:lpstr>Wingdings 2</vt:lpstr>
      <vt:lpstr>RBCCM_2014_Landscape</vt:lpstr>
      <vt:lpstr>CIB_Pres NEW 17-Apr</vt:lpstr>
      <vt:lpstr>Worksheet</vt:lpstr>
      <vt:lpstr> 2019 Credit Review &amp; State Debt Summary  </vt:lpstr>
      <vt:lpstr> 1. State Debt Capacity</vt:lpstr>
      <vt:lpstr>Debt Affordability Analysis </vt:lpstr>
      <vt:lpstr>January 2018 Debt Affordability Analysis</vt:lpstr>
      <vt:lpstr>January 2019 Debt Affordability Analysis</vt:lpstr>
      <vt:lpstr>Debt Capacity</vt:lpstr>
      <vt:lpstr> 2. State Debt Rating Overview</vt:lpstr>
      <vt:lpstr>PowerPoint Presentation</vt:lpstr>
      <vt:lpstr>PowerPoint Presentation</vt:lpstr>
      <vt:lpstr>Alaska’s Economy Has Been More Stable than U.S.</vt:lpstr>
      <vt:lpstr>PowerPoint Presentation</vt:lpstr>
      <vt:lpstr>PowerPoint Presentation</vt:lpstr>
      <vt:lpstr>PowerPoint Presentation</vt:lpstr>
      <vt:lpstr>PowerPoint Presentation</vt:lpstr>
      <vt:lpstr>PowerPoint Presentation</vt:lpstr>
      <vt:lpstr>3. State Debt and General Fund Obligations</vt:lpstr>
      <vt:lpstr>PowerPoint Presentation</vt:lpstr>
      <vt:lpstr>PowerPoint Presentation</vt:lpstr>
      <vt:lpstr>Total Debt in Alaska at June 30, 2018</vt:lpstr>
      <vt:lpstr>State Debt Obligations Outstanding</vt:lpstr>
      <vt:lpstr>Current General Fund Annual Payment Obligation </vt:lpstr>
      <vt:lpstr>PowerPoint Presentation</vt:lpstr>
      <vt:lpstr>4. Existing but unissued State Debt Authority</vt:lpstr>
      <vt:lpstr>Authorized Bonding Authority</vt:lpstr>
      <vt:lpstr>5. Questions</vt:lpstr>
    </vt:vector>
  </TitlesOfParts>
  <Company>RBC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309597615</dc:creator>
  <cp:lastModifiedBy>Doniece Gott</cp:lastModifiedBy>
  <cp:revision>312</cp:revision>
  <cp:lastPrinted>2018-02-05T18:07:01Z</cp:lastPrinted>
  <dcterms:created xsi:type="dcterms:W3CDTF">2014-03-31T14:10:03Z</dcterms:created>
  <dcterms:modified xsi:type="dcterms:W3CDTF">2019-02-05T17:47:06Z</dcterms:modified>
</cp:coreProperties>
</file>