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499" r:id="rId2"/>
    <p:sldId id="544" r:id="rId3"/>
    <p:sldId id="565" r:id="rId4"/>
    <p:sldId id="560" r:id="rId5"/>
    <p:sldId id="561" r:id="rId6"/>
    <p:sldId id="563" r:id="rId7"/>
    <p:sldId id="564" r:id="rId8"/>
    <p:sldId id="554" r:id="rId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7C80"/>
    <a:srgbClr val="3DC7E7"/>
    <a:srgbClr val="55C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9" autoAdjust="0"/>
  </p:normalViewPr>
  <p:slideViewPr>
    <p:cSldViewPr>
      <p:cViewPr varScale="1">
        <p:scale>
          <a:sx n="76" d="100"/>
          <a:sy n="76" d="100"/>
        </p:scale>
        <p:origin x="11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630" y="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/>
              <a:t>Alaska</a:t>
            </a:r>
            <a:r>
              <a:rPr lang="en-US" sz="2200" b="1" baseline="0" dirty="0"/>
              <a:t> Employment, 2014-2020</a:t>
            </a:r>
          </a:p>
          <a:p>
            <a:pPr>
              <a:defRPr sz="1800" b="1"/>
            </a:pPr>
            <a:r>
              <a:rPr lang="en-US" sz="1800" b="1" baseline="0" dirty="0"/>
              <a:t>Year-over-year percent change</a:t>
            </a:r>
          </a:p>
        </c:rich>
      </c:tx>
      <c:layout>
        <c:manualLayout>
          <c:xMode val="edge"/>
          <c:yMode val="edge"/>
          <c:x val="0.2877042626616117"/>
          <c:y val="2.5114155251141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Sheet1!$A$100:$A$183</c:f>
              <c:numCache>
                <c:formatCode>General</c:formatCode>
                <c:ptCount val="84"/>
                <c:pt idx="0">
                  <c:v>2014</c:v>
                </c:pt>
                <c:pt idx="12">
                  <c:v>2015</c:v>
                </c:pt>
                <c:pt idx="24">
                  <c:v>2016</c:v>
                </c:pt>
                <c:pt idx="36">
                  <c:v>2017</c:v>
                </c:pt>
                <c:pt idx="48">
                  <c:v>2018</c:v>
                </c:pt>
                <c:pt idx="60">
                  <c:v>2019</c:v>
                </c:pt>
                <c:pt idx="72">
                  <c:v>2020</c:v>
                </c:pt>
              </c:numCache>
            </c:numRef>
          </c:cat>
          <c:val>
            <c:numRef>
              <c:f>Sheet1!$B$100:$B$183</c:f>
              <c:numCache>
                <c:formatCode>0.0%</c:formatCode>
                <c:ptCount val="84"/>
                <c:pt idx="0">
                  <c:v>1.2392755004766444E-2</c:v>
                </c:pt>
                <c:pt idx="1">
                  <c:v>1.8616196090598821E-3</c:v>
                </c:pt>
                <c:pt idx="2">
                  <c:v>2.4638127502309825E-3</c:v>
                </c:pt>
                <c:pt idx="3">
                  <c:v>5.7698147585788038E-3</c:v>
                </c:pt>
                <c:pt idx="4">
                  <c:v>1.1467215524845633E-2</c:v>
                </c:pt>
                <c:pt idx="5">
                  <c:v>3.0959752321981426E-3</c:v>
                </c:pt>
                <c:pt idx="6">
                  <c:v>6.1077179344808438E-3</c:v>
                </c:pt>
                <c:pt idx="7">
                  <c:v>1.3896609227348527E-3</c:v>
                </c:pt>
                <c:pt idx="8">
                  <c:v>-1.9925989183034445E-3</c:v>
                </c:pt>
                <c:pt idx="9">
                  <c:v>4.7976011994002995E-3</c:v>
                </c:pt>
                <c:pt idx="10">
                  <c:v>3.6911719470932021E-3</c:v>
                </c:pt>
                <c:pt idx="11">
                  <c:v>6.5197143744178824E-3</c:v>
                </c:pt>
                <c:pt idx="12">
                  <c:v>1.0357815442561206E-2</c:v>
                </c:pt>
                <c:pt idx="13">
                  <c:v>1.0219882316506659E-2</c:v>
                </c:pt>
                <c:pt idx="14">
                  <c:v>8.9093701996927812E-3</c:v>
                </c:pt>
                <c:pt idx="15">
                  <c:v>4.830917874396135E-3</c:v>
                </c:pt>
                <c:pt idx="16">
                  <c:v>3.1976744186046511E-3</c:v>
                </c:pt>
                <c:pt idx="17">
                  <c:v>4.4893378226711564E-3</c:v>
                </c:pt>
                <c:pt idx="18">
                  <c:v>7.1743929359823402E-3</c:v>
                </c:pt>
                <c:pt idx="19">
                  <c:v>0</c:v>
                </c:pt>
                <c:pt idx="20">
                  <c:v>1.4261266400456361E-3</c:v>
                </c:pt>
                <c:pt idx="21">
                  <c:v>-2.6857654431512983E-3</c:v>
                </c:pt>
                <c:pt idx="22">
                  <c:v>-6.4357952804167942E-3</c:v>
                </c:pt>
                <c:pt idx="23">
                  <c:v>-8.6366440468846391E-3</c:v>
                </c:pt>
                <c:pt idx="24">
                  <c:v>-1.3047530288909599E-2</c:v>
                </c:pt>
                <c:pt idx="25">
                  <c:v>-1.2568976088289392E-2</c:v>
                </c:pt>
                <c:pt idx="26">
                  <c:v>-1.4311814859926919E-2</c:v>
                </c:pt>
                <c:pt idx="27">
                  <c:v>-8.4134615384615381E-3</c:v>
                </c:pt>
                <c:pt idx="28">
                  <c:v>-1.4198782961460446E-2</c:v>
                </c:pt>
                <c:pt idx="29">
                  <c:v>-1.7318435754189943E-2</c:v>
                </c:pt>
                <c:pt idx="30">
                  <c:v>-1.8904109589041096E-2</c:v>
                </c:pt>
                <c:pt idx="31">
                  <c:v>-1.7485428809325562E-2</c:v>
                </c:pt>
                <c:pt idx="32">
                  <c:v>-2.4494446026773E-2</c:v>
                </c:pt>
                <c:pt idx="33">
                  <c:v>-1.8252543387193298E-2</c:v>
                </c:pt>
                <c:pt idx="34">
                  <c:v>-1.9123997532387416E-2</c:v>
                </c:pt>
                <c:pt idx="35">
                  <c:v>-1.6801493466085875E-2</c:v>
                </c:pt>
                <c:pt idx="36">
                  <c:v>-2.2662889518413599E-2</c:v>
                </c:pt>
                <c:pt idx="37">
                  <c:v>-1.5212666873641726E-2</c:v>
                </c:pt>
                <c:pt idx="38">
                  <c:v>-1.699104108742663E-2</c:v>
                </c:pt>
                <c:pt idx="39">
                  <c:v>-2.4545454545454544E-2</c:v>
                </c:pt>
                <c:pt idx="40">
                  <c:v>-1.4403292181069959E-2</c:v>
                </c:pt>
                <c:pt idx="41">
                  <c:v>-5.9693007390562818E-3</c:v>
                </c:pt>
                <c:pt idx="42">
                  <c:v>-1.2566322256352975E-2</c:v>
                </c:pt>
                <c:pt idx="43">
                  <c:v>-7.9096045197740109E-3</c:v>
                </c:pt>
                <c:pt idx="44">
                  <c:v>-5.8394160583941602E-3</c:v>
                </c:pt>
                <c:pt idx="45">
                  <c:v>-8.8387686680889976E-3</c:v>
                </c:pt>
                <c:pt idx="46">
                  <c:v>-1.0377358490566037E-2</c:v>
                </c:pt>
                <c:pt idx="47">
                  <c:v>-1.2341772151898734E-2</c:v>
                </c:pt>
                <c:pt idx="48">
                  <c:v>-8.0515297906602248E-3</c:v>
                </c:pt>
                <c:pt idx="49">
                  <c:v>-7.8814627994955866E-3</c:v>
                </c:pt>
                <c:pt idx="50">
                  <c:v>-5.9710873664362034E-3</c:v>
                </c:pt>
                <c:pt idx="51">
                  <c:v>-7.4557315936626279E-3</c:v>
                </c:pt>
                <c:pt idx="52">
                  <c:v>-7.4560095436922158E-3</c:v>
                </c:pt>
                <c:pt idx="53">
                  <c:v>-6.8630254503860453E-3</c:v>
                </c:pt>
                <c:pt idx="54">
                  <c:v>-6.2217194570135742E-3</c:v>
                </c:pt>
                <c:pt idx="55">
                  <c:v>-5.41002277904328E-3</c:v>
                </c:pt>
                <c:pt idx="56">
                  <c:v>-5.8737151248164461E-3</c:v>
                </c:pt>
                <c:pt idx="57">
                  <c:v>2.7675276752767526E-3</c:v>
                </c:pt>
                <c:pt idx="58">
                  <c:v>3.4953924372418178E-3</c:v>
                </c:pt>
                <c:pt idx="59">
                  <c:v>3.5245113745594361E-3</c:v>
                </c:pt>
                <c:pt idx="60">
                  <c:v>4.87012987012987E-3</c:v>
                </c:pt>
                <c:pt idx="61">
                  <c:v>5.4019701302828087E-3</c:v>
                </c:pt>
                <c:pt idx="62">
                  <c:v>5.0584887764780276E-3</c:v>
                </c:pt>
                <c:pt idx="63">
                  <c:v>9.3896713615023476E-3</c:v>
                </c:pt>
                <c:pt idx="64">
                  <c:v>5.108173076923077E-3</c:v>
                </c:pt>
                <c:pt idx="65">
                  <c:v>5.7587100489490351E-3</c:v>
                </c:pt>
                <c:pt idx="66">
                  <c:v>1.1383039271485486E-2</c:v>
                </c:pt>
                <c:pt idx="67">
                  <c:v>6.5845977669624963E-3</c:v>
                </c:pt>
                <c:pt idx="68">
                  <c:v>1.2112259970457902E-2</c:v>
                </c:pt>
                <c:pt idx="69">
                  <c:v>4.9064704078503529E-3</c:v>
                </c:pt>
                <c:pt idx="70">
                  <c:v>3.7998733375554147E-3</c:v>
                </c:pt>
                <c:pt idx="71">
                  <c:v>4.1507024265644956E-3</c:v>
                </c:pt>
                <c:pt idx="72">
                  <c:v>4.5234248788368339E-3</c:v>
                </c:pt>
                <c:pt idx="73">
                  <c:v>3.4766118836915298E-3</c:v>
                </c:pt>
                <c:pt idx="74">
                  <c:v>-3.1456432840515887E-3</c:v>
                </c:pt>
                <c:pt idx="75">
                  <c:v>-0.13612403100775194</c:v>
                </c:pt>
                <c:pt idx="76">
                  <c:v>-0.13542600896860987</c:v>
                </c:pt>
                <c:pt idx="77">
                  <c:v>-0.12338963641568852</c:v>
                </c:pt>
                <c:pt idx="78">
                  <c:v>-0.12915025323579066</c:v>
                </c:pt>
                <c:pt idx="79">
                  <c:v>-0.12599544937428897</c:v>
                </c:pt>
                <c:pt idx="80">
                  <c:v>-0.10653823701109165</c:v>
                </c:pt>
                <c:pt idx="81">
                  <c:v>-8.819041806530363E-2</c:v>
                </c:pt>
                <c:pt idx="82">
                  <c:v>-7.4132492113564666E-2</c:v>
                </c:pt>
                <c:pt idx="83">
                  <c:v>-7.6629570747217809E-2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5F-44D6-B042-2F141762D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291128"/>
        <c:axId val="715292112"/>
      </c:lineChart>
      <c:catAx>
        <c:axId val="71529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292112"/>
        <c:crosses val="autoZero"/>
        <c:auto val="1"/>
        <c:lblAlgn val="ctr"/>
        <c:lblOffset val="100"/>
        <c:noMultiLvlLbl val="0"/>
      </c:catAx>
      <c:valAx>
        <c:axId val="71529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291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5A037-FA3D-4A37-ABEE-4F9CB86A39F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063E-5093-44CF-B0CA-4AB527BB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5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6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5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9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39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5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063E-5093-44CF-B0CA-4AB527BB5B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2C15-0784-4D93-9E9A-3A63B7ACAA89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5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953B-1BB9-44E5-9708-15AAA5F51C8F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34EE-2C44-4595-B6C7-E9B7923492FE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9848-2939-4AE2-8733-896FEEA1340E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5806-3C63-4D42-BA1B-0AEA02A4137B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EB78-A8F5-42BF-9B89-89029D24217D}" type="datetime1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0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5B71-51E5-4554-9C8A-BF02847CA214}" type="datetime1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9C12-7282-410C-B89D-293CB9833F7A}" type="datetime1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28FC-01CF-4912-9481-2C045AF422EA}" type="datetime1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3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EA6D-F0DC-48FA-B5C8-14DC229BF6C8}" type="datetime1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9FF7-FF3A-4DF6-83B2-2A8BAAD63638}" type="datetime1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CB1A-950A-4DB9-8813-C37C83D47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93D7-219A-4C8D-AD51-BDEA8D68295F}" type="datetime1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CB1A-950A-4DB9-8813-C37C83D4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9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n.Robinson@Alask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384040" y="487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2880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796499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latin typeface="+mj-lt"/>
              </a:rPr>
              <a:t>The Pandemic’s Impact on Jobs and a Reminder About Two Resources  </a:t>
            </a:r>
            <a:endParaRPr lang="en-US" sz="3200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078540"/>
            <a:ext cx="3463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Senate Labor &amp; Commerce Committee</a:t>
            </a:r>
          </a:p>
          <a:p>
            <a:pPr algn="r"/>
            <a:r>
              <a:rPr lang="en-US" sz="2800" dirty="0" smtClean="0">
                <a:latin typeface="+mj-lt"/>
              </a:rPr>
              <a:t>February 8, 2021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6470" y="5385137"/>
            <a:ext cx="3285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Dan Robinson, Research Chief</a:t>
            </a:r>
          </a:p>
          <a:p>
            <a:pPr algn="r"/>
            <a:r>
              <a:rPr lang="en-US" sz="2000" dirty="0" smtClean="0"/>
              <a:t>Alaska Department of Labor</a:t>
            </a:r>
          </a:p>
          <a:p>
            <a:pPr algn="r"/>
            <a:r>
              <a:rPr lang="en-US" sz="2000" dirty="0" smtClean="0"/>
              <a:t>and Workforce Development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1" y="2550150"/>
            <a:ext cx="2490322" cy="31230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4468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65" y="695446"/>
            <a:ext cx="2541936" cy="3300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2566"/>
          <a:stretch/>
        </p:blipFill>
        <p:spPr>
          <a:xfrm>
            <a:off x="2417580" y="3054968"/>
            <a:ext cx="2383020" cy="31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468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886" y="6561455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534069"/>
              </p:ext>
            </p:extLst>
          </p:nvPr>
        </p:nvGraphicFramePr>
        <p:xfrm>
          <a:off x="446314" y="678942"/>
          <a:ext cx="8229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066800" y="2057400"/>
            <a:ext cx="7391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182929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400" smtClean="0">
                <a:solidFill>
                  <a:schemeClr val="tx1"/>
                </a:solidFill>
              </a:rPr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468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886" y="6561455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Biggest job losses by number and percentage were in “leisure and hospitality”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Second biggest job losses by percentage were in oil and gas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Every major sector lost jobs with the exception of the federal government (partly because of 2020 Census)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Alaska’s losses were towards the high end among states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177379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400" smtClean="0">
                <a:solidFill>
                  <a:schemeClr val="tx1"/>
                </a:solidFill>
              </a:rPr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468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886" y="6561455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566"/>
          <a:stretch/>
        </p:blipFill>
        <p:spPr>
          <a:xfrm>
            <a:off x="4800600" y="1219200"/>
            <a:ext cx="3589100" cy="47326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0668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First resource: long-term occupational projections (we do them every two years)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19633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400" smtClean="0">
                <a:solidFill>
                  <a:schemeClr val="tx1"/>
                </a:solidFill>
              </a:rPr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6791"/>
            <a:ext cx="4191000" cy="5770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371600"/>
            <a:ext cx="4133742" cy="50105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4468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886" y="6561455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199633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400" smtClean="0">
                <a:solidFill>
                  <a:schemeClr val="tx1"/>
                </a:solidFill>
              </a:rPr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468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886" y="6561455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066800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Second resource: annual report on nonresidents working in Alaska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85800"/>
            <a:ext cx="4146626" cy="54050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143592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400" smtClean="0">
                <a:solidFill>
                  <a:schemeClr val="tx1"/>
                </a:solidFill>
              </a:rPr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468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886" y="6561455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0668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Sample of what’s included in report (data by industry, occupation, geography, etc.):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090" y="435605"/>
            <a:ext cx="4728739" cy="60012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94800" y="619633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400" smtClean="0">
                <a:solidFill>
                  <a:schemeClr val="tx1"/>
                </a:solidFill>
              </a:rPr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65956"/>
            <a:ext cx="84582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  <a:cs typeface="Arial" panose="020B0604020202020204" pitchFamily="34" charset="0"/>
              </a:rPr>
              <a:t>Q</a:t>
            </a:r>
            <a:r>
              <a:rPr lang="en-US" sz="3600" dirty="0" smtClean="0">
                <a:latin typeface="+mj-lt"/>
                <a:cs typeface="Arial" panose="020B0604020202020204" pitchFamily="34" charset="0"/>
              </a:rPr>
              <a:t>uestions and requests for information always welcome; the data and reports we produce don’t matter if people don’t know about them and aren’t using them: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Arial" panose="020B0604020202020204" pitchFamily="34" charset="0"/>
                <a:hlinkClick r:id="rId3"/>
              </a:rPr>
              <a:t>Dan.Robinson@Alaska.gov</a:t>
            </a:r>
            <a:endParaRPr lang="en-US" sz="28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Arial" panose="020B0604020202020204" pitchFamily="34" charset="0"/>
              </a:rPr>
              <a:t>907-465-6040</a:t>
            </a:r>
            <a:endParaRPr lang="en-US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468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61455"/>
            <a:ext cx="9144000" cy="296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136330"/>
            <a:ext cx="2133600" cy="365125"/>
          </a:xfrm>
        </p:spPr>
        <p:txBody>
          <a:bodyPr/>
          <a:lstStyle/>
          <a:p>
            <a:fld id="{A75FCB1A-950A-4DB9-8813-C37C83D4786B}" type="slidenum">
              <a:rPr lang="en-US" sz="1400" smtClean="0">
                <a:solidFill>
                  <a:schemeClr val="tx1"/>
                </a:solidFill>
              </a:rPr>
              <a:t>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43637</TotalTime>
  <Words>178</Words>
  <Application>Microsoft Office PowerPoint</Application>
  <PresentationFormat>On-screen Show (4:3)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Behavioral Health Workforce</dc:title>
  <dc:creator>Robinson, Dan C (DOL)</dc:creator>
  <cp:lastModifiedBy>Robinson, Dan C (DOL)</cp:lastModifiedBy>
  <cp:revision>526</cp:revision>
  <cp:lastPrinted>2020-12-17T02:42:58Z</cp:lastPrinted>
  <dcterms:created xsi:type="dcterms:W3CDTF">2016-10-18T18:47:18Z</dcterms:created>
  <dcterms:modified xsi:type="dcterms:W3CDTF">2021-02-05T00:16:25Z</dcterms:modified>
</cp:coreProperties>
</file>