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handoutMasterIdLst>
    <p:handoutMasterId r:id="rId29"/>
  </p:handoutMasterIdLst>
  <p:sldIdLst>
    <p:sldId id="280" r:id="rId2"/>
    <p:sldId id="281" r:id="rId3"/>
    <p:sldId id="307" r:id="rId4"/>
    <p:sldId id="306" r:id="rId5"/>
    <p:sldId id="310" r:id="rId6"/>
    <p:sldId id="275" r:id="rId7"/>
    <p:sldId id="283" r:id="rId8"/>
    <p:sldId id="288" r:id="rId9"/>
    <p:sldId id="282" r:id="rId10"/>
    <p:sldId id="265" r:id="rId11"/>
    <p:sldId id="305" r:id="rId12"/>
    <p:sldId id="285" r:id="rId13"/>
    <p:sldId id="286" r:id="rId14"/>
    <p:sldId id="287" r:id="rId15"/>
    <p:sldId id="276" r:id="rId16"/>
    <p:sldId id="299" r:id="rId17"/>
    <p:sldId id="261" r:id="rId18"/>
    <p:sldId id="301" r:id="rId19"/>
    <p:sldId id="303" r:id="rId20"/>
    <p:sldId id="308" r:id="rId21"/>
    <p:sldId id="270" r:id="rId22"/>
    <p:sldId id="292" r:id="rId23"/>
    <p:sldId id="314" r:id="rId24"/>
    <p:sldId id="293" r:id="rId25"/>
    <p:sldId id="311"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B4"/>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84588" autoAdjust="0"/>
  </p:normalViewPr>
  <p:slideViewPr>
    <p:cSldViewPr>
      <p:cViewPr varScale="1">
        <p:scale>
          <a:sx n="70" d="100"/>
          <a:sy n="70" d="100"/>
        </p:scale>
        <p:origin x="-3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9D6F6D-EC44-4269-BC03-15E3C90BF674}" type="datetimeFigureOut">
              <a:rPr lang="en-US" smtClean="0"/>
              <a:pPr/>
              <a:t>9/5/2014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68A113-FAFF-41AD-8420-C3B39D5D1D84}" type="slidenum">
              <a:rPr lang="en-US" smtClean="0"/>
              <a:pPr/>
              <a:t>‹#›</a:t>
            </a:fld>
            <a:endParaRPr lang="en-US" dirty="0"/>
          </a:p>
        </p:txBody>
      </p:sp>
    </p:spTree>
    <p:extLst>
      <p:ext uri="{BB962C8B-B14F-4D97-AF65-F5344CB8AC3E}">
        <p14:creationId xmlns:p14="http://schemas.microsoft.com/office/powerpoint/2010/main" val="318371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E24CA-44EC-464E-8630-31AAA869B929}" type="datetimeFigureOut">
              <a:rPr lang="en-US" smtClean="0"/>
              <a:pPr/>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EAF3E-853E-466C-BD78-891C51244AB4}" type="slidenum">
              <a:rPr lang="en-US" smtClean="0"/>
              <a:pPr/>
              <a:t>‹#›</a:t>
            </a:fld>
            <a:endParaRPr lang="en-US" dirty="0"/>
          </a:p>
        </p:txBody>
      </p:sp>
    </p:spTree>
    <p:extLst>
      <p:ext uri="{BB962C8B-B14F-4D97-AF65-F5344CB8AC3E}">
        <p14:creationId xmlns:p14="http://schemas.microsoft.com/office/powerpoint/2010/main" val="183142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EAF3E-853E-466C-BD78-891C51244AB4}" type="slidenum">
              <a:rPr lang="en-US" smtClean="0"/>
              <a:pPr/>
              <a:t>6</a:t>
            </a:fld>
            <a:endParaRPr lang="en-US" dirty="0"/>
          </a:p>
        </p:txBody>
      </p:sp>
    </p:spTree>
    <p:extLst>
      <p:ext uri="{BB962C8B-B14F-4D97-AF65-F5344CB8AC3E}">
        <p14:creationId xmlns:p14="http://schemas.microsoft.com/office/powerpoint/2010/main" val="329817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EAF3E-853E-466C-BD78-891C51244AB4}" type="slidenum">
              <a:rPr lang="en-US" smtClean="0"/>
              <a:pPr/>
              <a:t>8</a:t>
            </a:fld>
            <a:endParaRPr lang="en-US" dirty="0"/>
          </a:p>
        </p:txBody>
      </p:sp>
    </p:spTree>
    <p:extLst>
      <p:ext uri="{BB962C8B-B14F-4D97-AF65-F5344CB8AC3E}">
        <p14:creationId xmlns:p14="http://schemas.microsoft.com/office/powerpoint/2010/main" val="254400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EAF3E-853E-466C-BD78-891C51244AB4}" type="slidenum">
              <a:rPr lang="en-US" smtClean="0"/>
              <a:pPr/>
              <a:t>10</a:t>
            </a:fld>
            <a:endParaRPr lang="en-US" dirty="0"/>
          </a:p>
        </p:txBody>
      </p:sp>
    </p:spTree>
    <p:extLst>
      <p:ext uri="{BB962C8B-B14F-4D97-AF65-F5344CB8AC3E}">
        <p14:creationId xmlns:p14="http://schemas.microsoft.com/office/powerpoint/2010/main" val="213598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EAF3E-853E-466C-BD78-891C51244AB4}" type="slidenum">
              <a:rPr lang="en-US" smtClean="0"/>
              <a:pPr/>
              <a:t>15</a:t>
            </a:fld>
            <a:endParaRPr lang="en-US" dirty="0"/>
          </a:p>
        </p:txBody>
      </p:sp>
    </p:spTree>
    <p:extLst>
      <p:ext uri="{BB962C8B-B14F-4D97-AF65-F5344CB8AC3E}">
        <p14:creationId xmlns:p14="http://schemas.microsoft.com/office/powerpoint/2010/main" val="177603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EAF3E-853E-466C-BD78-891C51244AB4}" type="slidenum">
              <a:rPr lang="en-US" smtClean="0"/>
              <a:pPr/>
              <a:t>17</a:t>
            </a:fld>
            <a:endParaRPr lang="en-US" dirty="0"/>
          </a:p>
        </p:txBody>
      </p:sp>
    </p:spTree>
    <p:extLst>
      <p:ext uri="{BB962C8B-B14F-4D97-AF65-F5344CB8AC3E}">
        <p14:creationId xmlns:p14="http://schemas.microsoft.com/office/powerpoint/2010/main" val="273466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EAF3E-853E-466C-BD78-891C51244AB4}" type="slidenum">
              <a:rPr lang="en-US" smtClean="0"/>
              <a:pPr/>
              <a:t>21</a:t>
            </a:fld>
            <a:endParaRPr lang="en-US" dirty="0"/>
          </a:p>
        </p:txBody>
      </p:sp>
    </p:spTree>
    <p:extLst>
      <p:ext uri="{BB962C8B-B14F-4D97-AF65-F5344CB8AC3E}">
        <p14:creationId xmlns:p14="http://schemas.microsoft.com/office/powerpoint/2010/main" val="176901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989AA-6C5C-4CCD-9B25-DEB33D817311}" type="slidenum">
              <a:rPr lang="en-US" smtClean="0"/>
              <a:pPr/>
              <a:t>23</a:t>
            </a:fld>
            <a:endParaRPr lang="en-US"/>
          </a:p>
        </p:txBody>
      </p:sp>
    </p:spTree>
    <p:extLst>
      <p:ext uri="{BB962C8B-B14F-4D97-AF65-F5344CB8AC3E}">
        <p14:creationId xmlns:p14="http://schemas.microsoft.com/office/powerpoint/2010/main" val="220088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989AA-6C5C-4CCD-9B25-DEB33D817311}" type="slidenum">
              <a:rPr lang="en-US" smtClean="0"/>
              <a:pPr/>
              <a:t>25</a:t>
            </a:fld>
            <a:endParaRPr lang="en-US"/>
          </a:p>
        </p:txBody>
      </p:sp>
    </p:spTree>
    <p:extLst>
      <p:ext uri="{BB962C8B-B14F-4D97-AF65-F5344CB8AC3E}">
        <p14:creationId xmlns:p14="http://schemas.microsoft.com/office/powerpoint/2010/main" val="424403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24DE708-BB79-42D7-A3CA-DE7CA1387B80}" type="datetime1">
              <a:rPr lang="en-US" smtClean="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7DE7-1ADC-4176-ABBC-2FF116394A09}"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180BE4-38FC-40DA-B598-358C0DB6FD76}" type="datetime1">
              <a:rPr lang="en-US" smtClean="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F4360-D347-4453-A2F4-E84A7BCA83D2}" type="datetime1">
              <a:rPr lang="en-US" smtClean="0"/>
              <a:pPr/>
              <a:t>9/5/2014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572F2-0A26-4AB3-B220-BB0F85B8691F}" type="datetime1">
              <a:rPr lang="en-US" smtClean="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822A5D-0996-4F4B-B3EB-76A3D212E683}" type="datetime1">
              <a:rPr lang="en-US" smtClean="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A5E9D4-F6DB-444E-A9A4-EA8B4FF7BCF7}" type="datetime1">
              <a:rPr lang="en-US" smtClean="0"/>
              <a:pPr/>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1C2838-B475-4D34-BFBE-0A35D296C156}" type="datetime1">
              <a:rPr lang="en-US" smtClean="0"/>
              <a:pPr/>
              <a:t>9/5/2014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3C4298-9620-4FB1-8232-F93E57FDF998}" type="datetime1">
              <a:rPr lang="en-US" smtClean="0"/>
              <a:pPr/>
              <a:t>9/5/2014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BAADC-89FF-4D0E-9956-27CD9D18037A}" type="datetime1">
              <a:rPr lang="en-US" smtClean="0"/>
              <a:pPr/>
              <a:t>9/5/2014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3D3BAF-0000-4BC9-8630-C7F2BFD1B691}" type="datetime1">
              <a:rPr lang="en-US" smtClean="0"/>
              <a:pPr/>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87DE7-1ADC-4176-ABBC-2FF116394A0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EA516DF-FB6F-44F8-9CB0-B94AB8C1553A}" type="datetime1">
              <a:rPr lang="en-US" smtClean="0"/>
              <a:pPr/>
              <a:t>9/5/2014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C9D87DE7-1ADC-4176-ABBC-2FF116394A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737950-481C-454C-91E0-F1D45D69E8A9}" type="datetime1">
              <a:rPr lang="en-US" smtClean="0"/>
              <a:pPr/>
              <a:t>9/5/2014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9D87DE7-1ADC-4176-ABBC-2FF116394A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3.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6309"/>
            <a:ext cx="8077200" cy="2209800"/>
          </a:xfrm>
        </p:spPr>
        <p:txBody>
          <a:bodyPr>
            <a:normAutofit fontScale="90000"/>
          </a:bodyPr>
          <a:lstStyle/>
          <a:p>
            <a:r>
              <a:rPr lang="en-US" sz="4000" dirty="0"/>
              <a:t>Opening Alaska for Electrical Competition through Legislative Action</a:t>
            </a:r>
            <a:r>
              <a:rPr lang="en-US" sz="6000" dirty="0"/>
              <a:t/>
            </a:r>
            <a:br>
              <a:rPr lang="en-US" sz="6000" dirty="0"/>
            </a:br>
            <a:endParaRPr lang="en-US" dirty="0"/>
          </a:p>
        </p:txBody>
      </p:sp>
      <p:sp>
        <p:nvSpPr>
          <p:cNvPr id="6" name="Subtitle 5"/>
          <p:cNvSpPr>
            <a:spLocks noGrp="1"/>
          </p:cNvSpPr>
          <p:nvPr>
            <p:ph type="subTitle" idx="1"/>
          </p:nvPr>
        </p:nvSpPr>
        <p:spPr>
          <a:xfrm>
            <a:off x="551645" y="595885"/>
            <a:ext cx="8077200" cy="1499616"/>
          </a:xfrm>
        </p:spPr>
        <p:txBody>
          <a:bodyPr>
            <a:normAutofit fontScale="92500" lnSpcReduction="20000"/>
          </a:bodyPr>
          <a:lstStyle/>
          <a:p>
            <a:r>
              <a:rPr lang="en-US" sz="4000" dirty="0" smtClean="0"/>
              <a:t>DESIGNING ALASKA’S FUTURE: Removing Energy Gridlock</a:t>
            </a:r>
          </a:p>
          <a:p>
            <a:pPr algn="r"/>
            <a:r>
              <a:rPr lang="en-US" sz="4000" dirty="0" smtClean="0"/>
              <a:t> </a:t>
            </a:r>
            <a:endParaRPr lang="en-US" sz="4000"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1</a:t>
            </a:fld>
            <a:endParaRPr lang="en-US" dirty="0"/>
          </a:p>
        </p:txBody>
      </p:sp>
      <p:pic>
        <p:nvPicPr>
          <p:cNvPr id="5" name="Picture 2" descr="http://www.ieatgravel.com/wp-content/uploads/2012/11/Capitol_of_Alaska_Building_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955" y="2929234"/>
            <a:ext cx="2743200" cy="2057400"/>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5602287"/>
            <a:ext cx="4572000" cy="923330"/>
          </a:xfrm>
          <a:prstGeom prst="rect">
            <a:avLst/>
          </a:prstGeom>
        </p:spPr>
        <p:txBody>
          <a:bodyPr>
            <a:spAutoFit/>
          </a:bodyPr>
          <a:lstStyle/>
          <a:p>
            <a:r>
              <a:rPr lang="en-US" dirty="0"/>
              <a:t>Duff Mitchell</a:t>
            </a:r>
          </a:p>
          <a:p>
            <a:r>
              <a:rPr lang="en-US" dirty="0"/>
              <a:t>VP &amp; Business Manager, JHI </a:t>
            </a:r>
          </a:p>
          <a:p>
            <a:r>
              <a:rPr lang="en-US" dirty="0"/>
              <a:t>Executive Director, AIPPA</a:t>
            </a:r>
          </a:p>
        </p:txBody>
      </p:sp>
      <p:pic>
        <p:nvPicPr>
          <p:cNvPr id="7" name="Picture 6"/>
          <p:cNvPicPr/>
          <p:nvPr/>
        </p:nvPicPr>
        <p:blipFill>
          <a:blip r:embed="rId3" cstate="print"/>
          <a:srcRect/>
          <a:stretch>
            <a:fillRect/>
          </a:stretch>
        </p:blipFill>
        <p:spPr bwMode="auto">
          <a:xfrm>
            <a:off x="7513" y="6096000"/>
            <a:ext cx="1998891" cy="762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876" y="6096000"/>
            <a:ext cx="2643124" cy="7491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368552"/>
          </a:xfrm>
        </p:spPr>
        <p:txBody>
          <a:bodyPr>
            <a:normAutofit/>
          </a:bodyPr>
          <a:lstStyle/>
          <a:p>
            <a:r>
              <a:rPr lang="en-US" sz="4000" b="1" dirty="0" smtClean="0">
                <a:solidFill>
                  <a:srgbClr val="0070C0"/>
                </a:solidFill>
              </a:rPr>
              <a:t>Challenge #1. Alaska  ranks 2</a:t>
            </a:r>
            <a:r>
              <a:rPr lang="en-US" sz="4000" b="1" baseline="30000" dirty="0" smtClean="0">
                <a:solidFill>
                  <a:srgbClr val="0070C0"/>
                </a:solidFill>
              </a:rPr>
              <a:t>nd</a:t>
            </a:r>
            <a:r>
              <a:rPr lang="en-US" sz="4000" b="1" dirty="0" smtClean="0">
                <a:solidFill>
                  <a:srgbClr val="0070C0"/>
                </a:solidFill>
              </a:rPr>
              <a:t> in the highest electricity costs in America</a:t>
            </a:r>
            <a:endParaRPr lang="en-US" sz="4000" b="1" dirty="0">
              <a:solidFill>
                <a:srgbClr val="0070C0"/>
              </a:solidFill>
            </a:endParaRPr>
          </a:p>
        </p:txBody>
      </p:sp>
      <p:sp>
        <p:nvSpPr>
          <p:cNvPr id="7" name="Slide Number Placeholder 6"/>
          <p:cNvSpPr>
            <a:spLocks noGrp="1"/>
          </p:cNvSpPr>
          <p:nvPr>
            <p:ph type="sldNum" sz="quarter" idx="12"/>
          </p:nvPr>
        </p:nvSpPr>
        <p:spPr/>
        <p:txBody>
          <a:bodyPr/>
          <a:lstStyle/>
          <a:p>
            <a:fld id="{C9D87DE7-1ADC-4176-ABBC-2FF116394A09}" type="slidenum">
              <a:rPr lang="en-US" smtClean="0"/>
              <a:pPr/>
              <a:t>10</a:t>
            </a:fld>
            <a:endParaRPr lang="en-US" dirty="0"/>
          </a:p>
        </p:txBody>
      </p:sp>
      <p:sp>
        <p:nvSpPr>
          <p:cNvPr id="6" name="TextBox 5"/>
          <p:cNvSpPr txBox="1"/>
          <p:nvPr/>
        </p:nvSpPr>
        <p:spPr>
          <a:xfrm>
            <a:off x="304800" y="5433148"/>
            <a:ext cx="8382000" cy="1200329"/>
          </a:xfrm>
          <a:prstGeom prst="rect">
            <a:avLst/>
          </a:prstGeom>
          <a:noFill/>
        </p:spPr>
        <p:txBody>
          <a:bodyPr wrap="square" rtlCol="0">
            <a:spAutoFit/>
          </a:bodyPr>
          <a:lstStyle/>
          <a:p>
            <a:pPr algn="ctr"/>
            <a:r>
              <a:rPr lang="en-US" sz="2400" b="1" dirty="0" smtClean="0"/>
              <a:t>Alaska has the 2</a:t>
            </a:r>
            <a:r>
              <a:rPr lang="en-US" sz="2400" b="1" baseline="30000" dirty="0" smtClean="0"/>
              <a:t>nd</a:t>
            </a:r>
            <a:r>
              <a:rPr lang="en-US" sz="2400" b="1" dirty="0" smtClean="0"/>
              <a:t> Highest Rates of Electricity in the U.S. hurting Alaska’s non-oil economy and unnecessarily raising Alaskans household costs and costing jobs. </a:t>
            </a:r>
            <a:r>
              <a:rPr lang="en-US" sz="2400" b="1" dirty="0" smtClean="0">
                <a:solidFill>
                  <a:srgbClr val="002060"/>
                </a:solidFill>
              </a:rPr>
              <a:t> </a:t>
            </a:r>
            <a:endParaRPr lang="en-US" sz="2400" b="1" dirty="0">
              <a:solidFill>
                <a:srgbClr val="002060"/>
              </a:solidFill>
            </a:endParaRPr>
          </a:p>
        </p:txBody>
      </p:sp>
      <p:pic>
        <p:nvPicPr>
          <p:cNvPr id="14" name="Picture 13"/>
          <p:cNvPicPr>
            <a:picLocks noChangeAspect="1"/>
          </p:cNvPicPr>
          <p:nvPr/>
        </p:nvPicPr>
        <p:blipFill>
          <a:blip r:embed="rId3"/>
          <a:stretch>
            <a:fillRect/>
          </a:stretch>
        </p:blipFill>
        <p:spPr>
          <a:xfrm>
            <a:off x="704002" y="1720429"/>
            <a:ext cx="7735995" cy="341714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Rate Growth vs US</a:t>
            </a:r>
            <a:endParaRPr lang="en-US" dirty="0"/>
          </a:p>
        </p:txBody>
      </p:sp>
      <p:pic>
        <p:nvPicPr>
          <p:cNvPr id="5" name="Content Placeholder 4"/>
          <p:cNvPicPr>
            <a:picLocks noGrp="1" noChangeAspect="1"/>
          </p:cNvPicPr>
          <p:nvPr>
            <p:ph idx="1"/>
          </p:nvPr>
        </p:nvPicPr>
        <p:blipFill>
          <a:blip r:embed="rId2"/>
          <a:stretch>
            <a:fillRect/>
          </a:stretch>
        </p:blipFill>
        <p:spPr>
          <a:xfrm>
            <a:off x="152400" y="1676400"/>
            <a:ext cx="5174108" cy="3048000"/>
          </a:xfrm>
          <a:prstGeom prst="rect">
            <a:avLst/>
          </a:prstGeom>
        </p:spPr>
      </p:pic>
      <p:sp>
        <p:nvSpPr>
          <p:cNvPr id="4" name="Slide Number Placeholder 3"/>
          <p:cNvSpPr>
            <a:spLocks noGrp="1"/>
          </p:cNvSpPr>
          <p:nvPr>
            <p:ph type="sldNum" sz="quarter" idx="12"/>
          </p:nvPr>
        </p:nvSpPr>
        <p:spPr/>
        <p:txBody>
          <a:bodyPr/>
          <a:lstStyle/>
          <a:p>
            <a:fld id="{C9D87DE7-1ADC-4176-ABBC-2FF116394A09}" type="slidenum">
              <a:rPr lang="en-US" smtClean="0"/>
              <a:pPr/>
              <a:t>11</a:t>
            </a:fld>
            <a:endParaRPr lang="en-US" dirty="0"/>
          </a:p>
        </p:txBody>
      </p:sp>
      <p:sp>
        <p:nvSpPr>
          <p:cNvPr id="3" name="TextBox 2"/>
          <p:cNvSpPr txBox="1"/>
          <p:nvPr/>
        </p:nvSpPr>
        <p:spPr>
          <a:xfrm>
            <a:off x="5647502" y="2012400"/>
            <a:ext cx="2918460" cy="2677656"/>
          </a:xfrm>
          <a:prstGeom prst="rect">
            <a:avLst/>
          </a:prstGeom>
          <a:noFill/>
        </p:spPr>
        <p:txBody>
          <a:bodyPr wrap="square" rtlCol="0">
            <a:spAutoFit/>
          </a:bodyPr>
          <a:lstStyle/>
          <a:p>
            <a:r>
              <a:rPr lang="en-US" sz="2800" b="1" dirty="0" smtClean="0"/>
              <a:t>S0me Railbelt Utilities have applied for or will be applying for double digit rate increases</a:t>
            </a:r>
            <a:r>
              <a:rPr lang="en-US" dirty="0" smtClean="0"/>
              <a:t>. </a:t>
            </a:r>
            <a:endParaRPr lang="en-US" dirty="0"/>
          </a:p>
        </p:txBody>
      </p:sp>
      <p:sp>
        <p:nvSpPr>
          <p:cNvPr id="6" name="TextBox 5"/>
          <p:cNvSpPr txBox="1"/>
          <p:nvPr/>
        </p:nvSpPr>
        <p:spPr>
          <a:xfrm>
            <a:off x="990600" y="5257800"/>
            <a:ext cx="7213796" cy="369332"/>
          </a:xfrm>
          <a:prstGeom prst="rect">
            <a:avLst/>
          </a:prstGeom>
          <a:noFill/>
        </p:spPr>
        <p:txBody>
          <a:bodyPr wrap="square" rtlCol="0">
            <a:spAutoFit/>
          </a:bodyPr>
          <a:lstStyle/>
          <a:p>
            <a:r>
              <a:rPr lang="en-US" dirty="0" smtClean="0"/>
              <a:t>Alaska Rate Growth and Inflation is one of the highest in the Nation</a:t>
            </a:r>
            <a:endParaRPr lang="en-US" dirty="0"/>
          </a:p>
        </p:txBody>
      </p:sp>
    </p:spTree>
    <p:extLst>
      <p:ext uri="{BB962C8B-B14F-4D97-AF65-F5344CB8AC3E}">
        <p14:creationId xmlns:p14="http://schemas.microsoft.com/office/powerpoint/2010/main" val="420139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#2. ALASKAN “non-oil” industries are electricity intensive</a:t>
            </a:r>
            <a:endParaRPr lang="en-US" dirty="0"/>
          </a:p>
        </p:txBody>
      </p:sp>
      <p:sp>
        <p:nvSpPr>
          <p:cNvPr id="4" name="Content Placeholder 3"/>
          <p:cNvSpPr>
            <a:spLocks noGrp="1"/>
          </p:cNvSpPr>
          <p:nvPr>
            <p:ph idx="1"/>
          </p:nvPr>
        </p:nvSpPr>
        <p:spPr>
          <a:xfrm>
            <a:off x="457200" y="1775191"/>
            <a:ext cx="8229600" cy="4976128"/>
          </a:xfrm>
        </p:spPr>
        <p:txBody>
          <a:bodyPr>
            <a:normAutofit lnSpcReduction="10000"/>
          </a:bodyPr>
          <a:lstStyle/>
          <a:p>
            <a:r>
              <a:rPr lang="en-US" dirty="0" smtClean="0"/>
              <a:t>Alaska Mining Industry- Electricity is </a:t>
            </a:r>
            <a:r>
              <a:rPr lang="en-US" b="1" dirty="0" smtClean="0"/>
              <a:t>up to 50% </a:t>
            </a:r>
            <a:r>
              <a:rPr lang="en-US" dirty="0" smtClean="0"/>
              <a:t>of  a mine’s Operating Cost</a:t>
            </a:r>
          </a:p>
          <a:p>
            <a:r>
              <a:rPr lang="en-US" dirty="0" smtClean="0"/>
              <a:t>Alaska Seafood Processing Industry- Electricity </a:t>
            </a:r>
            <a:r>
              <a:rPr lang="en-US" b="1" dirty="0" smtClean="0"/>
              <a:t>is up to 35% </a:t>
            </a:r>
            <a:r>
              <a:rPr lang="en-US" dirty="0" smtClean="0"/>
              <a:t>of a seafood plants Operating Cost</a:t>
            </a:r>
          </a:p>
          <a:p>
            <a:r>
              <a:rPr lang="en-US" dirty="0" smtClean="0"/>
              <a:t>Timber Mills  </a:t>
            </a:r>
            <a:r>
              <a:rPr lang="en-US" b="1" dirty="0" smtClean="0"/>
              <a:t>7.5%</a:t>
            </a:r>
            <a:r>
              <a:rPr lang="en-US" dirty="0" smtClean="0"/>
              <a:t> and Biomass up to </a:t>
            </a:r>
            <a:r>
              <a:rPr lang="en-US" b="1" dirty="0" smtClean="0"/>
              <a:t>25%</a:t>
            </a:r>
            <a:r>
              <a:rPr lang="en-US" dirty="0" smtClean="0"/>
              <a:t> Operating Cost </a:t>
            </a:r>
          </a:p>
          <a:p>
            <a:r>
              <a:rPr lang="en-US" dirty="0" smtClean="0"/>
              <a:t>Hotel, lodging and Tourism Industry </a:t>
            </a:r>
            <a:r>
              <a:rPr lang="en-US" b="1" dirty="0" smtClean="0"/>
              <a:t>15%+</a:t>
            </a:r>
          </a:p>
          <a:p>
            <a:r>
              <a:rPr lang="en-US" dirty="0" smtClean="0"/>
              <a:t>Hospitals and Universities-Government and Military Bases </a:t>
            </a:r>
            <a:r>
              <a:rPr lang="en-US" b="1" dirty="0" smtClean="0"/>
              <a:t>10% to 20% </a:t>
            </a:r>
            <a:r>
              <a:rPr lang="en-US" dirty="0" smtClean="0"/>
              <a:t>Operating Cost. </a:t>
            </a:r>
          </a:p>
        </p:txBody>
      </p:sp>
      <p:sp>
        <p:nvSpPr>
          <p:cNvPr id="3" name="Slide Number Placeholder 2"/>
          <p:cNvSpPr>
            <a:spLocks noGrp="1"/>
          </p:cNvSpPr>
          <p:nvPr>
            <p:ph type="sldNum" sz="quarter" idx="12"/>
          </p:nvPr>
        </p:nvSpPr>
        <p:spPr/>
        <p:txBody>
          <a:bodyPr/>
          <a:lstStyle/>
          <a:p>
            <a:fld id="{C9D87DE7-1ADC-4176-ABBC-2FF116394A09}"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#3 High Cost Electricity has social costs in Alaska</a:t>
            </a:r>
            <a:endParaRPr lang="en-US" dirty="0"/>
          </a:p>
        </p:txBody>
      </p:sp>
      <p:sp>
        <p:nvSpPr>
          <p:cNvPr id="3" name="Content Placeholder 2"/>
          <p:cNvSpPr>
            <a:spLocks noGrp="1"/>
          </p:cNvSpPr>
          <p:nvPr>
            <p:ph idx="1"/>
          </p:nvPr>
        </p:nvSpPr>
        <p:spPr>
          <a:xfrm>
            <a:off x="457200" y="1600200"/>
            <a:ext cx="8229600" cy="5151119"/>
          </a:xfrm>
        </p:spPr>
        <p:txBody>
          <a:bodyPr>
            <a:normAutofit fontScale="70000" lnSpcReduction="20000"/>
          </a:bodyPr>
          <a:lstStyle/>
          <a:p>
            <a:r>
              <a:rPr lang="en-US" b="1" dirty="0" smtClean="0"/>
              <a:t>Eat or Heat</a:t>
            </a:r>
          </a:p>
          <a:p>
            <a:pPr marL="118872" indent="0">
              <a:buNone/>
            </a:pPr>
            <a:endParaRPr lang="en-US" b="1" dirty="0" smtClean="0"/>
          </a:p>
          <a:p>
            <a:r>
              <a:rPr lang="en-US" dirty="0" smtClean="0"/>
              <a:t>Stagnant Rural Alaskan Economies-No Jobs</a:t>
            </a:r>
          </a:p>
          <a:p>
            <a:pPr marL="118872" indent="0">
              <a:buNone/>
            </a:pPr>
            <a:r>
              <a:rPr lang="en-US" dirty="0" smtClean="0"/>
              <a:t> </a:t>
            </a:r>
          </a:p>
          <a:p>
            <a:r>
              <a:rPr lang="en-US" dirty="0" smtClean="0"/>
              <a:t>High Energy Costs and Lack of Jobs = High unemployment, alcoholism, suicide rates, and social problems.</a:t>
            </a:r>
          </a:p>
          <a:p>
            <a:pPr marL="118872" indent="0">
              <a:buNone/>
            </a:pPr>
            <a:r>
              <a:rPr lang="en-US" dirty="0" smtClean="0"/>
              <a:t> </a:t>
            </a:r>
          </a:p>
          <a:p>
            <a:r>
              <a:rPr lang="en-US" dirty="0" smtClean="0"/>
              <a:t>High Cost Electricity has created a legacy of dependency on governmental subsidy programs.</a:t>
            </a:r>
          </a:p>
          <a:p>
            <a:pPr marL="118872" indent="0">
              <a:buNone/>
            </a:pPr>
            <a:endParaRPr lang="en-US" dirty="0" smtClean="0"/>
          </a:p>
          <a:p>
            <a:r>
              <a:rPr lang="en-US" b="1" dirty="0" smtClean="0"/>
              <a:t>“Energy Refugees”- Alaskans move from high energy cost  communities to lower cost communities with jobs.</a:t>
            </a:r>
          </a:p>
          <a:p>
            <a:pPr marL="118872" indent="0">
              <a:buNone/>
            </a:pPr>
            <a:endParaRPr lang="en-US" b="1" dirty="0" smtClean="0"/>
          </a:p>
          <a:p>
            <a:pPr algn="ctr">
              <a:buNone/>
            </a:pPr>
            <a:r>
              <a:rPr lang="en-US" b="1" i="1" dirty="0" smtClean="0">
                <a:solidFill>
                  <a:srgbClr val="002060"/>
                </a:solidFill>
                <a:effectLst>
                  <a:outerShdw blurRad="38100" dist="38100" dir="2700000" algn="tl">
                    <a:srgbClr val="000000">
                      <a:alpha val="43137"/>
                    </a:srgbClr>
                  </a:outerShdw>
                </a:effectLst>
              </a:rPr>
              <a:t>High Cost Electricity creates a negative downward spiral affecting all Alaskans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r>
              <a:rPr lang="en-US" sz="3200" dirty="0" smtClean="0"/>
              <a:t>Challenge #4 State of Alaska does not $$$ to solve Alaska’s In State Energy needs</a:t>
            </a:r>
            <a:endParaRPr lang="en-US" sz="3200" dirty="0"/>
          </a:p>
        </p:txBody>
      </p:sp>
      <p:sp>
        <p:nvSpPr>
          <p:cNvPr id="3" name="Content Placeholder 2"/>
          <p:cNvSpPr>
            <a:spLocks noGrp="1"/>
          </p:cNvSpPr>
          <p:nvPr>
            <p:ph idx="1"/>
          </p:nvPr>
        </p:nvSpPr>
        <p:spPr>
          <a:effectLst>
            <a:innerShdw blurRad="63500" dist="50800" dir="2700000">
              <a:prstClr val="black">
                <a:alpha val="50000"/>
              </a:prstClr>
            </a:innerShdw>
          </a:effectLst>
          <a:scene3d>
            <a:camera prst="orthographicFront"/>
            <a:lightRig rig="threePt" dir="t"/>
          </a:scene3d>
          <a:sp3d>
            <a:bevelT w="114300" prst="artDeco"/>
          </a:sp3d>
        </p:spPr>
        <p:txBody>
          <a:bodyPr>
            <a:normAutofit fontScale="77500" lnSpcReduction="20000"/>
          </a:bodyPr>
          <a:lstStyle/>
          <a:p>
            <a:r>
              <a:rPr lang="en-US" dirty="0" smtClean="0"/>
              <a:t>Susitna Watana  $5.2 B?</a:t>
            </a:r>
          </a:p>
          <a:p>
            <a:r>
              <a:rPr lang="en-US" dirty="0" smtClean="0"/>
              <a:t>Fairbanks In State Gas Trucking $350 Million? </a:t>
            </a:r>
          </a:p>
          <a:p>
            <a:r>
              <a:rPr lang="en-US" dirty="0" smtClean="0"/>
              <a:t>Railbelt Intertie Maintenance $900 Million+?</a:t>
            </a:r>
          </a:p>
          <a:p>
            <a:r>
              <a:rPr lang="en-US" dirty="0" smtClean="0"/>
              <a:t>Southeast Intertie $400 Million?</a:t>
            </a:r>
          </a:p>
          <a:p>
            <a:r>
              <a:rPr lang="en-US" dirty="0" smtClean="0"/>
              <a:t>Unmet Rural Community Energy Projects &gt;$?</a:t>
            </a:r>
          </a:p>
          <a:p>
            <a:r>
              <a:rPr lang="en-US" dirty="0" smtClean="0"/>
              <a:t>Gas Lines A, B, or C $?</a:t>
            </a:r>
          </a:p>
          <a:p>
            <a:r>
              <a:rPr lang="en-US" dirty="0" smtClean="0"/>
              <a:t>In next 15 years 67% of existing generation will need to be replaced or upgraded…requiring $9 to $19 billion dollars (RIRP-2010).</a:t>
            </a:r>
          </a:p>
          <a:p>
            <a:endParaRPr lang="en-US" dirty="0" smtClean="0"/>
          </a:p>
          <a:p>
            <a:endParaRPr lang="en-US" dirty="0" smtClean="0"/>
          </a:p>
          <a:p>
            <a:pPr>
              <a:buNone/>
            </a:pPr>
            <a:endParaRPr lang="en-US" dirty="0" smtClean="0"/>
          </a:p>
          <a:p>
            <a:pPr algn="ctr">
              <a:buNone/>
            </a:pPr>
            <a:r>
              <a:rPr lang="en-US" b="1" i="1" dirty="0" smtClean="0">
                <a:solidFill>
                  <a:srgbClr val="002060"/>
                </a:solidFill>
                <a:effectLst>
                  <a:outerShdw blurRad="38100" dist="38100" dir="2700000" algn="tl">
                    <a:srgbClr val="000000">
                      <a:alpha val="43137"/>
                    </a:srgbClr>
                  </a:outerShdw>
                </a:effectLst>
              </a:rPr>
              <a:t>More Demand on Government resources than $$ exists for next 20 years. </a:t>
            </a:r>
          </a:p>
          <a:p>
            <a:pPr>
              <a:buNone/>
            </a:pPr>
            <a:endParaRPr lang="en-US" i="1"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176"/>
          </a:xfrm>
        </p:spPr>
        <p:txBody>
          <a:bodyPr>
            <a:normAutofit fontScale="90000"/>
          </a:bodyPr>
          <a:lstStyle/>
          <a:p>
            <a:r>
              <a:rPr lang="en-US" dirty="0" smtClean="0"/>
              <a:t>Challenge #5 Alaska ‘s Energy Potential is virtually untapped</a:t>
            </a:r>
            <a:br>
              <a:rPr lang="en-US" dirty="0" smtClean="0"/>
            </a:br>
            <a:endParaRPr lang="en-US" dirty="0"/>
          </a:p>
        </p:txBody>
      </p:sp>
      <p:sp>
        <p:nvSpPr>
          <p:cNvPr id="3" name="Content Placeholder 2"/>
          <p:cNvSpPr>
            <a:spLocks noGrp="1"/>
          </p:cNvSpPr>
          <p:nvPr>
            <p:ph idx="1"/>
          </p:nvPr>
        </p:nvSpPr>
        <p:spPr>
          <a:xfrm>
            <a:off x="304800" y="1524000"/>
            <a:ext cx="8534400" cy="5105400"/>
          </a:xfrm>
        </p:spPr>
        <p:txBody>
          <a:bodyPr>
            <a:normAutofit fontScale="85000" lnSpcReduction="10000"/>
          </a:bodyPr>
          <a:lstStyle/>
          <a:p>
            <a:pPr algn="ctr">
              <a:buNone/>
            </a:pPr>
            <a:endParaRPr lang="en-US" dirty="0" smtClean="0"/>
          </a:p>
          <a:p>
            <a:r>
              <a:rPr lang="en-US" dirty="0" smtClean="0"/>
              <a:t>Potential Hydropower in Alaska is 40% of U.S. untapped hydropower (192 billion kWh energy potential)-</a:t>
            </a:r>
            <a:r>
              <a:rPr lang="en-US" sz="1900" i="1" dirty="0" smtClean="0"/>
              <a:t>ACEP- Alaska Center for Energy and Power </a:t>
            </a:r>
          </a:p>
          <a:p>
            <a:r>
              <a:rPr lang="en-US" dirty="0" smtClean="0"/>
              <a:t>Alaska  is blessed with a phenomenal Wind Power Potential based on our enormous coastline.</a:t>
            </a:r>
          </a:p>
          <a:p>
            <a:r>
              <a:rPr lang="en-US" dirty="0" smtClean="0"/>
              <a:t> Tidal and wave – over 90% of the total US tidal and wave  resource-</a:t>
            </a:r>
            <a:r>
              <a:rPr lang="en-US" sz="1900" i="1" dirty="0" smtClean="0"/>
              <a:t>NREL- National Renewable Energy Laboratory</a:t>
            </a:r>
          </a:p>
          <a:p>
            <a:r>
              <a:rPr lang="en-US" dirty="0" smtClean="0"/>
              <a:t>Biomass – over 20% of the total US Resource-</a:t>
            </a:r>
            <a:r>
              <a:rPr lang="en-US" sz="1900" i="1" dirty="0" smtClean="0"/>
              <a:t>NREL</a:t>
            </a:r>
          </a:p>
          <a:p>
            <a:pPr>
              <a:buNone/>
            </a:pPr>
            <a:endParaRPr lang="en-US" dirty="0" smtClean="0">
              <a:solidFill>
                <a:srgbClr val="002060"/>
              </a:solidFill>
              <a:effectLst>
                <a:outerShdw blurRad="38100" dist="38100" dir="2700000" algn="tl">
                  <a:srgbClr val="000000">
                    <a:alpha val="43137"/>
                  </a:srgbClr>
                </a:outerShdw>
              </a:effectLst>
            </a:endParaRPr>
          </a:p>
          <a:p>
            <a:pPr algn="ctr">
              <a:buNone/>
            </a:pPr>
            <a:r>
              <a:rPr lang="en-US" dirty="0" smtClean="0">
                <a:solidFill>
                  <a:srgbClr val="002060"/>
                </a:solidFill>
                <a:effectLst>
                  <a:outerShdw blurRad="38100" dist="38100" dir="2700000" algn="tl">
                    <a:srgbClr val="000000">
                      <a:alpha val="43137"/>
                    </a:srgbClr>
                  </a:outerShdw>
                </a:effectLst>
              </a:rPr>
              <a:t>“We have more energy potential than just about anywhere in the world.”  </a:t>
            </a:r>
          </a:p>
          <a:p>
            <a:pPr algn="ctr">
              <a:buNone/>
            </a:pPr>
            <a:r>
              <a:rPr lang="en-US" sz="2800" dirty="0" smtClean="0"/>
              <a:t>U.S. Sen. Lisa Murkowski, R-Alaska</a:t>
            </a:r>
          </a:p>
          <a:p>
            <a:endParaRPr lang="en-US"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#6 Alaska Ranks Dead Last in IPP Competitive Power Generation</a:t>
            </a:r>
            <a:endParaRPr lang="en-US" dirty="0"/>
          </a:p>
        </p:txBody>
      </p:sp>
      <p:pic>
        <p:nvPicPr>
          <p:cNvPr id="7" name="Content Placeholder 6"/>
          <p:cNvPicPr>
            <a:picLocks noGrp="1" noChangeAspect="1"/>
          </p:cNvPicPr>
          <p:nvPr>
            <p:ph idx="1"/>
          </p:nvPr>
        </p:nvPicPr>
        <p:blipFill>
          <a:blip r:embed="rId2"/>
          <a:stretch>
            <a:fillRect/>
          </a:stretch>
        </p:blipFill>
        <p:spPr>
          <a:xfrm>
            <a:off x="853328" y="1774825"/>
            <a:ext cx="7437343" cy="4113287"/>
          </a:xfrm>
          <a:prstGeom prst="rect">
            <a:avLst/>
          </a:prstGeom>
        </p:spPr>
      </p:pic>
      <p:sp>
        <p:nvSpPr>
          <p:cNvPr id="4" name="Slide Number Placeholder 3"/>
          <p:cNvSpPr>
            <a:spLocks noGrp="1"/>
          </p:cNvSpPr>
          <p:nvPr>
            <p:ph type="sldNum" sz="quarter" idx="12"/>
          </p:nvPr>
        </p:nvSpPr>
        <p:spPr/>
        <p:txBody>
          <a:bodyPr/>
          <a:lstStyle/>
          <a:p>
            <a:fld id="{C9D87DE7-1ADC-4176-ABBC-2FF116394A09}" type="slidenum">
              <a:rPr lang="en-US" smtClean="0"/>
              <a:pPr/>
              <a:t>16</a:t>
            </a:fld>
            <a:endParaRPr lang="en-US" dirty="0"/>
          </a:p>
        </p:txBody>
      </p:sp>
      <p:sp>
        <p:nvSpPr>
          <p:cNvPr id="8" name="Left Arrow 7"/>
          <p:cNvSpPr/>
          <p:nvPr/>
        </p:nvSpPr>
        <p:spPr>
          <a:xfrm>
            <a:off x="8082124" y="4796537"/>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8082124" y="5464493"/>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8851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447800"/>
          </a:xfrm>
        </p:spPr>
        <p:txBody>
          <a:bodyPr>
            <a:noAutofit/>
          </a:bodyPr>
          <a:lstStyle/>
          <a:p>
            <a:pPr algn="ctr"/>
            <a:r>
              <a:rPr lang="en-US" sz="3200" b="1" dirty="0" smtClean="0">
                <a:solidFill>
                  <a:schemeClr val="accent1"/>
                </a:solidFill>
              </a:rPr>
              <a:t>Alaska is ranked last in IPP electrical generation percentage</a:t>
            </a:r>
            <a:endParaRPr lang="en-US" sz="3200" b="1" dirty="0">
              <a:solidFill>
                <a:schemeClr val="accent1"/>
              </a:solidFill>
            </a:endParaRPr>
          </a:p>
        </p:txBody>
      </p:sp>
      <p:sp>
        <p:nvSpPr>
          <p:cNvPr id="112" name="Slide Number Placeholder 111"/>
          <p:cNvSpPr>
            <a:spLocks noGrp="1"/>
          </p:cNvSpPr>
          <p:nvPr>
            <p:ph type="sldNum" sz="quarter" idx="12"/>
          </p:nvPr>
        </p:nvSpPr>
        <p:spPr/>
        <p:txBody>
          <a:bodyPr/>
          <a:lstStyle/>
          <a:p>
            <a:fld id="{C9D87DE7-1ADC-4176-ABBC-2FF116394A09}" type="slidenum">
              <a:rPr lang="en-US" smtClean="0"/>
              <a:pPr/>
              <a:t>17</a:t>
            </a:fld>
            <a:endParaRPr lang="en-US" dirty="0"/>
          </a:p>
        </p:txBody>
      </p:sp>
      <p:sp>
        <p:nvSpPr>
          <p:cNvPr id="7" name="TextBox 6"/>
          <p:cNvSpPr txBox="1"/>
          <p:nvPr/>
        </p:nvSpPr>
        <p:spPr>
          <a:xfrm>
            <a:off x="228600" y="4753558"/>
            <a:ext cx="8610600" cy="830997"/>
          </a:xfrm>
          <a:prstGeom prst="rect">
            <a:avLst/>
          </a:prstGeom>
          <a:noFill/>
        </p:spPr>
        <p:txBody>
          <a:bodyPr wrap="square" rtlCol="0">
            <a:spAutoFit/>
          </a:bodyPr>
          <a:lstStyle/>
          <a:p>
            <a:pPr algn="ctr"/>
            <a:r>
              <a:rPr lang="en-US" sz="2400" b="1" dirty="0" smtClean="0"/>
              <a:t>Alaska Ranks 50</a:t>
            </a:r>
            <a:r>
              <a:rPr lang="en-US" sz="2400" b="1" baseline="30000" dirty="0" smtClean="0"/>
              <a:t>th</a:t>
            </a:r>
            <a:r>
              <a:rPr lang="en-US" sz="2400" b="1" dirty="0" smtClean="0"/>
              <a:t> out of 50 States  for percentage of  independent power production- Source EIA  June 2014</a:t>
            </a:r>
            <a:endParaRPr lang="en-US"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053021040"/>
              </p:ext>
            </p:extLst>
          </p:nvPr>
        </p:nvGraphicFramePr>
        <p:xfrm>
          <a:off x="7070" y="1794725"/>
          <a:ext cx="9136930" cy="2438400"/>
        </p:xfrm>
        <a:graphic>
          <a:graphicData uri="http://schemas.openxmlformats.org/presentationml/2006/ole">
            <mc:AlternateContent xmlns:mc="http://schemas.openxmlformats.org/markup-compatibility/2006">
              <mc:Choice xmlns:v="urn:schemas-microsoft-com:vml" Requires="v">
                <p:oleObj spid="_x0000_s3126" name="Worksheet" r:id="rId5" imgW="8515285" imgH="1847965" progId="Excel.Sheet.12">
                  <p:embed/>
                </p:oleObj>
              </mc:Choice>
              <mc:Fallback>
                <p:oleObj name="Worksheet" r:id="rId5" imgW="8515285" imgH="1847965" progId="Excel.Sheet.12">
                  <p:embed/>
                  <p:pic>
                    <p:nvPicPr>
                      <p:cNvPr id="0" name=""/>
                      <p:cNvPicPr/>
                      <p:nvPr/>
                    </p:nvPicPr>
                    <p:blipFill>
                      <a:blip r:embed="rId6"/>
                      <a:stretch>
                        <a:fillRect/>
                      </a:stretch>
                    </p:blipFill>
                    <p:spPr>
                      <a:xfrm>
                        <a:off x="7070" y="1794725"/>
                        <a:ext cx="9136930" cy="2438400"/>
                      </a:xfrm>
                      <a:prstGeom prst="rect">
                        <a:avLst/>
                      </a:prstGeom>
                    </p:spPr>
                  </p:pic>
                </p:oleObj>
              </mc:Fallback>
            </mc:AlternateContent>
          </a:graphicData>
        </a:graphic>
      </p:graphicFrame>
      <p:sp>
        <p:nvSpPr>
          <p:cNvPr id="4" name="Rectangle 3"/>
          <p:cNvSpPr/>
          <p:nvPr/>
        </p:nvSpPr>
        <p:spPr>
          <a:xfrm>
            <a:off x="2362200" y="6104988"/>
            <a:ext cx="4572000" cy="646331"/>
          </a:xfrm>
          <a:prstGeom prst="rect">
            <a:avLst/>
          </a:prstGeom>
        </p:spPr>
        <p:txBody>
          <a:bodyPr>
            <a:spAutoFit/>
          </a:bodyPr>
          <a:lstStyle/>
          <a:p>
            <a:pPr algn="ctr" fontAlgn="t">
              <a:buNone/>
            </a:pPr>
            <a:r>
              <a:rPr lang="en-US" b="1" i="1" dirty="0"/>
              <a:t>How empty is theory in the presence of facts-Mark Twain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4724" y="2778780"/>
            <a:ext cx="3429752" cy="3849047"/>
          </a:xfrm>
          <a:prstGeom prst="rect">
            <a:avLst/>
          </a:prstGeom>
        </p:spPr>
      </p:pic>
      <p:sp>
        <p:nvSpPr>
          <p:cNvPr id="5" name="Title 4"/>
          <p:cNvSpPr>
            <a:spLocks noGrp="1"/>
          </p:cNvSpPr>
          <p:nvPr>
            <p:ph type="title"/>
          </p:nvPr>
        </p:nvSpPr>
        <p:spPr>
          <a:xfrm>
            <a:off x="609600" y="304800"/>
            <a:ext cx="7886700" cy="716756"/>
          </a:xfrm>
        </p:spPr>
        <p:txBody>
          <a:bodyPr>
            <a:noAutofit/>
          </a:bodyPr>
          <a:lstStyle/>
          <a:p>
            <a:pPr algn="ctr"/>
            <a:r>
              <a:rPr lang="en-US" sz="3200" b="1" dirty="0" smtClean="0"/>
              <a:t>Comparatively 6% </a:t>
            </a:r>
            <a:r>
              <a:rPr lang="en-US" sz="3200" dirty="0" smtClean="0"/>
              <a:t>of China’s electricity is supplied by Independent Power Producers</a:t>
            </a:r>
            <a:endParaRPr lang="en-US" sz="3200" dirty="0"/>
          </a:p>
        </p:txBody>
      </p:sp>
      <p:sp>
        <p:nvSpPr>
          <p:cNvPr id="6" name="TextBox 5"/>
          <p:cNvSpPr txBox="1"/>
          <p:nvPr/>
        </p:nvSpPr>
        <p:spPr>
          <a:xfrm>
            <a:off x="6346900" y="2995144"/>
            <a:ext cx="2497667" cy="3416320"/>
          </a:xfrm>
          <a:prstGeom prst="rect">
            <a:avLst/>
          </a:prstGeom>
          <a:noFill/>
        </p:spPr>
        <p:txBody>
          <a:bodyPr wrap="square" rtlCol="0">
            <a:spAutoFit/>
          </a:bodyPr>
          <a:lstStyle/>
          <a:p>
            <a:r>
              <a:rPr lang="en-US" sz="2400" b="1" i="1" dirty="0"/>
              <a:t>In Comparison, </a:t>
            </a:r>
            <a:r>
              <a:rPr lang="en-US" sz="2400" b="1" i="1" dirty="0" smtClean="0"/>
              <a:t> </a:t>
            </a:r>
            <a:r>
              <a:rPr lang="en-US" sz="2400" b="1" i="1" dirty="0"/>
              <a:t>Alaska’s percentage of electricity supplied by </a:t>
            </a:r>
            <a:r>
              <a:rPr lang="en-US" sz="2400" b="1" i="1" dirty="0" smtClean="0"/>
              <a:t>IPP’s</a:t>
            </a:r>
            <a:r>
              <a:rPr lang="en-US" sz="2400" b="1" i="1" dirty="0"/>
              <a:t> </a:t>
            </a:r>
            <a:r>
              <a:rPr lang="en-US" sz="2400" b="1" i="1" dirty="0" smtClean="0"/>
              <a:t>is only</a:t>
            </a:r>
          </a:p>
          <a:p>
            <a:endParaRPr lang="en-US" sz="2400" b="1" i="1" dirty="0"/>
          </a:p>
          <a:p>
            <a:pPr algn="ctr"/>
            <a:r>
              <a:rPr lang="en-US" sz="4800" b="1" i="1" dirty="0" smtClean="0"/>
              <a:t>4.2%</a:t>
            </a:r>
            <a:endParaRPr lang="en-US" sz="4800" b="1" i="1" dirty="0"/>
          </a:p>
        </p:txBody>
      </p:sp>
      <p:sp>
        <p:nvSpPr>
          <p:cNvPr id="7" name="TextBox 6"/>
          <p:cNvSpPr txBox="1"/>
          <p:nvPr/>
        </p:nvSpPr>
        <p:spPr>
          <a:xfrm>
            <a:off x="397934" y="3481917"/>
            <a:ext cx="2370667" cy="1962076"/>
          </a:xfrm>
          <a:prstGeom prst="rect">
            <a:avLst/>
          </a:prstGeom>
          <a:noFill/>
        </p:spPr>
        <p:txBody>
          <a:bodyPr wrap="square" rtlCol="0">
            <a:spAutoFit/>
          </a:bodyPr>
          <a:lstStyle/>
          <a:p>
            <a:pPr algn="ctr"/>
            <a:r>
              <a:rPr lang="en-US" sz="1350" dirty="0"/>
              <a:t>The Chinese, State Energy Regulatory Commission (SERC) is increasingly supportive of privately funded IPP projects as a means to increase competition, to lower energy costs and to develop renewable energy technologies.</a:t>
            </a:r>
          </a:p>
        </p:txBody>
      </p:sp>
      <p:sp>
        <p:nvSpPr>
          <p:cNvPr id="2" name="TextBox 1"/>
          <p:cNvSpPr txBox="1"/>
          <p:nvPr/>
        </p:nvSpPr>
        <p:spPr>
          <a:xfrm>
            <a:off x="1066800" y="1600200"/>
            <a:ext cx="6705600" cy="830997"/>
          </a:xfrm>
          <a:prstGeom prst="rect">
            <a:avLst/>
          </a:prstGeom>
          <a:noFill/>
        </p:spPr>
        <p:txBody>
          <a:bodyPr wrap="square" rtlCol="0">
            <a:spAutoFit/>
          </a:bodyPr>
          <a:lstStyle/>
          <a:p>
            <a:r>
              <a:rPr lang="en-US" dirty="0" smtClean="0"/>
              <a:t>What Market is a </a:t>
            </a:r>
            <a:r>
              <a:rPr lang="en-US" sz="2400" i="1" dirty="0"/>
              <a:t>C</a:t>
            </a:r>
            <a:r>
              <a:rPr lang="en-US" sz="2400" i="1" dirty="0" smtClean="0"/>
              <a:t>ommand Economy </a:t>
            </a:r>
            <a:r>
              <a:rPr lang="en-US" dirty="0" smtClean="0"/>
              <a:t>and what Market is </a:t>
            </a:r>
            <a:r>
              <a:rPr lang="en-US" sz="2400" i="1" dirty="0" smtClean="0"/>
              <a:t>Open?</a:t>
            </a:r>
            <a:endParaRPr lang="en-US" sz="2400" i="1" dirty="0"/>
          </a:p>
        </p:txBody>
      </p:sp>
    </p:spTree>
    <p:extLst>
      <p:ext uri="{BB962C8B-B14F-4D97-AF65-F5344CB8AC3E}">
        <p14:creationId xmlns:p14="http://schemas.microsoft.com/office/powerpoint/2010/main" val="2919744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smtClean="0"/>
              <a:t>China regulations allow IPP electrical competition and </a:t>
            </a:r>
            <a:r>
              <a:rPr lang="en-US" sz="3000" dirty="0" smtClean="0"/>
              <a:t>as a result has a more open electrical market </a:t>
            </a:r>
            <a:r>
              <a:rPr lang="en-US" sz="3000" b="1" dirty="0" smtClean="0"/>
              <a:t>than Alaska </a:t>
            </a:r>
            <a:endParaRPr lang="en-US" sz="3000" b="1" i="1" dirty="0"/>
          </a:p>
        </p:txBody>
      </p:sp>
      <p:pic>
        <p:nvPicPr>
          <p:cNvPr id="1026" name="Picture 2" descr="http://www.1uptravel.com/flags/images/ch-lgfla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2344" y="3124197"/>
            <a:ext cx="2219312" cy="1482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isionwear.com/media/catalog/product/cache/1/image/650x/040ec09b1e35df139433887a97daa66f/9/4/941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5689" y="3124198"/>
            <a:ext cx="2112819" cy="1482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50star"/>
          <p:cNvPicPr/>
          <p:nvPr/>
        </p:nvPicPr>
        <p:blipFill>
          <a:blip r:embed="rId4" cstate="print"/>
          <a:srcRect/>
          <a:stretch>
            <a:fillRect/>
          </a:stretch>
        </p:blipFill>
        <p:spPr bwMode="auto">
          <a:xfrm>
            <a:off x="609601" y="3124197"/>
            <a:ext cx="2057399" cy="1482815"/>
          </a:xfrm>
          <a:prstGeom prst="rect">
            <a:avLst/>
          </a:prstGeom>
          <a:noFill/>
          <a:ln w="9525">
            <a:noFill/>
            <a:miter lim="800000"/>
            <a:headEnd/>
            <a:tailEnd/>
          </a:ln>
          <a:effectLst/>
        </p:spPr>
      </p:pic>
      <p:sp>
        <p:nvSpPr>
          <p:cNvPr id="3" name="TextBox 2"/>
          <p:cNvSpPr txBox="1"/>
          <p:nvPr/>
        </p:nvSpPr>
        <p:spPr>
          <a:xfrm>
            <a:off x="1828800" y="1905000"/>
            <a:ext cx="6477000" cy="400110"/>
          </a:xfrm>
          <a:prstGeom prst="rect">
            <a:avLst/>
          </a:prstGeom>
          <a:noFill/>
        </p:spPr>
        <p:txBody>
          <a:bodyPr wrap="square" rtlCol="0">
            <a:spAutoFit/>
          </a:bodyPr>
          <a:lstStyle/>
          <a:p>
            <a:r>
              <a:rPr lang="en-US" sz="2000" dirty="0" smtClean="0"/>
              <a:t>IPP GENERATION AS A PERCENTAGE OF MARKET</a:t>
            </a:r>
            <a:endParaRPr lang="en-US" sz="2000" dirty="0"/>
          </a:p>
        </p:txBody>
      </p:sp>
      <p:sp>
        <p:nvSpPr>
          <p:cNvPr id="8" name="TextBox 7"/>
          <p:cNvSpPr txBox="1"/>
          <p:nvPr/>
        </p:nvSpPr>
        <p:spPr>
          <a:xfrm>
            <a:off x="614966" y="4845705"/>
            <a:ext cx="7919433" cy="553998"/>
          </a:xfrm>
          <a:prstGeom prst="rect">
            <a:avLst/>
          </a:prstGeom>
          <a:noFill/>
        </p:spPr>
        <p:txBody>
          <a:bodyPr wrap="square" rtlCol="0">
            <a:spAutoFit/>
          </a:bodyPr>
          <a:lstStyle/>
          <a:p>
            <a:r>
              <a:rPr lang="en-US" sz="3000" dirty="0" smtClean="0"/>
              <a:t>	37.4%    	VS 	6%     VS 		4%</a:t>
            </a:r>
            <a:endParaRPr lang="en-US" sz="3000" dirty="0"/>
          </a:p>
        </p:txBody>
      </p:sp>
      <p:sp>
        <p:nvSpPr>
          <p:cNvPr id="10" name="TextBox 9"/>
          <p:cNvSpPr txBox="1"/>
          <p:nvPr/>
        </p:nvSpPr>
        <p:spPr>
          <a:xfrm>
            <a:off x="609601" y="6310154"/>
            <a:ext cx="5943599" cy="369332"/>
          </a:xfrm>
          <a:prstGeom prst="rect">
            <a:avLst/>
          </a:prstGeom>
          <a:noFill/>
        </p:spPr>
        <p:txBody>
          <a:bodyPr wrap="square" rtlCol="0">
            <a:spAutoFit/>
          </a:bodyPr>
          <a:lstStyle/>
          <a:p>
            <a:r>
              <a:rPr lang="en-US" dirty="0" smtClean="0"/>
              <a:t>Source EIA 2014, SERC China 2007</a:t>
            </a:r>
            <a:endParaRPr lang="en-US" dirty="0"/>
          </a:p>
        </p:txBody>
      </p:sp>
    </p:spTree>
    <p:extLst>
      <p:ext uri="{BB962C8B-B14F-4D97-AF65-F5344CB8AC3E}">
        <p14:creationId xmlns:p14="http://schemas.microsoft.com/office/powerpoint/2010/main" val="310577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is Juneau Hydropower, Inc.</a:t>
            </a:r>
            <a:endParaRPr lang="en-US" dirty="0"/>
          </a:p>
        </p:txBody>
      </p:sp>
      <p:sp>
        <p:nvSpPr>
          <p:cNvPr id="6" name="Text Placeholder 5"/>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sz="3200" dirty="0" smtClean="0">
                <a:solidFill>
                  <a:schemeClr val="tx1"/>
                </a:solidFill>
              </a:rPr>
              <a:t>Sweetheart </a:t>
            </a:r>
            <a:r>
              <a:rPr lang="en-US" sz="3200" dirty="0">
                <a:solidFill>
                  <a:schemeClr val="tx1"/>
                </a:solidFill>
              </a:rPr>
              <a:t>Lake Hydroelectric </a:t>
            </a:r>
            <a:r>
              <a:rPr lang="en-US" sz="3200" dirty="0" smtClean="0">
                <a:solidFill>
                  <a:schemeClr val="tx1"/>
                </a:solidFill>
              </a:rPr>
              <a:t>Facility (Juneau). </a:t>
            </a:r>
            <a:r>
              <a:rPr lang="en-US" sz="3200" dirty="0">
                <a:solidFill>
                  <a:schemeClr val="tx1"/>
                </a:solidFill>
              </a:rPr>
              <a:t>Largest Privately Developed Hydropower Project in Alaska to date</a:t>
            </a:r>
            <a:r>
              <a:rPr lang="en-US" sz="3200" dirty="0" smtClean="0">
                <a:solidFill>
                  <a:schemeClr val="tx1"/>
                </a:solidFill>
              </a:rPr>
              <a:t>.</a:t>
            </a:r>
          </a:p>
          <a:p>
            <a:pPr marL="0" indent="0">
              <a:buNone/>
            </a:pPr>
            <a:endParaRPr lang="en-US" sz="3200" dirty="0">
              <a:solidFill>
                <a:schemeClr val="tx1"/>
              </a:solidFill>
            </a:endParaRPr>
          </a:p>
          <a:p>
            <a:pPr marL="457200" indent="-457200">
              <a:buFont typeface="Arial" panose="020B0604020202020204" pitchFamily="34" charset="0"/>
              <a:buChar char="•"/>
            </a:pPr>
            <a:r>
              <a:rPr lang="en-US" sz="3200" dirty="0">
                <a:solidFill>
                  <a:schemeClr val="tx1"/>
                </a:solidFill>
              </a:rPr>
              <a:t>Juneau investor driven to provide energy capacity and security for the Capital </a:t>
            </a:r>
            <a:r>
              <a:rPr lang="en-US" sz="3200" dirty="0" smtClean="0">
                <a:solidFill>
                  <a:schemeClr val="tx1"/>
                </a:solidFill>
              </a:rPr>
              <a:t>City</a:t>
            </a:r>
          </a:p>
          <a:p>
            <a:pPr marL="457200" indent="-457200">
              <a:buFont typeface="Arial" panose="020B0604020202020204" pitchFamily="34" charset="0"/>
              <a:buChar char="•"/>
            </a:pPr>
            <a:endParaRPr lang="en-US" sz="3200" dirty="0">
              <a:solidFill>
                <a:schemeClr val="tx1"/>
              </a:solidFill>
            </a:endParaRPr>
          </a:p>
          <a:p>
            <a:pPr marL="457200" indent="-457200">
              <a:buFont typeface="Arial" panose="020B0604020202020204" pitchFamily="34" charset="0"/>
              <a:buChar char="•"/>
            </a:pPr>
            <a:r>
              <a:rPr lang="en-US" sz="3200" dirty="0">
                <a:solidFill>
                  <a:schemeClr val="tx1"/>
                </a:solidFill>
              </a:rPr>
              <a:t>19.8 MW; 116,000 MWh </a:t>
            </a:r>
            <a:endParaRPr lang="en-US" sz="3200" dirty="0" smtClean="0">
              <a:solidFill>
                <a:schemeClr val="tx1"/>
              </a:solidFill>
            </a:endParaRPr>
          </a:p>
          <a:p>
            <a:pPr marL="0" indent="0">
              <a:buNone/>
            </a:pPr>
            <a:endParaRPr lang="en-US" sz="3200" dirty="0">
              <a:solidFill>
                <a:schemeClr val="tx1"/>
              </a:solidFill>
            </a:endParaRPr>
          </a:p>
          <a:p>
            <a:pPr marL="457200" indent="-457200">
              <a:buFont typeface="Arial" panose="020B0604020202020204" pitchFamily="34" charset="0"/>
              <a:buChar char="•"/>
            </a:pPr>
            <a:r>
              <a:rPr lang="en-US" sz="3200" dirty="0">
                <a:solidFill>
                  <a:schemeClr val="tx1"/>
                </a:solidFill>
              </a:rPr>
              <a:t>FERC License Submitted- Project </a:t>
            </a:r>
            <a:r>
              <a:rPr lang="en-US" sz="3200" dirty="0" smtClean="0">
                <a:solidFill>
                  <a:schemeClr val="tx1"/>
                </a:solidFill>
              </a:rPr>
              <a:t>will </a:t>
            </a:r>
            <a:r>
              <a:rPr lang="en-US" sz="3200" dirty="0">
                <a:solidFill>
                  <a:schemeClr val="tx1"/>
                </a:solidFill>
              </a:rPr>
              <a:t>operate as a FERC Qualifying Facility (QF) as an Independent Power Producer (IPP) to </a:t>
            </a:r>
            <a:r>
              <a:rPr lang="en-US" sz="3200" b="1" dirty="0">
                <a:solidFill>
                  <a:srgbClr val="0070C0"/>
                </a:solidFill>
              </a:rPr>
              <a:t>provide power to underserved markets in Juneau. </a:t>
            </a:r>
          </a:p>
          <a:p>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C9D87DE7-1ADC-4176-ABBC-2FF116394A09}"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876" y="6096000"/>
            <a:ext cx="2643124" cy="74912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D87DE7-1ADC-4176-ABBC-2FF116394A09}"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381000" y="593650"/>
            <a:ext cx="7620000" cy="4845938"/>
          </a:xfrm>
          <a:prstGeom prst="rect">
            <a:avLst/>
          </a:prstGeom>
        </p:spPr>
      </p:pic>
      <p:sp>
        <p:nvSpPr>
          <p:cNvPr id="6" name="TextBox 5"/>
          <p:cNvSpPr txBox="1"/>
          <p:nvPr/>
        </p:nvSpPr>
        <p:spPr>
          <a:xfrm>
            <a:off x="560785" y="0"/>
            <a:ext cx="7620000" cy="369332"/>
          </a:xfrm>
          <a:prstGeom prst="rect">
            <a:avLst/>
          </a:prstGeom>
          <a:noFill/>
        </p:spPr>
        <p:txBody>
          <a:bodyPr wrap="square" rtlCol="0">
            <a:spAutoFit/>
          </a:bodyPr>
          <a:lstStyle/>
          <a:p>
            <a:r>
              <a:rPr lang="en-US" dirty="0" smtClean="0"/>
              <a:t>In this report, Alaska is last in attracting Private Capital Investment</a:t>
            </a:r>
            <a:endParaRPr lang="en-US" dirty="0"/>
          </a:p>
        </p:txBody>
      </p:sp>
      <p:pic>
        <p:nvPicPr>
          <p:cNvPr id="7" name="Picture 6"/>
          <p:cNvPicPr>
            <a:picLocks noChangeAspect="1"/>
          </p:cNvPicPr>
          <p:nvPr/>
        </p:nvPicPr>
        <p:blipFill>
          <a:blip r:embed="rId3"/>
          <a:stretch>
            <a:fillRect/>
          </a:stretch>
        </p:blipFill>
        <p:spPr>
          <a:xfrm>
            <a:off x="8109881" y="97332"/>
            <a:ext cx="1013727" cy="992635"/>
          </a:xfrm>
          <a:prstGeom prst="rect">
            <a:avLst/>
          </a:prstGeom>
        </p:spPr>
      </p:pic>
      <p:pic>
        <p:nvPicPr>
          <p:cNvPr id="8" name="Picture 7"/>
          <p:cNvPicPr>
            <a:picLocks noChangeAspect="1"/>
          </p:cNvPicPr>
          <p:nvPr/>
        </p:nvPicPr>
        <p:blipFill>
          <a:blip r:embed="rId4"/>
          <a:stretch>
            <a:fillRect/>
          </a:stretch>
        </p:blipFill>
        <p:spPr>
          <a:xfrm>
            <a:off x="7391418" y="5018399"/>
            <a:ext cx="1625956" cy="1016250"/>
          </a:xfrm>
          <a:prstGeom prst="rect">
            <a:avLst/>
          </a:prstGeom>
        </p:spPr>
      </p:pic>
      <p:pic>
        <p:nvPicPr>
          <p:cNvPr id="9" name="Picture 8"/>
          <p:cNvPicPr>
            <a:picLocks noChangeAspect="1"/>
          </p:cNvPicPr>
          <p:nvPr/>
        </p:nvPicPr>
        <p:blipFill>
          <a:blip r:embed="rId5"/>
          <a:stretch>
            <a:fillRect/>
          </a:stretch>
        </p:blipFill>
        <p:spPr>
          <a:xfrm>
            <a:off x="99135" y="6145450"/>
            <a:ext cx="8510096" cy="604795"/>
          </a:xfrm>
          <a:prstGeom prst="rect">
            <a:avLst/>
          </a:prstGeom>
        </p:spPr>
      </p:pic>
    </p:spTree>
    <p:extLst>
      <p:ext uri="{BB962C8B-B14F-4D97-AF65-F5344CB8AC3E}">
        <p14:creationId xmlns:p14="http://schemas.microsoft.com/office/powerpoint/2010/main" val="872260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en-US" b="1" dirty="0" smtClean="0"/>
              <a:t>Why is Alaska is lagging…last? </a:t>
            </a:r>
            <a:endParaRPr lang="en-US" b="1" dirty="0"/>
          </a:p>
        </p:txBody>
      </p:sp>
      <p:sp>
        <p:nvSpPr>
          <p:cNvPr id="3" name="Content Placeholder 2"/>
          <p:cNvSpPr>
            <a:spLocks noGrp="1"/>
          </p:cNvSpPr>
          <p:nvPr>
            <p:ph idx="1"/>
          </p:nvPr>
        </p:nvSpPr>
        <p:spPr>
          <a:xfrm>
            <a:off x="0" y="1600199"/>
            <a:ext cx="8915400" cy="5151119"/>
          </a:xfrm>
        </p:spPr>
        <p:txBody>
          <a:bodyPr>
            <a:noAutofit/>
          </a:bodyPr>
          <a:lstStyle/>
          <a:p>
            <a:pPr marL="118872" indent="0">
              <a:buNone/>
            </a:pPr>
            <a:r>
              <a:rPr lang="en-US" sz="1400" dirty="0" smtClean="0"/>
              <a:t>Our  low ranking in many electricity metrics confirm that that our  State regulations  and utility practices are outdated, and discourage competition, competency and efficiency at the detriment of Alaskan ratepayers.</a:t>
            </a:r>
          </a:p>
          <a:p>
            <a:pPr marL="118872" indent="0">
              <a:buNone/>
            </a:pPr>
            <a:endParaRPr lang="en-US" sz="1400" dirty="0" smtClean="0"/>
          </a:p>
          <a:p>
            <a:r>
              <a:rPr lang="en-US" sz="1400" dirty="0" smtClean="0"/>
              <a:t>Wholesale Competition is legislatively and regulatory discouraged in Alaska and should be reversed. Utilities that take mismanaged actions or make poor financial decisions are protected and exempt from Market Forces whereby costs have been historically passed onto the consumer.  Adding competition makes all industry participants wiser.</a:t>
            </a:r>
          </a:p>
          <a:p>
            <a:endParaRPr lang="en-US" sz="1400" dirty="0" smtClean="0"/>
          </a:p>
          <a:p>
            <a:r>
              <a:rPr lang="en-US" sz="1400" dirty="0" smtClean="0"/>
              <a:t>State money seems to always bail out problems and provides a safety net for expansion of generation or for financially bailing out poor decision making and business practices. Why privately invest in Alaska when the State seems to always be willing to bail out or provide free money? </a:t>
            </a:r>
          </a:p>
          <a:p>
            <a:endParaRPr lang="en-US" sz="1400" dirty="0"/>
          </a:p>
          <a:p>
            <a:r>
              <a:rPr lang="en-US" sz="1400" dirty="0" smtClean="0"/>
              <a:t>Alaska Legislation and regulations are currently “utility centric” rather than “market force centric”. </a:t>
            </a:r>
          </a:p>
          <a:p>
            <a:pPr marL="118872" indent="0">
              <a:buNone/>
            </a:pPr>
            <a:endParaRPr lang="en-US" sz="1400" dirty="0" smtClean="0"/>
          </a:p>
          <a:p>
            <a:pPr marL="118872" indent="0">
              <a:buNone/>
            </a:pPr>
            <a:r>
              <a:rPr lang="en-US" sz="1400" dirty="0" smtClean="0"/>
              <a:t>The result is that collectively, Alaska has created a rather inefficient and expensive electrical system that is devoid of competition and insulated from healthy market forces that would otherwise  exert a downward </a:t>
            </a:r>
          </a:p>
          <a:p>
            <a:pPr marL="118872" indent="0">
              <a:buNone/>
            </a:pPr>
            <a:r>
              <a:rPr lang="en-US" sz="1400" dirty="0" smtClean="0"/>
              <a:t>pressure on rates.</a:t>
            </a:r>
          </a:p>
          <a:p>
            <a:endParaRPr lang="en-US" sz="1400" dirty="0" smtClean="0"/>
          </a:p>
          <a:p>
            <a:pPr algn="ctr">
              <a:buNone/>
            </a:pPr>
            <a:r>
              <a:rPr lang="en-US" sz="1400" dirty="0" smtClean="0"/>
              <a:t>Alaska’s outdated regulations have created a poor investment climate and a private capital flight away from developing Alaska’s in-state energy resources.</a:t>
            </a:r>
          </a:p>
          <a:p>
            <a:pPr algn="ctr">
              <a:buNone/>
            </a:pPr>
            <a:endParaRPr lang="en-US" sz="1400" dirty="0" smtClean="0">
              <a:solidFill>
                <a:srgbClr val="002060"/>
              </a:solidFill>
              <a:effectLst>
                <a:outerShdw blurRad="38100" dist="38100" dir="2700000" algn="tl">
                  <a:srgbClr val="000000">
                    <a:alpha val="43137"/>
                  </a:srgbClr>
                </a:outerShdw>
              </a:effectLst>
            </a:endParaRPr>
          </a:p>
          <a:p>
            <a:pPr algn="ctr">
              <a:buNone/>
            </a:pPr>
            <a:r>
              <a:rPr lang="en-US" sz="2800" dirty="0" smtClean="0">
                <a:solidFill>
                  <a:srgbClr val="002060"/>
                </a:solidFill>
                <a:effectLst>
                  <a:outerShdw blurRad="38100" dist="38100" dir="2700000" algn="tl">
                    <a:srgbClr val="000000">
                      <a:alpha val="43137"/>
                    </a:srgbClr>
                  </a:outerShdw>
                </a:effectLst>
              </a:rPr>
              <a:t>Alaska receives what it incentivizes</a:t>
            </a:r>
            <a:endParaRPr lang="en-US" sz="2800" dirty="0">
              <a:solidFill>
                <a:srgbClr val="00206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C9D87DE7-1ADC-4176-ABBC-2FF116394A09}"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Challenge #7 Regulatory processes and statutes versus State Energy Policy &amp; PURPA</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State Energy Policy favors Private Investment and Private development of Alaska’s energy resources.</a:t>
            </a:r>
          </a:p>
          <a:p>
            <a:endParaRPr lang="en-US" dirty="0" smtClean="0"/>
          </a:p>
          <a:p>
            <a:r>
              <a:rPr lang="en-US" dirty="0" smtClean="0"/>
              <a:t>State Energy Policy calls for streamlining of regulations and government processes.</a:t>
            </a:r>
          </a:p>
          <a:p>
            <a:endParaRPr lang="en-US" dirty="0" smtClean="0"/>
          </a:p>
          <a:p>
            <a:r>
              <a:rPr lang="en-US" dirty="0" smtClean="0"/>
              <a:t>State Legislation and regulations for competitive power have not been modernized since </a:t>
            </a:r>
            <a:r>
              <a:rPr lang="en-US" i="1" dirty="0" smtClean="0"/>
              <a:t>1982</a:t>
            </a:r>
            <a:r>
              <a:rPr lang="en-US" sz="2200" i="1" dirty="0" smtClean="0"/>
              <a:t>…yes, before computers, cell phones, mass adoption of the internet.</a:t>
            </a:r>
          </a:p>
          <a:p>
            <a:endParaRPr lang="en-US" sz="2200" i="1" dirty="0" smtClean="0"/>
          </a:p>
          <a:p>
            <a:r>
              <a:rPr lang="en-US" dirty="0" smtClean="0"/>
              <a:t>State Government agencies and processes are not “competition” friendly.</a:t>
            </a:r>
          </a:p>
          <a:p>
            <a:endParaRPr lang="en-US" dirty="0" smtClean="0"/>
          </a:p>
          <a:p>
            <a:r>
              <a:rPr lang="en-US" dirty="0" smtClean="0"/>
              <a:t>Directional vs. Aspirational </a:t>
            </a:r>
          </a:p>
          <a:p>
            <a:endParaRPr lang="en-US" dirty="0" smtClean="0"/>
          </a:p>
          <a:p>
            <a:r>
              <a:rPr lang="en-US" dirty="0" smtClean="0"/>
              <a:t>Alaska violates PURPA that requires competition and purchase of IPP generation at a Utilities incremental avoided cost. </a:t>
            </a:r>
            <a:endParaRPr lang="en-US"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3435" y="2065340"/>
            <a:ext cx="7702899" cy="2677656"/>
          </a:xfrm>
          <a:prstGeom prst="rect">
            <a:avLst/>
          </a:prstGeom>
          <a:noFill/>
        </p:spPr>
        <p:txBody>
          <a:bodyPr wrap="square" rtlCol="0">
            <a:spAutoFit/>
          </a:bodyPr>
          <a:lstStyle/>
          <a:p>
            <a:r>
              <a:rPr lang="en-US" dirty="0" smtClean="0"/>
              <a:t>Section 210 of PURPA “is designed to </a:t>
            </a:r>
            <a:r>
              <a:rPr lang="en-US" u="sng" dirty="0" smtClean="0"/>
              <a:t>promote the development of alternative energy resources by overcoming the historical reluctance of electric utilities</a:t>
            </a:r>
            <a:r>
              <a:rPr lang="en-US" dirty="0" smtClean="0"/>
              <a:t> to purchase power from nontraditional facilities.”  </a:t>
            </a:r>
          </a:p>
          <a:p>
            <a:pPr marL="171450" indent="-171450" algn="r">
              <a:buFontTx/>
              <a:buChar char="-"/>
            </a:pPr>
            <a:r>
              <a:rPr lang="en-US" sz="1200" i="1" dirty="0" smtClean="0"/>
              <a:t>Consol.  Edison Co. v. Public Serv. </a:t>
            </a:r>
            <a:r>
              <a:rPr lang="en-US" sz="1200" i="1" dirty="0" err="1" smtClean="0"/>
              <a:t>Comm’n</a:t>
            </a:r>
            <a:r>
              <a:rPr lang="en-US" sz="1200" i="1" dirty="0" smtClean="0"/>
              <a:t> of New York</a:t>
            </a:r>
            <a:r>
              <a:rPr lang="en-US" sz="1200" dirty="0" smtClean="0"/>
              <a:t>, 470 U.S. 1075, 1076 (1985) (emphasis added).</a:t>
            </a:r>
          </a:p>
          <a:p>
            <a:pPr marL="171450" indent="-171450" algn="r">
              <a:buFontTx/>
              <a:buChar char="-"/>
            </a:pPr>
            <a:endParaRPr lang="en-US" sz="1200" dirty="0" smtClean="0"/>
          </a:p>
          <a:p>
            <a:pPr marL="171450" indent="-171450" algn="r">
              <a:buFontTx/>
              <a:buChar char="-"/>
            </a:pPr>
            <a:endParaRPr lang="en-US" sz="1200" dirty="0"/>
          </a:p>
          <a:p>
            <a:r>
              <a:rPr lang="en-US" dirty="0"/>
              <a:t>Congress “directs FERC” to promulgate “rules </a:t>
            </a:r>
            <a:r>
              <a:rPr lang="en-US" u="sng" dirty="0"/>
              <a:t>requiring utilities to offer to … purchase electricity</a:t>
            </a:r>
            <a:r>
              <a:rPr lang="en-US" dirty="0"/>
              <a:t> from qualifying cogeneration and small power production facilities.”  </a:t>
            </a:r>
          </a:p>
          <a:p>
            <a:pPr algn="r"/>
            <a:r>
              <a:rPr lang="en-US" sz="1200" i="1" dirty="0"/>
              <a:t>- FERC v. Mississippi</a:t>
            </a:r>
            <a:r>
              <a:rPr lang="en-US" sz="1200" dirty="0"/>
              <a:t>, 456 U.S. 742, 751 (1982) (emphasis added).  </a:t>
            </a:r>
          </a:p>
          <a:p>
            <a:pPr algn="r"/>
            <a:r>
              <a:rPr lang="en-US" sz="1200" dirty="0" smtClean="0"/>
              <a:t>  </a:t>
            </a:r>
            <a:endParaRPr lang="en-US" sz="1600" dirty="0" smtClean="0"/>
          </a:p>
        </p:txBody>
      </p:sp>
      <p:pic>
        <p:nvPicPr>
          <p:cNvPr id="7170" name="Picture 2" descr="http://theeconomiccollapseblog.com/wp-content/uploads/2010/05/Insider-Trading-Is-Perfectly-Legal-But-Only-For-Members-Of-The-US-Congre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52"/>
          <a:stretch/>
        </p:blipFill>
        <p:spPr bwMode="auto">
          <a:xfrm>
            <a:off x="5621977" y="4876800"/>
            <a:ext cx="2357250" cy="1614968"/>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53435" y="1696008"/>
            <a:ext cx="7702899" cy="369332"/>
          </a:xfrm>
          <a:prstGeom prst="rect">
            <a:avLst/>
          </a:prstGeom>
          <a:solidFill>
            <a:schemeClr val="accent1">
              <a:lumMod val="75000"/>
            </a:schemeClr>
          </a:solidFill>
          <a:ln>
            <a:solidFill>
              <a:schemeClr val="accent4"/>
            </a:solidFill>
          </a:ln>
        </p:spPr>
        <p:txBody>
          <a:bodyPr wrap="square">
            <a:spAutoFit/>
          </a:bodyPr>
          <a:lstStyle/>
          <a:p>
            <a:pPr algn="ctr"/>
            <a:r>
              <a:rPr lang="en-US" b="1" dirty="0" smtClean="0">
                <a:solidFill>
                  <a:schemeClr val="bg1"/>
                </a:solidFill>
              </a:rPr>
              <a:t>Public </a:t>
            </a:r>
            <a:r>
              <a:rPr lang="en-US" b="1" dirty="0">
                <a:solidFill>
                  <a:schemeClr val="bg1"/>
                </a:solidFill>
              </a:rPr>
              <a:t>Utility Regulatory Policies </a:t>
            </a:r>
            <a:r>
              <a:rPr lang="en-US" b="1" dirty="0" smtClean="0">
                <a:solidFill>
                  <a:schemeClr val="bg1"/>
                </a:solidFill>
              </a:rPr>
              <a:t>Act § 210</a:t>
            </a:r>
            <a:endParaRPr lang="en-US" dirty="0">
              <a:solidFill>
                <a:schemeClr val="bg1"/>
              </a:solidFill>
            </a:endParaRPr>
          </a:p>
        </p:txBody>
      </p:sp>
      <p:sp>
        <p:nvSpPr>
          <p:cNvPr id="12" name="Rectangle 11"/>
          <p:cNvSpPr/>
          <p:nvPr/>
        </p:nvSpPr>
        <p:spPr>
          <a:xfrm>
            <a:off x="379317" y="4729901"/>
            <a:ext cx="4855868" cy="1569660"/>
          </a:xfrm>
          <a:prstGeom prst="rect">
            <a:avLst/>
          </a:prstGeom>
        </p:spPr>
        <p:txBody>
          <a:bodyPr wrap="square">
            <a:spAutoFit/>
          </a:bodyPr>
          <a:lstStyle/>
          <a:p>
            <a:r>
              <a:rPr lang="en-US" dirty="0"/>
              <a:t>FERC’s rules “shall insure that … the rates for such purchase … </a:t>
            </a:r>
            <a:r>
              <a:rPr lang="en-US" u="sng" dirty="0"/>
              <a:t>shall not discriminate</a:t>
            </a:r>
            <a:r>
              <a:rPr lang="en-US" dirty="0"/>
              <a:t> against qualifying </a:t>
            </a:r>
            <a:r>
              <a:rPr lang="en-US" dirty="0" err="1"/>
              <a:t>cogenerators</a:t>
            </a:r>
            <a:r>
              <a:rPr lang="en-US" dirty="0"/>
              <a:t> or qualifying small power producers.”  </a:t>
            </a:r>
          </a:p>
          <a:p>
            <a:pPr marL="171450" indent="-171450" algn="r">
              <a:buFontTx/>
              <a:buChar char="-"/>
            </a:pPr>
            <a:r>
              <a:rPr lang="en-US" sz="1200" dirty="0" smtClean="0"/>
              <a:t>16 </a:t>
            </a:r>
            <a:r>
              <a:rPr lang="en-US" sz="1200" dirty="0"/>
              <a:t>U.S.C. § 824a-3(b), (b)(2) (emphasis added). </a:t>
            </a:r>
            <a:endParaRPr lang="en-US" sz="1200" dirty="0" smtClean="0"/>
          </a:p>
          <a:p>
            <a:pPr marL="171450" indent="-171450" algn="r">
              <a:buFontTx/>
              <a:buChar char="-"/>
            </a:pPr>
            <a:endParaRPr lang="en-US" sz="1200" dirty="0"/>
          </a:p>
        </p:txBody>
      </p:sp>
      <p:sp>
        <p:nvSpPr>
          <p:cNvPr id="2" name="Title 1"/>
          <p:cNvSpPr>
            <a:spLocks noGrp="1"/>
          </p:cNvSpPr>
          <p:nvPr>
            <p:ph type="title"/>
          </p:nvPr>
        </p:nvSpPr>
        <p:spPr/>
        <p:txBody>
          <a:bodyPr/>
          <a:lstStyle/>
          <a:p>
            <a:r>
              <a:rPr lang="en-US" dirty="0" smtClean="0"/>
              <a:t>What is PURPA’s Purpose?</a:t>
            </a:r>
            <a:endParaRPr lang="en-US" dirty="0"/>
          </a:p>
        </p:txBody>
      </p:sp>
    </p:spTree>
    <p:extLst>
      <p:ext uri="{BB962C8B-B14F-4D97-AF65-F5344CB8AC3E}">
        <p14:creationId xmlns:p14="http://schemas.microsoft.com/office/powerpoint/2010/main" val="398503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we took a left turn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Alaska’s 1982 APUC Docket U-81-35 Order No. 4 effectively stamped out competitive energy development and private capital investments removing Alaska from market forces. Even this was supposed to be temporary until Alaska utilities were “sophisticated” enough to have competition.</a:t>
            </a:r>
          </a:p>
          <a:p>
            <a:r>
              <a:rPr lang="en-US" dirty="0" smtClean="0"/>
              <a:t>Now 32 years later…same </a:t>
            </a:r>
            <a:r>
              <a:rPr lang="en-US" b="1" dirty="0" smtClean="0"/>
              <a:t>closed market anti-competitive system</a:t>
            </a:r>
            <a:r>
              <a:rPr lang="en-US" dirty="0" smtClean="0"/>
              <a:t> that was supposed to be temporary</a:t>
            </a:r>
            <a:r>
              <a:rPr lang="en-US" b="1" dirty="0" smtClean="0"/>
              <a:t>.  </a:t>
            </a:r>
            <a:endParaRPr lang="en-US" i="1" dirty="0" smtClean="0"/>
          </a:p>
        </p:txBody>
      </p:sp>
      <p:sp>
        <p:nvSpPr>
          <p:cNvPr id="4" name="Slide Number Placeholder 3"/>
          <p:cNvSpPr>
            <a:spLocks noGrp="1"/>
          </p:cNvSpPr>
          <p:nvPr>
            <p:ph type="sldNum" sz="quarter" idx="12"/>
          </p:nvPr>
        </p:nvSpPr>
        <p:spPr/>
        <p:txBody>
          <a:bodyPr/>
          <a:lstStyle/>
          <a:p>
            <a:fld id="{C9D87DE7-1ADC-4176-ABBC-2FF116394A09}"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2673" y="2209800"/>
            <a:ext cx="7718809" cy="2431435"/>
          </a:xfrm>
          <a:prstGeom prst="rect">
            <a:avLst/>
          </a:prstGeom>
          <a:noFill/>
        </p:spPr>
        <p:txBody>
          <a:bodyPr wrap="square" rtlCol="0">
            <a:spAutoFit/>
          </a:bodyPr>
          <a:lstStyle/>
          <a:p>
            <a:r>
              <a:rPr lang="en-US" sz="1600" dirty="0"/>
              <a:t>FERC regulations require states to ensure that utilities purchase power from QFs at a level that “</a:t>
            </a:r>
            <a:r>
              <a:rPr lang="en-US" sz="1600" u="sng" dirty="0"/>
              <a:t>equals” the utility’s “avoided costs</a:t>
            </a:r>
            <a:r>
              <a:rPr lang="en-US" sz="1600" dirty="0"/>
              <a:t>,” unless the parties mutually agree otherwise.  </a:t>
            </a:r>
          </a:p>
          <a:p>
            <a:pPr algn="r"/>
            <a:r>
              <a:rPr lang="en-US" sz="1200" dirty="0"/>
              <a:t>- 18 C.F.R. § 292.304(b)(2).</a:t>
            </a:r>
          </a:p>
          <a:p>
            <a:endParaRPr lang="en-US" sz="1600" dirty="0"/>
          </a:p>
          <a:p>
            <a:r>
              <a:rPr lang="en-US" sz="1600" dirty="0" smtClean="0"/>
              <a:t>“[</a:t>
            </a:r>
            <a:r>
              <a:rPr lang="en-US" sz="1600" dirty="0"/>
              <a:t>E]ach State regulatory authority </a:t>
            </a:r>
            <a:r>
              <a:rPr lang="en-US" sz="1600" u="sng" dirty="0"/>
              <a:t>shall … implement such rule </a:t>
            </a:r>
            <a:r>
              <a:rPr lang="en-US" sz="1600" dirty="0"/>
              <a:t>… for each electric utility for which it has ratemaking authority.”  </a:t>
            </a:r>
          </a:p>
          <a:p>
            <a:pPr algn="r"/>
            <a:r>
              <a:rPr lang="en-US" sz="1200" dirty="0"/>
              <a:t>- 16 U.S.C. § 824a-3(f)(1) (emphasis added). </a:t>
            </a:r>
          </a:p>
          <a:p>
            <a:endParaRPr lang="en-US" sz="1600" dirty="0" smtClean="0"/>
          </a:p>
          <a:p>
            <a:endParaRPr lang="en-US" sz="1600" dirty="0"/>
          </a:p>
        </p:txBody>
      </p:sp>
      <p:pic>
        <p:nvPicPr>
          <p:cNvPr id="6" name="Picture 4" descr="https://encrypted-tbn1.gstatic.com/images?q=tbn:ANd9GcTCUOhAT9G9FrSJjIbEPjVIXSB-spUfFhh7cEChyDoR4_c3tTV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55" t="10983" r="10755" b="7867"/>
          <a:stretch/>
        </p:blipFill>
        <p:spPr bwMode="auto">
          <a:xfrm>
            <a:off x="5174064" y="4457816"/>
            <a:ext cx="2667000" cy="1837125"/>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74299" y="1600200"/>
            <a:ext cx="7702899" cy="369332"/>
          </a:xfrm>
          <a:prstGeom prst="rect">
            <a:avLst/>
          </a:prstGeom>
          <a:solidFill>
            <a:schemeClr val="accent1">
              <a:lumMod val="75000"/>
            </a:schemeClr>
          </a:solidFill>
          <a:ln>
            <a:solidFill>
              <a:schemeClr val="accent4"/>
            </a:solidFill>
          </a:ln>
        </p:spPr>
        <p:txBody>
          <a:bodyPr wrap="square">
            <a:spAutoFit/>
          </a:bodyPr>
          <a:lstStyle/>
          <a:p>
            <a:pPr algn="ctr"/>
            <a:r>
              <a:rPr lang="en-US" b="1" dirty="0" smtClean="0">
                <a:solidFill>
                  <a:schemeClr val="bg1"/>
                </a:solidFill>
              </a:rPr>
              <a:t>PURPA and FERC Regulations</a:t>
            </a:r>
            <a:endParaRPr lang="en-US" dirty="0">
              <a:solidFill>
                <a:schemeClr val="bg1"/>
              </a:solidFill>
            </a:endParaRPr>
          </a:p>
        </p:txBody>
      </p:sp>
      <p:sp>
        <p:nvSpPr>
          <p:cNvPr id="12" name="Rectangle 11"/>
          <p:cNvSpPr/>
          <p:nvPr/>
        </p:nvSpPr>
        <p:spPr>
          <a:xfrm>
            <a:off x="374299" y="4267200"/>
            <a:ext cx="4045301" cy="2246769"/>
          </a:xfrm>
          <a:prstGeom prst="rect">
            <a:avLst/>
          </a:prstGeom>
        </p:spPr>
        <p:txBody>
          <a:bodyPr wrap="square">
            <a:spAutoFit/>
          </a:bodyPr>
          <a:lstStyle/>
          <a:p>
            <a:r>
              <a:rPr lang="en-US" sz="1600" dirty="0"/>
              <a:t>Under both PURPA and FERC regulations, “avoided costs” are defined as the “</a:t>
            </a:r>
            <a:r>
              <a:rPr lang="en-US" sz="1600" u="sng" dirty="0"/>
              <a:t>incremental costs </a:t>
            </a:r>
            <a:r>
              <a:rPr lang="en-US" sz="1600" dirty="0"/>
              <a:t>to an electric utility of electric energy or capacity or both which, but for the purchase from the qualifying facility or qualifying facilities, such utility would generate itself or purchase from another source.”  </a:t>
            </a:r>
          </a:p>
          <a:p>
            <a:pPr algn="r"/>
            <a:r>
              <a:rPr lang="en-US" sz="1200" dirty="0"/>
              <a:t>- 16 U.S.C. § 824a-3(d); 18 C.F.R. § 292.101(b)(6).</a:t>
            </a:r>
          </a:p>
        </p:txBody>
      </p:sp>
      <p:sp>
        <p:nvSpPr>
          <p:cNvPr id="2" name="Title 1"/>
          <p:cNvSpPr>
            <a:spLocks noGrp="1"/>
          </p:cNvSpPr>
          <p:nvPr>
            <p:ph type="title"/>
          </p:nvPr>
        </p:nvSpPr>
        <p:spPr/>
        <p:txBody>
          <a:bodyPr/>
          <a:lstStyle/>
          <a:p>
            <a:r>
              <a:rPr lang="en-US" dirty="0" smtClean="0"/>
              <a:t>What is that Avoided Cost Stuff?</a:t>
            </a:r>
            <a:endParaRPr lang="en-US" dirty="0"/>
          </a:p>
        </p:txBody>
      </p:sp>
    </p:spTree>
    <p:extLst>
      <p:ext uri="{BB962C8B-B14F-4D97-AF65-F5344CB8AC3E}">
        <p14:creationId xmlns:p14="http://schemas.microsoft.com/office/powerpoint/2010/main" val="358196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Bridges Forward to regain Alaska’s competitiveness and reinvigorate Alaska’s Economy </a:t>
            </a:r>
            <a:endParaRPr lang="en-US" sz="3000" dirty="0"/>
          </a:p>
        </p:txBody>
      </p:sp>
      <p:sp>
        <p:nvSpPr>
          <p:cNvPr id="3" name="Content Placeholder 2"/>
          <p:cNvSpPr>
            <a:spLocks noGrp="1"/>
          </p:cNvSpPr>
          <p:nvPr>
            <p:ph idx="1"/>
          </p:nvPr>
        </p:nvSpPr>
        <p:spPr/>
        <p:txBody>
          <a:bodyPr>
            <a:normAutofit fontScale="62500" lnSpcReduction="20000"/>
          </a:bodyPr>
          <a:lstStyle/>
          <a:p>
            <a:r>
              <a:rPr lang="en-US" dirty="0" smtClean="0"/>
              <a:t>Recognize that competition is good and </a:t>
            </a:r>
            <a:r>
              <a:rPr lang="en-US" dirty="0" err="1" smtClean="0"/>
              <a:t>and</a:t>
            </a:r>
            <a:r>
              <a:rPr lang="en-US" dirty="0" smtClean="0"/>
              <a:t> that IPP’s play a vital role in lowering Alaskan’s electrical rates.</a:t>
            </a:r>
          </a:p>
          <a:p>
            <a:endParaRPr lang="en-US" dirty="0" smtClean="0"/>
          </a:p>
          <a:p>
            <a:r>
              <a:rPr lang="en-US" dirty="0" smtClean="0"/>
              <a:t>Recognize that our State Energy Plan was only a first goal setting step </a:t>
            </a:r>
            <a:r>
              <a:rPr lang="en-US" dirty="0"/>
              <a:t>that </a:t>
            </a:r>
            <a:r>
              <a:rPr lang="en-US" dirty="0" smtClean="0"/>
              <a:t>directs </a:t>
            </a:r>
            <a:r>
              <a:rPr lang="en-US" dirty="0"/>
              <a:t>fiscal and regulatory regime to support private energy </a:t>
            </a:r>
            <a:r>
              <a:rPr lang="en-US" dirty="0" smtClean="0"/>
              <a:t>development.</a:t>
            </a:r>
            <a:br>
              <a:rPr lang="en-US" dirty="0" smtClean="0"/>
            </a:br>
            <a:endParaRPr lang="en-US" dirty="0" smtClean="0"/>
          </a:p>
          <a:p>
            <a:r>
              <a:rPr lang="en-US" dirty="0" smtClean="0"/>
              <a:t>Next Step is to collaborate, hear and pass a Competitive Energy Bill (similar to last years SB 217) being circulated around by Senator John </a:t>
            </a:r>
            <a:r>
              <a:rPr lang="en-US" dirty="0" err="1" smtClean="0"/>
              <a:t>Coghill</a:t>
            </a:r>
            <a:r>
              <a:rPr lang="en-US" dirty="0" smtClean="0"/>
              <a:t> along with other Senators and Representatives.</a:t>
            </a:r>
          </a:p>
          <a:p>
            <a:pPr marL="118872" indent="0">
              <a:buNone/>
            </a:pPr>
            <a:endParaRPr lang="en-US" dirty="0" smtClean="0"/>
          </a:p>
          <a:p>
            <a:r>
              <a:rPr lang="en-US" dirty="0" smtClean="0"/>
              <a:t>Establish Railbelt Transmission System that is separate, independent from generation and that is not 100% subsidized by State of Alaska.</a:t>
            </a:r>
          </a:p>
          <a:p>
            <a:pPr marL="118872" indent="0">
              <a:buNone/>
            </a:pPr>
            <a:endParaRPr lang="en-US" dirty="0" smtClean="0"/>
          </a:p>
          <a:p>
            <a:r>
              <a:rPr lang="en-US" dirty="0" smtClean="0"/>
              <a:t>All transmission in Alaska should be open access, at the same cost to all participants, and non-discriminatory.</a:t>
            </a:r>
          </a:p>
          <a:p>
            <a:pPr marL="118872" indent="0">
              <a:buNone/>
            </a:pPr>
            <a:endParaRPr lang="en-US" dirty="0" smtClean="0"/>
          </a:p>
          <a:p>
            <a:r>
              <a:rPr lang="en-US" dirty="0" smtClean="0"/>
              <a:t>Measure outcomes, not objectives.</a:t>
            </a:r>
          </a:p>
          <a:p>
            <a:endParaRPr lang="en-US"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D87DE7-1ADC-4176-ABBC-2FF116394A09}"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1548737" y="-51657"/>
            <a:ext cx="6046525" cy="69613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876" y="6096000"/>
            <a:ext cx="2643124" cy="749121"/>
          </a:xfrm>
          <a:prstGeom prst="rect">
            <a:avLst/>
          </a:prstGeom>
        </p:spPr>
      </p:pic>
    </p:spTree>
    <p:extLst>
      <p:ext uri="{BB962C8B-B14F-4D97-AF65-F5344CB8AC3E}">
        <p14:creationId xmlns:p14="http://schemas.microsoft.com/office/powerpoint/2010/main" val="371939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D87DE7-1ADC-4176-ABBC-2FF116394A09}" type="slidenum">
              <a:rPr lang="en-US" smtClean="0"/>
              <a:pPr/>
              <a:t>4</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876" y="6096000"/>
            <a:ext cx="2643124" cy="749121"/>
          </a:xfrm>
          <a:prstGeom prst="rect">
            <a:avLst/>
          </a:prstGeom>
        </p:spPr>
      </p:pic>
    </p:spTree>
    <p:extLst>
      <p:ext uri="{BB962C8B-B14F-4D97-AF65-F5344CB8AC3E}">
        <p14:creationId xmlns:p14="http://schemas.microsoft.com/office/powerpoint/2010/main" val="120297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SWEETHEART LAKE HYDROELECTRIC PROJECT ALASKAN IMPACT</a:t>
            </a:r>
            <a:endParaRPr lang="en-US" dirty="0"/>
          </a:p>
        </p:txBody>
      </p:sp>
      <p:sp>
        <p:nvSpPr>
          <p:cNvPr id="6" name="Content Placeholder 5"/>
          <p:cNvSpPr>
            <a:spLocks noGrp="1"/>
          </p:cNvSpPr>
          <p:nvPr>
            <p:ph idx="1"/>
          </p:nvPr>
        </p:nvSpPr>
        <p:spPr/>
        <p:txBody>
          <a:bodyPr>
            <a:normAutofit lnSpcReduction="10000"/>
          </a:bodyPr>
          <a:lstStyle/>
          <a:p>
            <a:r>
              <a:rPr lang="en-US" dirty="0" smtClean="0"/>
              <a:t>100% private. Not one cent of grant invested. </a:t>
            </a:r>
          </a:p>
          <a:p>
            <a:r>
              <a:rPr lang="en-US" dirty="0" smtClean="0"/>
              <a:t>50 to 80 Direct and Indirect Jobs during Construction.</a:t>
            </a:r>
          </a:p>
          <a:p>
            <a:r>
              <a:rPr lang="en-US" dirty="0" smtClean="0"/>
              <a:t>$150 M private investment in Alaskan Energy Infrastructure that will be producing energy 100 years from now. </a:t>
            </a:r>
          </a:p>
          <a:p>
            <a:r>
              <a:rPr lang="en-US" dirty="0" smtClean="0"/>
              <a:t>Will lower operating costs for Mines, Cruise Ships and provide energy for Alaska’s future. </a:t>
            </a:r>
            <a:endParaRPr lang="en-US" dirty="0"/>
          </a:p>
        </p:txBody>
      </p:sp>
      <p:sp>
        <p:nvSpPr>
          <p:cNvPr id="2" name="Slide Number Placeholder 1"/>
          <p:cNvSpPr>
            <a:spLocks noGrp="1"/>
          </p:cNvSpPr>
          <p:nvPr>
            <p:ph type="sldNum" sz="quarter" idx="12"/>
          </p:nvPr>
        </p:nvSpPr>
        <p:spPr/>
        <p:txBody>
          <a:bodyPr/>
          <a:lstStyle/>
          <a:p>
            <a:fld id="{C9D87DE7-1ADC-4176-ABBC-2FF116394A09}" type="slidenum">
              <a:rPr lang="en-US" smtClean="0"/>
              <a:pPr/>
              <a:t>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876" y="6096000"/>
            <a:ext cx="2643124" cy="749121"/>
          </a:xfrm>
          <a:prstGeom prst="rect">
            <a:avLst/>
          </a:prstGeom>
        </p:spPr>
      </p:pic>
    </p:spTree>
    <p:extLst>
      <p:ext uri="{BB962C8B-B14F-4D97-AF65-F5344CB8AC3E}">
        <p14:creationId xmlns:p14="http://schemas.microsoft.com/office/powerpoint/2010/main" val="3576041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2000">
              <a:schemeClr val="bg1">
                <a:tint val="48000"/>
                <a:satMod val="300000"/>
              </a:schemeClr>
            </a:gs>
            <a:gs pos="20000">
              <a:schemeClr val="bg1">
                <a:tint val="49000"/>
                <a:satMod val="300000"/>
              </a:schemeClr>
            </a:gs>
            <a:gs pos="100000">
              <a:schemeClr val="bg1">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WHO IS AIPPA?</a:t>
            </a:r>
            <a:endParaRPr lang="en-US" dirty="0"/>
          </a:p>
        </p:txBody>
      </p:sp>
      <p:sp>
        <p:nvSpPr>
          <p:cNvPr id="4" name="Content Placeholder 3"/>
          <p:cNvSpPr>
            <a:spLocks noGrp="1"/>
          </p:cNvSpPr>
          <p:nvPr>
            <p:ph idx="1"/>
          </p:nvPr>
        </p:nvSpPr>
        <p:spPr/>
        <p:txBody>
          <a:bodyPr>
            <a:normAutofit/>
          </a:bodyPr>
          <a:lstStyle/>
          <a:p>
            <a:pPr marL="118872" indent="0">
              <a:buNone/>
            </a:pPr>
            <a:r>
              <a:rPr lang="en-US" sz="4000" dirty="0" smtClean="0"/>
              <a:t>The Alaska Independent Power Producer’s Association is comprised of Alaska Native Corporation and private Alaska energy developers and operators in Alaska’s wind, hydropower, ocean/ river kinetic and combined heat &amp; power sectors.</a:t>
            </a:r>
            <a:endParaRPr lang="en-US" dirty="0"/>
          </a:p>
        </p:txBody>
      </p:sp>
      <p:sp>
        <p:nvSpPr>
          <p:cNvPr id="2" name="Slide Number Placeholder 1"/>
          <p:cNvSpPr>
            <a:spLocks noGrp="1"/>
          </p:cNvSpPr>
          <p:nvPr>
            <p:ph type="sldNum" sz="quarter" idx="12"/>
          </p:nvPr>
        </p:nvSpPr>
        <p:spPr/>
        <p:txBody>
          <a:bodyPr/>
          <a:lstStyle/>
          <a:p>
            <a:fld id="{C9D87DE7-1ADC-4176-ABBC-2FF116394A0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AIPPA Members</a:t>
            </a:r>
            <a:endParaRPr lang="en-US"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7</a:t>
            </a:fld>
            <a:endParaRPr lang="en-US" dirty="0"/>
          </a:p>
        </p:txBody>
      </p:sp>
      <p:pic>
        <p:nvPicPr>
          <p:cNvPr id="1028" name="Picture 4" descr="http://aippa.info/images/chenega%20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74250"/>
            <a:ext cx="3197225" cy="879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ippa.info/images/delt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243" y="5072345"/>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ippa.info/images/st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275" y="5311661"/>
            <a:ext cx="196215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ippa.info/images/apt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03712"/>
            <a:ext cx="2169531" cy="14463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aippa.info/images/ciri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5456" y="3136562"/>
            <a:ext cx="2392766" cy="15951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aippa.info/images/orp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2465" y="3815314"/>
            <a:ext cx="1960405" cy="13069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aippa.info/images/alyesk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619" y="4736032"/>
            <a:ext cx="1726887" cy="11512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3053" y="2002822"/>
            <a:ext cx="2798416" cy="793134"/>
          </a:xfrm>
          <a:prstGeom prst="rect">
            <a:avLst/>
          </a:prstGeom>
        </p:spPr>
      </p:pic>
      <p:pic>
        <p:nvPicPr>
          <p:cNvPr id="1042" name="Picture 18" descr="http://aippa.info/images/fishhoo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496" y="1888941"/>
            <a:ext cx="1574784" cy="1049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20747" y="2979573"/>
            <a:ext cx="2237807" cy="646331"/>
          </a:xfrm>
          <a:prstGeom prst="rect">
            <a:avLst/>
          </a:prstGeom>
          <a:noFill/>
        </p:spPr>
        <p:txBody>
          <a:bodyPr wrap="square" rtlCol="0">
            <a:spAutoFit/>
          </a:bodyPr>
          <a:lstStyle/>
          <a:p>
            <a:r>
              <a:rPr lang="en-US" dirty="0" smtClean="0"/>
              <a:t>FISHOOK RENEWABLE, LLC</a:t>
            </a:r>
            <a:endParaRPr lang="en-US" dirty="0"/>
          </a:p>
        </p:txBody>
      </p:sp>
      <p:sp>
        <p:nvSpPr>
          <p:cNvPr id="7" name="TextBox 6"/>
          <p:cNvSpPr txBox="1"/>
          <p:nvPr/>
        </p:nvSpPr>
        <p:spPr>
          <a:xfrm>
            <a:off x="155575" y="5965711"/>
            <a:ext cx="2130425" cy="369332"/>
          </a:xfrm>
          <a:prstGeom prst="rect">
            <a:avLst/>
          </a:prstGeom>
          <a:noFill/>
        </p:spPr>
        <p:txBody>
          <a:bodyPr wrap="square" rtlCol="0">
            <a:spAutoFit/>
          </a:bodyPr>
          <a:lstStyle/>
          <a:p>
            <a:r>
              <a:rPr lang="en-US" dirty="0" smtClean="0"/>
              <a:t>ALYESKA RESORT</a:t>
            </a:r>
            <a:endParaRPr lang="en-US" dirty="0"/>
          </a:p>
        </p:txBody>
      </p:sp>
      <p:pic>
        <p:nvPicPr>
          <p:cNvPr id="15" name="Picture 14"/>
          <p:cNvPicPr/>
          <p:nvPr/>
        </p:nvPicPr>
        <p:blipFill>
          <a:blip r:embed="rId11" cstate="print"/>
          <a:srcRect/>
          <a:stretch>
            <a:fillRect/>
          </a:stretch>
        </p:blipFill>
        <p:spPr bwMode="auto">
          <a:xfrm>
            <a:off x="5638801" y="304801"/>
            <a:ext cx="2743200" cy="100421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Competitive IPP role vs. Utility role in America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Utilities Role- Provide reliable service, billing, maintenance to ratepayers either producing </a:t>
            </a:r>
            <a:r>
              <a:rPr lang="en-US" b="1" dirty="0" smtClean="0"/>
              <a:t>or purchasing </a:t>
            </a:r>
            <a:r>
              <a:rPr lang="en-US" dirty="0" smtClean="0"/>
              <a:t>the lowest cost power available.</a:t>
            </a:r>
          </a:p>
          <a:p>
            <a:r>
              <a:rPr lang="en-US" dirty="0" smtClean="0"/>
              <a:t>IPP Role- Developing Private Power with private investment and risk  to produce electricity at the most economical and reasonable  possible price…or  IPP’s  are out of business</a:t>
            </a:r>
          </a:p>
          <a:p>
            <a:pPr>
              <a:buNone/>
            </a:pPr>
            <a:endParaRPr lang="en-US" b="1" i="1" dirty="0" smtClean="0">
              <a:solidFill>
                <a:srgbClr val="002060"/>
              </a:solidFill>
            </a:endParaRPr>
          </a:p>
          <a:p>
            <a:pPr algn="ctr">
              <a:buNone/>
            </a:pPr>
            <a:r>
              <a:rPr lang="en-US" b="1" i="1" dirty="0" smtClean="0">
                <a:solidFill>
                  <a:srgbClr val="002060"/>
                </a:solidFill>
              </a:rPr>
              <a:t>These Roles are well defined and work everywhere in US, but Alaska legislation and regulations discourage this relationship.</a:t>
            </a:r>
            <a:endParaRPr lang="en-US" b="1" i="1" dirty="0">
              <a:solidFill>
                <a:srgbClr val="002060"/>
              </a:solidFill>
            </a:endParaRPr>
          </a:p>
        </p:txBody>
      </p:sp>
      <p:sp>
        <p:nvSpPr>
          <p:cNvPr id="4" name="Slide Number Placeholder 3"/>
          <p:cNvSpPr>
            <a:spLocks noGrp="1"/>
          </p:cNvSpPr>
          <p:nvPr>
            <p:ph type="sldNum" sz="quarter" idx="12"/>
          </p:nvPr>
        </p:nvSpPr>
        <p:spPr/>
        <p:txBody>
          <a:bodyPr/>
          <a:lstStyle/>
          <a:p>
            <a:fld id="{C9D87DE7-1ADC-4176-ABBC-2FF116394A09}"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 MUST REMOVE GRIDLOCK </a:t>
            </a:r>
            <a:endParaRPr lang="en-US" dirty="0"/>
          </a:p>
        </p:txBody>
      </p:sp>
      <p:sp>
        <p:nvSpPr>
          <p:cNvPr id="3" name="Content Placeholder 2"/>
          <p:cNvSpPr>
            <a:spLocks noGrp="1"/>
          </p:cNvSpPr>
          <p:nvPr>
            <p:ph idx="1"/>
          </p:nvPr>
        </p:nvSpPr>
        <p:spPr>
          <a:xfrm>
            <a:off x="457200" y="1600200"/>
            <a:ext cx="8229600" cy="5151119"/>
          </a:xfrm>
        </p:spPr>
        <p:txBody>
          <a:bodyPr>
            <a:normAutofit fontScale="70000" lnSpcReduction="20000"/>
          </a:bodyPr>
          <a:lstStyle/>
          <a:p>
            <a:endParaRPr lang="en-US" dirty="0" smtClean="0"/>
          </a:p>
          <a:p>
            <a:pPr marL="118872" indent="0">
              <a:buNone/>
            </a:pPr>
            <a:r>
              <a:rPr lang="en-US" sz="4000" b="1" dirty="0" smtClean="0"/>
              <a:t>ALASKA ELECTRICAL CHALLENGES</a:t>
            </a:r>
          </a:p>
          <a:p>
            <a:pPr marL="118872" indent="0">
              <a:buNone/>
            </a:pPr>
            <a:endParaRPr lang="en-US" sz="4000" b="1" dirty="0" smtClean="0"/>
          </a:p>
          <a:p>
            <a:r>
              <a:rPr lang="en-US" dirty="0" smtClean="0"/>
              <a:t>Challenge #1  Alaska  has the 2</a:t>
            </a:r>
            <a:r>
              <a:rPr lang="en-US" baseline="30000" dirty="0" smtClean="0"/>
              <a:t>nd</a:t>
            </a:r>
            <a:r>
              <a:rPr lang="en-US" dirty="0" smtClean="0"/>
              <a:t> Most Expensive Electricity in the Nation</a:t>
            </a:r>
          </a:p>
          <a:p>
            <a:r>
              <a:rPr lang="en-US" dirty="0" smtClean="0"/>
              <a:t>Challenge #2  Alaska non-oil Industry is Energy Intensive</a:t>
            </a:r>
          </a:p>
          <a:p>
            <a:r>
              <a:rPr lang="en-US" dirty="0" smtClean="0"/>
              <a:t>Challenge #3 Alaska High cost power has social costs</a:t>
            </a:r>
          </a:p>
          <a:p>
            <a:r>
              <a:rPr lang="en-US" dirty="0" smtClean="0"/>
              <a:t>Challenge #4 Government “energy fix”  monies are dwindling or nonexistent </a:t>
            </a:r>
          </a:p>
          <a:p>
            <a:r>
              <a:rPr lang="en-US" dirty="0" smtClean="0"/>
              <a:t>Challenge #5 Alaska’s In-state energy potential is untapped</a:t>
            </a:r>
          </a:p>
          <a:p>
            <a:r>
              <a:rPr lang="en-US" dirty="0" smtClean="0"/>
              <a:t>Challenge #6  Alaska is ranked last in Competitive Energy Environment</a:t>
            </a:r>
          </a:p>
          <a:p>
            <a:r>
              <a:rPr lang="en-US" dirty="0" smtClean="0"/>
              <a:t>Challenge #7  Legislation is holding us back from some solutions.</a:t>
            </a:r>
          </a:p>
          <a:p>
            <a:pPr algn="ctr">
              <a:buNone/>
            </a:pPr>
            <a:r>
              <a:rPr lang="en-US" dirty="0" smtClean="0"/>
              <a:t> </a:t>
            </a:r>
            <a:endParaRPr lang="en-US" b="1" dirty="0" smtClean="0"/>
          </a:p>
          <a:p>
            <a:pPr algn="ctr">
              <a:buNone/>
            </a:pPr>
            <a:r>
              <a:rPr lang="en-US" b="1" dirty="0" smtClean="0"/>
              <a:t>THE HIGH COST OF ELECTRICITY IS IMPAIRING ALASKA’S ECONOMY AND COSTING ALASKAN’S JOBS</a:t>
            </a:r>
            <a:endParaRPr lang="en-US" b="1" dirty="0"/>
          </a:p>
        </p:txBody>
      </p:sp>
      <p:sp>
        <p:nvSpPr>
          <p:cNvPr id="4" name="Slide Number Placeholder 3"/>
          <p:cNvSpPr>
            <a:spLocks noGrp="1"/>
          </p:cNvSpPr>
          <p:nvPr>
            <p:ph type="sldNum" sz="quarter" idx="12"/>
          </p:nvPr>
        </p:nvSpPr>
        <p:spPr/>
        <p:txBody>
          <a:bodyPr/>
          <a:lstStyle/>
          <a:p>
            <a:fld id="{C9D87DE7-1ADC-4176-ABBC-2FF116394A09}"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13701</TotalTime>
  <Words>1767</Words>
  <Application>Microsoft Office PowerPoint</Application>
  <PresentationFormat>On-screen Show (4:3)</PresentationFormat>
  <Paragraphs>194</Paragraphs>
  <Slides>26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Module</vt:lpstr>
      <vt:lpstr>Worksheet</vt:lpstr>
      <vt:lpstr>Opening Alaska for Electrical Competition through Legislative Action </vt:lpstr>
      <vt:lpstr>Who is Juneau Hydropower, Inc.</vt:lpstr>
      <vt:lpstr>PowerPoint Presentation</vt:lpstr>
      <vt:lpstr>PowerPoint Presentation</vt:lpstr>
      <vt:lpstr>SWEETHEART LAKE HYDROELECTRIC PROJECT ALASKAN IMPACT</vt:lpstr>
      <vt:lpstr>WHO IS AIPPA?</vt:lpstr>
      <vt:lpstr>AIPPA Members</vt:lpstr>
      <vt:lpstr>Competitive IPP role vs. Utility role in America</vt:lpstr>
      <vt:lpstr>WHY WE MUST REMOVE GRIDLOCK </vt:lpstr>
      <vt:lpstr>Challenge #1. Alaska  ranks 2nd in the highest electricity costs in America</vt:lpstr>
      <vt:lpstr>Alaska Rate Growth vs US</vt:lpstr>
      <vt:lpstr>Challenge #2. ALASKAN “non-oil” industries are electricity intensive</vt:lpstr>
      <vt:lpstr>Challenge #3 High Cost Electricity has social costs in Alaska</vt:lpstr>
      <vt:lpstr>Challenge #4 State of Alaska does not $$$ to solve Alaska’s In State Energy needs</vt:lpstr>
      <vt:lpstr>Challenge #5 Alaska ‘s Energy Potential is virtually untapped </vt:lpstr>
      <vt:lpstr>Challenge #6 Alaska Ranks Dead Last in IPP Competitive Power Generation</vt:lpstr>
      <vt:lpstr>Alaska is ranked last in IPP electrical generation percentage</vt:lpstr>
      <vt:lpstr>Comparatively 6% of China’s electricity is supplied by Independent Power Producers</vt:lpstr>
      <vt:lpstr>China regulations allow IPP electrical competition and as a result has a more open electrical market than Alaska </vt:lpstr>
      <vt:lpstr>PowerPoint Presentation</vt:lpstr>
      <vt:lpstr>Why is Alaska is lagging…last? </vt:lpstr>
      <vt:lpstr>Challenge #7 Regulatory processes and statutes versus State Energy Policy &amp; PURPA</vt:lpstr>
      <vt:lpstr>What is PURPA’s Purpose?</vt:lpstr>
      <vt:lpstr>Where we took a left turn</vt:lpstr>
      <vt:lpstr>What is that Avoided Cost Stuff?</vt:lpstr>
      <vt:lpstr>Bridges Forward to regain Alaska’s competitiveness and reinvigorate Alaska’s Economy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Duff</dc:creator>
  <cp:lastModifiedBy>Legislative Affairs</cp:lastModifiedBy>
  <cp:revision>350</cp:revision>
  <dcterms:created xsi:type="dcterms:W3CDTF">2013-02-16T22:14:20Z</dcterms:created>
  <dcterms:modified xsi:type="dcterms:W3CDTF">2014-09-05T20:04:30Z</dcterms:modified>
</cp:coreProperties>
</file>