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16057864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0FB624-2AC6-49AE-ADB3-A7B25A4F57E3}" type="datetimeFigureOut">
              <a:rPr lang="en-US" smtClean="0"/>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7702905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8549296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8322501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175253638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3283783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20150927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407291859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21452068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2683420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3507291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70FB624-2AC6-49AE-ADB3-A7B25A4F57E3}" type="datetimeFigureOut">
              <a:rPr lang="en-US" smtClean="0"/>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8813769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70FB624-2AC6-49AE-ADB3-A7B25A4F57E3}" type="datetimeFigureOut">
              <a:rPr lang="en-US" smtClean="0"/>
              <a:t>4/10/2017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20203344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25723029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36270382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Date Placeholder 4"/>
          <p:cNvSpPr>
            <a:spLocks noGrp="1"/>
          </p:cNvSpPr>
          <p:nvPr>
            <p:ph type="dt" sz="half" idx="10"/>
          </p:nvPr>
        </p:nvSpPr>
        <p:spPr/>
        <p:txBody>
          <a:bodyPr/>
          <a:lstStyle/>
          <a:p>
            <a:fld id="{670FB624-2AC6-49AE-ADB3-A7B25A4F57E3}" type="datetimeFigureOut">
              <a:rPr lang="en-US" smtClean="0"/>
              <a:t>4/10/2017</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18585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70FB624-2AC6-49AE-ADB3-A7B25A4F57E3}" type="datetimeFigureOut">
              <a:rPr lang="en-US" smtClean="0"/>
              <a:t>4/10/2017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215DC-C645-428C-92C0-B6B48AB10B14}" type="slidenum">
              <a:rPr lang="en-US" smtClean="0"/>
              <a:t>‹#›</a:t>
            </a:fld>
            <a:endParaRPr lang="en-US"/>
          </a:p>
        </p:txBody>
      </p:sp>
    </p:spTree>
    <p:extLst>
      <p:ext uri="{BB962C8B-B14F-4D97-AF65-F5344CB8AC3E}">
        <p14:creationId xmlns:p14="http://schemas.microsoft.com/office/powerpoint/2010/main" val="37831639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70FB624-2AC6-49AE-ADB3-A7B25A4F57E3}" type="datetimeFigureOut">
              <a:rPr lang="en-US" smtClean="0"/>
              <a:t>4/10/2017</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93E215DC-C645-428C-92C0-B6B48AB10B14}" type="slidenum">
              <a:rPr lang="en-US" smtClean="0"/>
              <a:t>‹#›</a:t>
            </a:fld>
            <a:endParaRPr lang="en-US"/>
          </a:p>
        </p:txBody>
      </p:sp>
    </p:spTree>
    <p:extLst>
      <p:ext uri="{BB962C8B-B14F-4D97-AF65-F5344CB8AC3E}">
        <p14:creationId xmlns:p14="http://schemas.microsoft.com/office/powerpoint/2010/main" val="3099567514"/>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House Bill 208</a:t>
            </a:r>
            <a:endParaRPr lang="en-US" dirty="0"/>
          </a:p>
        </p:txBody>
      </p:sp>
      <p:sp>
        <p:nvSpPr>
          <p:cNvPr id="3" name="Subtitle 2"/>
          <p:cNvSpPr>
            <a:spLocks noGrp="1"/>
          </p:cNvSpPr>
          <p:nvPr>
            <p:ph type="subTitle" idx="1"/>
          </p:nvPr>
        </p:nvSpPr>
        <p:spPr/>
        <p:txBody>
          <a:bodyPr/>
          <a:lstStyle/>
          <a:p>
            <a:r>
              <a:rPr lang="en-US" dirty="0" smtClean="0"/>
              <a:t>Representative DeLena Johnson</a:t>
            </a:r>
          </a:p>
          <a:p>
            <a:r>
              <a:rPr lang="en-US" dirty="0" smtClean="0"/>
              <a:t>Staff: Shea Siegert</a:t>
            </a:r>
            <a:endParaRPr lang="en-US" dirty="0"/>
          </a:p>
        </p:txBody>
      </p:sp>
    </p:spTree>
    <p:extLst>
      <p:ext uri="{BB962C8B-B14F-4D97-AF65-F5344CB8AC3E}">
        <p14:creationId xmlns:p14="http://schemas.microsoft.com/office/powerpoint/2010/main" val="40259975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lstStyle/>
          <a:p>
            <a:pPr fontAlgn="base"/>
            <a:r>
              <a:rPr lang="en-US" dirty="0"/>
              <a:t>Sec. 12 - Permits an appointed trust to have a duration longer than the invade trust</a:t>
            </a:r>
          </a:p>
          <a:p>
            <a:pPr fontAlgn="base"/>
            <a:r>
              <a:rPr lang="en-US" dirty="0"/>
              <a:t>Sec. 13 An unlimited authorized trustee may exercise a power of appointment if both an unlimited and limited authorized trustee have the power to pay the trust principal.</a:t>
            </a:r>
          </a:p>
          <a:p>
            <a:pPr fontAlgn="base"/>
            <a:r>
              <a:rPr lang="en-US" dirty="0"/>
              <a:t>Sec. 14 - Removes limitation related to the settlor’s intent on exercising a power. Authorized trustee has a fiduciary duty to act in the best interests of one or more proper objects of the exercise of the power and to act as a prudent person.</a:t>
            </a:r>
          </a:p>
          <a:p>
            <a:endParaRPr lang="en-US" dirty="0"/>
          </a:p>
        </p:txBody>
      </p:sp>
    </p:spTree>
    <p:extLst>
      <p:ext uri="{BB962C8B-B14F-4D97-AF65-F5344CB8AC3E}">
        <p14:creationId xmlns:p14="http://schemas.microsoft.com/office/powerpoint/2010/main" val="25056022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lstStyle/>
          <a:p>
            <a:pPr fontAlgn="base"/>
            <a:r>
              <a:rPr lang="en-US" dirty="0"/>
              <a:t>Sec. 15 - Allows the terms of the trust to expand or restrict the right of the trustee to appoint the property of a trust. provides a rule of construction with regard to the right of a trustee to appoint property further in trust.</a:t>
            </a:r>
          </a:p>
          <a:p>
            <a:pPr fontAlgn="base"/>
            <a:r>
              <a:rPr lang="en-US" dirty="0"/>
              <a:t>Sec. 16 - Amends a prohibition on the a power authorized by AS 13.36.157</a:t>
            </a:r>
          </a:p>
          <a:p>
            <a:pPr fontAlgn="base"/>
            <a:r>
              <a:rPr lang="en-US" dirty="0"/>
              <a:t>Sec. 17 - Clarification of declaring situs in Alaska</a:t>
            </a:r>
          </a:p>
          <a:p>
            <a:pPr fontAlgn="base"/>
            <a:r>
              <a:rPr lang="en-US" dirty="0"/>
              <a:t>Sec. 18 - Changed Definition of Internal Revenue Code; to refer to the code as it exists on the effective date.</a:t>
            </a:r>
          </a:p>
          <a:p>
            <a:endParaRPr lang="en-US" dirty="0"/>
          </a:p>
        </p:txBody>
      </p:sp>
    </p:spTree>
    <p:extLst>
      <p:ext uri="{BB962C8B-B14F-4D97-AF65-F5344CB8AC3E}">
        <p14:creationId xmlns:p14="http://schemas.microsoft.com/office/powerpoint/2010/main" val="394057407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a:bodyPr>
          <a:lstStyle/>
          <a:p>
            <a:pPr fontAlgn="base"/>
            <a:r>
              <a:rPr lang="en-US" dirty="0"/>
              <a:t>Sec. 19 - Set formal requirements for the trust, sets a time when the exercise becomes effective but allows persons entitled to notice of the exercise to permit an earlier effective date.</a:t>
            </a:r>
          </a:p>
          <a:p>
            <a:pPr fontAlgn="base"/>
            <a:r>
              <a:rPr lang="en-US" dirty="0"/>
              <a:t>Sec. 20 - Lists the documents that must be delivered to certain listed parties when exercising a power to invade a trust.</a:t>
            </a:r>
          </a:p>
          <a:p>
            <a:pPr fontAlgn="base"/>
            <a:r>
              <a:rPr lang="en-US" dirty="0"/>
              <a:t>Sec. 21 - Adds language permitting a trust instrument to authorize a trustee to exercise a power under AS 13.36.157 without giving notice to any beneficiaries.</a:t>
            </a:r>
          </a:p>
          <a:p>
            <a:pPr fontAlgn="base"/>
            <a:r>
              <a:rPr lang="en-US" dirty="0"/>
              <a:t>Sec. 22 - Allows an authorized trustee to exercise a specified power without other consent. Allows authorized trustee to seek court approval</a:t>
            </a:r>
          </a:p>
          <a:p>
            <a:endParaRPr lang="en-US" dirty="0"/>
          </a:p>
        </p:txBody>
      </p:sp>
    </p:spTree>
    <p:extLst>
      <p:ext uri="{BB962C8B-B14F-4D97-AF65-F5344CB8AC3E}">
        <p14:creationId xmlns:p14="http://schemas.microsoft.com/office/powerpoint/2010/main" val="33931365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Traceability of Assets</a:t>
            </a:r>
          </a:p>
        </p:txBody>
      </p:sp>
      <p:sp>
        <p:nvSpPr>
          <p:cNvPr id="3" name="Content Placeholder 2"/>
          <p:cNvSpPr>
            <a:spLocks noGrp="1"/>
          </p:cNvSpPr>
          <p:nvPr>
            <p:ph idx="1"/>
          </p:nvPr>
        </p:nvSpPr>
        <p:spPr/>
        <p:txBody>
          <a:bodyPr/>
          <a:lstStyle/>
          <a:p>
            <a:pPr fontAlgn="base"/>
            <a:r>
              <a:rPr lang="en-US" dirty="0"/>
              <a:t>Isn’t this just a way of avoiding taxes?</a:t>
            </a:r>
          </a:p>
          <a:p>
            <a:pPr fontAlgn="base"/>
            <a:r>
              <a:rPr lang="en-US" dirty="0"/>
              <a:t>Why don’t we already have a statute protecting this already; if it is such a big deal?</a:t>
            </a:r>
          </a:p>
          <a:p>
            <a:endParaRPr lang="en-US" dirty="0"/>
          </a:p>
        </p:txBody>
      </p:sp>
    </p:spTree>
    <p:extLst>
      <p:ext uri="{BB962C8B-B14F-4D97-AF65-F5344CB8AC3E}">
        <p14:creationId xmlns:p14="http://schemas.microsoft.com/office/powerpoint/2010/main" val="447731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23 – </a:t>
            </a:r>
            <a:r>
              <a:rPr lang="en-US" b="1" dirty="0"/>
              <a:t>Dividing trust into separate portions for income tax purposes</a:t>
            </a:r>
            <a:endParaRPr lang="en-US" dirty="0"/>
          </a:p>
        </p:txBody>
      </p:sp>
      <p:sp>
        <p:nvSpPr>
          <p:cNvPr id="3" name="Content Placeholder 2"/>
          <p:cNvSpPr>
            <a:spLocks noGrp="1"/>
          </p:cNvSpPr>
          <p:nvPr>
            <p:ph idx="1"/>
          </p:nvPr>
        </p:nvSpPr>
        <p:spPr/>
        <p:txBody>
          <a:bodyPr/>
          <a:lstStyle/>
          <a:p>
            <a:pPr marL="0" indent="0">
              <a:buNone/>
            </a:pPr>
            <a:r>
              <a:rPr lang="en-US" dirty="0"/>
              <a:t>Unless a governing instrument specifically refers to this section and provides otherwise, if a trust is created by more than one settlor, and if a trustee keeps records tracing contributions, a trustee may divide the trust into one or more separate trusts for which a specific settlor shall be treated as the sole settlor of the separate portion of the trust to which the settlor contributed. A trustee may exercise this power at any time, whether before, or, or after a settlor’s death. A trustee may exercise this power whether or not the trust was initially governed by the law of this state or the situs of a trust was moved to this state.</a:t>
            </a:r>
          </a:p>
        </p:txBody>
      </p:sp>
    </p:spTree>
    <p:extLst>
      <p:ext uri="{BB962C8B-B14F-4D97-AF65-F5344CB8AC3E}">
        <p14:creationId xmlns:p14="http://schemas.microsoft.com/office/powerpoint/2010/main" val="23925501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Clarification of Specific Powers of a Trustee</a:t>
            </a:r>
          </a:p>
        </p:txBody>
      </p:sp>
      <p:sp>
        <p:nvSpPr>
          <p:cNvPr id="3" name="Content Placeholder 2"/>
          <p:cNvSpPr>
            <a:spLocks noGrp="1"/>
          </p:cNvSpPr>
          <p:nvPr>
            <p:ph idx="1"/>
          </p:nvPr>
        </p:nvSpPr>
        <p:spPr/>
        <p:txBody>
          <a:bodyPr/>
          <a:lstStyle/>
          <a:p>
            <a:pPr fontAlgn="base"/>
            <a:r>
              <a:rPr lang="en-US" dirty="0"/>
              <a:t>What are Specific Powers of a Trustee?</a:t>
            </a:r>
          </a:p>
          <a:p>
            <a:pPr fontAlgn="base"/>
            <a:endParaRPr lang="en-US" dirty="0" smtClean="0"/>
          </a:p>
          <a:p>
            <a:pPr fontAlgn="base"/>
            <a:endParaRPr lang="en-US" dirty="0"/>
          </a:p>
          <a:p>
            <a:pPr fontAlgn="base"/>
            <a:r>
              <a:rPr lang="en-US" dirty="0" smtClean="0"/>
              <a:t>Can’t </a:t>
            </a:r>
            <a:r>
              <a:rPr lang="en-US" dirty="0"/>
              <a:t>specific powers be given by the trust?</a:t>
            </a:r>
          </a:p>
          <a:p>
            <a:pPr marL="0" indent="0">
              <a:buNone/>
            </a:pPr>
            <a:endParaRPr lang="en-US" dirty="0"/>
          </a:p>
        </p:txBody>
      </p:sp>
    </p:spTree>
    <p:extLst>
      <p:ext uri="{BB962C8B-B14F-4D97-AF65-F5344CB8AC3E}">
        <p14:creationId xmlns:p14="http://schemas.microsoft.com/office/powerpoint/2010/main" val="42382940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 2</a:t>
            </a:r>
          </a:p>
        </p:txBody>
      </p:sp>
      <p:sp>
        <p:nvSpPr>
          <p:cNvPr id="3" name="Content Placeholder 2"/>
          <p:cNvSpPr>
            <a:spLocks noGrp="1"/>
          </p:cNvSpPr>
          <p:nvPr>
            <p:ph idx="1"/>
          </p:nvPr>
        </p:nvSpPr>
        <p:spPr/>
        <p:txBody>
          <a:bodyPr/>
          <a:lstStyle/>
          <a:p>
            <a:pPr fontAlgn="base"/>
            <a:r>
              <a:rPr lang="en-US" b="1" dirty="0"/>
              <a:t>Specific Powers of Trustees. </a:t>
            </a:r>
            <a:r>
              <a:rPr lang="en-US" dirty="0"/>
              <a:t>Except as otherwise provided by this chapter, in addition to the powers conferred by the terms of the trust, a trustee may perform all actions necessary to accomplish the proper management, investment, and distribution of the trust property, including the power…</a:t>
            </a:r>
            <a:endParaRPr lang="en-US" b="1" dirty="0"/>
          </a:p>
          <a:p>
            <a:pPr lvl="1" fontAlgn="base"/>
            <a:r>
              <a:rPr lang="en-US" dirty="0"/>
              <a:t>This is followed by the 29 powers that are statutorily protected.</a:t>
            </a:r>
          </a:p>
          <a:p>
            <a:pPr lvl="1"/>
            <a:r>
              <a:rPr lang="en-US" dirty="0"/>
              <a:t>(17) to insure the property of the trust against damage or loss and to insure the trustee against liability with respect to third persons </a:t>
            </a:r>
            <a:r>
              <a:rPr lang="en-US" b="1" u="sng" dirty="0"/>
              <a:t>or beneficiaries of the trust</a:t>
            </a:r>
            <a:r>
              <a:rPr lang="en-US" dirty="0"/>
              <a:t>;</a:t>
            </a:r>
          </a:p>
        </p:txBody>
      </p:sp>
    </p:spTree>
    <p:extLst>
      <p:ext uri="{BB962C8B-B14F-4D97-AF65-F5344CB8AC3E}">
        <p14:creationId xmlns:p14="http://schemas.microsoft.com/office/powerpoint/2010/main" val="28444916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Section </a:t>
            </a:r>
            <a:r>
              <a:rPr lang="en-US" dirty="0" smtClean="0"/>
              <a:t>3</a:t>
            </a:r>
            <a:endParaRPr lang="en-US" dirty="0"/>
          </a:p>
        </p:txBody>
      </p:sp>
      <p:sp>
        <p:nvSpPr>
          <p:cNvPr id="3" name="Content Placeholder 2"/>
          <p:cNvSpPr>
            <a:spLocks noGrp="1"/>
          </p:cNvSpPr>
          <p:nvPr>
            <p:ph idx="1"/>
          </p:nvPr>
        </p:nvSpPr>
        <p:spPr/>
        <p:txBody>
          <a:bodyPr/>
          <a:lstStyle/>
          <a:p>
            <a:pPr marL="0" indent="0">
              <a:buNone/>
            </a:pPr>
            <a:r>
              <a:rPr lang="en-US" dirty="0"/>
              <a:t>(b) A trustee may pay as a charge against trust property the cost incurred to perform an action authorized under (a) of this section</a:t>
            </a:r>
          </a:p>
        </p:txBody>
      </p:sp>
    </p:spTree>
    <p:extLst>
      <p:ext uri="{BB962C8B-B14F-4D97-AF65-F5344CB8AC3E}">
        <p14:creationId xmlns:p14="http://schemas.microsoft.com/office/powerpoint/2010/main" val="341824531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Sections 25-28 (Definitions)</a:t>
            </a:r>
          </a:p>
        </p:txBody>
      </p:sp>
      <p:sp>
        <p:nvSpPr>
          <p:cNvPr id="3" name="Content Placeholder 2"/>
          <p:cNvSpPr>
            <a:spLocks noGrp="1"/>
          </p:cNvSpPr>
          <p:nvPr>
            <p:ph idx="1"/>
          </p:nvPr>
        </p:nvSpPr>
        <p:spPr/>
        <p:txBody>
          <a:bodyPr/>
          <a:lstStyle/>
          <a:p>
            <a:pPr fontAlgn="base"/>
            <a:r>
              <a:rPr lang="en-US" dirty="0"/>
              <a:t>Sec. 25 - Changes definition to accommodate new subsections of Definition</a:t>
            </a:r>
          </a:p>
          <a:p>
            <a:pPr fontAlgn="base"/>
            <a:r>
              <a:rPr lang="en-US" dirty="0"/>
              <a:t>Sec. 26 - (b)(2) updates to include new legal term “power” instead of authority. Deletes clarification of “trustee” to agree with powers given in the proposal.</a:t>
            </a:r>
          </a:p>
          <a:p>
            <a:pPr fontAlgn="base"/>
            <a:r>
              <a:rPr lang="en-US" dirty="0"/>
              <a:t>Sec. 27 - includes a revocable trust in definition of “invaded trust”</a:t>
            </a:r>
          </a:p>
          <a:p>
            <a:pPr fontAlgn="base"/>
            <a:r>
              <a:rPr lang="en-US" dirty="0"/>
              <a:t>Sec. 28 - Adds definition of beneficiary </a:t>
            </a:r>
          </a:p>
          <a:p>
            <a:endParaRPr lang="en-US" dirty="0"/>
          </a:p>
        </p:txBody>
      </p:sp>
    </p:spTree>
    <p:extLst>
      <p:ext uri="{BB962C8B-B14F-4D97-AF65-F5344CB8AC3E}">
        <p14:creationId xmlns:p14="http://schemas.microsoft.com/office/powerpoint/2010/main" val="6630473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4 Areas of Concern</a:t>
            </a:r>
          </a:p>
        </p:txBody>
      </p:sp>
      <p:sp>
        <p:nvSpPr>
          <p:cNvPr id="3" name="Content Placeholder 2"/>
          <p:cNvSpPr>
            <a:spLocks noGrp="1"/>
          </p:cNvSpPr>
          <p:nvPr>
            <p:ph idx="1"/>
          </p:nvPr>
        </p:nvSpPr>
        <p:spPr/>
        <p:txBody>
          <a:bodyPr/>
          <a:lstStyle/>
          <a:p>
            <a:pPr fontAlgn="base"/>
            <a:r>
              <a:rPr lang="en-US" dirty="0"/>
              <a:t>Decanting of Trusts</a:t>
            </a:r>
          </a:p>
          <a:p>
            <a:pPr fontAlgn="base"/>
            <a:r>
              <a:rPr lang="en-US" dirty="0"/>
              <a:t>Powers of Appointment</a:t>
            </a:r>
          </a:p>
          <a:p>
            <a:pPr fontAlgn="base"/>
            <a:r>
              <a:rPr lang="en-US" dirty="0"/>
              <a:t>Traceability of Trust Assets for Tax Efficiency</a:t>
            </a:r>
          </a:p>
          <a:p>
            <a:pPr fontAlgn="base"/>
            <a:r>
              <a:rPr lang="en-US" dirty="0"/>
              <a:t>Clarification of Trustees’ Specific Powers</a:t>
            </a:r>
          </a:p>
          <a:p>
            <a:endParaRPr lang="en-US" dirty="0"/>
          </a:p>
        </p:txBody>
      </p:sp>
    </p:spTree>
    <p:extLst>
      <p:ext uri="{BB962C8B-B14F-4D97-AF65-F5344CB8AC3E}">
        <p14:creationId xmlns:p14="http://schemas.microsoft.com/office/powerpoint/2010/main" val="718894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Helpful Definitions</a:t>
            </a:r>
            <a:r>
              <a:rPr lang="en-US" b="0" dirty="0" smtClean="0">
                <a:effectLst/>
              </a:rPr>
              <a:t/>
            </a:r>
            <a:br>
              <a:rPr lang="en-US" b="0" dirty="0" smtClean="0">
                <a:effectLst/>
              </a:rPr>
            </a:br>
            <a:r>
              <a:rPr lang="en-US" dirty="0" smtClean="0"/>
              <a:t/>
            </a:r>
            <a:br>
              <a:rPr lang="en-US" dirty="0" smtClean="0"/>
            </a:br>
            <a:endParaRPr lang="en-US" dirty="0"/>
          </a:p>
        </p:txBody>
      </p:sp>
      <p:sp>
        <p:nvSpPr>
          <p:cNvPr id="3" name="Content Placeholder 2"/>
          <p:cNvSpPr>
            <a:spLocks noGrp="1"/>
          </p:cNvSpPr>
          <p:nvPr>
            <p:ph idx="1"/>
          </p:nvPr>
        </p:nvSpPr>
        <p:spPr/>
        <p:txBody>
          <a:bodyPr>
            <a:normAutofit fontScale="85000" lnSpcReduction="20000"/>
          </a:bodyPr>
          <a:lstStyle/>
          <a:p>
            <a:pPr fontAlgn="base"/>
            <a:r>
              <a:rPr lang="en-US" dirty="0"/>
              <a:t>Fiduciary – An individual or a bank or trust company designated to manage money or property for beneficiaries and who are required to exercise the standard of care set forth in the legal document.</a:t>
            </a:r>
          </a:p>
          <a:p>
            <a:pPr fontAlgn="base"/>
            <a:r>
              <a:rPr lang="en-US" dirty="0"/>
              <a:t>Situs – a place where property belongs for purposes of legal jurisdiction or taxation.</a:t>
            </a:r>
          </a:p>
          <a:p>
            <a:pPr fontAlgn="base"/>
            <a:r>
              <a:rPr lang="en-US" dirty="0"/>
              <a:t>Decant – To pour off (wine, for example) without disturbing the sediment.</a:t>
            </a:r>
          </a:p>
          <a:p>
            <a:pPr fontAlgn="base"/>
            <a:r>
              <a:rPr lang="en-US" dirty="0"/>
              <a:t>Settlor – Term used for one who establishes or settles a trust. Also called a “Trustor” or “grantor”.</a:t>
            </a:r>
          </a:p>
          <a:p>
            <a:pPr fontAlgn="base"/>
            <a:r>
              <a:rPr lang="en-US" dirty="0"/>
              <a:t>Power of Appointment – A power of authority conferred by one person by deed or will upon another to appoint, that is, to select and nominate, the person or persons who are to receive and enjoy an estate or an income therefrom. (Black’s Law Dictionary 2</a:t>
            </a:r>
            <a:r>
              <a:rPr lang="en-US" baseline="30000" dirty="0"/>
              <a:t>nd</a:t>
            </a:r>
            <a:r>
              <a:rPr lang="en-US" dirty="0"/>
              <a:t> ed.) </a:t>
            </a:r>
          </a:p>
          <a:p>
            <a:pPr fontAlgn="base"/>
            <a:r>
              <a:rPr lang="en-US" dirty="0"/>
              <a:t>Ascertainable Standard – A standard that restricts the power of the Trustee to make distributions to a beneficiary within the needs of health, education, support, or maintenance. (Referred to as HEMS for Abbreviation)</a:t>
            </a:r>
          </a:p>
          <a:p>
            <a:endParaRPr lang="en-US" dirty="0"/>
          </a:p>
        </p:txBody>
      </p:sp>
    </p:spTree>
    <p:extLst>
      <p:ext uri="{BB962C8B-B14F-4D97-AF65-F5344CB8AC3E}">
        <p14:creationId xmlns:p14="http://schemas.microsoft.com/office/powerpoint/2010/main" val="15131532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Decanting a Trust</a:t>
            </a:r>
          </a:p>
        </p:txBody>
      </p:sp>
      <p:sp>
        <p:nvSpPr>
          <p:cNvPr id="3" name="Content Placeholder 2"/>
          <p:cNvSpPr>
            <a:spLocks noGrp="1"/>
          </p:cNvSpPr>
          <p:nvPr>
            <p:ph idx="1"/>
          </p:nvPr>
        </p:nvSpPr>
        <p:spPr/>
        <p:txBody>
          <a:bodyPr/>
          <a:lstStyle/>
          <a:p>
            <a:pPr fontAlgn="base"/>
            <a:r>
              <a:rPr lang="en-US" dirty="0"/>
              <a:t>Why would someone want to Decant a trust?</a:t>
            </a:r>
          </a:p>
          <a:p>
            <a:pPr fontAlgn="base"/>
            <a:r>
              <a:rPr lang="en-US" dirty="0"/>
              <a:t>We already have Decanting Statute, isn’t that enough?!</a:t>
            </a:r>
          </a:p>
          <a:p>
            <a:pPr fontAlgn="base"/>
            <a:r>
              <a:rPr lang="en-US" dirty="0"/>
              <a:t>What instances are most common that call for a trust to be decanted?</a:t>
            </a:r>
          </a:p>
          <a:p>
            <a:endParaRPr lang="en-US" dirty="0"/>
          </a:p>
        </p:txBody>
      </p:sp>
    </p:spTree>
    <p:extLst>
      <p:ext uri="{BB962C8B-B14F-4D97-AF65-F5344CB8AC3E}">
        <p14:creationId xmlns:p14="http://schemas.microsoft.com/office/powerpoint/2010/main" val="7512282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 29, 30</a:t>
            </a:r>
          </a:p>
        </p:txBody>
      </p:sp>
      <p:sp>
        <p:nvSpPr>
          <p:cNvPr id="3" name="Content Placeholder 2"/>
          <p:cNvSpPr>
            <a:spLocks noGrp="1"/>
          </p:cNvSpPr>
          <p:nvPr>
            <p:ph idx="1"/>
          </p:nvPr>
        </p:nvSpPr>
        <p:spPr/>
        <p:txBody>
          <a:bodyPr>
            <a:normAutofit fontScale="92500" lnSpcReduction="10000"/>
          </a:bodyPr>
          <a:lstStyle/>
          <a:p>
            <a:pPr fontAlgn="base"/>
            <a:r>
              <a:rPr lang="en-US" dirty="0"/>
              <a:t>Section 29 – Adds a new section 13.36.380 (Distribution of principal)</a:t>
            </a:r>
          </a:p>
          <a:p>
            <a:pPr lvl="1" fontAlgn="base"/>
            <a:r>
              <a:rPr lang="en-US" dirty="0"/>
              <a:t>(a) Authorizes a court to authorize a trustee to invade the principal of a trust if the court makes certain findings</a:t>
            </a:r>
          </a:p>
          <a:p>
            <a:pPr lvl="1" fontAlgn="base"/>
            <a:r>
              <a:rPr lang="en-US" dirty="0"/>
              <a:t>(b) Limits the application of this section to an irrevocable trust for which the trust instrument provides for certain distributions</a:t>
            </a:r>
          </a:p>
          <a:p>
            <a:pPr fontAlgn="base"/>
            <a:r>
              <a:rPr lang="en-US" dirty="0"/>
              <a:t>Section 30</a:t>
            </a:r>
          </a:p>
          <a:p>
            <a:pPr lvl="1" fontAlgn="base"/>
            <a:r>
              <a:rPr lang="en-US" dirty="0"/>
              <a:t>(a) indicates that a second power, as defined in the subsection, created by a first power may be validly exercised to postpone the vesting of property without regard to the creation of the first power</a:t>
            </a:r>
          </a:p>
          <a:p>
            <a:pPr lvl="1" fontAlgn="base"/>
            <a:r>
              <a:rPr lang="en-US" dirty="0"/>
              <a:t>(b) states that if a first power is exercised to create a second power as defined in the subsection, the second power is not valid unless all property interests vest not later than 1000 years after the creation of the first power.</a:t>
            </a:r>
          </a:p>
          <a:p>
            <a:pPr lvl="1" fontAlgn="base"/>
            <a:r>
              <a:rPr lang="en-US" dirty="0"/>
              <a:t>(c) defines “first power” for the section.</a:t>
            </a:r>
          </a:p>
          <a:p>
            <a:endParaRPr lang="en-US" dirty="0"/>
          </a:p>
        </p:txBody>
      </p:sp>
    </p:spTree>
    <p:extLst>
      <p:ext uri="{BB962C8B-B14F-4D97-AF65-F5344CB8AC3E}">
        <p14:creationId xmlns:p14="http://schemas.microsoft.com/office/powerpoint/2010/main" val="3032292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Powers of Appointment</a:t>
            </a:r>
          </a:p>
        </p:txBody>
      </p:sp>
      <p:sp>
        <p:nvSpPr>
          <p:cNvPr id="3" name="Content Placeholder 2"/>
          <p:cNvSpPr>
            <a:spLocks noGrp="1"/>
          </p:cNvSpPr>
          <p:nvPr>
            <p:ph idx="1"/>
          </p:nvPr>
        </p:nvSpPr>
        <p:spPr/>
        <p:txBody>
          <a:bodyPr/>
          <a:lstStyle/>
          <a:p>
            <a:pPr fontAlgn="base"/>
            <a:r>
              <a:rPr lang="en-US" dirty="0"/>
              <a:t>Do Powers of Appointment have to do with more than just the distribution of Assets?</a:t>
            </a:r>
          </a:p>
          <a:p>
            <a:pPr fontAlgn="base"/>
            <a:r>
              <a:rPr lang="en-US" dirty="0"/>
              <a:t>Who holds the Power of Appointment in a Trust?</a:t>
            </a:r>
          </a:p>
          <a:p>
            <a:pPr lvl="1" fontAlgn="base"/>
            <a:r>
              <a:rPr lang="en-US" dirty="0"/>
              <a:t>Does this bill change that to more people?</a:t>
            </a:r>
          </a:p>
          <a:p>
            <a:pPr fontAlgn="base"/>
            <a:r>
              <a:rPr lang="en-US" dirty="0"/>
              <a:t>Is the Power of Appointment a Fiduciary or </a:t>
            </a:r>
            <a:r>
              <a:rPr lang="en-US" dirty="0" err="1"/>
              <a:t>Nonfiduciary</a:t>
            </a:r>
            <a:r>
              <a:rPr lang="en-US" dirty="0"/>
              <a:t> power?</a:t>
            </a:r>
          </a:p>
          <a:p>
            <a:pPr fontAlgn="base"/>
            <a:r>
              <a:rPr lang="en-US" dirty="0"/>
              <a:t>Why do they matter?</a:t>
            </a:r>
          </a:p>
          <a:p>
            <a:endParaRPr lang="en-US" dirty="0"/>
          </a:p>
        </p:txBody>
      </p:sp>
    </p:spTree>
    <p:extLst>
      <p:ext uri="{BB962C8B-B14F-4D97-AF65-F5344CB8AC3E}">
        <p14:creationId xmlns:p14="http://schemas.microsoft.com/office/powerpoint/2010/main" val="37968450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Sections 1, 5-7, 10-22 (Powers of Appointment)</a:t>
            </a:r>
          </a:p>
        </p:txBody>
      </p:sp>
      <p:sp>
        <p:nvSpPr>
          <p:cNvPr id="3" name="Content Placeholder 2"/>
          <p:cNvSpPr>
            <a:spLocks noGrp="1"/>
          </p:cNvSpPr>
          <p:nvPr>
            <p:ph idx="1"/>
          </p:nvPr>
        </p:nvSpPr>
        <p:spPr/>
        <p:txBody>
          <a:bodyPr>
            <a:normAutofit fontScale="92500" lnSpcReduction="20000"/>
          </a:bodyPr>
          <a:lstStyle/>
          <a:p>
            <a:pPr fontAlgn="base"/>
            <a:r>
              <a:rPr lang="en-US" dirty="0"/>
              <a:t>Section 1</a:t>
            </a:r>
          </a:p>
          <a:p>
            <a:pPr lvl="1" fontAlgn="base"/>
            <a:r>
              <a:rPr lang="en-US" dirty="0"/>
              <a:t>(b) States that a power of appointment will be considered to e held as a </a:t>
            </a:r>
            <a:r>
              <a:rPr lang="en-US" dirty="0" err="1"/>
              <a:t>nonfiduciary</a:t>
            </a:r>
            <a:r>
              <a:rPr lang="en-US" dirty="0"/>
              <a:t> power of </a:t>
            </a:r>
            <a:r>
              <a:rPr lang="en-US" dirty="0" smtClean="0"/>
              <a:t>appointment </a:t>
            </a:r>
            <a:r>
              <a:rPr lang="en-US" dirty="0"/>
              <a:t>unless granted to a trustee or other fiduciary as a trustee or other fiduciary.</a:t>
            </a:r>
          </a:p>
          <a:p>
            <a:pPr lvl="1" fontAlgn="base"/>
            <a:r>
              <a:rPr lang="en-US" dirty="0"/>
              <a:t>(c) states that </a:t>
            </a:r>
            <a:r>
              <a:rPr lang="en-US" dirty="0" err="1"/>
              <a:t>nonfiduciary</a:t>
            </a:r>
            <a:r>
              <a:rPr lang="en-US" dirty="0"/>
              <a:t> power of appointment may be exercised in any lawful manner subject to any limitations in the granting instrument.</a:t>
            </a:r>
          </a:p>
          <a:p>
            <a:pPr lvl="1" fontAlgn="base"/>
            <a:r>
              <a:rPr lang="en-US" dirty="0"/>
              <a:t>(d) the exercise of a </a:t>
            </a:r>
            <a:r>
              <a:rPr lang="en-US" dirty="0" err="1"/>
              <a:t>nonfiduciary</a:t>
            </a:r>
            <a:r>
              <a:rPr lang="en-US" dirty="0"/>
              <a:t> power of appointment may not be limited because the holder is a trustee or other fiduciary under the granting instrument.</a:t>
            </a:r>
          </a:p>
          <a:p>
            <a:pPr lvl="1" fontAlgn="base"/>
            <a:r>
              <a:rPr lang="en-US" dirty="0"/>
              <a:t>(e) states that a person, court, or authority may not compel the exercise of a </a:t>
            </a:r>
            <a:r>
              <a:rPr lang="en-US" dirty="0" err="1"/>
              <a:t>nonfiduciary</a:t>
            </a:r>
            <a:r>
              <a:rPr lang="en-US" dirty="0"/>
              <a:t> power of appointment, and the holder may not be foreclosed from exercising the power in any lawful manner.</a:t>
            </a:r>
          </a:p>
          <a:p>
            <a:pPr lvl="1" fontAlgn="base"/>
            <a:r>
              <a:rPr lang="en-US" dirty="0"/>
              <a:t>(f) with one exception, states that property subject to a </a:t>
            </a:r>
            <a:r>
              <a:rPr lang="en-US" dirty="0" err="1"/>
              <a:t>nonfiduciary</a:t>
            </a:r>
            <a:r>
              <a:rPr lang="en-US" dirty="0"/>
              <a:t> power of appointment, is not subject to the claims of creditors of the person holding the power or in whose favor the power may be exercised.</a:t>
            </a:r>
          </a:p>
          <a:p>
            <a:endParaRPr lang="en-US" dirty="0"/>
          </a:p>
        </p:txBody>
      </p:sp>
    </p:spTree>
    <p:extLst>
      <p:ext uri="{BB962C8B-B14F-4D97-AF65-F5344CB8AC3E}">
        <p14:creationId xmlns:p14="http://schemas.microsoft.com/office/powerpoint/2010/main" val="15190275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normAutofit fontScale="77500" lnSpcReduction="20000"/>
          </a:bodyPr>
          <a:lstStyle/>
          <a:p>
            <a:endParaRPr lang="en-US" b="0" dirty="0" smtClean="0">
              <a:effectLst/>
            </a:endParaRPr>
          </a:p>
          <a:p>
            <a:pPr lvl="1" fontAlgn="base"/>
            <a:r>
              <a:rPr lang="en-US" dirty="0"/>
              <a:t>Sec. 5 – Allows an Unlimited authorized trustee</a:t>
            </a:r>
          </a:p>
          <a:p>
            <a:pPr lvl="2" fontAlgn="base"/>
            <a:r>
              <a:rPr lang="en-US" dirty="0"/>
              <a:t>To grant discretionary power of appointment to one or more current beneficiaries with a caveat</a:t>
            </a:r>
          </a:p>
          <a:p>
            <a:pPr lvl="2" fontAlgn="base"/>
            <a:r>
              <a:rPr lang="en-US" dirty="0"/>
              <a:t>The discretionary power of appointment includes a presently exercisable power of appointment in favor of permissible appointees. </a:t>
            </a:r>
          </a:p>
          <a:p>
            <a:pPr lvl="1" fontAlgn="base"/>
            <a:r>
              <a:rPr lang="en-US" dirty="0"/>
              <a:t>Section 6</a:t>
            </a:r>
          </a:p>
          <a:p>
            <a:pPr lvl="2" fontAlgn="base"/>
            <a:r>
              <a:rPr lang="en-US" dirty="0"/>
              <a:t>If the invaded trust’s beneficiaries are described as a class, the appointed trust’s beneficiaries may include present or future members of the class.</a:t>
            </a:r>
          </a:p>
          <a:p>
            <a:pPr lvl="3" fontAlgn="base"/>
            <a:r>
              <a:rPr lang="en-US" dirty="0"/>
              <a:t>However a person may not become a beneficiary sooner than the invaded trust provides.</a:t>
            </a:r>
          </a:p>
          <a:p>
            <a:pPr lvl="1" fontAlgn="base"/>
            <a:r>
              <a:rPr lang="en-US" dirty="0"/>
              <a:t>Section 7</a:t>
            </a:r>
          </a:p>
          <a:p>
            <a:pPr lvl="2" fontAlgn="base"/>
            <a:r>
              <a:rPr lang="en-US" dirty="0"/>
              <a:t>Unlimited authorized trustee may appoint principal to a trust of an appointed trust if the current beneficiaries and the successor and remainder beneficiaries are the same as the invaded trust</a:t>
            </a:r>
          </a:p>
          <a:p>
            <a:pPr lvl="2" fontAlgn="base"/>
            <a:r>
              <a:rPr lang="en-US" dirty="0"/>
              <a:t>If Trust principal appointment is in favor of more than one appointment trust, the appointed trust must grant substantially similar interests as in the invaded trust.</a:t>
            </a:r>
          </a:p>
          <a:p>
            <a:pPr lvl="2" fontAlgn="base"/>
            <a:r>
              <a:rPr lang="en-US" dirty="0"/>
              <a:t>Clarifies that a power to make a distribution for a beneficiary under an appointed trust is considered to be similar to a power to make a distribution to the beneficiary under the invaded trust</a:t>
            </a:r>
          </a:p>
          <a:p>
            <a:endParaRPr lang="en-US" dirty="0"/>
          </a:p>
        </p:txBody>
      </p:sp>
    </p:spTree>
    <p:extLst>
      <p:ext uri="{BB962C8B-B14F-4D97-AF65-F5344CB8AC3E}">
        <p14:creationId xmlns:p14="http://schemas.microsoft.com/office/powerpoint/2010/main" val="4263678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Continued</a:t>
            </a:r>
            <a:endParaRPr lang="en-US" dirty="0"/>
          </a:p>
        </p:txBody>
      </p:sp>
      <p:sp>
        <p:nvSpPr>
          <p:cNvPr id="3" name="Content Placeholder 2"/>
          <p:cNvSpPr>
            <a:spLocks noGrp="1"/>
          </p:cNvSpPr>
          <p:nvPr>
            <p:ph idx="1"/>
          </p:nvPr>
        </p:nvSpPr>
        <p:spPr/>
        <p:txBody>
          <a:bodyPr/>
          <a:lstStyle/>
          <a:p>
            <a:pPr fontAlgn="base"/>
            <a:r>
              <a:rPr lang="en-US" dirty="0"/>
              <a:t>Sections 10- 22</a:t>
            </a:r>
          </a:p>
          <a:p>
            <a:pPr lvl="1" fontAlgn="base"/>
            <a:r>
              <a:rPr lang="en-US" dirty="0"/>
              <a:t>Section 10</a:t>
            </a:r>
          </a:p>
          <a:p>
            <a:pPr lvl="2" fontAlgn="base"/>
            <a:r>
              <a:rPr lang="en-US" dirty="0"/>
              <a:t>Under certain circumstances, an appointed trust must grant the same power of appointment as in the invaded trust.</a:t>
            </a:r>
          </a:p>
          <a:p>
            <a:pPr lvl="1" fontAlgn="base"/>
            <a:r>
              <a:rPr lang="en-US" dirty="0"/>
              <a:t>Section 11</a:t>
            </a:r>
          </a:p>
          <a:p>
            <a:pPr lvl="2" fontAlgn="base"/>
            <a:r>
              <a:rPr lang="en-US" dirty="0"/>
              <a:t>(</a:t>
            </a:r>
            <a:r>
              <a:rPr lang="en-US" dirty="0" err="1"/>
              <a:t>i</a:t>
            </a:r>
            <a:r>
              <a:rPr lang="en-US" dirty="0"/>
              <a:t>) and (j) – Allows trustee to establish a different distribution of income or invasion of principal. Allows the trustee to appoint the trust to certain types of appointed trusts.</a:t>
            </a:r>
          </a:p>
          <a:p>
            <a:pPr lvl="2" fontAlgn="base"/>
            <a:r>
              <a:rPr lang="en-US" dirty="0"/>
              <a:t>(k) prohibits a limited authorized trustee from exercising a power of appoint to reduce a beneficiary’s right to a mandatory distribution, with an exception</a:t>
            </a:r>
          </a:p>
          <a:p>
            <a:endParaRPr lang="en-US" dirty="0"/>
          </a:p>
        </p:txBody>
      </p:sp>
    </p:spTree>
    <p:extLst>
      <p:ext uri="{BB962C8B-B14F-4D97-AF65-F5344CB8AC3E}">
        <p14:creationId xmlns:p14="http://schemas.microsoft.com/office/powerpoint/2010/main" val="35474309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TM02836342[[fn=Ion]]</Template>
  <TotalTime>81</TotalTime>
  <Words>1622</Words>
  <Application>Microsoft Office PowerPoint</Application>
  <PresentationFormat>Widescreen</PresentationFormat>
  <Paragraphs>94</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Century Gothic</vt:lpstr>
      <vt:lpstr>Wingdings 3</vt:lpstr>
      <vt:lpstr>Ion</vt:lpstr>
      <vt:lpstr>House Bill 208</vt:lpstr>
      <vt:lpstr>4 Areas of Concern</vt:lpstr>
      <vt:lpstr>Helpful Definitions  </vt:lpstr>
      <vt:lpstr>Decanting a Trust</vt:lpstr>
      <vt:lpstr>Sec. 29, 30</vt:lpstr>
      <vt:lpstr>Powers of Appointment</vt:lpstr>
      <vt:lpstr>Sections 1, 5-7, 10-22 (Powers of Appointment)</vt:lpstr>
      <vt:lpstr>Continued</vt:lpstr>
      <vt:lpstr>Continued</vt:lpstr>
      <vt:lpstr>Continued</vt:lpstr>
      <vt:lpstr>Continued</vt:lpstr>
      <vt:lpstr>Continued</vt:lpstr>
      <vt:lpstr>Traceability of Assets</vt:lpstr>
      <vt:lpstr>23 – Dividing trust into separate portions for income tax purposes</vt:lpstr>
      <vt:lpstr>Clarification of Specific Powers of a Trustee</vt:lpstr>
      <vt:lpstr>Section 2</vt:lpstr>
      <vt:lpstr>Section 3</vt:lpstr>
      <vt:lpstr>Sections 25-28 (Definitions)</vt:lpstr>
    </vt:vector>
  </TitlesOfParts>
  <Company>State of Alaksa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House Bill 208</dc:title>
  <dc:creator>Shea Siegert</dc:creator>
  <cp:lastModifiedBy>Shea Siegert</cp:lastModifiedBy>
  <cp:revision>2</cp:revision>
  <dcterms:created xsi:type="dcterms:W3CDTF">2017-04-10T16:55:15Z</dcterms:created>
  <dcterms:modified xsi:type="dcterms:W3CDTF">2017-04-10T18:17:00Z</dcterms:modified>
</cp:coreProperties>
</file>