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6" r:id="rId2"/>
    <p:sldId id="346" r:id="rId3"/>
    <p:sldId id="340" r:id="rId4"/>
    <p:sldId id="342" r:id="rId5"/>
    <p:sldId id="337" r:id="rId6"/>
    <p:sldId id="339" r:id="rId7"/>
    <p:sldId id="347" r:id="rId8"/>
    <p:sldId id="348" r:id="rId9"/>
    <p:sldId id="338" r:id="rId10"/>
    <p:sldId id="341" r:id="rId11"/>
    <p:sldId id="349" r:id="rId12"/>
    <p:sldId id="34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Zepp" initials="GZ" lastIdx="1" clrIdx="0">
    <p:extLst>
      <p:ext uri="{19B8F6BF-5375-455C-9EA6-DF929625EA0E}">
        <p15:presenceInfo xmlns:p15="http://schemas.microsoft.com/office/powerpoint/2012/main" userId="S::Gary.Zepp@akleg.gov::d6a70e0b-6038-4652-90a3-06d991018a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3431" autoAdjust="0"/>
  </p:normalViewPr>
  <p:slideViewPr>
    <p:cSldViewPr snapToGrid="0">
      <p:cViewPr varScale="1">
        <p:scale>
          <a:sx n="71" d="100"/>
          <a:sy n="71" d="100"/>
        </p:scale>
        <p:origin x="998" y="62"/>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Alaska Emergency Room Department</a:t>
            </a:r>
          </a:p>
          <a:p>
            <a:pPr>
              <a:defRPr/>
            </a:pPr>
            <a:r>
              <a:rPr lang="en-US" dirty="0"/>
              <a:t>Super-Utilizer Facts</a:t>
            </a:r>
          </a:p>
          <a:p>
            <a:pPr>
              <a:defRPr/>
            </a:pPr>
            <a:r>
              <a:rPr lang="en-US" dirty="0"/>
              <a:t>Total Medicaid</a:t>
            </a:r>
            <a:r>
              <a:rPr lang="en-US" baseline="0" dirty="0"/>
              <a:t> Billed Charges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'[SB 134 - LPCs to Mediciad Optional Services - 2.17.20.xlsx]Sheet1'!$A$4</c:f>
              <c:strCache>
                <c:ptCount val="1"/>
                <c:pt idx="0">
                  <c:v>Cost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'[SB 134 - LPCs to Mediciad Optional Services - 2.17.20.xlsx]Sheet1'!$B$3:$E$3</c:f>
              <c:numCache>
                <c:formatCode>General</c:formatCode>
                <c:ptCount val="4"/>
                <c:pt idx="0">
                  <c:v>2016</c:v>
                </c:pt>
                <c:pt idx="1">
                  <c:v>2017</c:v>
                </c:pt>
                <c:pt idx="2">
                  <c:v>2018</c:v>
                </c:pt>
                <c:pt idx="3">
                  <c:v>2019</c:v>
                </c:pt>
              </c:numCache>
            </c:numRef>
          </c:cat>
          <c:val>
            <c:numRef>
              <c:f>'[SB 134 - LPCs to Mediciad Optional Services - 2.17.20.xlsx]Sheet1'!$B$4:$E$4</c:f>
              <c:numCache>
                <c:formatCode>_("$"* #,##0_);_("$"* \(#,##0\);_("$"* "-"??_);_(@_)</c:formatCode>
                <c:ptCount val="4"/>
                <c:pt idx="0">
                  <c:v>233890741</c:v>
                </c:pt>
                <c:pt idx="1">
                  <c:v>245147022</c:v>
                </c:pt>
                <c:pt idx="2">
                  <c:v>246365108</c:v>
                </c:pt>
                <c:pt idx="3">
                  <c:v>280985970</c:v>
                </c:pt>
              </c:numCache>
            </c:numRef>
          </c:val>
          <c:extLst>
            <c:ext xmlns:c16="http://schemas.microsoft.com/office/drawing/2014/chart" uri="{C3380CC4-5D6E-409C-BE32-E72D297353CC}">
              <c16:uniqueId val="{00000000-8895-4ABB-B6DB-D757BCB1A43E}"/>
            </c:ext>
          </c:extLst>
        </c:ser>
        <c:dLbls>
          <c:showLegendKey val="0"/>
          <c:showVal val="1"/>
          <c:showCatName val="0"/>
          <c:showSerName val="0"/>
          <c:showPercent val="0"/>
          <c:showBubbleSize val="0"/>
        </c:dLbls>
        <c:gapWidth val="219"/>
        <c:overlap val="-27"/>
        <c:axId val="460583632"/>
        <c:axId val="460587568"/>
      </c:barChart>
      <c:catAx>
        <c:axId val="46058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587568"/>
        <c:crosses val="autoZero"/>
        <c:auto val="1"/>
        <c:lblAlgn val="ctr"/>
        <c:lblOffset val="100"/>
        <c:noMultiLvlLbl val="0"/>
      </c:catAx>
      <c:valAx>
        <c:axId val="4605875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58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Alaska Emergency Room Department</a:t>
            </a:r>
          </a:p>
          <a:p>
            <a:pPr>
              <a:defRPr/>
            </a:pPr>
            <a:r>
              <a:rPr lang="en-US" dirty="0"/>
              <a:t>Super-Utilizer</a:t>
            </a:r>
            <a:r>
              <a:rPr lang="en-US" baseline="0" dirty="0"/>
              <a:t> Facts</a:t>
            </a:r>
          </a:p>
          <a:p>
            <a:pPr>
              <a:defRPr/>
            </a:pPr>
            <a:r>
              <a:rPr lang="en-US" baseline="0" dirty="0"/>
              <a:t>Number of Medicaid Clients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51871805497996"/>
          <c:y val="0.16006019563581642"/>
          <c:w val="0.87142865036607264"/>
          <c:h val="0.76269467649661193"/>
        </c:manualLayout>
      </c:layout>
      <c:lineChart>
        <c:grouping val="standard"/>
        <c:varyColors val="0"/>
        <c:ser>
          <c:idx val="0"/>
          <c:order val="0"/>
          <c:tx>
            <c:strRef>
              <c:f>'[SB 134 - LPCs to Mediciad Optional Services - 2.17.20.xlsx]Sheet1'!$A$25</c:f>
              <c:strCache>
                <c:ptCount val="1"/>
                <c:pt idx="0">
                  <c:v>Medicaid Clients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'[SB 134 - LPCs to Mediciad Optional Services - 2.17.20.xlsx]Sheet1'!$B$24:$E$24</c:f>
              <c:numCache>
                <c:formatCode>General</c:formatCode>
                <c:ptCount val="4"/>
                <c:pt idx="0">
                  <c:v>2016</c:v>
                </c:pt>
                <c:pt idx="1">
                  <c:v>2017</c:v>
                </c:pt>
                <c:pt idx="2">
                  <c:v>2018</c:v>
                </c:pt>
                <c:pt idx="3">
                  <c:v>2019</c:v>
                </c:pt>
              </c:numCache>
            </c:numRef>
          </c:cat>
          <c:val>
            <c:numRef>
              <c:f>'[SB 134 - LPCs to Mediciad Optional Services - 2.17.20.xlsx]Sheet1'!$B$25:$E$25</c:f>
              <c:numCache>
                <c:formatCode>_(* #,##0_);_(* \(#,##0\);_(* "-"??_);_(@_)</c:formatCode>
                <c:ptCount val="4"/>
                <c:pt idx="0">
                  <c:v>68898</c:v>
                </c:pt>
                <c:pt idx="1">
                  <c:v>72829</c:v>
                </c:pt>
                <c:pt idx="2">
                  <c:v>62704</c:v>
                </c:pt>
                <c:pt idx="3">
                  <c:v>62284</c:v>
                </c:pt>
              </c:numCache>
            </c:numRef>
          </c:val>
          <c:smooth val="0"/>
          <c:extLst>
            <c:ext xmlns:c16="http://schemas.microsoft.com/office/drawing/2014/chart" uri="{C3380CC4-5D6E-409C-BE32-E72D297353CC}">
              <c16:uniqueId val="{00000000-9CD3-47FA-BC0B-DF8BCD3D5ED6}"/>
            </c:ext>
          </c:extLst>
        </c:ser>
        <c:dLbls>
          <c:showLegendKey val="0"/>
          <c:showVal val="0"/>
          <c:showCatName val="0"/>
          <c:showSerName val="0"/>
          <c:showPercent val="0"/>
          <c:showBubbleSize val="0"/>
        </c:dLbls>
        <c:smooth val="0"/>
        <c:axId val="628645448"/>
        <c:axId val="628644464"/>
      </c:lineChart>
      <c:catAx>
        <c:axId val="62864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644464"/>
        <c:crosses val="autoZero"/>
        <c:auto val="1"/>
        <c:lblAlgn val="ctr"/>
        <c:lblOffset val="100"/>
        <c:noMultiLvlLbl val="0"/>
      </c:catAx>
      <c:valAx>
        <c:axId val="62864446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t"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628645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30T14:06:06.924" idx="1">
    <p:pos x="10" y="10"/>
    <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1-30T14:06:06.924" idx="1">
    <p:pos x="10" y="10"/>
    <p:text/>
    <p:extLst>
      <p:ext uri="{C676402C-5697-4E1C-873F-D02D1690AC5C}">
        <p15:threadingInfo xmlns:p15="http://schemas.microsoft.com/office/powerpoint/2012/main" timeZoneBias="5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293801D-9A5F-4B1F-AAA6-A061E383DA2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996BDF1-B4DA-4B17-8932-2AD87DA6F343}">
      <dgm:prSet custT="1"/>
      <dgm:spPr/>
      <dgm:t>
        <a:bodyPr/>
        <a:lstStyle/>
        <a:p>
          <a:r>
            <a:rPr lang="en-US" sz="1500" dirty="0"/>
            <a:t>Medicaid provides health coverage and long-term care services for </a:t>
          </a:r>
          <a:r>
            <a:rPr lang="en-US" sz="1800" i="1" u="sng" dirty="0"/>
            <a:t>Alaska’s most vulnerable</a:t>
          </a:r>
          <a:r>
            <a:rPr lang="en-US" sz="1800" i="1" dirty="0"/>
            <a:t>:  children, seniors, people with disabilities, pregnant women, and very low income or working poor.</a:t>
          </a:r>
        </a:p>
      </dgm:t>
    </dgm:pt>
    <dgm:pt modelId="{1F5F9C70-335A-49AA-B619-EC14D5F89F40}" type="parTrans" cxnId="{8754D0EC-2A2D-4D68-B1C7-45E98BBE5FEC}">
      <dgm:prSet/>
      <dgm:spPr/>
      <dgm:t>
        <a:bodyPr/>
        <a:lstStyle/>
        <a:p>
          <a:endParaRPr lang="en-US"/>
        </a:p>
      </dgm:t>
    </dgm:pt>
    <dgm:pt modelId="{3080DE20-F26E-4166-A5CC-6DA912A0B360}" type="sibTrans" cxnId="{8754D0EC-2A2D-4D68-B1C7-45E98BBE5FEC}">
      <dgm:prSet/>
      <dgm:spPr/>
      <dgm:t>
        <a:bodyPr/>
        <a:lstStyle/>
        <a:p>
          <a:endParaRPr lang="en-US"/>
        </a:p>
      </dgm:t>
    </dgm:pt>
    <dgm:pt modelId="{823ACF24-7C36-4A7A-92E4-8E36CF6E952B}">
      <dgm:prSet/>
      <dgm:spPr/>
      <dgm:t>
        <a:bodyPr/>
        <a:lstStyle/>
        <a:p>
          <a:r>
            <a:rPr lang="en-US" dirty="0"/>
            <a:t>Medicaid clients have difficulties finding access to behavioral healthcare and often have to wait three to six months for appointments.  So you can imagine a person in crisis who cannot find behavioral healthcare access or are told it’s available in three to four months, what are there options? </a:t>
          </a:r>
        </a:p>
      </dgm:t>
    </dgm:pt>
    <dgm:pt modelId="{F9D62D59-CAC7-409B-B310-E268E40DF5E9}" type="parTrans" cxnId="{4A8D8225-FF44-4ED4-81ED-261FC924B9E3}">
      <dgm:prSet/>
      <dgm:spPr/>
      <dgm:t>
        <a:bodyPr/>
        <a:lstStyle/>
        <a:p>
          <a:endParaRPr lang="en-US"/>
        </a:p>
      </dgm:t>
    </dgm:pt>
    <dgm:pt modelId="{72A2CD15-A372-47AD-B041-06C351D665A1}" type="sibTrans" cxnId="{4A8D8225-FF44-4ED4-81ED-261FC924B9E3}">
      <dgm:prSet/>
      <dgm:spPr/>
      <dgm:t>
        <a:bodyPr/>
        <a:lstStyle/>
        <a:p>
          <a:endParaRPr lang="en-US"/>
        </a:p>
      </dgm:t>
    </dgm:pt>
    <dgm:pt modelId="{8C8C1516-CE70-4F05-98C7-C98DFAA6F709}">
      <dgm:prSet custT="1"/>
      <dgm:spPr/>
      <dgm:t>
        <a:bodyPr/>
        <a:lstStyle/>
        <a:p>
          <a:r>
            <a:rPr lang="en-US" sz="2400" dirty="0"/>
            <a:t>Alaska’s emergency room facilities are in a crisis mode treating behavioral health issues.</a:t>
          </a:r>
          <a:r>
            <a:rPr lang="en-US" sz="1500" dirty="0"/>
            <a:t>  </a:t>
          </a:r>
        </a:p>
      </dgm:t>
    </dgm:pt>
    <dgm:pt modelId="{B8487458-13E4-4184-BB79-466F9703803C}" type="parTrans" cxnId="{18DCDF04-C554-4807-87B6-6BFF95BDFECC}">
      <dgm:prSet/>
      <dgm:spPr/>
      <dgm:t>
        <a:bodyPr/>
        <a:lstStyle/>
        <a:p>
          <a:endParaRPr lang="en-US"/>
        </a:p>
      </dgm:t>
    </dgm:pt>
    <dgm:pt modelId="{858D3D13-8DE5-4AC5-A38A-A6DD166C27FA}" type="sibTrans" cxnId="{18DCDF04-C554-4807-87B6-6BFF95BDFECC}">
      <dgm:prSet/>
      <dgm:spPr/>
      <dgm:t>
        <a:bodyPr/>
        <a:lstStyle/>
        <a:p>
          <a:endParaRPr lang="en-US"/>
        </a:p>
      </dgm:t>
    </dgm:pt>
    <dgm:pt modelId="{0A78B78A-4E12-4DE6-BCEB-8BFA42262462}" type="pres">
      <dgm:prSet presAssocID="{0293801D-9A5F-4B1F-AAA6-A061E383DA2D}" presName="root" presStyleCnt="0">
        <dgm:presLayoutVars>
          <dgm:dir/>
          <dgm:resizeHandles val="exact"/>
        </dgm:presLayoutVars>
      </dgm:prSet>
      <dgm:spPr/>
    </dgm:pt>
    <dgm:pt modelId="{CFF11FC4-E034-436D-AF30-ADDDE6B9181C}" type="pres">
      <dgm:prSet presAssocID="{A996BDF1-B4DA-4B17-8932-2AD87DA6F343}" presName="compNode" presStyleCnt="0"/>
      <dgm:spPr/>
    </dgm:pt>
    <dgm:pt modelId="{DB5FEF17-690C-4496-83B2-0139FDCCC312}" type="pres">
      <dgm:prSet presAssocID="{A996BDF1-B4DA-4B17-8932-2AD87DA6F343}" presName="bgRect" presStyleLbl="bgShp" presStyleIdx="0" presStyleCnt="3"/>
      <dgm:spPr/>
    </dgm:pt>
    <dgm:pt modelId="{F4800C6B-640E-42A1-AA22-DD85D439A5F9}" type="pres">
      <dgm:prSet presAssocID="{A996BDF1-B4DA-4B17-8932-2AD87DA6F3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heelchair Access"/>
        </a:ext>
      </dgm:extLst>
    </dgm:pt>
    <dgm:pt modelId="{8656975D-5D6E-4A2B-A06E-FE85C12B3051}" type="pres">
      <dgm:prSet presAssocID="{A996BDF1-B4DA-4B17-8932-2AD87DA6F343}" presName="spaceRect" presStyleCnt="0"/>
      <dgm:spPr/>
    </dgm:pt>
    <dgm:pt modelId="{BC69D34A-73F1-4155-BCE8-2105A6A4CEA3}" type="pres">
      <dgm:prSet presAssocID="{A996BDF1-B4DA-4B17-8932-2AD87DA6F343}" presName="parTx" presStyleLbl="revTx" presStyleIdx="0" presStyleCnt="3">
        <dgm:presLayoutVars>
          <dgm:chMax val="0"/>
          <dgm:chPref val="0"/>
        </dgm:presLayoutVars>
      </dgm:prSet>
      <dgm:spPr/>
    </dgm:pt>
    <dgm:pt modelId="{3F1AF718-5E58-4851-89EB-F9A9D60BEA85}" type="pres">
      <dgm:prSet presAssocID="{3080DE20-F26E-4166-A5CC-6DA912A0B360}" presName="sibTrans" presStyleCnt="0"/>
      <dgm:spPr/>
    </dgm:pt>
    <dgm:pt modelId="{96A13C20-58F8-42A1-8C54-4CBDC3881761}" type="pres">
      <dgm:prSet presAssocID="{823ACF24-7C36-4A7A-92E4-8E36CF6E952B}" presName="compNode" presStyleCnt="0"/>
      <dgm:spPr/>
    </dgm:pt>
    <dgm:pt modelId="{8948DC33-6D7C-4E68-A653-70AD4B401FC4}" type="pres">
      <dgm:prSet presAssocID="{823ACF24-7C36-4A7A-92E4-8E36CF6E952B}" presName="bgRect" presStyleLbl="bgShp" presStyleIdx="1" presStyleCnt="3"/>
      <dgm:spPr/>
    </dgm:pt>
    <dgm:pt modelId="{5A7994CD-426C-471F-9936-E4D5957DDA74}" type="pres">
      <dgm:prSet presAssocID="{823ACF24-7C36-4A7A-92E4-8E36CF6E95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E145A451-6868-4722-9370-F8CD1F362302}" type="pres">
      <dgm:prSet presAssocID="{823ACF24-7C36-4A7A-92E4-8E36CF6E952B}" presName="spaceRect" presStyleCnt="0"/>
      <dgm:spPr/>
    </dgm:pt>
    <dgm:pt modelId="{0BF6D4E4-A865-4FA9-8670-3A4556B66F70}" type="pres">
      <dgm:prSet presAssocID="{823ACF24-7C36-4A7A-92E4-8E36CF6E952B}" presName="parTx" presStyleLbl="revTx" presStyleIdx="1" presStyleCnt="3">
        <dgm:presLayoutVars>
          <dgm:chMax val="0"/>
          <dgm:chPref val="0"/>
        </dgm:presLayoutVars>
      </dgm:prSet>
      <dgm:spPr/>
    </dgm:pt>
    <dgm:pt modelId="{737AC212-37B7-4B6C-8251-ADDEFB979366}" type="pres">
      <dgm:prSet presAssocID="{72A2CD15-A372-47AD-B041-06C351D665A1}" presName="sibTrans" presStyleCnt="0"/>
      <dgm:spPr/>
    </dgm:pt>
    <dgm:pt modelId="{8609A540-7A84-430C-A9D8-F281704D8B04}" type="pres">
      <dgm:prSet presAssocID="{8C8C1516-CE70-4F05-98C7-C98DFAA6F709}" presName="compNode" presStyleCnt="0"/>
      <dgm:spPr/>
    </dgm:pt>
    <dgm:pt modelId="{4F3053FC-1A4D-431A-97A4-C192A9AE58E5}" type="pres">
      <dgm:prSet presAssocID="{8C8C1516-CE70-4F05-98C7-C98DFAA6F709}" presName="bgRect" presStyleLbl="bgShp" presStyleIdx="2" presStyleCnt="3"/>
      <dgm:spPr/>
    </dgm:pt>
    <dgm:pt modelId="{E3F297C1-C4F5-4B86-A575-624B946E013C}" type="pres">
      <dgm:prSet presAssocID="{8C8C1516-CE70-4F05-98C7-C98DFAA6F7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AD837042-E66B-4CA2-B2C0-FF72ED044286}" type="pres">
      <dgm:prSet presAssocID="{8C8C1516-CE70-4F05-98C7-C98DFAA6F709}" presName="spaceRect" presStyleCnt="0"/>
      <dgm:spPr/>
    </dgm:pt>
    <dgm:pt modelId="{AB7912EE-F33B-4DFE-99C6-6C2929BDA7B3}" type="pres">
      <dgm:prSet presAssocID="{8C8C1516-CE70-4F05-98C7-C98DFAA6F709}" presName="parTx" presStyleLbl="revTx" presStyleIdx="2" presStyleCnt="3">
        <dgm:presLayoutVars>
          <dgm:chMax val="0"/>
          <dgm:chPref val="0"/>
        </dgm:presLayoutVars>
      </dgm:prSet>
      <dgm:spPr/>
    </dgm:pt>
  </dgm:ptLst>
  <dgm:cxnLst>
    <dgm:cxn modelId="{18DCDF04-C554-4807-87B6-6BFF95BDFECC}" srcId="{0293801D-9A5F-4B1F-AAA6-A061E383DA2D}" destId="{8C8C1516-CE70-4F05-98C7-C98DFAA6F709}" srcOrd="2" destOrd="0" parTransId="{B8487458-13E4-4184-BB79-466F9703803C}" sibTransId="{858D3D13-8DE5-4AC5-A38A-A6DD166C27FA}"/>
    <dgm:cxn modelId="{4A8D8225-FF44-4ED4-81ED-261FC924B9E3}" srcId="{0293801D-9A5F-4B1F-AAA6-A061E383DA2D}" destId="{823ACF24-7C36-4A7A-92E4-8E36CF6E952B}" srcOrd="1" destOrd="0" parTransId="{F9D62D59-CAC7-409B-B310-E268E40DF5E9}" sibTransId="{72A2CD15-A372-47AD-B041-06C351D665A1}"/>
    <dgm:cxn modelId="{3A40C357-0E16-4EBD-BC21-826ACA334DFD}" type="presOf" srcId="{A996BDF1-B4DA-4B17-8932-2AD87DA6F343}" destId="{BC69D34A-73F1-4155-BCE8-2105A6A4CEA3}" srcOrd="0" destOrd="0" presId="urn:microsoft.com/office/officeart/2018/2/layout/IconVerticalSolidList"/>
    <dgm:cxn modelId="{5CB451AF-B7CE-4E6E-AC7D-8872A8275AB2}" type="presOf" srcId="{0293801D-9A5F-4B1F-AAA6-A061E383DA2D}" destId="{0A78B78A-4E12-4DE6-BCEB-8BFA42262462}" srcOrd="0" destOrd="0" presId="urn:microsoft.com/office/officeart/2018/2/layout/IconVerticalSolidList"/>
    <dgm:cxn modelId="{792E4BBB-D314-42DD-B1EC-95DB5629DE69}" type="presOf" srcId="{8C8C1516-CE70-4F05-98C7-C98DFAA6F709}" destId="{AB7912EE-F33B-4DFE-99C6-6C2929BDA7B3}" srcOrd="0" destOrd="0" presId="urn:microsoft.com/office/officeart/2018/2/layout/IconVerticalSolidList"/>
    <dgm:cxn modelId="{B2CE91C1-707A-48F6-BB26-BC82E32841FA}" type="presOf" srcId="{823ACF24-7C36-4A7A-92E4-8E36CF6E952B}" destId="{0BF6D4E4-A865-4FA9-8670-3A4556B66F70}" srcOrd="0" destOrd="0" presId="urn:microsoft.com/office/officeart/2018/2/layout/IconVerticalSolidList"/>
    <dgm:cxn modelId="{8754D0EC-2A2D-4D68-B1C7-45E98BBE5FEC}" srcId="{0293801D-9A5F-4B1F-AAA6-A061E383DA2D}" destId="{A996BDF1-B4DA-4B17-8932-2AD87DA6F343}" srcOrd="0" destOrd="0" parTransId="{1F5F9C70-335A-49AA-B619-EC14D5F89F40}" sibTransId="{3080DE20-F26E-4166-A5CC-6DA912A0B360}"/>
    <dgm:cxn modelId="{A6250641-AAD5-45DD-A855-E737394F5AB6}" type="presParOf" srcId="{0A78B78A-4E12-4DE6-BCEB-8BFA42262462}" destId="{CFF11FC4-E034-436D-AF30-ADDDE6B9181C}" srcOrd="0" destOrd="0" presId="urn:microsoft.com/office/officeart/2018/2/layout/IconVerticalSolidList"/>
    <dgm:cxn modelId="{E27253B3-5278-4B2E-8F2D-78A8FE65902C}" type="presParOf" srcId="{CFF11FC4-E034-436D-AF30-ADDDE6B9181C}" destId="{DB5FEF17-690C-4496-83B2-0139FDCCC312}" srcOrd="0" destOrd="0" presId="urn:microsoft.com/office/officeart/2018/2/layout/IconVerticalSolidList"/>
    <dgm:cxn modelId="{89A46098-AEB2-48E6-A57D-3C214B48D3AA}" type="presParOf" srcId="{CFF11FC4-E034-436D-AF30-ADDDE6B9181C}" destId="{F4800C6B-640E-42A1-AA22-DD85D439A5F9}" srcOrd="1" destOrd="0" presId="urn:microsoft.com/office/officeart/2018/2/layout/IconVerticalSolidList"/>
    <dgm:cxn modelId="{EB8AF1E4-DB0E-47B4-A460-CEC2ED00F43E}" type="presParOf" srcId="{CFF11FC4-E034-436D-AF30-ADDDE6B9181C}" destId="{8656975D-5D6E-4A2B-A06E-FE85C12B3051}" srcOrd="2" destOrd="0" presId="urn:microsoft.com/office/officeart/2018/2/layout/IconVerticalSolidList"/>
    <dgm:cxn modelId="{F6B45A12-6278-4BCE-B313-2FFE306D9315}" type="presParOf" srcId="{CFF11FC4-E034-436D-AF30-ADDDE6B9181C}" destId="{BC69D34A-73F1-4155-BCE8-2105A6A4CEA3}" srcOrd="3" destOrd="0" presId="urn:microsoft.com/office/officeart/2018/2/layout/IconVerticalSolidList"/>
    <dgm:cxn modelId="{7450F6FE-DFAA-4F63-ABAC-1FF8DAE417CC}" type="presParOf" srcId="{0A78B78A-4E12-4DE6-BCEB-8BFA42262462}" destId="{3F1AF718-5E58-4851-89EB-F9A9D60BEA85}" srcOrd="1" destOrd="0" presId="urn:microsoft.com/office/officeart/2018/2/layout/IconVerticalSolidList"/>
    <dgm:cxn modelId="{79E007FC-BA9C-4A96-AA14-92E1EEFFEEBF}" type="presParOf" srcId="{0A78B78A-4E12-4DE6-BCEB-8BFA42262462}" destId="{96A13C20-58F8-42A1-8C54-4CBDC3881761}" srcOrd="2" destOrd="0" presId="urn:microsoft.com/office/officeart/2018/2/layout/IconVerticalSolidList"/>
    <dgm:cxn modelId="{5F84A57A-36C7-488D-A44F-2044018F7FAA}" type="presParOf" srcId="{96A13C20-58F8-42A1-8C54-4CBDC3881761}" destId="{8948DC33-6D7C-4E68-A653-70AD4B401FC4}" srcOrd="0" destOrd="0" presId="urn:microsoft.com/office/officeart/2018/2/layout/IconVerticalSolidList"/>
    <dgm:cxn modelId="{05FB9C4B-4290-4453-96A0-81002846FF53}" type="presParOf" srcId="{96A13C20-58F8-42A1-8C54-4CBDC3881761}" destId="{5A7994CD-426C-471F-9936-E4D5957DDA74}" srcOrd="1" destOrd="0" presId="urn:microsoft.com/office/officeart/2018/2/layout/IconVerticalSolidList"/>
    <dgm:cxn modelId="{57EBC23A-4111-4475-AA72-0A79E747AC8D}" type="presParOf" srcId="{96A13C20-58F8-42A1-8C54-4CBDC3881761}" destId="{E145A451-6868-4722-9370-F8CD1F362302}" srcOrd="2" destOrd="0" presId="urn:microsoft.com/office/officeart/2018/2/layout/IconVerticalSolidList"/>
    <dgm:cxn modelId="{A1AD9D86-C02D-4FFB-85D0-08F7861D55AA}" type="presParOf" srcId="{96A13C20-58F8-42A1-8C54-4CBDC3881761}" destId="{0BF6D4E4-A865-4FA9-8670-3A4556B66F70}" srcOrd="3" destOrd="0" presId="urn:microsoft.com/office/officeart/2018/2/layout/IconVerticalSolidList"/>
    <dgm:cxn modelId="{39BC59AF-1586-40F7-85FB-FECAAC786B9B}" type="presParOf" srcId="{0A78B78A-4E12-4DE6-BCEB-8BFA42262462}" destId="{737AC212-37B7-4B6C-8251-ADDEFB979366}" srcOrd="3" destOrd="0" presId="urn:microsoft.com/office/officeart/2018/2/layout/IconVerticalSolidList"/>
    <dgm:cxn modelId="{83D5A5B4-31D6-4E0C-B605-2D4856C1AF7D}" type="presParOf" srcId="{0A78B78A-4E12-4DE6-BCEB-8BFA42262462}" destId="{8609A540-7A84-430C-A9D8-F281704D8B04}" srcOrd="4" destOrd="0" presId="urn:microsoft.com/office/officeart/2018/2/layout/IconVerticalSolidList"/>
    <dgm:cxn modelId="{D7F4AE36-BF89-4C8A-8E75-41DAD817C858}" type="presParOf" srcId="{8609A540-7A84-430C-A9D8-F281704D8B04}" destId="{4F3053FC-1A4D-431A-97A4-C192A9AE58E5}" srcOrd="0" destOrd="0" presId="urn:microsoft.com/office/officeart/2018/2/layout/IconVerticalSolidList"/>
    <dgm:cxn modelId="{2F7FB0F9-943D-4E99-B1EF-9781B965AF9A}" type="presParOf" srcId="{8609A540-7A84-430C-A9D8-F281704D8B04}" destId="{E3F297C1-C4F5-4B86-A575-624B946E013C}" srcOrd="1" destOrd="0" presId="urn:microsoft.com/office/officeart/2018/2/layout/IconVerticalSolidList"/>
    <dgm:cxn modelId="{3AF0F10E-2175-4D09-A341-74FEA14BB6C3}" type="presParOf" srcId="{8609A540-7A84-430C-A9D8-F281704D8B04}" destId="{AD837042-E66B-4CA2-B2C0-FF72ED044286}" srcOrd="2" destOrd="0" presId="urn:microsoft.com/office/officeart/2018/2/layout/IconVerticalSolidList"/>
    <dgm:cxn modelId="{81F2902B-4153-4788-AEEE-E7208588EA07}" type="presParOf" srcId="{8609A540-7A84-430C-A9D8-F281704D8B04}" destId="{AB7912EE-F33B-4DFE-99C6-6C2929BDA7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FEF17-690C-4496-83B2-0139FDCCC312}">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00C6B-640E-42A1-AA22-DD85D439A5F9}">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69D34A-73F1-4155-BCE8-2105A6A4CEA3}">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66750">
            <a:lnSpc>
              <a:spcPct val="90000"/>
            </a:lnSpc>
            <a:spcBef>
              <a:spcPct val="0"/>
            </a:spcBef>
            <a:spcAft>
              <a:spcPct val="35000"/>
            </a:spcAft>
            <a:buNone/>
          </a:pPr>
          <a:r>
            <a:rPr lang="en-US" sz="1500" kern="1200" dirty="0"/>
            <a:t>Medicaid provides health coverage and long-term care services for </a:t>
          </a:r>
          <a:r>
            <a:rPr lang="en-US" sz="1800" i="1" u="sng" kern="1200" dirty="0"/>
            <a:t>Alaska’s most vulnerable</a:t>
          </a:r>
          <a:r>
            <a:rPr lang="en-US" sz="1800" i="1" kern="1200" dirty="0"/>
            <a:t>:  children, seniors, people with disabilities, pregnant women, and very low income or working poor.</a:t>
          </a:r>
        </a:p>
      </dsp:txBody>
      <dsp:txXfrm>
        <a:off x="1941716" y="718"/>
        <a:ext cx="4571887" cy="1681139"/>
      </dsp:txXfrm>
    </dsp:sp>
    <dsp:sp modelId="{8948DC33-6D7C-4E68-A653-70AD4B401FC4}">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994CD-426C-471F-9936-E4D5957DDA7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F6D4E4-A865-4FA9-8670-3A4556B66F7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666750">
            <a:lnSpc>
              <a:spcPct val="90000"/>
            </a:lnSpc>
            <a:spcBef>
              <a:spcPct val="0"/>
            </a:spcBef>
            <a:spcAft>
              <a:spcPct val="35000"/>
            </a:spcAft>
            <a:buNone/>
          </a:pPr>
          <a:r>
            <a:rPr lang="en-US" sz="1500" kern="1200" dirty="0"/>
            <a:t>Medicaid clients have difficulties finding access to behavioral healthcare and often have to wait three to six months for appointments.  So you can imagine a person in crisis who cannot find behavioral healthcare access or are told it’s available in three to four months, what are there options? </a:t>
          </a:r>
        </a:p>
      </dsp:txBody>
      <dsp:txXfrm>
        <a:off x="1941716" y="2102143"/>
        <a:ext cx="4571887" cy="1681139"/>
      </dsp:txXfrm>
    </dsp:sp>
    <dsp:sp modelId="{4F3053FC-1A4D-431A-97A4-C192A9AE58E5}">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297C1-C4F5-4B86-A575-624B946E013C}">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7912EE-F33B-4DFE-99C6-6C2929BDA7B3}">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66800">
            <a:lnSpc>
              <a:spcPct val="90000"/>
            </a:lnSpc>
            <a:spcBef>
              <a:spcPct val="0"/>
            </a:spcBef>
            <a:spcAft>
              <a:spcPct val="35000"/>
            </a:spcAft>
            <a:buNone/>
          </a:pPr>
          <a:r>
            <a:rPr lang="en-US" sz="2400" kern="1200" dirty="0"/>
            <a:t>Alaska’s emergency room facilities are in a crisis mode treating behavioral health issues.</a:t>
          </a:r>
          <a:r>
            <a:rPr lang="en-US" sz="1500" kern="1200" dirty="0"/>
            <a:t>  </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0.24792</cdr:x>
      <cdr:y>0.8965</cdr:y>
    </cdr:from>
    <cdr:to>
      <cdr:x>0.92917</cdr:x>
      <cdr:y>1</cdr:y>
    </cdr:to>
    <cdr:sp macro="" textlink="">
      <cdr:nvSpPr>
        <cdr:cNvPr id="2" name="TextBox 1">
          <a:extLst xmlns:a="http://schemas.openxmlformats.org/drawingml/2006/main">
            <a:ext uri="{FF2B5EF4-FFF2-40B4-BE49-F238E27FC236}">
              <a16:creationId xmlns:a16="http://schemas.microsoft.com/office/drawing/2014/main" id="{59044828-83A7-46EA-9536-7DB34CCC9043}"/>
            </a:ext>
          </a:extLst>
        </cdr:cNvPr>
        <cdr:cNvSpPr txBox="1"/>
      </cdr:nvSpPr>
      <cdr:spPr>
        <a:xfrm xmlns:a="http://schemas.openxmlformats.org/drawingml/2006/main">
          <a:off x="1133475" y="3309938"/>
          <a:ext cx="311467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0.03065</cdr:x>
      <cdr:y>0.93614</cdr:y>
    </cdr:from>
    <cdr:to>
      <cdr:x>0.24521</cdr:x>
      <cdr:y>0.98839</cdr:y>
    </cdr:to>
    <cdr:sp macro="" textlink="">
      <cdr:nvSpPr>
        <cdr:cNvPr id="3" name="TextBox 2">
          <a:extLst xmlns:a="http://schemas.openxmlformats.org/drawingml/2006/main">
            <a:ext uri="{FF2B5EF4-FFF2-40B4-BE49-F238E27FC236}">
              <a16:creationId xmlns:a16="http://schemas.microsoft.com/office/drawing/2014/main" id="{2608EDF8-0E59-4096-A8AB-2103B1D18323}"/>
            </a:ext>
          </a:extLst>
        </cdr:cNvPr>
        <cdr:cNvSpPr txBox="1"/>
      </cdr:nvSpPr>
      <cdr:spPr>
        <a:xfrm xmlns:a="http://schemas.openxmlformats.org/drawingml/2006/main">
          <a:off x="152400" y="3071813"/>
          <a:ext cx="1066800" cy="171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26A58F-FBB5-41FE-9844-3EDD0C8D2C0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958EBA-ACCA-48B7-8537-AA6A9DA837C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EA29B66-FC2E-4D1C-8725-CD9F959B1D03}" type="datetimeFigureOut">
              <a:rPr lang="en-US" smtClean="0"/>
              <a:t>2/20/2020</a:t>
            </a:fld>
            <a:endParaRPr lang="en-US" dirty="0"/>
          </a:p>
        </p:txBody>
      </p:sp>
      <p:sp>
        <p:nvSpPr>
          <p:cNvPr id="4" name="Footer Placeholder 3">
            <a:extLst>
              <a:ext uri="{FF2B5EF4-FFF2-40B4-BE49-F238E27FC236}">
                <a16:creationId xmlns:a16="http://schemas.microsoft.com/office/drawing/2014/main" id="{33256D3D-7730-4778-828E-C06AE8758C2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4999A7F-5C46-47F5-910F-4AC6D9E23CA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8EA5B31-1636-4222-B208-009117DE4043}" type="slidenum">
              <a:rPr lang="en-US" smtClean="0"/>
              <a:t>‹#›</a:t>
            </a:fld>
            <a:endParaRPr lang="en-US" dirty="0"/>
          </a:p>
        </p:txBody>
      </p:sp>
    </p:spTree>
    <p:extLst>
      <p:ext uri="{BB962C8B-B14F-4D97-AF65-F5344CB8AC3E}">
        <p14:creationId xmlns:p14="http://schemas.microsoft.com/office/powerpoint/2010/main" val="22770936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AB6492-4C9C-4786-B057-7B8E938F6077}" type="datetimeFigureOut">
              <a:rPr lang="en-US" smtClean="0"/>
              <a:t>2/20/2020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FC88AE-D4AC-49D4-BCC2-C1AF85238E59}" type="slidenum">
              <a:rPr lang="en-US" smtClean="0"/>
              <a:t>‹#›</a:t>
            </a:fld>
            <a:endParaRPr lang="en-US" dirty="0"/>
          </a:p>
        </p:txBody>
      </p:sp>
    </p:spTree>
    <p:extLst>
      <p:ext uri="{BB962C8B-B14F-4D97-AF65-F5344CB8AC3E}">
        <p14:creationId xmlns:p14="http://schemas.microsoft.com/office/powerpoint/2010/main" val="347660830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for committee:</a:t>
            </a:r>
          </a:p>
          <a:p>
            <a:endParaRPr lang="en-US" dirty="0"/>
          </a:p>
          <a:p>
            <a:r>
              <a:rPr lang="en-US" dirty="0"/>
              <a:t>Good afternoon Mr. Chairman and committee members.  We are presenting SB 134 – which would add Licensed Professional Counselors to the Medicaid Optional Services.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think we all have seen examples of behavioral health shortages that are revealed to us all in our daily lives, through media stories of what we consider bizarre behavior, or what you may see and experience in your communities, both nationally and within Alaska.</a:t>
            </a:r>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1</a:t>
            </a:fld>
            <a:endParaRPr lang="en-US" dirty="0"/>
          </a:p>
        </p:txBody>
      </p:sp>
      <p:sp>
        <p:nvSpPr>
          <p:cNvPr id="5" name="Header Placeholder 4">
            <a:extLst>
              <a:ext uri="{FF2B5EF4-FFF2-40B4-BE49-F238E27FC236}">
                <a16:creationId xmlns:a16="http://schemas.microsoft.com/office/drawing/2014/main" id="{CAADFB24-4476-49DD-9427-70F4B5600A58}"/>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2157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 diagnoses is : Alcohol-related disorders for the top 2.7% 			four year average for super-utilizers = 2.4% (1,609 people) @ $43.5 million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 2.7% were likely to be between 20-59 years old &amp; top 2.7% = 61% females &amp; 39% males	Four year average for top 10.77% of super-utilizers (7,204 people) @ annual average cost of $103.4 million ($14,332 per person annually)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Monday’s are the most commons days for a visit to the Emergency room			The top 2.7% were likely to be between 20-59 years old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10</a:t>
            </a:fld>
            <a:endParaRPr lang="en-US" dirty="0"/>
          </a:p>
        </p:txBody>
      </p:sp>
      <p:sp>
        <p:nvSpPr>
          <p:cNvPr id="5" name="Header Placeholder 4">
            <a:extLst>
              <a:ext uri="{FF2B5EF4-FFF2-40B4-BE49-F238E27FC236}">
                <a16:creationId xmlns:a16="http://schemas.microsoft.com/office/drawing/2014/main" id="{95C052A6-90B1-47C3-A93A-D3CA9F42AC2E}"/>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661691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common diagnoses is : Alcohol-related disorders for the top 2.7% 			four year average for super-utilizers = 2.4% (1,609 people) @ $43.5 million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 2.7% were likely to be between 20-59 years old &amp; top 2.7% = 61% females &amp; 39% males	Four year average for top 10.77% of super-utilizers (7,204 people) @ annual average cost of $103.4 million ($14,332 per person annually)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Monday’s are the most commons days for a visit to the Emergency room			The top 2.7% were likely to be between 20-59 years old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11</a:t>
            </a:fld>
            <a:endParaRPr lang="en-US" dirty="0"/>
          </a:p>
        </p:txBody>
      </p:sp>
      <p:sp>
        <p:nvSpPr>
          <p:cNvPr id="5" name="Header Placeholder 4">
            <a:extLst>
              <a:ext uri="{FF2B5EF4-FFF2-40B4-BE49-F238E27FC236}">
                <a16:creationId xmlns:a16="http://schemas.microsoft.com/office/drawing/2014/main" id="{95C052A6-90B1-47C3-A93A-D3CA9F42AC2E}"/>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49918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for committee:</a:t>
            </a:r>
          </a:p>
          <a:p>
            <a:endParaRPr lang="en-US" dirty="0"/>
          </a:p>
          <a:p>
            <a:r>
              <a:rPr lang="en-US" dirty="0"/>
              <a:t>Good afternoon Mr. Chairman and committee members.  We are presenting SB 134 – which would add Licensed Professional Counselors to the Medicaid Optional Services.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think we all have seen examples of behavioral health shortages that are revealed to us all in our daily lives, through media stories of what we consider bizarre behavior, or what you may see and experience in your communities, both nationally and within Alaska.</a:t>
            </a:r>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12</a:t>
            </a:fld>
            <a:endParaRPr lang="en-US" dirty="0"/>
          </a:p>
        </p:txBody>
      </p:sp>
      <p:sp>
        <p:nvSpPr>
          <p:cNvPr id="5" name="Header Placeholder 4">
            <a:extLst>
              <a:ext uri="{FF2B5EF4-FFF2-40B4-BE49-F238E27FC236}">
                <a16:creationId xmlns:a16="http://schemas.microsoft.com/office/drawing/2014/main" id="{CAADFB24-4476-49DD-9427-70F4B5600A58}"/>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23572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for committee:</a:t>
            </a:r>
          </a:p>
          <a:p>
            <a:endParaRPr lang="en-US" dirty="0"/>
          </a:p>
          <a:p>
            <a:r>
              <a:rPr lang="en-US" dirty="0"/>
              <a:t>Good afternoon Mr. Chairman and committee members.  We are presenting SB 134 – which would add Licensed Professional Counselors to the Medicaid Optional Services.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think we all have seen examples of behavioral health shortages that are revealed to us all in our daily lives, through media stories of what we consider bizarre behavior, or what you may see and experience in your communities, both nationally and within Alaska.</a:t>
            </a:r>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2</a:t>
            </a:fld>
            <a:endParaRPr lang="en-US" dirty="0"/>
          </a:p>
        </p:txBody>
      </p:sp>
      <p:sp>
        <p:nvSpPr>
          <p:cNvPr id="5" name="Header Placeholder 4">
            <a:extLst>
              <a:ext uri="{FF2B5EF4-FFF2-40B4-BE49-F238E27FC236}">
                <a16:creationId xmlns:a16="http://schemas.microsoft.com/office/drawing/2014/main" id="{CAADFB24-4476-49DD-9427-70F4B5600A58}"/>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94803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are more familiar with the term, “mental health.” Mental health covers many of the same issues as behavioral health, but this term only encompasses the biological component of this aspect of wellness. The term, “behavioral health” encompasses all contributions to mental wellness including substances and their abuse, behavior, habits, and other external forces.</a:t>
            </a:r>
          </a:p>
          <a:p>
            <a:endParaRPr lang="en-US" dirty="0"/>
          </a:p>
          <a:p>
            <a:r>
              <a:rPr lang="en-US" dirty="0"/>
              <a:t>Source:  Insight = National Telepsychiatry Provider</a:t>
            </a:r>
          </a:p>
        </p:txBody>
      </p:sp>
      <p:sp>
        <p:nvSpPr>
          <p:cNvPr id="4" name="Slide Number Placeholder 3"/>
          <p:cNvSpPr>
            <a:spLocks noGrp="1"/>
          </p:cNvSpPr>
          <p:nvPr>
            <p:ph type="sldNum" sz="quarter" idx="5"/>
          </p:nvPr>
        </p:nvSpPr>
        <p:spPr/>
        <p:txBody>
          <a:bodyPr/>
          <a:lstStyle/>
          <a:p>
            <a:fld id="{E3FC88AE-D4AC-49D4-BCC2-C1AF85238E59}" type="slidenum">
              <a:rPr lang="en-US" smtClean="0"/>
              <a:t>3</a:t>
            </a:fld>
            <a:endParaRPr lang="en-US" dirty="0"/>
          </a:p>
        </p:txBody>
      </p:sp>
      <p:sp>
        <p:nvSpPr>
          <p:cNvPr id="5" name="Header Placeholder 4">
            <a:extLst>
              <a:ext uri="{FF2B5EF4-FFF2-40B4-BE49-F238E27FC236}">
                <a16:creationId xmlns:a16="http://schemas.microsoft.com/office/drawing/2014/main" id="{895B90A2-03B5-446A-97D1-4FB1DC2343C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9209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 134 would directly impact the lives of our most vulnerable population of citizens, our poor, our young, and our seniors.  Alaska’s emergency rooms have been over-whelmed with volumes of emergency situations.  The leading cause is alcohol disorders and the associated aliments of alcohol abuse.</a:t>
            </a:r>
          </a:p>
          <a:p>
            <a:endParaRPr lang="en-US" dirty="0"/>
          </a:p>
          <a:p>
            <a:r>
              <a:rPr lang="en-US" dirty="0"/>
              <a:t>Often Medicaid clients have no where else to go due to access and then the lack of capacity causes patients to stay much longer in the emergency room than they should.  Patients who have serious behavioral health issues     </a:t>
            </a:r>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E3FC88AE-D4AC-49D4-BCC2-C1AF85238E59}" type="slidenum">
              <a:rPr lang="en-US" smtClean="0"/>
              <a:t>4</a:t>
            </a:fld>
            <a:endParaRPr lang="en-US" dirty="0"/>
          </a:p>
        </p:txBody>
      </p:sp>
    </p:spTree>
    <p:extLst>
      <p:ext uri="{BB962C8B-B14F-4D97-AF65-F5344CB8AC3E}">
        <p14:creationId xmlns:p14="http://schemas.microsoft.com/office/powerpoint/2010/main" val="37871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Examples of behavioral health shortages are revealed to us all in out daily lives, through media stories of what we consider bizarre behavior or what you may see and experience in your communities, both nationally and within Alaska.</a:t>
            </a:r>
          </a:p>
          <a:p>
            <a:endParaRPr lang="en-US" dirty="0"/>
          </a:p>
          <a:p>
            <a:r>
              <a:rPr lang="en-US" dirty="0"/>
              <a:t>A few statistics about adult’s and behavioral health:  Approximately, 70% of American’s who need behavioral health services do not receive treatment.  For substance use disorders it’s about 92% that typically do not receive treatment;  Adults with serious mental health issues, approximately 66% do not receive behavioral health treatment;  </a:t>
            </a:r>
          </a:p>
          <a:p>
            <a:r>
              <a:rPr lang="en-US" dirty="0"/>
              <a:t>  </a:t>
            </a:r>
          </a:p>
          <a:p>
            <a:r>
              <a:rPr lang="en-US" dirty="0"/>
              <a:t>Did you know:  That untreated behavioral health issues can increase risk of cardiovascular disease, diabetes, stroke, Alzheimer's disease, osteoporosis, pancreatic disease, and hypertension?  Besides the unintended consequences of folks who need behavioral healthcare and don’t receive care.  Without treatment in a timely manner, this can lead to interactions with the police, the court systems, and the correctional facilities within our state. </a:t>
            </a:r>
          </a:p>
          <a:p>
            <a:endParaRPr lang="en-US" dirty="0"/>
          </a:p>
          <a:p>
            <a:r>
              <a:rPr lang="en-US" dirty="0"/>
              <a:t>Source:  Substance Abuse and Mental Health Services Administration</a:t>
            </a:r>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5</a:t>
            </a:fld>
            <a:endParaRPr lang="en-US" dirty="0"/>
          </a:p>
        </p:txBody>
      </p:sp>
      <p:sp>
        <p:nvSpPr>
          <p:cNvPr id="5" name="Header Placeholder 4">
            <a:extLst>
              <a:ext uri="{FF2B5EF4-FFF2-40B4-BE49-F238E27FC236}">
                <a16:creationId xmlns:a16="http://schemas.microsoft.com/office/drawing/2014/main" id="{FDDBA19F-4D09-4080-9173-A9CE5B9409F2}"/>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74425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behavioral health issues for children are attention-deficit/hyperactivity disorder (ADHD), anxiety, and depression.  A child diagnosed with depression has approximately a 74% of having a co-disorder, like anxiety.  If a child is diagnosed with depression and anxiety disorders, if not treated, they usually increase over time, and the child’s condition worsens.</a:t>
            </a:r>
          </a:p>
          <a:p>
            <a:endParaRPr lang="en-US" dirty="0"/>
          </a:p>
          <a:p>
            <a:r>
              <a:rPr lang="en-US" dirty="0"/>
              <a:t>Boys are more likely than girls to have a mental, behavioral, or developmental disorder;  Children living below the poverty line have a 22% likelihood of a mental, behavioral, or developmental disorder.</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6</a:t>
            </a:fld>
            <a:endParaRPr lang="en-US" dirty="0"/>
          </a:p>
        </p:txBody>
      </p:sp>
      <p:sp>
        <p:nvSpPr>
          <p:cNvPr id="5" name="Header Placeholder 4">
            <a:extLst>
              <a:ext uri="{FF2B5EF4-FFF2-40B4-BE49-F238E27FC236}">
                <a16:creationId xmlns:a16="http://schemas.microsoft.com/office/drawing/2014/main" id="{080A36C9-E68B-4667-AA30-04F1A985CCDD}"/>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37287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behavioral health issues for children are attention-deficit/hyperactivity disorder (ADHD), anxiety, and depression.  A child diagnosed with depression has approximately a 74% of having a co-disorder, like anxiety.  If a child is diagnosed with depression and anxiety disorders, if not treated, they usually increase over time, and the child’s condition worsens.</a:t>
            </a:r>
          </a:p>
          <a:p>
            <a:endParaRPr lang="en-US" dirty="0"/>
          </a:p>
          <a:p>
            <a:r>
              <a:rPr lang="en-US" dirty="0"/>
              <a:t>Boys are more likely than girls to have a mental, behavioral, or developmental disorder;  Children living below the poverty line have a 22% likelihood of a mental, behavioral, or developmental disorder.</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7</a:t>
            </a:fld>
            <a:endParaRPr lang="en-US" dirty="0"/>
          </a:p>
        </p:txBody>
      </p:sp>
      <p:sp>
        <p:nvSpPr>
          <p:cNvPr id="5" name="Header Placeholder 4">
            <a:extLst>
              <a:ext uri="{FF2B5EF4-FFF2-40B4-BE49-F238E27FC236}">
                <a16:creationId xmlns:a16="http://schemas.microsoft.com/office/drawing/2014/main" id="{080A36C9-E68B-4667-AA30-04F1A985CCDD}"/>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93154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behavioral health issues for children are attention-deficit/hyperactivity disorder (ADHD), anxiety, and depression.  A child diagnosed with depression has approximately a 74% of having a co-disorder, like anxiety.  If a child is diagnosed with depression and anxiety disorders, if not treated, they usually increase over time, and the child’s condition worsens.</a:t>
            </a:r>
          </a:p>
          <a:p>
            <a:endParaRPr lang="en-US" dirty="0"/>
          </a:p>
          <a:p>
            <a:r>
              <a:rPr lang="en-US" dirty="0"/>
              <a:t>Boys are more likely than girls to have a mental, behavioral, or developmental disorder;  Children living below the poverty line have a 22% likelihood of a mental, behavioral, or developmental disorder.</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8</a:t>
            </a:fld>
            <a:endParaRPr lang="en-US" dirty="0"/>
          </a:p>
        </p:txBody>
      </p:sp>
      <p:sp>
        <p:nvSpPr>
          <p:cNvPr id="5" name="Header Placeholder 4">
            <a:extLst>
              <a:ext uri="{FF2B5EF4-FFF2-40B4-BE49-F238E27FC236}">
                <a16:creationId xmlns:a16="http://schemas.microsoft.com/office/drawing/2014/main" id="{080A36C9-E68B-4667-AA30-04F1A985CCDD}"/>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042880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 above reflects the total cost of what the state paid to emergency rooms in Alaska in 2016 thru 2019 for Alaska’s Medicaid clients.  </a:t>
            </a:r>
          </a:p>
          <a:p>
            <a:pPr marL="174708" indent="-174708">
              <a:buFont typeface="Arial" panose="020B0604020202020204" pitchFamily="34" charset="0"/>
              <a:buChar char="•"/>
            </a:pPr>
            <a:r>
              <a:rPr lang="en-US" dirty="0"/>
              <a:t>The cost has increased by $47.1 million or 20.1% over the last four years;</a:t>
            </a:r>
          </a:p>
          <a:p>
            <a:endParaRPr lang="en-US" dirty="0"/>
          </a:p>
          <a:p>
            <a:pPr marL="174708" indent="-174708">
              <a:buFont typeface="Arial" panose="020B0604020202020204" pitchFamily="34" charset="0"/>
              <a:buChar char="•"/>
            </a:pPr>
            <a:r>
              <a:rPr lang="en-US" dirty="0"/>
              <a:t>The second stat shows the top utilizers and what the impact is to the Alaska Medicaid program and visited to ER at least 10 times and sometimes as many as 50 visits per year.  The average cost for the 2.7% = $22,604 per year.</a:t>
            </a:r>
          </a:p>
          <a:p>
            <a:endParaRPr lang="en-US" dirty="0"/>
          </a:p>
          <a:p>
            <a:r>
              <a:rPr lang="en-US" dirty="0"/>
              <a:t>Unless the Medicaid program is totally redesigned, we need to improve Medicaid areas and provide increased quality and become more cost efficient.  We believe, and others healthcare providers in Alaska agree, by adding more LPC counseling services, we have a chance to improve these outcomes!</a:t>
            </a:r>
          </a:p>
          <a:p>
            <a:endParaRPr lang="en-US" dirty="0"/>
          </a:p>
          <a:p>
            <a:r>
              <a:rPr lang="en-US" dirty="0"/>
              <a:t>We have to do something different in Alaska to help stop this trend.  With the federal approval of the 1115 waiver for behavioral health services, adding LPCs to the mix of behavioral healthcare professional offers an opportunity to expand capacity, increase the quality of care, lower the cost versus the current crisis mode, platinum level cost that the state is already paying.</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FC88AE-D4AC-49D4-BCC2-C1AF85238E59}" type="slidenum">
              <a:rPr lang="en-US" smtClean="0"/>
              <a:t>9</a:t>
            </a:fld>
            <a:endParaRPr lang="en-US" dirty="0"/>
          </a:p>
        </p:txBody>
      </p:sp>
      <p:sp>
        <p:nvSpPr>
          <p:cNvPr id="5" name="Header Placeholder 4">
            <a:extLst>
              <a:ext uri="{FF2B5EF4-FFF2-40B4-BE49-F238E27FC236}">
                <a16:creationId xmlns:a16="http://schemas.microsoft.com/office/drawing/2014/main" id="{7F6AF087-8384-4836-A738-628F14555BB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50281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AEFA-7CC7-48FD-9441-029F2215D2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8672F7-3860-429E-8E58-EDA4AED173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ECD18B-D2EE-4506-B5E8-83CD8DC8E7BB}"/>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5" name="Footer Placeholder 4">
            <a:extLst>
              <a:ext uri="{FF2B5EF4-FFF2-40B4-BE49-F238E27FC236}">
                <a16:creationId xmlns:a16="http://schemas.microsoft.com/office/drawing/2014/main" id="{E9B20E2B-CA1E-4B69-A7AD-84726054D0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0A10FF-15B0-40D5-848D-1A1CBEC8648E}"/>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387580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2AFA-1EA8-4E31-AAF0-5EA27DA9E8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B0590-3C66-44DF-A1DE-93D7A7E7E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4725A-81F7-4D2E-A620-2B5E4A06C5EA}"/>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5" name="Footer Placeholder 4">
            <a:extLst>
              <a:ext uri="{FF2B5EF4-FFF2-40B4-BE49-F238E27FC236}">
                <a16:creationId xmlns:a16="http://schemas.microsoft.com/office/drawing/2014/main" id="{D79C6025-0CE7-4D85-B8BF-6DAA5FFD00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33D861-0AC9-4804-BE99-E62C959BC8D8}"/>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339298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02374D-E5D0-410F-B905-620DF0A45F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55887E-8710-410F-B4B9-D03A9B5931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E122A-D34F-4348-AE18-02453828248E}"/>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5" name="Footer Placeholder 4">
            <a:extLst>
              <a:ext uri="{FF2B5EF4-FFF2-40B4-BE49-F238E27FC236}">
                <a16:creationId xmlns:a16="http://schemas.microsoft.com/office/drawing/2014/main" id="{50BB99B3-521C-4DB6-8127-B0E0CF6B2C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5E4FF9-B7C0-48FB-A155-2ECC1C839C36}"/>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406869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DF984-865C-4364-8F88-39314B15C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B6DFBB-95A9-4D45-AF71-E0A0C42FD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1A144-FF52-434B-BE4E-3C7170264C43}"/>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5" name="Footer Placeholder 4">
            <a:extLst>
              <a:ext uri="{FF2B5EF4-FFF2-40B4-BE49-F238E27FC236}">
                <a16:creationId xmlns:a16="http://schemas.microsoft.com/office/drawing/2014/main" id="{87AF827E-5C62-4FC4-8B5A-CD86F3A702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E954B3-BE5F-45FB-9B28-155BA13FB467}"/>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324426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AD01-8F98-4D36-9644-000AB18F63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D05E61-B74D-41EC-B7E2-761C9EDC8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9CAA41-383E-4638-9F43-86BFF40C02CD}"/>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5" name="Footer Placeholder 4">
            <a:extLst>
              <a:ext uri="{FF2B5EF4-FFF2-40B4-BE49-F238E27FC236}">
                <a16:creationId xmlns:a16="http://schemas.microsoft.com/office/drawing/2014/main" id="{E2C4873D-CC0B-418B-B3F7-513F438002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FD6210-C014-494F-9AE0-9C94B6BA8F29}"/>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167957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9F76-F58B-4C47-B8FB-EF71CEABF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44161-44CA-4D2A-B28E-E342AE17C5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054BF2-188A-41DB-88CD-33D420FB8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DD1A43-CCC9-4500-ADD4-3706F2DC4E4E}"/>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6" name="Footer Placeholder 5">
            <a:extLst>
              <a:ext uri="{FF2B5EF4-FFF2-40B4-BE49-F238E27FC236}">
                <a16:creationId xmlns:a16="http://schemas.microsoft.com/office/drawing/2014/main" id="{0D745C3A-16E4-4B5B-A297-3D46A96947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45932D-237D-47DE-A973-CCB5AC70518C}"/>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35852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EFEC-8BF0-43BA-B96D-2A727BF315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B56C85-A8DA-4324-AD8C-2484D9881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A498B-0F09-456F-AC34-F368FAA879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43E392-64C3-488B-97E4-D6803CBB5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D95DF5-92EF-4BD1-B3B7-68B4D03C25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8E760B-5825-4A09-A63B-9326F9C88BD7}"/>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8" name="Footer Placeholder 7">
            <a:extLst>
              <a:ext uri="{FF2B5EF4-FFF2-40B4-BE49-F238E27FC236}">
                <a16:creationId xmlns:a16="http://schemas.microsoft.com/office/drawing/2014/main" id="{65C17625-4329-45C3-A9DA-6CE8BB4225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19720B-3E0A-4E5C-B77A-4C0774F20C89}"/>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82839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A1BA-7700-40F9-8673-98FDFAE092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5157EC-D9B0-4155-B0EB-430D5AF29D41}"/>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4" name="Footer Placeholder 3">
            <a:extLst>
              <a:ext uri="{FF2B5EF4-FFF2-40B4-BE49-F238E27FC236}">
                <a16:creationId xmlns:a16="http://schemas.microsoft.com/office/drawing/2014/main" id="{9A4B7F9D-1A20-4B01-B8AB-CE9E505FB1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7FAE9B0-2E40-4023-8AB8-944A315B8F12}"/>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383543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6DE9A-1621-43BA-82A0-0A4E469FF682}"/>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3" name="Footer Placeholder 2">
            <a:extLst>
              <a:ext uri="{FF2B5EF4-FFF2-40B4-BE49-F238E27FC236}">
                <a16:creationId xmlns:a16="http://schemas.microsoft.com/office/drawing/2014/main" id="{436DDCBA-7004-40B4-B174-87E1B083F4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D5BFD9-6DE5-4353-9A1B-BD590EE5BA1C}"/>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25333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5837-A878-45BD-B05C-69BDE5040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52D378-BFAA-4423-B1D8-861E9CA94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CF9B3C-46AE-4A50-BCC0-5FA752ACA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C6099-4BCC-4E89-8D77-046D72A4F291}"/>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6" name="Footer Placeholder 5">
            <a:extLst>
              <a:ext uri="{FF2B5EF4-FFF2-40B4-BE49-F238E27FC236}">
                <a16:creationId xmlns:a16="http://schemas.microsoft.com/office/drawing/2014/main" id="{535FCF50-198C-47EA-A0A8-F8C2D0951D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3471FAB-BCC1-45CF-8C5C-48F630C858D5}"/>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31008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79BC-4DE4-4A53-90E4-0E974DB69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A3269D-5F0C-417A-B581-57E7DF447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A81831-395A-4C09-BCE0-8F7C311A8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DE405-0280-4F53-AC66-3B53C8135EE4}"/>
              </a:ext>
            </a:extLst>
          </p:cNvPr>
          <p:cNvSpPr>
            <a:spLocks noGrp="1"/>
          </p:cNvSpPr>
          <p:nvPr>
            <p:ph type="dt" sz="half" idx="10"/>
          </p:nvPr>
        </p:nvSpPr>
        <p:spPr/>
        <p:txBody>
          <a:bodyPr/>
          <a:lstStyle/>
          <a:p>
            <a:fld id="{2C32A78B-4518-4DD4-A3E7-02232E951819}" type="datetimeFigureOut">
              <a:rPr lang="en-US" smtClean="0"/>
              <a:t>2/20/2020</a:t>
            </a:fld>
            <a:endParaRPr lang="en-US" dirty="0"/>
          </a:p>
        </p:txBody>
      </p:sp>
      <p:sp>
        <p:nvSpPr>
          <p:cNvPr id="6" name="Footer Placeholder 5">
            <a:extLst>
              <a:ext uri="{FF2B5EF4-FFF2-40B4-BE49-F238E27FC236}">
                <a16:creationId xmlns:a16="http://schemas.microsoft.com/office/drawing/2014/main" id="{F4C5F0FD-49B8-4C9B-BAFF-8A09CD1055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790902-EC8C-48D4-BA59-029CD88A8C38}"/>
              </a:ext>
            </a:extLst>
          </p:cNvPr>
          <p:cNvSpPr>
            <a:spLocks noGrp="1"/>
          </p:cNvSpPr>
          <p:nvPr>
            <p:ph type="sldNum" sz="quarter" idx="12"/>
          </p:nvPr>
        </p:nvSpPr>
        <p:spPr/>
        <p:txBody>
          <a:bodyPr/>
          <a:lstStyle/>
          <a:p>
            <a:fld id="{A0745A40-CF65-4A37-B77D-5EDB7CAD2B6C}" type="slidenum">
              <a:rPr lang="en-US" smtClean="0"/>
              <a:t>‹#›</a:t>
            </a:fld>
            <a:endParaRPr lang="en-US" dirty="0"/>
          </a:p>
        </p:txBody>
      </p:sp>
    </p:spTree>
    <p:extLst>
      <p:ext uri="{BB962C8B-B14F-4D97-AF65-F5344CB8AC3E}">
        <p14:creationId xmlns:p14="http://schemas.microsoft.com/office/powerpoint/2010/main" val="49974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7B6E63-4C47-4554-BA67-9395C496F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BCC566-3CDA-4B1C-988F-83F60E569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90362-EAB0-4276-827B-BD8598414A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2A78B-4518-4DD4-A3E7-02232E951819}" type="datetimeFigureOut">
              <a:rPr lang="en-US" smtClean="0"/>
              <a:t>2/20/2020</a:t>
            </a:fld>
            <a:endParaRPr lang="en-US" dirty="0"/>
          </a:p>
        </p:txBody>
      </p:sp>
      <p:sp>
        <p:nvSpPr>
          <p:cNvPr id="5" name="Footer Placeholder 4">
            <a:extLst>
              <a:ext uri="{FF2B5EF4-FFF2-40B4-BE49-F238E27FC236}">
                <a16:creationId xmlns:a16="http://schemas.microsoft.com/office/drawing/2014/main" id="{B4D3FD60-2078-47A7-B3B6-6E603053FC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CB9AC7-E0CB-40D2-9F53-ED85CA033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45A40-CF65-4A37-B77D-5EDB7CAD2B6C}" type="slidenum">
              <a:rPr lang="en-US" smtClean="0"/>
              <a:t>‹#›</a:t>
            </a:fld>
            <a:endParaRPr lang="en-US" dirty="0"/>
          </a:p>
        </p:txBody>
      </p:sp>
    </p:spTree>
    <p:extLst>
      <p:ext uri="{BB962C8B-B14F-4D97-AF65-F5344CB8AC3E}">
        <p14:creationId xmlns:p14="http://schemas.microsoft.com/office/powerpoint/2010/main" val="304423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B2C417-CDAC-4351-AE6E-290B89A258B7}"/>
              </a:ext>
            </a:extLst>
          </p:cNvPr>
          <p:cNvSpPr>
            <a:spLocks noGrp="1"/>
          </p:cNvSpPr>
          <p:nvPr>
            <p:ph type="ftr" sz="quarter" idx="11"/>
          </p:nvPr>
        </p:nvSpPr>
        <p:spPr/>
        <p:txBody>
          <a:bodyPr/>
          <a:lstStyle/>
          <a:p>
            <a:endParaRPr lang="en-US" dirty="0">
              <a:solidFill>
                <a:schemeClr val="tx1"/>
              </a:solidFill>
            </a:endParaRPr>
          </a:p>
          <a:p>
            <a:r>
              <a:rPr lang="en-US" dirty="0">
                <a:solidFill>
                  <a:schemeClr val="tx1"/>
                </a:solidFill>
              </a:rPr>
              <a:t> </a:t>
            </a:r>
          </a:p>
          <a:p>
            <a:endParaRPr lang="en-US" dirty="0">
              <a:solidFill>
                <a:schemeClr val="tx1"/>
              </a:solidFill>
            </a:endParaRPr>
          </a:p>
        </p:txBody>
      </p:sp>
      <p:sp>
        <p:nvSpPr>
          <p:cNvPr id="5" name="Slide Number Placeholder 4">
            <a:extLst>
              <a:ext uri="{FF2B5EF4-FFF2-40B4-BE49-F238E27FC236}">
                <a16:creationId xmlns:a16="http://schemas.microsoft.com/office/drawing/2014/main" id="{8714DE59-A8B6-4122-9374-022E6087F649}"/>
              </a:ext>
            </a:extLst>
          </p:cNvPr>
          <p:cNvSpPr>
            <a:spLocks noGrp="1"/>
          </p:cNvSpPr>
          <p:nvPr>
            <p:ph type="sldNum" sz="quarter" idx="12"/>
          </p:nvPr>
        </p:nvSpPr>
        <p:spPr>
          <a:xfrm>
            <a:off x="8610600" y="6356350"/>
            <a:ext cx="2743200" cy="365125"/>
          </a:xfrm>
        </p:spPr>
        <p:txBody>
          <a:bodyPr/>
          <a:lstStyle/>
          <a:p>
            <a:fld id="{6D22F896-40B5-4ADD-8801-0D06FADFA095}" type="slidenum">
              <a:rPr lang="en-US" smtClean="0">
                <a:solidFill>
                  <a:schemeClr val="tx1"/>
                </a:solidFill>
              </a:rPr>
              <a:t>1</a:t>
            </a:fld>
            <a:endParaRPr lang="en-US" dirty="0">
              <a:solidFill>
                <a:schemeClr val="tx1"/>
              </a:solidFill>
            </a:endParaRPr>
          </a:p>
        </p:txBody>
      </p:sp>
      <p:cxnSp>
        <p:nvCxnSpPr>
          <p:cNvPr id="8" name="Straight Connector 7">
            <a:extLst>
              <a:ext uri="{FF2B5EF4-FFF2-40B4-BE49-F238E27FC236}">
                <a16:creationId xmlns:a16="http://schemas.microsoft.com/office/drawing/2014/main" id="{7B87E961-88B8-48E8-A1FC-80FD43572CB8}"/>
              </a:ext>
            </a:extLst>
          </p:cNvPr>
          <p:cNvCxnSpPr>
            <a:cxnSpLocks/>
          </p:cNvCxnSpPr>
          <p:nvPr/>
        </p:nvCxnSpPr>
        <p:spPr>
          <a:xfrm>
            <a:off x="447261" y="0"/>
            <a:ext cx="0" cy="6858000"/>
          </a:xfrm>
          <a:prstGeom prst="line">
            <a:avLst/>
          </a:prstGeom>
          <a:ln w="76200">
            <a:solidFill>
              <a:srgbClr val="F8D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10504F-3796-4222-84A4-8ED9FE126FF2}"/>
              </a:ext>
            </a:extLst>
          </p:cNvPr>
          <p:cNvCxnSpPr>
            <a:cxnSpLocks/>
          </p:cNvCxnSpPr>
          <p:nvPr/>
        </p:nvCxnSpPr>
        <p:spPr>
          <a:xfrm>
            <a:off x="0" y="6356350"/>
            <a:ext cx="12192000" cy="1"/>
          </a:xfrm>
          <a:prstGeom prst="line">
            <a:avLst/>
          </a:prstGeom>
          <a:ln w="57150">
            <a:solidFill>
              <a:srgbClr val="1A2BAD"/>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8B5529-D0F1-49F0-A08D-62F29E85554D}"/>
              </a:ext>
            </a:extLst>
          </p:cNvPr>
          <p:cNvCxnSpPr>
            <a:cxnSpLocks/>
          </p:cNvCxnSpPr>
          <p:nvPr/>
        </p:nvCxnSpPr>
        <p:spPr>
          <a:xfrm>
            <a:off x="228600" y="0"/>
            <a:ext cx="0" cy="6858000"/>
          </a:xfrm>
          <a:prstGeom prst="line">
            <a:avLst/>
          </a:prstGeom>
          <a:ln w="38100">
            <a:solidFill>
              <a:srgbClr val="DDB06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5E8B67F-8892-4FC7-A700-CA749F7B3A60}"/>
              </a:ext>
            </a:extLst>
          </p:cNvPr>
          <p:cNvSpPr txBox="1"/>
          <p:nvPr/>
        </p:nvSpPr>
        <p:spPr>
          <a:xfrm>
            <a:off x="3758445" y="4555222"/>
            <a:ext cx="4675126" cy="1015663"/>
          </a:xfrm>
          <a:prstGeom prst="rect">
            <a:avLst/>
          </a:prstGeom>
          <a:noFill/>
        </p:spPr>
        <p:txBody>
          <a:bodyPr wrap="none" rtlCol="0">
            <a:spAutoFit/>
          </a:bodyPr>
          <a:lstStyle/>
          <a:p>
            <a:pPr algn="ctr"/>
            <a:r>
              <a:rPr lang="en-US" sz="2000" dirty="0"/>
              <a:t>Senator David Wilson - Chair</a:t>
            </a:r>
          </a:p>
          <a:p>
            <a:pPr algn="ctr"/>
            <a:r>
              <a:rPr lang="en-US" sz="2000" dirty="0"/>
              <a:t>Senate Health &amp; Social Services Committee</a:t>
            </a:r>
          </a:p>
          <a:p>
            <a:pPr algn="ctr"/>
            <a:r>
              <a:rPr lang="en-US" sz="2000" dirty="0"/>
              <a:t>February 21, 2020</a:t>
            </a:r>
          </a:p>
        </p:txBody>
      </p:sp>
      <p:sp>
        <p:nvSpPr>
          <p:cNvPr id="3" name="TextBox 2">
            <a:extLst>
              <a:ext uri="{FF2B5EF4-FFF2-40B4-BE49-F238E27FC236}">
                <a16:creationId xmlns:a16="http://schemas.microsoft.com/office/drawing/2014/main" id="{D65E1712-870D-4B71-8A20-0A45AF84DF91}"/>
              </a:ext>
            </a:extLst>
          </p:cNvPr>
          <p:cNvSpPr txBox="1"/>
          <p:nvPr/>
        </p:nvSpPr>
        <p:spPr>
          <a:xfrm>
            <a:off x="2602386" y="917783"/>
            <a:ext cx="6997172" cy="1200329"/>
          </a:xfrm>
          <a:prstGeom prst="rect">
            <a:avLst/>
          </a:prstGeom>
          <a:noFill/>
        </p:spPr>
        <p:txBody>
          <a:bodyPr wrap="none" rtlCol="0">
            <a:spAutoFit/>
          </a:bodyPr>
          <a:lstStyle/>
          <a:p>
            <a:pPr algn="ctr"/>
            <a:r>
              <a:rPr lang="en-US" sz="3600" i="1" dirty="0"/>
              <a:t>SB 134</a:t>
            </a:r>
          </a:p>
          <a:p>
            <a:pPr algn="ctr"/>
            <a:r>
              <a:rPr lang="en-US" dirty="0"/>
              <a:t>"An Act relating to medical assistance reimbursement for the services</a:t>
            </a:r>
          </a:p>
          <a:p>
            <a:pPr algn="ctr"/>
            <a:r>
              <a:rPr lang="en-US" dirty="0"/>
              <a:t> of licensed professional counselors; and providing for an effective date."</a:t>
            </a:r>
            <a:endParaRPr lang="en-US" sz="3600" i="1" dirty="0"/>
          </a:p>
        </p:txBody>
      </p:sp>
    </p:spTree>
    <p:extLst>
      <p:ext uri="{BB962C8B-B14F-4D97-AF65-F5344CB8AC3E}">
        <p14:creationId xmlns:p14="http://schemas.microsoft.com/office/powerpoint/2010/main" val="358229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76F85DB-1482-4E01-A190-A73FC0AEBA8F}"/>
              </a:ext>
            </a:extLst>
          </p:cNvPr>
          <p:cNvGraphicFramePr>
            <a:graphicFrameLocks noGrp="1"/>
          </p:cNvGraphicFramePr>
          <p:nvPr>
            <p:ph idx="1"/>
            <p:extLst>
              <p:ext uri="{D42A27DB-BD31-4B8C-83A1-F6EECF244321}">
                <p14:modId xmlns:p14="http://schemas.microsoft.com/office/powerpoint/2010/main" val="2836573629"/>
              </p:ext>
            </p:extLst>
          </p:nvPr>
        </p:nvGraphicFramePr>
        <p:xfrm>
          <a:off x="838200" y="422032"/>
          <a:ext cx="10515600" cy="47729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43FD496-8B10-48C3-AA93-A91C59D11D5D}"/>
              </a:ext>
            </a:extLst>
          </p:cNvPr>
          <p:cNvSpPr txBox="1"/>
          <p:nvPr/>
        </p:nvSpPr>
        <p:spPr>
          <a:xfrm>
            <a:off x="4081305" y="6435968"/>
            <a:ext cx="4029389" cy="553998"/>
          </a:xfrm>
          <a:prstGeom prst="rect">
            <a:avLst/>
          </a:prstGeom>
          <a:noFill/>
        </p:spPr>
        <p:txBody>
          <a:bodyPr wrap="square" rtlCol="0">
            <a:spAutoFit/>
          </a:bodyPr>
          <a:lstStyle/>
          <a:p>
            <a:pPr algn="ctr"/>
            <a:r>
              <a:rPr lang="en-US" sz="1200" dirty="0"/>
              <a:t>Source:  State Fiscal Agent – Conduent (DHSS)</a:t>
            </a:r>
          </a:p>
          <a:p>
            <a:r>
              <a:rPr lang="en-US" dirty="0"/>
              <a:t>  </a:t>
            </a:r>
          </a:p>
        </p:txBody>
      </p:sp>
      <p:sp>
        <p:nvSpPr>
          <p:cNvPr id="8" name="TextBox 7">
            <a:extLst>
              <a:ext uri="{FF2B5EF4-FFF2-40B4-BE49-F238E27FC236}">
                <a16:creationId xmlns:a16="http://schemas.microsoft.com/office/drawing/2014/main" id="{50CAAAAA-521C-43F9-9DFB-D3073AAC4FC2}"/>
              </a:ext>
            </a:extLst>
          </p:cNvPr>
          <p:cNvSpPr txBox="1"/>
          <p:nvPr/>
        </p:nvSpPr>
        <p:spPr>
          <a:xfrm>
            <a:off x="1949380" y="5194998"/>
            <a:ext cx="8782260" cy="523220"/>
          </a:xfrm>
          <a:prstGeom prst="rect">
            <a:avLst/>
          </a:prstGeom>
          <a:noFill/>
        </p:spPr>
        <p:txBody>
          <a:bodyPr wrap="square" rtlCol="0">
            <a:spAutoFit/>
          </a:bodyPr>
          <a:lstStyle/>
          <a:p>
            <a:r>
              <a:rPr lang="en-US" sz="1400" dirty="0"/>
              <a:t>From 2016 to 2019, the number of Medicaid clients has actually gone down by -6,614 or -9.6% over those four years but the costs has not as we’ve seen from the previous slide.  </a:t>
            </a:r>
          </a:p>
        </p:txBody>
      </p:sp>
    </p:spTree>
    <p:extLst>
      <p:ext uri="{BB962C8B-B14F-4D97-AF65-F5344CB8AC3E}">
        <p14:creationId xmlns:p14="http://schemas.microsoft.com/office/powerpoint/2010/main" val="256358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A75588-9B69-4D85-B7F0-7FD665D4D65F}"/>
              </a:ext>
            </a:extLst>
          </p:cNvPr>
          <p:cNvSpPr txBox="1"/>
          <p:nvPr/>
        </p:nvSpPr>
        <p:spPr>
          <a:xfrm>
            <a:off x="1417739" y="385894"/>
            <a:ext cx="8841997" cy="400110"/>
          </a:xfrm>
          <a:prstGeom prst="rect">
            <a:avLst/>
          </a:prstGeom>
          <a:noFill/>
        </p:spPr>
        <p:txBody>
          <a:bodyPr wrap="square" rtlCol="0">
            <a:spAutoFit/>
          </a:bodyPr>
          <a:lstStyle/>
          <a:p>
            <a:pPr algn="ctr"/>
            <a:r>
              <a:rPr lang="en-US" sz="2000" dirty="0"/>
              <a:t>Preventative behavioral health care does come with a cost</a:t>
            </a:r>
          </a:p>
        </p:txBody>
      </p:sp>
      <p:sp>
        <p:nvSpPr>
          <p:cNvPr id="7" name="TextBox 6">
            <a:extLst>
              <a:ext uri="{FF2B5EF4-FFF2-40B4-BE49-F238E27FC236}">
                <a16:creationId xmlns:a16="http://schemas.microsoft.com/office/drawing/2014/main" id="{6613E95D-B8FC-45D9-A0D9-CD341C55BB0A}"/>
              </a:ext>
            </a:extLst>
          </p:cNvPr>
          <p:cNvSpPr txBox="1"/>
          <p:nvPr/>
        </p:nvSpPr>
        <p:spPr>
          <a:xfrm>
            <a:off x="1417739" y="4695630"/>
            <a:ext cx="9118833" cy="1200329"/>
          </a:xfrm>
          <a:prstGeom prst="rect">
            <a:avLst/>
          </a:prstGeom>
          <a:noFill/>
        </p:spPr>
        <p:txBody>
          <a:bodyPr wrap="square" rtlCol="0">
            <a:spAutoFit/>
          </a:bodyPr>
          <a:lstStyle/>
          <a:p>
            <a:pPr algn="ctr"/>
            <a:r>
              <a:rPr lang="en-US" dirty="0"/>
              <a:t>Think about this:  Approximately $4,300 + for an emergency room behavioral health assessment versus $150 - $250 an hour for a Licensed Professional Counselor </a:t>
            </a:r>
          </a:p>
          <a:p>
            <a:pPr algn="ctr"/>
            <a:endParaRPr lang="en-US" dirty="0"/>
          </a:p>
          <a:p>
            <a:pPr algn="ctr"/>
            <a:r>
              <a:rPr lang="en-US" dirty="0"/>
              <a:t>Let’s provide the “appropriate care with the appropriate healthcare provider.”  </a:t>
            </a:r>
          </a:p>
        </p:txBody>
      </p:sp>
      <p:pic>
        <p:nvPicPr>
          <p:cNvPr id="3074" name="Picture 2" descr="Image result for An ounce of prevention is worth a pound of cure image">
            <a:extLst>
              <a:ext uri="{FF2B5EF4-FFF2-40B4-BE49-F238E27FC236}">
                <a16:creationId xmlns:a16="http://schemas.microsoft.com/office/drawing/2014/main" id="{BCFC1177-690D-41C3-A20F-DD76FA1D9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7" y="1215377"/>
            <a:ext cx="9039225"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90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B2C417-CDAC-4351-AE6E-290B89A258B7}"/>
              </a:ext>
            </a:extLst>
          </p:cNvPr>
          <p:cNvSpPr>
            <a:spLocks noGrp="1"/>
          </p:cNvSpPr>
          <p:nvPr>
            <p:ph type="ftr" sz="quarter" idx="11"/>
          </p:nvPr>
        </p:nvSpPr>
        <p:spPr/>
        <p:txBody>
          <a:bodyPr/>
          <a:lstStyle/>
          <a:p>
            <a:endParaRPr lang="en-US" dirty="0">
              <a:solidFill>
                <a:schemeClr val="tx1"/>
              </a:solidFill>
            </a:endParaRPr>
          </a:p>
          <a:p>
            <a:r>
              <a:rPr lang="en-US" dirty="0">
                <a:solidFill>
                  <a:schemeClr val="tx1"/>
                </a:solidFill>
              </a:rPr>
              <a:t> </a:t>
            </a:r>
          </a:p>
          <a:p>
            <a:endParaRPr lang="en-US" dirty="0">
              <a:solidFill>
                <a:schemeClr val="tx1"/>
              </a:solidFill>
            </a:endParaRPr>
          </a:p>
        </p:txBody>
      </p:sp>
      <p:sp>
        <p:nvSpPr>
          <p:cNvPr id="5" name="Slide Number Placeholder 4">
            <a:extLst>
              <a:ext uri="{FF2B5EF4-FFF2-40B4-BE49-F238E27FC236}">
                <a16:creationId xmlns:a16="http://schemas.microsoft.com/office/drawing/2014/main" id="{8714DE59-A8B6-4122-9374-022E6087F649}"/>
              </a:ext>
            </a:extLst>
          </p:cNvPr>
          <p:cNvSpPr>
            <a:spLocks noGrp="1"/>
          </p:cNvSpPr>
          <p:nvPr>
            <p:ph type="sldNum" sz="quarter" idx="12"/>
          </p:nvPr>
        </p:nvSpPr>
        <p:spPr>
          <a:xfrm>
            <a:off x="8610600" y="6356350"/>
            <a:ext cx="2743200" cy="365125"/>
          </a:xfrm>
        </p:spPr>
        <p:txBody>
          <a:bodyPr/>
          <a:lstStyle/>
          <a:p>
            <a:fld id="{6D22F896-40B5-4ADD-8801-0D06FADFA095}" type="slidenum">
              <a:rPr lang="en-US" smtClean="0">
                <a:solidFill>
                  <a:schemeClr val="tx1"/>
                </a:solidFill>
              </a:rPr>
              <a:t>12</a:t>
            </a:fld>
            <a:endParaRPr lang="en-US" dirty="0">
              <a:solidFill>
                <a:schemeClr val="tx1"/>
              </a:solidFill>
            </a:endParaRPr>
          </a:p>
        </p:txBody>
      </p:sp>
      <p:cxnSp>
        <p:nvCxnSpPr>
          <p:cNvPr id="8" name="Straight Connector 7">
            <a:extLst>
              <a:ext uri="{FF2B5EF4-FFF2-40B4-BE49-F238E27FC236}">
                <a16:creationId xmlns:a16="http://schemas.microsoft.com/office/drawing/2014/main" id="{7B87E961-88B8-48E8-A1FC-80FD43572CB8}"/>
              </a:ext>
            </a:extLst>
          </p:cNvPr>
          <p:cNvCxnSpPr>
            <a:cxnSpLocks/>
          </p:cNvCxnSpPr>
          <p:nvPr/>
        </p:nvCxnSpPr>
        <p:spPr>
          <a:xfrm>
            <a:off x="447261" y="0"/>
            <a:ext cx="0" cy="6858000"/>
          </a:xfrm>
          <a:prstGeom prst="line">
            <a:avLst/>
          </a:prstGeom>
          <a:ln w="76200">
            <a:solidFill>
              <a:srgbClr val="F8D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10504F-3796-4222-84A4-8ED9FE126FF2}"/>
              </a:ext>
            </a:extLst>
          </p:cNvPr>
          <p:cNvCxnSpPr>
            <a:cxnSpLocks/>
          </p:cNvCxnSpPr>
          <p:nvPr/>
        </p:nvCxnSpPr>
        <p:spPr>
          <a:xfrm>
            <a:off x="0" y="6356350"/>
            <a:ext cx="12192000" cy="1"/>
          </a:xfrm>
          <a:prstGeom prst="line">
            <a:avLst/>
          </a:prstGeom>
          <a:ln w="57150">
            <a:solidFill>
              <a:srgbClr val="1A2BAD"/>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8B5529-D0F1-49F0-A08D-62F29E85554D}"/>
              </a:ext>
            </a:extLst>
          </p:cNvPr>
          <p:cNvCxnSpPr>
            <a:cxnSpLocks/>
          </p:cNvCxnSpPr>
          <p:nvPr/>
        </p:nvCxnSpPr>
        <p:spPr>
          <a:xfrm>
            <a:off x="228600" y="0"/>
            <a:ext cx="0" cy="6858000"/>
          </a:xfrm>
          <a:prstGeom prst="line">
            <a:avLst/>
          </a:prstGeom>
          <a:ln w="38100">
            <a:solidFill>
              <a:srgbClr val="DDB065"/>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65E1712-870D-4B71-8A20-0A45AF84DF91}"/>
              </a:ext>
            </a:extLst>
          </p:cNvPr>
          <p:cNvSpPr txBox="1"/>
          <p:nvPr/>
        </p:nvSpPr>
        <p:spPr>
          <a:xfrm>
            <a:off x="2342327" y="501649"/>
            <a:ext cx="6997172" cy="1200329"/>
          </a:xfrm>
          <a:prstGeom prst="rect">
            <a:avLst/>
          </a:prstGeom>
          <a:noFill/>
        </p:spPr>
        <p:txBody>
          <a:bodyPr wrap="none" rtlCol="0">
            <a:spAutoFit/>
          </a:bodyPr>
          <a:lstStyle/>
          <a:p>
            <a:pPr algn="ctr"/>
            <a:r>
              <a:rPr lang="en-US" sz="3600" i="1" dirty="0"/>
              <a:t>SB 134</a:t>
            </a:r>
          </a:p>
          <a:p>
            <a:pPr algn="ctr"/>
            <a:r>
              <a:rPr lang="en-US" dirty="0"/>
              <a:t>"An Act relating to medical assistance reimbursement for the services</a:t>
            </a:r>
          </a:p>
          <a:p>
            <a:pPr algn="ctr"/>
            <a:r>
              <a:rPr lang="en-US" dirty="0"/>
              <a:t> of licensed professional counselors; and providing for an effective date."</a:t>
            </a:r>
            <a:endParaRPr lang="en-US" sz="3600" i="1" dirty="0"/>
          </a:p>
        </p:txBody>
      </p:sp>
      <p:sp>
        <p:nvSpPr>
          <p:cNvPr id="6" name="TextBox 5">
            <a:extLst>
              <a:ext uri="{FF2B5EF4-FFF2-40B4-BE49-F238E27FC236}">
                <a16:creationId xmlns:a16="http://schemas.microsoft.com/office/drawing/2014/main" id="{BF18A27F-DA6D-4769-ABBF-927CFF414C33}"/>
              </a:ext>
            </a:extLst>
          </p:cNvPr>
          <p:cNvSpPr txBox="1"/>
          <p:nvPr/>
        </p:nvSpPr>
        <p:spPr>
          <a:xfrm>
            <a:off x="1132514" y="2072081"/>
            <a:ext cx="10352014" cy="3570208"/>
          </a:xfrm>
          <a:prstGeom prst="rect">
            <a:avLst/>
          </a:prstGeom>
          <a:noFill/>
        </p:spPr>
        <p:txBody>
          <a:bodyPr wrap="square" rtlCol="0">
            <a:spAutoFit/>
          </a:bodyPr>
          <a:lstStyle/>
          <a:p>
            <a:r>
              <a:rPr lang="en-US" dirty="0"/>
              <a:t>Acknowledgement of support &amp; our sincere thanks to the following:</a:t>
            </a:r>
          </a:p>
          <a:p>
            <a:endParaRPr lang="en-US" dirty="0"/>
          </a:p>
          <a:p>
            <a:pPr marL="285750" indent="-285750">
              <a:buFont typeface="Arial" panose="020B0604020202020204" pitchFamily="34" charset="0"/>
              <a:buChar char="•"/>
            </a:pPr>
            <a:r>
              <a:rPr lang="en-US" sz="1400" dirty="0"/>
              <a:t>Alaska State Hospital and Nursing Home Association</a:t>
            </a:r>
          </a:p>
          <a:p>
            <a:pPr marL="285750" indent="-285750">
              <a:buFont typeface="Arial" panose="020B0604020202020204" pitchFamily="34" charset="0"/>
              <a:buChar char="•"/>
            </a:pPr>
            <a:r>
              <a:rPr lang="en-US" sz="1400" dirty="0"/>
              <a:t>Providence Health and Services Alaska</a:t>
            </a:r>
          </a:p>
          <a:p>
            <a:pPr marL="285750" indent="-285750">
              <a:buFont typeface="Arial" panose="020B0604020202020204" pitchFamily="34" charset="0"/>
              <a:buChar char="•"/>
            </a:pPr>
            <a:r>
              <a:rPr lang="en-US" sz="1400" dirty="0"/>
              <a:t>Southeast Alaska Regional Health Consortium</a:t>
            </a:r>
          </a:p>
          <a:p>
            <a:pPr marL="285750" indent="-285750">
              <a:buFont typeface="Arial" panose="020B0604020202020204" pitchFamily="34" charset="0"/>
              <a:buChar char="•"/>
            </a:pPr>
            <a:r>
              <a:rPr lang="en-US" sz="1400" dirty="0"/>
              <a:t>Alaska Regional Hospital</a:t>
            </a:r>
          </a:p>
          <a:p>
            <a:pPr marL="285750" indent="-285750">
              <a:buFont typeface="Arial" panose="020B0604020202020204" pitchFamily="34" charset="0"/>
              <a:buChar char="•"/>
            </a:pPr>
            <a:r>
              <a:rPr lang="en-US" sz="1400" dirty="0"/>
              <a:t>Mat-Su Health Foundation</a:t>
            </a:r>
          </a:p>
          <a:p>
            <a:pPr marL="285750" indent="-285750">
              <a:buFont typeface="Arial" panose="020B0604020202020204" pitchFamily="34" charset="0"/>
              <a:buChar char="•"/>
            </a:pPr>
            <a:r>
              <a:rPr lang="en-US" sz="1400" dirty="0"/>
              <a:t>Alaska Primary Care Association</a:t>
            </a:r>
          </a:p>
          <a:p>
            <a:pPr marL="285750" indent="-285750">
              <a:buFont typeface="Arial" panose="020B0604020202020204" pitchFamily="34" charset="0"/>
              <a:buChar char="•"/>
            </a:pPr>
            <a:r>
              <a:rPr lang="en-US" sz="1400" dirty="0"/>
              <a:t>Mat-Su Health Services</a:t>
            </a:r>
          </a:p>
          <a:p>
            <a:pPr marL="285750" indent="-285750">
              <a:buFont typeface="Arial" panose="020B0604020202020204" pitchFamily="34" charset="0"/>
              <a:buChar char="•"/>
            </a:pPr>
            <a:r>
              <a:rPr lang="en-US" sz="1400" dirty="0"/>
              <a:t>Alaska Mental Health Trust Authority</a:t>
            </a:r>
          </a:p>
          <a:p>
            <a:pPr marL="285750" indent="-285750">
              <a:buFont typeface="Arial" panose="020B0604020202020204" pitchFamily="34" charset="0"/>
              <a:buChar char="•"/>
            </a:pPr>
            <a:r>
              <a:rPr lang="en-US" sz="1400" dirty="0"/>
              <a:t>Alaska Department of Health &amp; Social Services</a:t>
            </a:r>
          </a:p>
          <a:p>
            <a:pPr marL="285750" indent="-285750">
              <a:buFont typeface="Arial" panose="020B0604020202020204" pitchFamily="34" charset="0"/>
              <a:buChar char="•"/>
            </a:pPr>
            <a:r>
              <a:rPr lang="en-US" sz="1400" dirty="0"/>
              <a:t>Alaska Department of Commerce, Community &amp; Economic Development  </a:t>
            </a:r>
          </a:p>
          <a:p>
            <a:pPr marL="285750" indent="-285750">
              <a:buFont typeface="Arial" panose="020B0604020202020204" pitchFamily="34" charset="0"/>
              <a:buChar char="•"/>
            </a:pPr>
            <a:r>
              <a:rPr lang="en-US" sz="1400" dirty="0"/>
              <a:t>Discovery Cove Recovery &amp; Wellness Center</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279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B2C417-CDAC-4351-AE6E-290B89A258B7}"/>
              </a:ext>
            </a:extLst>
          </p:cNvPr>
          <p:cNvSpPr>
            <a:spLocks noGrp="1"/>
          </p:cNvSpPr>
          <p:nvPr>
            <p:ph type="ftr" sz="quarter" idx="11"/>
          </p:nvPr>
        </p:nvSpPr>
        <p:spPr/>
        <p:txBody>
          <a:bodyPr/>
          <a:lstStyle/>
          <a:p>
            <a:endParaRPr lang="en-US" dirty="0">
              <a:solidFill>
                <a:schemeClr val="tx1"/>
              </a:solidFill>
            </a:endParaRPr>
          </a:p>
          <a:p>
            <a:r>
              <a:rPr lang="en-US" dirty="0">
                <a:solidFill>
                  <a:schemeClr val="tx1"/>
                </a:solidFill>
              </a:rPr>
              <a:t> </a:t>
            </a:r>
          </a:p>
          <a:p>
            <a:endParaRPr lang="en-US" dirty="0">
              <a:solidFill>
                <a:schemeClr val="tx1"/>
              </a:solidFill>
            </a:endParaRPr>
          </a:p>
        </p:txBody>
      </p:sp>
      <p:sp>
        <p:nvSpPr>
          <p:cNvPr id="5" name="Slide Number Placeholder 4">
            <a:extLst>
              <a:ext uri="{FF2B5EF4-FFF2-40B4-BE49-F238E27FC236}">
                <a16:creationId xmlns:a16="http://schemas.microsoft.com/office/drawing/2014/main" id="{8714DE59-A8B6-4122-9374-022E6087F649}"/>
              </a:ext>
            </a:extLst>
          </p:cNvPr>
          <p:cNvSpPr>
            <a:spLocks noGrp="1"/>
          </p:cNvSpPr>
          <p:nvPr>
            <p:ph type="sldNum" sz="quarter" idx="12"/>
          </p:nvPr>
        </p:nvSpPr>
        <p:spPr>
          <a:xfrm>
            <a:off x="8610600" y="6356350"/>
            <a:ext cx="2743200" cy="365125"/>
          </a:xfrm>
        </p:spPr>
        <p:txBody>
          <a:bodyPr/>
          <a:lstStyle/>
          <a:p>
            <a:fld id="{6D22F896-40B5-4ADD-8801-0D06FADFA095}" type="slidenum">
              <a:rPr lang="en-US" smtClean="0">
                <a:solidFill>
                  <a:schemeClr val="tx1"/>
                </a:solidFill>
              </a:rPr>
              <a:t>2</a:t>
            </a:fld>
            <a:endParaRPr lang="en-US" dirty="0">
              <a:solidFill>
                <a:schemeClr val="tx1"/>
              </a:solidFill>
            </a:endParaRPr>
          </a:p>
        </p:txBody>
      </p:sp>
      <p:cxnSp>
        <p:nvCxnSpPr>
          <p:cNvPr id="8" name="Straight Connector 7">
            <a:extLst>
              <a:ext uri="{FF2B5EF4-FFF2-40B4-BE49-F238E27FC236}">
                <a16:creationId xmlns:a16="http://schemas.microsoft.com/office/drawing/2014/main" id="{7B87E961-88B8-48E8-A1FC-80FD43572CB8}"/>
              </a:ext>
            </a:extLst>
          </p:cNvPr>
          <p:cNvCxnSpPr>
            <a:cxnSpLocks/>
          </p:cNvCxnSpPr>
          <p:nvPr/>
        </p:nvCxnSpPr>
        <p:spPr>
          <a:xfrm>
            <a:off x="447261" y="0"/>
            <a:ext cx="0" cy="6858000"/>
          </a:xfrm>
          <a:prstGeom prst="line">
            <a:avLst/>
          </a:prstGeom>
          <a:ln w="76200">
            <a:solidFill>
              <a:srgbClr val="F8D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10504F-3796-4222-84A4-8ED9FE126FF2}"/>
              </a:ext>
            </a:extLst>
          </p:cNvPr>
          <p:cNvCxnSpPr>
            <a:cxnSpLocks/>
          </p:cNvCxnSpPr>
          <p:nvPr/>
        </p:nvCxnSpPr>
        <p:spPr>
          <a:xfrm>
            <a:off x="0" y="6356350"/>
            <a:ext cx="12192000" cy="1"/>
          </a:xfrm>
          <a:prstGeom prst="line">
            <a:avLst/>
          </a:prstGeom>
          <a:ln w="57150">
            <a:solidFill>
              <a:srgbClr val="1A2BAD"/>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8B5529-D0F1-49F0-A08D-62F29E85554D}"/>
              </a:ext>
            </a:extLst>
          </p:cNvPr>
          <p:cNvCxnSpPr>
            <a:cxnSpLocks/>
          </p:cNvCxnSpPr>
          <p:nvPr/>
        </p:nvCxnSpPr>
        <p:spPr>
          <a:xfrm>
            <a:off x="228600" y="0"/>
            <a:ext cx="0" cy="6858000"/>
          </a:xfrm>
          <a:prstGeom prst="line">
            <a:avLst/>
          </a:prstGeom>
          <a:ln w="38100">
            <a:solidFill>
              <a:srgbClr val="DDB065"/>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65E1712-870D-4B71-8A20-0A45AF84DF91}"/>
              </a:ext>
            </a:extLst>
          </p:cNvPr>
          <p:cNvSpPr txBox="1"/>
          <p:nvPr/>
        </p:nvSpPr>
        <p:spPr>
          <a:xfrm>
            <a:off x="2602384" y="417691"/>
            <a:ext cx="6997172" cy="1200329"/>
          </a:xfrm>
          <a:prstGeom prst="rect">
            <a:avLst/>
          </a:prstGeom>
          <a:noFill/>
        </p:spPr>
        <p:txBody>
          <a:bodyPr wrap="none" rtlCol="0">
            <a:spAutoFit/>
          </a:bodyPr>
          <a:lstStyle/>
          <a:p>
            <a:pPr algn="ctr"/>
            <a:r>
              <a:rPr lang="en-US" sz="3600" i="1" dirty="0"/>
              <a:t>SB 134</a:t>
            </a:r>
          </a:p>
          <a:p>
            <a:pPr algn="ctr"/>
            <a:r>
              <a:rPr lang="en-US" dirty="0"/>
              <a:t>"An Act relating to medical assistance reimbursement for the services</a:t>
            </a:r>
          </a:p>
          <a:p>
            <a:pPr algn="ctr"/>
            <a:r>
              <a:rPr lang="en-US" dirty="0"/>
              <a:t> of licensed professional counselors; and providing for an effective date."</a:t>
            </a:r>
            <a:endParaRPr lang="en-US" sz="3600" i="1" dirty="0"/>
          </a:p>
        </p:txBody>
      </p:sp>
      <p:sp>
        <p:nvSpPr>
          <p:cNvPr id="6" name="TextBox 5">
            <a:extLst>
              <a:ext uri="{FF2B5EF4-FFF2-40B4-BE49-F238E27FC236}">
                <a16:creationId xmlns:a16="http://schemas.microsoft.com/office/drawing/2014/main" id="{23AC30D1-A6EF-4509-83E0-51931060CFD8}"/>
              </a:ext>
            </a:extLst>
          </p:cNvPr>
          <p:cNvSpPr txBox="1"/>
          <p:nvPr/>
        </p:nvSpPr>
        <p:spPr>
          <a:xfrm>
            <a:off x="1873466" y="1858360"/>
            <a:ext cx="8892330" cy="1600438"/>
          </a:xfrm>
          <a:prstGeom prst="rect">
            <a:avLst/>
          </a:prstGeom>
          <a:noFill/>
        </p:spPr>
        <p:txBody>
          <a:bodyPr wrap="square" rtlCol="0">
            <a:spAutoFit/>
          </a:bodyPr>
          <a:lstStyle/>
          <a:p>
            <a:r>
              <a:rPr lang="en-US" sz="1400" dirty="0"/>
              <a:t>SB 134 would add 717 Licensed Professional Counselors to the Medicaid Optional Services.  The concept of the bill is to expand behavioral health capacity and utilization for Alaska’s most vulnerable population, our Medicaid population.  If behavioral health issues can be treated in a preventative manner within a clinical setting, rather than a crisis stage at a platinum level, the costs lesson and the quality of the healthcare services improves.  This proposed legislation is a piece of the puzzle for providing behavioral health services to Alaskans.</a:t>
            </a:r>
          </a:p>
          <a:p>
            <a:endParaRPr lang="en-US" sz="1400" dirty="0"/>
          </a:p>
          <a:p>
            <a:pPr algn="ctr"/>
            <a:r>
              <a:rPr lang="en-US" sz="1400" b="1" dirty="0"/>
              <a:t>This would provide the “appropriate care with the appropriate provider.”</a:t>
            </a:r>
          </a:p>
        </p:txBody>
      </p:sp>
      <p:pic>
        <p:nvPicPr>
          <p:cNvPr id="9" name="Picture 8">
            <a:extLst>
              <a:ext uri="{FF2B5EF4-FFF2-40B4-BE49-F238E27FC236}">
                <a16:creationId xmlns:a16="http://schemas.microsoft.com/office/drawing/2014/main" id="{32A441B3-4F58-41CA-89C3-9AE913F1CF6D}"/>
              </a:ext>
            </a:extLst>
          </p:cNvPr>
          <p:cNvPicPr>
            <a:picLocks noChangeAspect="1"/>
          </p:cNvPicPr>
          <p:nvPr/>
        </p:nvPicPr>
        <p:blipFill>
          <a:blip r:embed="rId3"/>
          <a:stretch>
            <a:fillRect/>
          </a:stretch>
        </p:blipFill>
        <p:spPr>
          <a:xfrm>
            <a:off x="4231546" y="3703665"/>
            <a:ext cx="4379054" cy="1880386"/>
          </a:xfrm>
          <a:prstGeom prst="rect">
            <a:avLst/>
          </a:prstGeom>
        </p:spPr>
      </p:pic>
    </p:spTree>
    <p:extLst>
      <p:ext uri="{BB962C8B-B14F-4D97-AF65-F5344CB8AC3E}">
        <p14:creationId xmlns:p14="http://schemas.microsoft.com/office/powerpoint/2010/main" val="338872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14DE59-A8B6-4122-9374-022E6087F649}"/>
              </a:ext>
            </a:extLst>
          </p:cNvPr>
          <p:cNvSpPr>
            <a:spLocks noGrp="1"/>
          </p:cNvSpPr>
          <p:nvPr>
            <p:ph type="sldNum" sz="quarter" idx="12"/>
          </p:nvPr>
        </p:nvSpPr>
        <p:spPr/>
        <p:txBody>
          <a:bodyPr/>
          <a:lstStyle/>
          <a:p>
            <a:fld id="{6D22F896-40B5-4ADD-8801-0D06FADFA095}" type="slidenum">
              <a:rPr lang="en-US" smtClean="0">
                <a:solidFill>
                  <a:schemeClr val="tx1"/>
                </a:solidFill>
              </a:rPr>
              <a:t>3</a:t>
            </a:fld>
            <a:endParaRPr lang="en-US" dirty="0">
              <a:solidFill>
                <a:schemeClr val="tx1"/>
              </a:solidFill>
            </a:endParaRPr>
          </a:p>
        </p:txBody>
      </p:sp>
      <p:cxnSp>
        <p:nvCxnSpPr>
          <p:cNvPr id="8" name="Straight Connector 7">
            <a:extLst>
              <a:ext uri="{FF2B5EF4-FFF2-40B4-BE49-F238E27FC236}">
                <a16:creationId xmlns:a16="http://schemas.microsoft.com/office/drawing/2014/main" id="{7B87E961-88B8-48E8-A1FC-80FD43572CB8}"/>
              </a:ext>
            </a:extLst>
          </p:cNvPr>
          <p:cNvCxnSpPr>
            <a:cxnSpLocks/>
          </p:cNvCxnSpPr>
          <p:nvPr/>
        </p:nvCxnSpPr>
        <p:spPr>
          <a:xfrm>
            <a:off x="447261" y="0"/>
            <a:ext cx="0" cy="6858000"/>
          </a:xfrm>
          <a:prstGeom prst="line">
            <a:avLst/>
          </a:prstGeom>
          <a:ln w="76200">
            <a:solidFill>
              <a:srgbClr val="F8D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10504F-3796-4222-84A4-8ED9FE126FF2}"/>
              </a:ext>
            </a:extLst>
          </p:cNvPr>
          <p:cNvCxnSpPr>
            <a:cxnSpLocks/>
          </p:cNvCxnSpPr>
          <p:nvPr/>
        </p:nvCxnSpPr>
        <p:spPr>
          <a:xfrm>
            <a:off x="0" y="6356350"/>
            <a:ext cx="12192000" cy="1"/>
          </a:xfrm>
          <a:prstGeom prst="line">
            <a:avLst/>
          </a:prstGeom>
          <a:ln w="57150">
            <a:solidFill>
              <a:srgbClr val="1A2BAD"/>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8B5529-D0F1-49F0-A08D-62F29E85554D}"/>
              </a:ext>
            </a:extLst>
          </p:cNvPr>
          <p:cNvCxnSpPr>
            <a:cxnSpLocks/>
          </p:cNvCxnSpPr>
          <p:nvPr/>
        </p:nvCxnSpPr>
        <p:spPr>
          <a:xfrm>
            <a:off x="228600" y="0"/>
            <a:ext cx="0" cy="6858000"/>
          </a:xfrm>
          <a:prstGeom prst="line">
            <a:avLst/>
          </a:prstGeom>
          <a:ln w="38100">
            <a:solidFill>
              <a:srgbClr val="DDB06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2DA1D3-9D19-4826-B4FF-EF7F7478BA38}"/>
              </a:ext>
            </a:extLst>
          </p:cNvPr>
          <p:cNvSpPr txBox="1"/>
          <p:nvPr/>
        </p:nvSpPr>
        <p:spPr>
          <a:xfrm>
            <a:off x="1143560" y="136525"/>
            <a:ext cx="9443242" cy="2308324"/>
          </a:xfrm>
          <a:prstGeom prst="rect">
            <a:avLst/>
          </a:prstGeom>
          <a:noFill/>
        </p:spPr>
        <p:txBody>
          <a:bodyPr wrap="square" rtlCol="0" anchor="b">
            <a:spAutoFit/>
          </a:bodyPr>
          <a:lstStyle/>
          <a:p>
            <a:pPr algn="ctr"/>
            <a:endParaRPr lang="en-US" sz="3600" dirty="0"/>
          </a:p>
          <a:p>
            <a:pPr algn="ctr"/>
            <a:endParaRPr lang="en-US" sz="3600" dirty="0"/>
          </a:p>
          <a:p>
            <a:pPr algn="ctr"/>
            <a:r>
              <a:rPr lang="en-US" sz="3600" dirty="0"/>
              <a:t>Behavioral Health</a:t>
            </a:r>
          </a:p>
          <a:p>
            <a:pPr algn="ctr"/>
            <a:endParaRPr lang="en-US" sz="3600" dirty="0"/>
          </a:p>
        </p:txBody>
      </p:sp>
      <p:sp>
        <p:nvSpPr>
          <p:cNvPr id="10" name="TextBox 9">
            <a:extLst>
              <a:ext uri="{FF2B5EF4-FFF2-40B4-BE49-F238E27FC236}">
                <a16:creationId xmlns:a16="http://schemas.microsoft.com/office/drawing/2014/main" id="{770E3A78-4C5C-43BA-9492-7B4797C4E9E1}"/>
              </a:ext>
            </a:extLst>
          </p:cNvPr>
          <p:cNvSpPr txBox="1"/>
          <p:nvPr/>
        </p:nvSpPr>
        <p:spPr>
          <a:xfrm>
            <a:off x="1402672" y="2406797"/>
            <a:ext cx="9712127" cy="2031325"/>
          </a:xfrm>
          <a:prstGeom prst="rect">
            <a:avLst/>
          </a:prstGeom>
          <a:noFill/>
        </p:spPr>
        <p:txBody>
          <a:bodyPr wrap="square" rtlCol="0">
            <a:spAutoFit/>
          </a:bodyPr>
          <a:lstStyle/>
          <a:p>
            <a:pPr algn="ctr"/>
            <a:r>
              <a:rPr lang="en-US" dirty="0"/>
              <a:t>Behavioral health is the scientific study of the emotions, behaviors, and biology relating to a person’s mental well-being, their ability to function in everyday life, and their concept of self.  “Behavioral health” is the preferred term to “mental health.”  A person struggling with his or her behavioral health may face stress, depression, anxiety, relationship problems, grief, addiction, attention-deficit/hyperactivity disorder or learning disabilities, mood disorders, or other psychological concerns.  Counselors, therapists, life coaches, psychologists, nurse practitioners, or physicians can help manage behavioral health concerns with treatments such as therapy counseling or medication.</a:t>
            </a:r>
          </a:p>
        </p:txBody>
      </p:sp>
    </p:spTree>
    <p:extLst>
      <p:ext uri="{BB962C8B-B14F-4D97-AF65-F5344CB8AC3E}">
        <p14:creationId xmlns:p14="http://schemas.microsoft.com/office/powerpoint/2010/main" val="352034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04AB9A-BB93-4E4B-8F87-972B2F133254}"/>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Why Medicaid clients and who are they?</a:t>
            </a:r>
          </a:p>
        </p:txBody>
      </p:sp>
      <p:graphicFrame>
        <p:nvGraphicFramePr>
          <p:cNvPr id="5" name="Content Placeholder 2">
            <a:extLst>
              <a:ext uri="{FF2B5EF4-FFF2-40B4-BE49-F238E27FC236}">
                <a16:creationId xmlns:a16="http://schemas.microsoft.com/office/drawing/2014/main" id="{C2FF93B7-AB3F-43E1-80BF-423EE6DE156A}"/>
              </a:ext>
            </a:extLst>
          </p:cNvPr>
          <p:cNvGraphicFramePr>
            <a:graphicFrameLocks noGrp="1"/>
          </p:cNvGraphicFramePr>
          <p:nvPr>
            <p:ph idx="1"/>
            <p:extLst>
              <p:ext uri="{D42A27DB-BD31-4B8C-83A1-F6EECF244321}">
                <p14:modId xmlns:p14="http://schemas.microsoft.com/office/powerpoint/2010/main" val="186791178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8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B2C417-CDAC-4351-AE6E-290B89A258B7}"/>
              </a:ext>
            </a:extLst>
          </p:cNvPr>
          <p:cNvSpPr>
            <a:spLocks noGrp="1"/>
          </p:cNvSpPr>
          <p:nvPr>
            <p:ph type="ftr" sz="quarter" idx="11"/>
          </p:nvPr>
        </p:nvSpPr>
        <p:spPr>
          <a:xfrm>
            <a:off x="4038600" y="6527658"/>
            <a:ext cx="4114800" cy="242103"/>
          </a:xfrm>
        </p:spPr>
        <p:txBody>
          <a:bodyPr/>
          <a:lstStyle/>
          <a:p>
            <a:r>
              <a:rPr lang="en-US" dirty="0">
                <a:solidFill>
                  <a:schemeClr val="tx1"/>
                </a:solidFill>
              </a:rPr>
              <a:t> </a:t>
            </a:r>
          </a:p>
          <a:p>
            <a:r>
              <a:rPr lang="en-US" dirty="0">
                <a:solidFill>
                  <a:schemeClr val="tx1"/>
                </a:solidFill>
              </a:rPr>
              <a:t>Source:  U.S. Government Accountability Office – Behavioral Health – Research on Health Care Costs of Untreated Conditions is Limited – February 2019</a:t>
            </a:r>
          </a:p>
        </p:txBody>
      </p:sp>
      <p:sp>
        <p:nvSpPr>
          <p:cNvPr id="5" name="Slide Number Placeholder 4">
            <a:extLst>
              <a:ext uri="{FF2B5EF4-FFF2-40B4-BE49-F238E27FC236}">
                <a16:creationId xmlns:a16="http://schemas.microsoft.com/office/drawing/2014/main" id="{8714DE59-A8B6-4122-9374-022E6087F649}"/>
              </a:ext>
            </a:extLst>
          </p:cNvPr>
          <p:cNvSpPr>
            <a:spLocks noGrp="1"/>
          </p:cNvSpPr>
          <p:nvPr>
            <p:ph type="sldNum" sz="quarter" idx="12"/>
          </p:nvPr>
        </p:nvSpPr>
        <p:spPr/>
        <p:txBody>
          <a:bodyPr/>
          <a:lstStyle/>
          <a:p>
            <a:fld id="{6D22F896-40B5-4ADD-8801-0D06FADFA095}" type="slidenum">
              <a:rPr lang="en-US" smtClean="0">
                <a:solidFill>
                  <a:schemeClr val="tx1"/>
                </a:solidFill>
              </a:rPr>
              <a:t>5</a:t>
            </a:fld>
            <a:endParaRPr lang="en-US" dirty="0">
              <a:solidFill>
                <a:schemeClr val="tx1"/>
              </a:solidFill>
            </a:endParaRPr>
          </a:p>
        </p:txBody>
      </p:sp>
      <p:cxnSp>
        <p:nvCxnSpPr>
          <p:cNvPr id="8" name="Straight Connector 7">
            <a:extLst>
              <a:ext uri="{FF2B5EF4-FFF2-40B4-BE49-F238E27FC236}">
                <a16:creationId xmlns:a16="http://schemas.microsoft.com/office/drawing/2014/main" id="{7B87E961-88B8-48E8-A1FC-80FD43572CB8}"/>
              </a:ext>
            </a:extLst>
          </p:cNvPr>
          <p:cNvCxnSpPr>
            <a:cxnSpLocks/>
          </p:cNvCxnSpPr>
          <p:nvPr/>
        </p:nvCxnSpPr>
        <p:spPr>
          <a:xfrm>
            <a:off x="447261" y="0"/>
            <a:ext cx="0" cy="6858000"/>
          </a:xfrm>
          <a:prstGeom prst="line">
            <a:avLst/>
          </a:prstGeom>
          <a:ln w="76200">
            <a:solidFill>
              <a:srgbClr val="F8D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10504F-3796-4222-84A4-8ED9FE126FF2}"/>
              </a:ext>
            </a:extLst>
          </p:cNvPr>
          <p:cNvCxnSpPr>
            <a:cxnSpLocks/>
          </p:cNvCxnSpPr>
          <p:nvPr/>
        </p:nvCxnSpPr>
        <p:spPr>
          <a:xfrm>
            <a:off x="0" y="6356350"/>
            <a:ext cx="12192000" cy="1"/>
          </a:xfrm>
          <a:prstGeom prst="line">
            <a:avLst/>
          </a:prstGeom>
          <a:ln w="57150">
            <a:solidFill>
              <a:srgbClr val="1A2BAD"/>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8B5529-D0F1-49F0-A08D-62F29E85554D}"/>
              </a:ext>
            </a:extLst>
          </p:cNvPr>
          <p:cNvCxnSpPr>
            <a:cxnSpLocks/>
          </p:cNvCxnSpPr>
          <p:nvPr/>
        </p:nvCxnSpPr>
        <p:spPr>
          <a:xfrm>
            <a:off x="228600" y="0"/>
            <a:ext cx="0" cy="6858000"/>
          </a:xfrm>
          <a:prstGeom prst="line">
            <a:avLst/>
          </a:prstGeom>
          <a:ln w="38100">
            <a:solidFill>
              <a:srgbClr val="DDB06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E2DA1D3-9D19-4826-B4FF-EF7F7478BA38}"/>
              </a:ext>
            </a:extLst>
          </p:cNvPr>
          <p:cNvSpPr txBox="1"/>
          <p:nvPr/>
        </p:nvSpPr>
        <p:spPr>
          <a:xfrm>
            <a:off x="1130064" y="359840"/>
            <a:ext cx="10318456" cy="646331"/>
          </a:xfrm>
          <a:prstGeom prst="rect">
            <a:avLst/>
          </a:prstGeom>
          <a:noFill/>
        </p:spPr>
        <p:txBody>
          <a:bodyPr wrap="square" rtlCol="0">
            <a:spAutoFit/>
          </a:bodyPr>
          <a:lstStyle/>
          <a:p>
            <a:pPr algn="ctr"/>
            <a:r>
              <a:rPr lang="en-US" sz="3600" dirty="0"/>
              <a:t>Adult Untreated Behavior Health Statistics</a:t>
            </a:r>
          </a:p>
        </p:txBody>
      </p:sp>
      <p:sp>
        <p:nvSpPr>
          <p:cNvPr id="10" name="Footer Placeholder 3">
            <a:extLst>
              <a:ext uri="{FF2B5EF4-FFF2-40B4-BE49-F238E27FC236}">
                <a16:creationId xmlns:a16="http://schemas.microsoft.com/office/drawing/2014/main" id="{9E8516C3-25A5-4BE8-83DE-B3ABAD905E11}"/>
              </a:ext>
            </a:extLst>
          </p:cNvPr>
          <p:cNvSpPr txBox="1">
            <a:spLocks/>
          </p:cNvSpPr>
          <p:nvPr/>
        </p:nvSpPr>
        <p:spPr>
          <a:xfrm>
            <a:off x="4307047" y="5809869"/>
            <a:ext cx="357790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3" name="image3.jpeg">
            <a:extLst>
              <a:ext uri="{FF2B5EF4-FFF2-40B4-BE49-F238E27FC236}">
                <a16:creationId xmlns:a16="http://schemas.microsoft.com/office/drawing/2014/main" id="{6AEE4E7D-BD76-40E0-A302-431D1B632A27}"/>
              </a:ext>
            </a:extLst>
          </p:cNvPr>
          <p:cNvPicPr/>
          <p:nvPr/>
        </p:nvPicPr>
        <p:blipFill>
          <a:blip r:embed="rId3" cstate="print"/>
          <a:stretch>
            <a:fillRect/>
          </a:stretch>
        </p:blipFill>
        <p:spPr>
          <a:xfrm>
            <a:off x="2403572" y="1423651"/>
            <a:ext cx="7384855" cy="3781395"/>
          </a:xfrm>
          <a:prstGeom prst="rect">
            <a:avLst/>
          </a:prstGeom>
        </p:spPr>
      </p:pic>
    </p:spTree>
    <p:extLst>
      <p:ext uri="{BB962C8B-B14F-4D97-AF65-F5344CB8AC3E}">
        <p14:creationId xmlns:p14="http://schemas.microsoft.com/office/powerpoint/2010/main" val="425472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14DE59-A8B6-4122-9374-022E6087F649}"/>
              </a:ext>
            </a:extLst>
          </p:cNvPr>
          <p:cNvSpPr>
            <a:spLocks noGrp="1"/>
          </p:cNvSpPr>
          <p:nvPr>
            <p:ph type="sldNum" sz="quarter" idx="12"/>
          </p:nvPr>
        </p:nvSpPr>
        <p:spPr/>
        <p:txBody>
          <a:bodyPr/>
          <a:lstStyle/>
          <a:p>
            <a:fld id="{6D22F896-40B5-4ADD-8801-0D06FADFA095}" type="slidenum">
              <a:rPr lang="en-US" smtClean="0">
                <a:solidFill>
                  <a:schemeClr val="tx1"/>
                </a:solidFill>
              </a:rPr>
              <a:t>6</a:t>
            </a:fld>
            <a:endParaRPr lang="en-US" dirty="0">
              <a:solidFill>
                <a:schemeClr val="tx1"/>
              </a:solidFill>
            </a:endParaRPr>
          </a:p>
        </p:txBody>
      </p:sp>
      <p:cxnSp>
        <p:nvCxnSpPr>
          <p:cNvPr id="8" name="Straight Connector 7">
            <a:extLst>
              <a:ext uri="{FF2B5EF4-FFF2-40B4-BE49-F238E27FC236}">
                <a16:creationId xmlns:a16="http://schemas.microsoft.com/office/drawing/2014/main" id="{7B87E961-88B8-48E8-A1FC-80FD43572CB8}"/>
              </a:ext>
            </a:extLst>
          </p:cNvPr>
          <p:cNvCxnSpPr>
            <a:cxnSpLocks/>
          </p:cNvCxnSpPr>
          <p:nvPr/>
        </p:nvCxnSpPr>
        <p:spPr>
          <a:xfrm>
            <a:off x="447261" y="0"/>
            <a:ext cx="0" cy="6858000"/>
          </a:xfrm>
          <a:prstGeom prst="line">
            <a:avLst/>
          </a:prstGeom>
          <a:ln w="76200">
            <a:solidFill>
              <a:srgbClr val="F8D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10504F-3796-4222-84A4-8ED9FE126FF2}"/>
              </a:ext>
            </a:extLst>
          </p:cNvPr>
          <p:cNvCxnSpPr>
            <a:cxnSpLocks/>
          </p:cNvCxnSpPr>
          <p:nvPr/>
        </p:nvCxnSpPr>
        <p:spPr>
          <a:xfrm>
            <a:off x="0" y="6356350"/>
            <a:ext cx="12192000" cy="1"/>
          </a:xfrm>
          <a:prstGeom prst="line">
            <a:avLst/>
          </a:prstGeom>
          <a:ln w="57150">
            <a:solidFill>
              <a:srgbClr val="1A2BAD"/>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8B5529-D0F1-49F0-A08D-62F29E85554D}"/>
              </a:ext>
            </a:extLst>
          </p:cNvPr>
          <p:cNvCxnSpPr>
            <a:cxnSpLocks/>
          </p:cNvCxnSpPr>
          <p:nvPr/>
        </p:nvCxnSpPr>
        <p:spPr>
          <a:xfrm>
            <a:off x="228600" y="0"/>
            <a:ext cx="0" cy="6858000"/>
          </a:xfrm>
          <a:prstGeom prst="line">
            <a:avLst/>
          </a:prstGeom>
          <a:ln w="38100">
            <a:solidFill>
              <a:srgbClr val="DDB065"/>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9E8516C3-25A5-4BE8-83DE-B3ABAD905E11}"/>
              </a:ext>
            </a:extLst>
          </p:cNvPr>
          <p:cNvSpPr txBox="1">
            <a:spLocks/>
          </p:cNvSpPr>
          <p:nvPr/>
        </p:nvSpPr>
        <p:spPr>
          <a:xfrm>
            <a:off x="4307047" y="5809869"/>
            <a:ext cx="357790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9" name="Picture 8">
            <a:extLst>
              <a:ext uri="{FF2B5EF4-FFF2-40B4-BE49-F238E27FC236}">
                <a16:creationId xmlns:a16="http://schemas.microsoft.com/office/drawing/2014/main" id="{8BB9AF2A-ED8F-45F4-9C37-47C9281F4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970" y="1358923"/>
            <a:ext cx="7583693" cy="4268383"/>
          </a:xfrm>
          <a:prstGeom prst="rect">
            <a:avLst/>
          </a:prstGeom>
        </p:spPr>
      </p:pic>
      <p:sp>
        <p:nvSpPr>
          <p:cNvPr id="14" name="TextBox 13">
            <a:extLst>
              <a:ext uri="{FF2B5EF4-FFF2-40B4-BE49-F238E27FC236}">
                <a16:creationId xmlns:a16="http://schemas.microsoft.com/office/drawing/2014/main" id="{E24170B9-0E2C-41AF-9B5F-BD6C7EFC1D2B}"/>
              </a:ext>
            </a:extLst>
          </p:cNvPr>
          <p:cNvSpPr txBox="1"/>
          <p:nvPr/>
        </p:nvSpPr>
        <p:spPr>
          <a:xfrm>
            <a:off x="2059619" y="159798"/>
            <a:ext cx="8824397" cy="1200329"/>
          </a:xfrm>
          <a:prstGeom prst="rect">
            <a:avLst/>
          </a:prstGeom>
          <a:noFill/>
        </p:spPr>
        <p:txBody>
          <a:bodyPr wrap="square" rtlCol="0">
            <a:spAutoFit/>
          </a:bodyPr>
          <a:lstStyle/>
          <a:p>
            <a:pPr algn="ctr"/>
            <a:r>
              <a:rPr lang="en-US" sz="3600" dirty="0"/>
              <a:t>Children’s Untreated Behavioral Health Statistics</a:t>
            </a:r>
          </a:p>
        </p:txBody>
      </p:sp>
      <p:sp>
        <p:nvSpPr>
          <p:cNvPr id="2" name="TextBox 1">
            <a:extLst>
              <a:ext uri="{FF2B5EF4-FFF2-40B4-BE49-F238E27FC236}">
                <a16:creationId xmlns:a16="http://schemas.microsoft.com/office/drawing/2014/main" id="{DB5F8A4E-9241-4052-8E1E-FCABA64E7C19}"/>
              </a:ext>
            </a:extLst>
          </p:cNvPr>
          <p:cNvSpPr txBox="1"/>
          <p:nvPr/>
        </p:nvSpPr>
        <p:spPr>
          <a:xfrm>
            <a:off x="3755224" y="6356350"/>
            <a:ext cx="5697404" cy="461665"/>
          </a:xfrm>
          <a:prstGeom prst="rect">
            <a:avLst/>
          </a:prstGeom>
          <a:noFill/>
        </p:spPr>
        <p:txBody>
          <a:bodyPr wrap="square" rtlCol="0">
            <a:spAutoFit/>
          </a:bodyPr>
          <a:lstStyle/>
          <a:p>
            <a:r>
              <a:rPr lang="en-US" sz="1200" dirty="0"/>
              <a:t>Source:  U.S. Government Accountability Office – Behavioral Health – Research on Health Care Costs of Untreated Conditions is Limited – February 2019</a:t>
            </a:r>
          </a:p>
        </p:txBody>
      </p:sp>
    </p:spTree>
    <p:extLst>
      <p:ext uri="{BB962C8B-B14F-4D97-AF65-F5344CB8AC3E}">
        <p14:creationId xmlns:p14="http://schemas.microsoft.com/office/powerpoint/2010/main" val="381321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B2C417-CDAC-4351-AE6E-290B89A258B7}"/>
              </a:ext>
            </a:extLst>
          </p:cNvPr>
          <p:cNvSpPr>
            <a:spLocks noGrp="1"/>
          </p:cNvSpPr>
          <p:nvPr>
            <p:ph type="ftr" sz="quarter" idx="11"/>
          </p:nvPr>
        </p:nvSpPr>
        <p:spPr>
          <a:xfrm>
            <a:off x="4038600" y="6621867"/>
            <a:ext cx="4114800" cy="99608"/>
          </a:xfrm>
        </p:spPr>
        <p:txBody>
          <a:bodyPr/>
          <a:lstStyle/>
          <a:p>
            <a:r>
              <a:rPr lang="en-US" dirty="0">
                <a:solidFill>
                  <a:schemeClr val="tx1"/>
                </a:solidFill>
              </a:rPr>
              <a:t>Source: Alaska’s Mental Health Care Workforce Shortage – Arctic Mental Health Working Group  </a:t>
            </a:r>
          </a:p>
        </p:txBody>
      </p:sp>
      <p:sp>
        <p:nvSpPr>
          <p:cNvPr id="5" name="Slide Number Placeholder 4">
            <a:extLst>
              <a:ext uri="{FF2B5EF4-FFF2-40B4-BE49-F238E27FC236}">
                <a16:creationId xmlns:a16="http://schemas.microsoft.com/office/drawing/2014/main" id="{8714DE59-A8B6-4122-9374-022E6087F649}"/>
              </a:ext>
            </a:extLst>
          </p:cNvPr>
          <p:cNvSpPr>
            <a:spLocks noGrp="1"/>
          </p:cNvSpPr>
          <p:nvPr>
            <p:ph type="sldNum" sz="quarter" idx="12"/>
          </p:nvPr>
        </p:nvSpPr>
        <p:spPr/>
        <p:txBody>
          <a:bodyPr/>
          <a:lstStyle/>
          <a:p>
            <a:fld id="{6D22F896-40B5-4ADD-8801-0D06FADFA095}" type="slidenum">
              <a:rPr lang="en-US" smtClean="0">
                <a:solidFill>
                  <a:schemeClr val="tx1"/>
                </a:solidFill>
              </a:rPr>
              <a:t>7</a:t>
            </a:fld>
            <a:endParaRPr lang="en-US" dirty="0">
              <a:solidFill>
                <a:schemeClr val="tx1"/>
              </a:solidFill>
            </a:endParaRPr>
          </a:p>
        </p:txBody>
      </p:sp>
      <p:cxnSp>
        <p:nvCxnSpPr>
          <p:cNvPr id="8" name="Straight Connector 7">
            <a:extLst>
              <a:ext uri="{FF2B5EF4-FFF2-40B4-BE49-F238E27FC236}">
                <a16:creationId xmlns:a16="http://schemas.microsoft.com/office/drawing/2014/main" id="{7B87E961-88B8-48E8-A1FC-80FD43572CB8}"/>
              </a:ext>
            </a:extLst>
          </p:cNvPr>
          <p:cNvCxnSpPr>
            <a:cxnSpLocks/>
          </p:cNvCxnSpPr>
          <p:nvPr/>
        </p:nvCxnSpPr>
        <p:spPr>
          <a:xfrm>
            <a:off x="447261" y="0"/>
            <a:ext cx="0" cy="6858000"/>
          </a:xfrm>
          <a:prstGeom prst="line">
            <a:avLst/>
          </a:prstGeom>
          <a:ln w="76200">
            <a:solidFill>
              <a:srgbClr val="F8D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10504F-3796-4222-84A4-8ED9FE126FF2}"/>
              </a:ext>
            </a:extLst>
          </p:cNvPr>
          <p:cNvCxnSpPr>
            <a:cxnSpLocks/>
          </p:cNvCxnSpPr>
          <p:nvPr/>
        </p:nvCxnSpPr>
        <p:spPr>
          <a:xfrm>
            <a:off x="0" y="6356350"/>
            <a:ext cx="12192000" cy="1"/>
          </a:xfrm>
          <a:prstGeom prst="line">
            <a:avLst/>
          </a:prstGeom>
          <a:ln w="57150">
            <a:solidFill>
              <a:srgbClr val="1A2BAD"/>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8B5529-D0F1-49F0-A08D-62F29E85554D}"/>
              </a:ext>
            </a:extLst>
          </p:cNvPr>
          <p:cNvCxnSpPr>
            <a:cxnSpLocks/>
          </p:cNvCxnSpPr>
          <p:nvPr/>
        </p:nvCxnSpPr>
        <p:spPr>
          <a:xfrm>
            <a:off x="228600" y="0"/>
            <a:ext cx="0" cy="6858000"/>
          </a:xfrm>
          <a:prstGeom prst="line">
            <a:avLst/>
          </a:prstGeom>
          <a:ln w="38100">
            <a:solidFill>
              <a:srgbClr val="DDB065"/>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9E8516C3-25A5-4BE8-83DE-B3ABAD905E11}"/>
              </a:ext>
            </a:extLst>
          </p:cNvPr>
          <p:cNvSpPr txBox="1">
            <a:spLocks/>
          </p:cNvSpPr>
          <p:nvPr/>
        </p:nvSpPr>
        <p:spPr>
          <a:xfrm>
            <a:off x="4307047" y="5809869"/>
            <a:ext cx="357790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4" name="TextBox 13">
            <a:extLst>
              <a:ext uri="{FF2B5EF4-FFF2-40B4-BE49-F238E27FC236}">
                <a16:creationId xmlns:a16="http://schemas.microsoft.com/office/drawing/2014/main" id="{E24170B9-0E2C-41AF-9B5F-BD6C7EFC1D2B}"/>
              </a:ext>
            </a:extLst>
          </p:cNvPr>
          <p:cNvSpPr txBox="1"/>
          <p:nvPr/>
        </p:nvSpPr>
        <p:spPr>
          <a:xfrm>
            <a:off x="2059619" y="159798"/>
            <a:ext cx="8824397" cy="584775"/>
          </a:xfrm>
          <a:prstGeom prst="rect">
            <a:avLst/>
          </a:prstGeom>
          <a:noFill/>
        </p:spPr>
        <p:txBody>
          <a:bodyPr wrap="square" rtlCol="0">
            <a:spAutoFit/>
          </a:bodyPr>
          <a:lstStyle/>
          <a:p>
            <a:pPr algn="ctr"/>
            <a:r>
              <a:rPr lang="en-US" sz="3200" dirty="0"/>
              <a:t>Alaska assessment of behavioral health care needs</a:t>
            </a:r>
          </a:p>
        </p:txBody>
      </p:sp>
      <p:pic>
        <p:nvPicPr>
          <p:cNvPr id="3" name="Picture 2">
            <a:extLst>
              <a:ext uri="{FF2B5EF4-FFF2-40B4-BE49-F238E27FC236}">
                <a16:creationId xmlns:a16="http://schemas.microsoft.com/office/drawing/2014/main" id="{E990C230-70A0-42CC-93B3-B3A310D85C72}"/>
              </a:ext>
            </a:extLst>
          </p:cNvPr>
          <p:cNvPicPr>
            <a:picLocks noChangeAspect="1"/>
          </p:cNvPicPr>
          <p:nvPr/>
        </p:nvPicPr>
        <p:blipFill>
          <a:blip r:embed="rId3"/>
          <a:stretch>
            <a:fillRect/>
          </a:stretch>
        </p:blipFill>
        <p:spPr>
          <a:xfrm>
            <a:off x="1325116" y="1128891"/>
            <a:ext cx="9541768" cy="4315848"/>
          </a:xfrm>
          <a:prstGeom prst="rect">
            <a:avLst/>
          </a:prstGeom>
        </p:spPr>
      </p:pic>
    </p:spTree>
    <p:extLst>
      <p:ext uri="{BB962C8B-B14F-4D97-AF65-F5344CB8AC3E}">
        <p14:creationId xmlns:p14="http://schemas.microsoft.com/office/powerpoint/2010/main" val="415743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14DE59-A8B6-4122-9374-022E6087F649}"/>
              </a:ext>
            </a:extLst>
          </p:cNvPr>
          <p:cNvSpPr>
            <a:spLocks noGrp="1"/>
          </p:cNvSpPr>
          <p:nvPr>
            <p:ph type="sldNum" sz="quarter" idx="12"/>
          </p:nvPr>
        </p:nvSpPr>
        <p:spPr/>
        <p:txBody>
          <a:bodyPr/>
          <a:lstStyle/>
          <a:p>
            <a:fld id="{6D22F896-40B5-4ADD-8801-0D06FADFA095}" type="slidenum">
              <a:rPr lang="en-US" smtClean="0">
                <a:solidFill>
                  <a:schemeClr val="tx1"/>
                </a:solidFill>
              </a:rPr>
              <a:t>8</a:t>
            </a:fld>
            <a:endParaRPr lang="en-US" dirty="0">
              <a:solidFill>
                <a:schemeClr val="tx1"/>
              </a:solidFill>
            </a:endParaRPr>
          </a:p>
        </p:txBody>
      </p:sp>
      <p:cxnSp>
        <p:nvCxnSpPr>
          <p:cNvPr id="8" name="Straight Connector 7">
            <a:extLst>
              <a:ext uri="{FF2B5EF4-FFF2-40B4-BE49-F238E27FC236}">
                <a16:creationId xmlns:a16="http://schemas.microsoft.com/office/drawing/2014/main" id="{7B87E961-88B8-48E8-A1FC-80FD43572CB8}"/>
              </a:ext>
            </a:extLst>
          </p:cNvPr>
          <p:cNvCxnSpPr>
            <a:cxnSpLocks/>
          </p:cNvCxnSpPr>
          <p:nvPr/>
        </p:nvCxnSpPr>
        <p:spPr>
          <a:xfrm>
            <a:off x="447261" y="0"/>
            <a:ext cx="0" cy="6858000"/>
          </a:xfrm>
          <a:prstGeom prst="line">
            <a:avLst/>
          </a:prstGeom>
          <a:ln w="76200">
            <a:solidFill>
              <a:srgbClr val="F8D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10504F-3796-4222-84A4-8ED9FE126FF2}"/>
              </a:ext>
            </a:extLst>
          </p:cNvPr>
          <p:cNvCxnSpPr>
            <a:cxnSpLocks/>
          </p:cNvCxnSpPr>
          <p:nvPr/>
        </p:nvCxnSpPr>
        <p:spPr>
          <a:xfrm>
            <a:off x="0" y="6356350"/>
            <a:ext cx="12192000" cy="1"/>
          </a:xfrm>
          <a:prstGeom prst="line">
            <a:avLst/>
          </a:prstGeom>
          <a:ln w="57150">
            <a:solidFill>
              <a:srgbClr val="1A2BAD"/>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8B5529-D0F1-49F0-A08D-62F29E85554D}"/>
              </a:ext>
            </a:extLst>
          </p:cNvPr>
          <p:cNvCxnSpPr>
            <a:cxnSpLocks/>
          </p:cNvCxnSpPr>
          <p:nvPr/>
        </p:nvCxnSpPr>
        <p:spPr>
          <a:xfrm>
            <a:off x="228600" y="0"/>
            <a:ext cx="0" cy="6858000"/>
          </a:xfrm>
          <a:prstGeom prst="line">
            <a:avLst/>
          </a:prstGeom>
          <a:ln w="38100">
            <a:solidFill>
              <a:srgbClr val="DDB065"/>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9E8516C3-25A5-4BE8-83DE-B3ABAD905E11}"/>
              </a:ext>
            </a:extLst>
          </p:cNvPr>
          <p:cNvSpPr txBox="1">
            <a:spLocks/>
          </p:cNvSpPr>
          <p:nvPr/>
        </p:nvSpPr>
        <p:spPr>
          <a:xfrm>
            <a:off x="4307047" y="5809869"/>
            <a:ext cx="357790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4" name="TextBox 13">
            <a:extLst>
              <a:ext uri="{FF2B5EF4-FFF2-40B4-BE49-F238E27FC236}">
                <a16:creationId xmlns:a16="http://schemas.microsoft.com/office/drawing/2014/main" id="{E24170B9-0E2C-41AF-9B5F-BD6C7EFC1D2B}"/>
              </a:ext>
            </a:extLst>
          </p:cNvPr>
          <p:cNvSpPr txBox="1"/>
          <p:nvPr/>
        </p:nvSpPr>
        <p:spPr>
          <a:xfrm>
            <a:off x="2059619" y="159798"/>
            <a:ext cx="8824397" cy="584775"/>
          </a:xfrm>
          <a:prstGeom prst="rect">
            <a:avLst/>
          </a:prstGeom>
          <a:noFill/>
        </p:spPr>
        <p:txBody>
          <a:bodyPr wrap="square" rtlCol="0">
            <a:spAutoFit/>
          </a:bodyPr>
          <a:lstStyle/>
          <a:p>
            <a:pPr algn="ctr"/>
            <a:r>
              <a:rPr lang="en-US" sz="3200" dirty="0"/>
              <a:t>Alaska assessment of behavioral health care needs</a:t>
            </a:r>
          </a:p>
        </p:txBody>
      </p:sp>
      <p:sp>
        <p:nvSpPr>
          <p:cNvPr id="2" name="TextBox 1">
            <a:extLst>
              <a:ext uri="{FF2B5EF4-FFF2-40B4-BE49-F238E27FC236}">
                <a16:creationId xmlns:a16="http://schemas.microsoft.com/office/drawing/2014/main" id="{7B3BBCD4-6477-490A-BF34-88374F084268}"/>
              </a:ext>
            </a:extLst>
          </p:cNvPr>
          <p:cNvSpPr txBox="1"/>
          <p:nvPr/>
        </p:nvSpPr>
        <p:spPr>
          <a:xfrm>
            <a:off x="2830910" y="1026693"/>
            <a:ext cx="7055104" cy="5047536"/>
          </a:xfrm>
          <a:prstGeom prst="rect">
            <a:avLst/>
          </a:prstGeom>
          <a:noFill/>
        </p:spPr>
        <p:txBody>
          <a:bodyPr wrap="square" rtlCol="0">
            <a:spAutoFit/>
          </a:bodyPr>
          <a:lstStyle/>
          <a:p>
            <a:r>
              <a:rPr lang="en-US" sz="1600" b="1" dirty="0"/>
              <a:t>How Many Behavioral Health Care Providers Are Needed?</a:t>
            </a:r>
          </a:p>
          <a:p>
            <a:endParaRPr lang="en-US" sz="1600" dirty="0"/>
          </a:p>
          <a:p>
            <a:r>
              <a:rPr lang="en-US" sz="1600" dirty="0"/>
              <a:t>Despite the number of individuals in need of behavioral health care services, the ratio of behavioral health care providers to population is lower in Alaska than nationally.  Furthermore, most providers work in urban areas, such that the state’s remote areas have even lower provider/population ratios.</a:t>
            </a:r>
          </a:p>
          <a:p>
            <a:endParaRPr lang="en-US" sz="1600" dirty="0"/>
          </a:p>
          <a:p>
            <a:r>
              <a:rPr lang="en-US" sz="1600" dirty="0"/>
              <a:t>There are many types of behavioral health providers in Alaska (e.g., psychiatrists, neurologists, psychologists, </a:t>
            </a:r>
            <a:r>
              <a:rPr lang="en-US" sz="1600" b="1" u="sng" dirty="0"/>
              <a:t>counselors</a:t>
            </a:r>
            <a:r>
              <a:rPr lang="en-US" sz="1600" dirty="0"/>
              <a:t>, clinicians, technicians, behavioral nurse practitioners, and behavioral health aides), though as an example, here we consider only the shortage of psychiatrists.  Two studies estimated a need for 25.96 and 15.37 psychiatrists per 100,000 adults nationally, with the authors of the second study noting that the behavioral health care needs of rural populations may not have been adequately captured. </a:t>
            </a:r>
          </a:p>
          <a:p>
            <a:endParaRPr lang="en-US" sz="1600" dirty="0"/>
          </a:p>
          <a:p>
            <a:r>
              <a:rPr lang="en-US" sz="1600" dirty="0"/>
              <a:t>National estimates do not account for Alaska’s unique population, geography, and need but can serve as a benchmark for estimating the number of psychiatrists needed in Alaska.  Based on 2010 Census data, Alaska needs 184 or 106 psychiatrists, respectively.</a:t>
            </a:r>
          </a:p>
          <a:p>
            <a:endParaRPr lang="en-US" dirty="0"/>
          </a:p>
        </p:txBody>
      </p:sp>
      <p:sp>
        <p:nvSpPr>
          <p:cNvPr id="13" name="Footer Placeholder 3">
            <a:extLst>
              <a:ext uri="{FF2B5EF4-FFF2-40B4-BE49-F238E27FC236}">
                <a16:creationId xmlns:a16="http://schemas.microsoft.com/office/drawing/2014/main" id="{1397D220-EA14-4EEE-BA6B-5F9D99DB4632}"/>
              </a:ext>
            </a:extLst>
          </p:cNvPr>
          <p:cNvSpPr txBox="1">
            <a:spLocks/>
          </p:cNvSpPr>
          <p:nvPr/>
        </p:nvSpPr>
        <p:spPr>
          <a:xfrm>
            <a:off x="3905458" y="6356350"/>
            <a:ext cx="4114800" cy="40786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Source: Alaska’s Mental Health Care Workforce Shortage – Arctic Mental Health Working Group  </a:t>
            </a:r>
          </a:p>
        </p:txBody>
      </p:sp>
    </p:spTree>
    <p:extLst>
      <p:ext uri="{BB962C8B-B14F-4D97-AF65-F5344CB8AC3E}">
        <p14:creationId xmlns:p14="http://schemas.microsoft.com/office/powerpoint/2010/main" val="311723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B2C417-CDAC-4351-AE6E-290B89A258B7}"/>
              </a:ext>
            </a:extLst>
          </p:cNvPr>
          <p:cNvSpPr>
            <a:spLocks noGrp="1"/>
          </p:cNvSpPr>
          <p:nvPr>
            <p:ph type="ftr" sz="quarter" idx="11"/>
          </p:nvPr>
        </p:nvSpPr>
        <p:spPr>
          <a:xfrm>
            <a:off x="4038600" y="6537706"/>
            <a:ext cx="4114800" cy="320287"/>
          </a:xfrm>
        </p:spPr>
        <p:txBody>
          <a:bodyPr/>
          <a:lstStyle/>
          <a:p>
            <a:r>
              <a:rPr lang="en-US" dirty="0">
                <a:solidFill>
                  <a:schemeClr val="tx1"/>
                </a:solidFill>
              </a:rPr>
              <a:t> </a:t>
            </a:r>
          </a:p>
          <a:p>
            <a:endParaRPr lang="en-US" dirty="0">
              <a:solidFill>
                <a:schemeClr val="tx1"/>
              </a:solidFill>
            </a:endParaRPr>
          </a:p>
          <a:p>
            <a:endParaRPr lang="en-US" dirty="0">
              <a:solidFill>
                <a:schemeClr val="tx1"/>
              </a:solidFill>
            </a:endParaRPr>
          </a:p>
        </p:txBody>
      </p:sp>
      <p:sp>
        <p:nvSpPr>
          <p:cNvPr id="5" name="Slide Number Placeholder 4">
            <a:extLst>
              <a:ext uri="{FF2B5EF4-FFF2-40B4-BE49-F238E27FC236}">
                <a16:creationId xmlns:a16="http://schemas.microsoft.com/office/drawing/2014/main" id="{8714DE59-A8B6-4122-9374-022E6087F649}"/>
              </a:ext>
            </a:extLst>
          </p:cNvPr>
          <p:cNvSpPr>
            <a:spLocks noGrp="1"/>
          </p:cNvSpPr>
          <p:nvPr>
            <p:ph type="sldNum" sz="quarter" idx="12"/>
          </p:nvPr>
        </p:nvSpPr>
        <p:spPr/>
        <p:txBody>
          <a:bodyPr/>
          <a:lstStyle/>
          <a:p>
            <a:fld id="{6D22F896-40B5-4ADD-8801-0D06FADFA095}" type="slidenum">
              <a:rPr lang="en-US" smtClean="0">
                <a:solidFill>
                  <a:schemeClr val="tx1"/>
                </a:solidFill>
              </a:rPr>
              <a:t>9</a:t>
            </a:fld>
            <a:endParaRPr lang="en-US" dirty="0">
              <a:solidFill>
                <a:schemeClr val="tx1"/>
              </a:solidFill>
            </a:endParaRPr>
          </a:p>
        </p:txBody>
      </p:sp>
      <p:cxnSp>
        <p:nvCxnSpPr>
          <p:cNvPr id="8" name="Straight Connector 7">
            <a:extLst>
              <a:ext uri="{FF2B5EF4-FFF2-40B4-BE49-F238E27FC236}">
                <a16:creationId xmlns:a16="http://schemas.microsoft.com/office/drawing/2014/main" id="{7B87E961-88B8-48E8-A1FC-80FD43572CB8}"/>
              </a:ext>
            </a:extLst>
          </p:cNvPr>
          <p:cNvCxnSpPr>
            <a:cxnSpLocks/>
          </p:cNvCxnSpPr>
          <p:nvPr/>
        </p:nvCxnSpPr>
        <p:spPr>
          <a:xfrm>
            <a:off x="447261" y="0"/>
            <a:ext cx="0" cy="6858000"/>
          </a:xfrm>
          <a:prstGeom prst="line">
            <a:avLst/>
          </a:prstGeom>
          <a:ln w="76200">
            <a:solidFill>
              <a:srgbClr val="F8DB8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10504F-3796-4222-84A4-8ED9FE126FF2}"/>
              </a:ext>
            </a:extLst>
          </p:cNvPr>
          <p:cNvCxnSpPr>
            <a:cxnSpLocks/>
          </p:cNvCxnSpPr>
          <p:nvPr/>
        </p:nvCxnSpPr>
        <p:spPr>
          <a:xfrm>
            <a:off x="0" y="6356350"/>
            <a:ext cx="12192000" cy="1"/>
          </a:xfrm>
          <a:prstGeom prst="line">
            <a:avLst/>
          </a:prstGeom>
          <a:ln w="57150">
            <a:solidFill>
              <a:srgbClr val="1A2BAD"/>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8B5529-D0F1-49F0-A08D-62F29E85554D}"/>
              </a:ext>
            </a:extLst>
          </p:cNvPr>
          <p:cNvCxnSpPr>
            <a:cxnSpLocks/>
          </p:cNvCxnSpPr>
          <p:nvPr/>
        </p:nvCxnSpPr>
        <p:spPr>
          <a:xfrm>
            <a:off x="228600" y="0"/>
            <a:ext cx="0" cy="6858000"/>
          </a:xfrm>
          <a:prstGeom prst="line">
            <a:avLst/>
          </a:prstGeom>
          <a:ln w="38100">
            <a:solidFill>
              <a:srgbClr val="DDB065"/>
            </a:solidFill>
          </a:ln>
        </p:spPr>
        <p:style>
          <a:lnRef idx="1">
            <a:schemeClr val="accent1"/>
          </a:lnRef>
          <a:fillRef idx="0">
            <a:schemeClr val="accent1"/>
          </a:fillRef>
          <a:effectRef idx="0">
            <a:schemeClr val="accent1"/>
          </a:effectRef>
          <a:fontRef idx="minor">
            <a:schemeClr val="tx1"/>
          </a:fontRef>
        </p:style>
      </p:cxnSp>
      <p:sp>
        <p:nvSpPr>
          <p:cNvPr id="14" name="Footer Placeholder 3">
            <a:extLst>
              <a:ext uri="{FF2B5EF4-FFF2-40B4-BE49-F238E27FC236}">
                <a16:creationId xmlns:a16="http://schemas.microsoft.com/office/drawing/2014/main" id="{65A93C14-F914-4DBF-993A-19E73FB2695D}"/>
              </a:ext>
            </a:extLst>
          </p:cNvPr>
          <p:cNvSpPr txBox="1">
            <a:spLocks/>
          </p:cNvSpPr>
          <p:nvPr/>
        </p:nvSpPr>
        <p:spPr>
          <a:xfrm>
            <a:off x="4523259" y="6496029"/>
            <a:ext cx="3463677" cy="18376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Source:  State Fiscal Agent – Conduent (DHSS)</a:t>
            </a:r>
          </a:p>
        </p:txBody>
      </p:sp>
      <p:graphicFrame>
        <p:nvGraphicFramePr>
          <p:cNvPr id="13" name="Chart 12">
            <a:extLst>
              <a:ext uri="{FF2B5EF4-FFF2-40B4-BE49-F238E27FC236}">
                <a16:creationId xmlns:a16="http://schemas.microsoft.com/office/drawing/2014/main" id="{B91A2A29-143B-4F4B-8FD4-76B1FAFED867}"/>
              </a:ext>
            </a:extLst>
          </p:cNvPr>
          <p:cNvGraphicFramePr>
            <a:graphicFrameLocks/>
          </p:cNvGraphicFramePr>
          <p:nvPr>
            <p:extLst>
              <p:ext uri="{D42A27DB-BD31-4B8C-83A1-F6EECF244321}">
                <p14:modId xmlns:p14="http://schemas.microsoft.com/office/powerpoint/2010/main" val="3624190047"/>
              </p:ext>
            </p:extLst>
          </p:nvPr>
        </p:nvGraphicFramePr>
        <p:xfrm>
          <a:off x="1607738" y="438991"/>
          <a:ext cx="9194239" cy="43138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7094414-09FF-4E6F-8C14-4C01DDF24CD4}"/>
              </a:ext>
            </a:extLst>
          </p:cNvPr>
          <p:cNvSpPr txBox="1"/>
          <p:nvPr/>
        </p:nvSpPr>
        <p:spPr>
          <a:xfrm>
            <a:off x="2190542" y="4873451"/>
            <a:ext cx="8129112" cy="1077218"/>
          </a:xfrm>
          <a:prstGeom prst="rect">
            <a:avLst/>
          </a:prstGeom>
          <a:noFill/>
        </p:spPr>
        <p:txBody>
          <a:bodyPr wrap="square" rtlCol="0">
            <a:spAutoFit/>
          </a:bodyPr>
          <a:lstStyle/>
          <a:p>
            <a:pPr algn="ctr"/>
            <a:r>
              <a:rPr lang="en-US" dirty="0"/>
              <a:t>Costs have  increased over the last 4 years by $47.1 million or an increase of 21.1%</a:t>
            </a:r>
          </a:p>
          <a:p>
            <a:pPr algn="ctr"/>
            <a:r>
              <a:rPr lang="en-US" dirty="0"/>
              <a:t> </a:t>
            </a:r>
          </a:p>
          <a:p>
            <a:pPr algn="ctr"/>
            <a:r>
              <a:rPr lang="en-US" sz="1400" dirty="0"/>
              <a:t> </a:t>
            </a:r>
            <a:r>
              <a:rPr lang="en-US" sz="1400" u="sng" dirty="0"/>
              <a:t>Think about this = 2.7% (1,858 people) of utilizers cost = $42.0 million, or 11.6% (7,996 people) of utilizers cost = $98.0 million</a:t>
            </a:r>
          </a:p>
        </p:txBody>
      </p:sp>
    </p:spTree>
    <p:extLst>
      <p:ext uri="{BB962C8B-B14F-4D97-AF65-F5344CB8AC3E}">
        <p14:creationId xmlns:p14="http://schemas.microsoft.com/office/powerpoint/2010/main" val="2379258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16485</TotalTime>
  <Words>2329</Words>
  <Application>Microsoft Office PowerPoint</Application>
  <PresentationFormat>Widescreen</PresentationFormat>
  <Paragraphs>161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Why Medicaid clients and who are they?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Martin</dc:creator>
  <cp:lastModifiedBy>Jody Simpson</cp:lastModifiedBy>
  <cp:revision>56</cp:revision>
  <cp:lastPrinted>2020-02-20T23:28:45Z</cp:lastPrinted>
  <dcterms:created xsi:type="dcterms:W3CDTF">2019-03-27T15:58:25Z</dcterms:created>
  <dcterms:modified xsi:type="dcterms:W3CDTF">2020-02-21T00:32:54Z</dcterms:modified>
</cp:coreProperties>
</file>