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pdf" ContentType="application/pdf"/>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7" r:id="rId1"/>
  </p:sldMasterIdLst>
  <p:sldIdLst>
    <p:sldId id="256" r:id="rId2"/>
    <p:sldId id="266" r:id="rId3"/>
    <p:sldId id="273" r:id="rId4"/>
    <p:sldId id="274" r:id="rId5"/>
    <p:sldId id="279" r:id="rId6"/>
    <p:sldId id="259" r:id="rId7"/>
    <p:sldId id="280" r:id="rId8"/>
    <p:sldId id="281" r:id="rId9"/>
    <p:sldId id="268" r:id="rId10"/>
    <p:sldId id="282" r:id="rId11"/>
    <p:sldId id="283" r:id="rId12"/>
    <p:sldId id="284"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4" d="100"/>
          <a:sy n="74" d="100"/>
        </p:scale>
        <p:origin x="-13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39F00-9A21-7742-A935-94DBFF4CAEF5}" type="doc">
      <dgm:prSet loTypeId="urn:microsoft.com/office/officeart/2005/8/layout/pyramid2" loCatId="pyramid" qsTypeId="urn:microsoft.com/office/officeart/2005/8/quickstyle/simple4" qsCatId="simple" csTypeId="urn:microsoft.com/office/officeart/2005/8/colors/accent1_2" csCatId="accent1" phldr="1"/>
      <dgm:spPr/>
    </dgm:pt>
    <dgm:pt modelId="{2512E796-B026-B14D-B00D-B0E3C630C487}">
      <dgm:prSet phldrT="[Text]"/>
      <dgm:spPr/>
      <dgm:t>
        <a:bodyPr/>
        <a:lstStyle/>
        <a:p>
          <a:r>
            <a:rPr lang="en-US" dirty="0" smtClean="0"/>
            <a:t>Individual Donations</a:t>
          </a:r>
          <a:endParaRPr lang="en-US" dirty="0"/>
        </a:p>
      </dgm:t>
    </dgm:pt>
    <dgm:pt modelId="{BCDC73DF-3533-4B4D-A368-69A5FB8475FB}" type="parTrans" cxnId="{6CFCDDCE-3607-2B44-AB88-3D25570E85C8}">
      <dgm:prSet/>
      <dgm:spPr/>
      <dgm:t>
        <a:bodyPr/>
        <a:lstStyle/>
        <a:p>
          <a:endParaRPr lang="en-US"/>
        </a:p>
      </dgm:t>
    </dgm:pt>
    <dgm:pt modelId="{212EF928-E622-2745-BDE8-E2285E2D5B15}" type="sibTrans" cxnId="{6CFCDDCE-3607-2B44-AB88-3D25570E85C8}">
      <dgm:prSet/>
      <dgm:spPr/>
      <dgm:t>
        <a:bodyPr/>
        <a:lstStyle/>
        <a:p>
          <a:endParaRPr lang="en-US"/>
        </a:p>
      </dgm:t>
    </dgm:pt>
    <dgm:pt modelId="{E54E11A1-5FE4-5A47-BBC2-4FD1101893FB}">
      <dgm:prSet phldrT="[Text]"/>
      <dgm:spPr/>
      <dgm:t>
        <a:bodyPr/>
        <a:lstStyle/>
        <a:p>
          <a:r>
            <a:rPr lang="en-US" dirty="0" smtClean="0"/>
            <a:t>Corporate Donations</a:t>
          </a:r>
          <a:endParaRPr lang="en-US" dirty="0"/>
        </a:p>
      </dgm:t>
    </dgm:pt>
    <dgm:pt modelId="{CA8294C8-D661-9648-BACF-6EB431C3194E}" type="parTrans" cxnId="{EA78FCEA-D372-2E4A-8260-4E46146E5D2C}">
      <dgm:prSet/>
      <dgm:spPr/>
      <dgm:t>
        <a:bodyPr/>
        <a:lstStyle/>
        <a:p>
          <a:endParaRPr lang="en-US"/>
        </a:p>
      </dgm:t>
    </dgm:pt>
    <dgm:pt modelId="{622578E4-00AF-CA43-A323-CA67C18FA818}" type="sibTrans" cxnId="{EA78FCEA-D372-2E4A-8260-4E46146E5D2C}">
      <dgm:prSet/>
      <dgm:spPr/>
      <dgm:t>
        <a:bodyPr/>
        <a:lstStyle/>
        <a:p>
          <a:endParaRPr lang="en-US"/>
        </a:p>
      </dgm:t>
    </dgm:pt>
    <dgm:pt modelId="{D713A7FF-5F14-8B49-899A-3CA4485CBFC1}">
      <dgm:prSet phldrT="[Text]"/>
      <dgm:spPr/>
      <dgm:t>
        <a:bodyPr/>
        <a:lstStyle/>
        <a:p>
          <a:r>
            <a:rPr lang="en-US" dirty="0" smtClean="0"/>
            <a:t>State &amp; Federal Grants</a:t>
          </a:r>
          <a:endParaRPr lang="en-US" dirty="0"/>
        </a:p>
      </dgm:t>
    </dgm:pt>
    <dgm:pt modelId="{46A3EF27-E968-3847-B416-2D2C990A079F}" type="parTrans" cxnId="{7872E99D-9A3F-3F49-9EEB-7BFD509254D1}">
      <dgm:prSet/>
      <dgm:spPr/>
      <dgm:t>
        <a:bodyPr/>
        <a:lstStyle/>
        <a:p>
          <a:endParaRPr lang="en-US"/>
        </a:p>
      </dgm:t>
    </dgm:pt>
    <dgm:pt modelId="{9060DE26-9317-3A4C-AC8C-174811D6FD02}" type="sibTrans" cxnId="{7872E99D-9A3F-3F49-9EEB-7BFD509254D1}">
      <dgm:prSet/>
      <dgm:spPr/>
      <dgm:t>
        <a:bodyPr/>
        <a:lstStyle/>
        <a:p>
          <a:endParaRPr lang="en-US"/>
        </a:p>
      </dgm:t>
    </dgm:pt>
    <dgm:pt modelId="{D2310886-3274-6340-967C-C61ABB0AFFF7}">
      <dgm:prSet phldrT="[Text]"/>
      <dgm:spPr/>
      <dgm:t>
        <a:bodyPr/>
        <a:lstStyle/>
        <a:p>
          <a:r>
            <a:rPr lang="en-US" dirty="0" smtClean="0"/>
            <a:t>Events</a:t>
          </a:r>
          <a:endParaRPr lang="en-US" dirty="0"/>
        </a:p>
      </dgm:t>
    </dgm:pt>
    <dgm:pt modelId="{AC223A91-AD1E-4E47-BF18-A6853666D337}" type="parTrans" cxnId="{A3A20F14-3AAF-2546-BD98-D621BCF0BA1E}">
      <dgm:prSet/>
      <dgm:spPr/>
      <dgm:t>
        <a:bodyPr/>
        <a:lstStyle/>
        <a:p>
          <a:endParaRPr lang="en-US"/>
        </a:p>
      </dgm:t>
    </dgm:pt>
    <dgm:pt modelId="{20D7A67A-5A35-324A-BCC8-875EDB167E07}" type="sibTrans" cxnId="{A3A20F14-3AAF-2546-BD98-D621BCF0BA1E}">
      <dgm:prSet/>
      <dgm:spPr/>
      <dgm:t>
        <a:bodyPr/>
        <a:lstStyle/>
        <a:p>
          <a:endParaRPr lang="en-US"/>
        </a:p>
      </dgm:t>
    </dgm:pt>
    <dgm:pt modelId="{86C0BAC1-BCF4-FF40-AD13-CCDECE39C757}" type="pres">
      <dgm:prSet presAssocID="{46A39F00-9A21-7742-A935-94DBFF4CAEF5}" presName="compositeShape" presStyleCnt="0">
        <dgm:presLayoutVars>
          <dgm:dir/>
          <dgm:resizeHandles/>
        </dgm:presLayoutVars>
      </dgm:prSet>
      <dgm:spPr/>
    </dgm:pt>
    <dgm:pt modelId="{EC7ED4DF-C207-9145-801C-939DCA8ACEEA}" type="pres">
      <dgm:prSet presAssocID="{46A39F00-9A21-7742-A935-94DBFF4CAEF5}" presName="pyramid" presStyleLbl="node1" presStyleIdx="0" presStyleCnt="1"/>
      <dgm:spPr/>
    </dgm:pt>
    <dgm:pt modelId="{C66F207E-FEED-584C-B162-70FD7D9F67D1}" type="pres">
      <dgm:prSet presAssocID="{46A39F00-9A21-7742-A935-94DBFF4CAEF5}" presName="theList" presStyleCnt="0"/>
      <dgm:spPr/>
    </dgm:pt>
    <dgm:pt modelId="{26B31713-BD78-6844-9297-2F1D3E450685}" type="pres">
      <dgm:prSet presAssocID="{2512E796-B026-B14D-B00D-B0E3C630C487}" presName="aNode" presStyleLbl="fgAcc1" presStyleIdx="0" presStyleCnt="4">
        <dgm:presLayoutVars>
          <dgm:bulletEnabled val="1"/>
        </dgm:presLayoutVars>
      </dgm:prSet>
      <dgm:spPr/>
      <dgm:t>
        <a:bodyPr/>
        <a:lstStyle/>
        <a:p>
          <a:endParaRPr lang="en-US"/>
        </a:p>
      </dgm:t>
    </dgm:pt>
    <dgm:pt modelId="{E6CE3FEA-642D-6248-A714-58E628F367C6}" type="pres">
      <dgm:prSet presAssocID="{2512E796-B026-B14D-B00D-B0E3C630C487}" presName="aSpace" presStyleCnt="0"/>
      <dgm:spPr/>
    </dgm:pt>
    <dgm:pt modelId="{2B993AD0-0284-0246-AC38-4E45C9E81FE9}" type="pres">
      <dgm:prSet presAssocID="{E54E11A1-5FE4-5A47-BBC2-4FD1101893FB}" presName="aNode" presStyleLbl="fgAcc1" presStyleIdx="1" presStyleCnt="4">
        <dgm:presLayoutVars>
          <dgm:bulletEnabled val="1"/>
        </dgm:presLayoutVars>
      </dgm:prSet>
      <dgm:spPr/>
      <dgm:t>
        <a:bodyPr/>
        <a:lstStyle/>
        <a:p>
          <a:endParaRPr lang="en-US"/>
        </a:p>
      </dgm:t>
    </dgm:pt>
    <dgm:pt modelId="{D2BC3A82-8C12-6E49-8A34-1948F187C8C8}" type="pres">
      <dgm:prSet presAssocID="{E54E11A1-5FE4-5A47-BBC2-4FD1101893FB}" presName="aSpace" presStyleCnt="0"/>
      <dgm:spPr/>
    </dgm:pt>
    <dgm:pt modelId="{00E30D9F-1BF2-3A4A-8832-02A4AEA6D38C}" type="pres">
      <dgm:prSet presAssocID="{D713A7FF-5F14-8B49-899A-3CA4485CBFC1}" presName="aNode" presStyleLbl="fgAcc1" presStyleIdx="2" presStyleCnt="4">
        <dgm:presLayoutVars>
          <dgm:bulletEnabled val="1"/>
        </dgm:presLayoutVars>
      </dgm:prSet>
      <dgm:spPr/>
      <dgm:t>
        <a:bodyPr/>
        <a:lstStyle/>
        <a:p>
          <a:endParaRPr lang="en-US"/>
        </a:p>
      </dgm:t>
    </dgm:pt>
    <dgm:pt modelId="{D32AEC3A-FA79-0A40-8945-A92E79FA0EBA}" type="pres">
      <dgm:prSet presAssocID="{D713A7FF-5F14-8B49-899A-3CA4485CBFC1}" presName="aSpace" presStyleCnt="0"/>
      <dgm:spPr/>
    </dgm:pt>
    <dgm:pt modelId="{E8BF888F-2E94-C14F-B064-1A967B7FEC31}" type="pres">
      <dgm:prSet presAssocID="{D2310886-3274-6340-967C-C61ABB0AFFF7}" presName="aNode" presStyleLbl="fgAcc1" presStyleIdx="3" presStyleCnt="4">
        <dgm:presLayoutVars>
          <dgm:bulletEnabled val="1"/>
        </dgm:presLayoutVars>
      </dgm:prSet>
      <dgm:spPr/>
      <dgm:t>
        <a:bodyPr/>
        <a:lstStyle/>
        <a:p>
          <a:endParaRPr lang="en-US"/>
        </a:p>
      </dgm:t>
    </dgm:pt>
    <dgm:pt modelId="{40FA8EC2-90EE-F648-B179-1C10401152CA}" type="pres">
      <dgm:prSet presAssocID="{D2310886-3274-6340-967C-C61ABB0AFFF7}" presName="aSpace" presStyleCnt="0"/>
      <dgm:spPr/>
    </dgm:pt>
  </dgm:ptLst>
  <dgm:cxnLst>
    <dgm:cxn modelId="{CB4B2D39-1B0A-1D4C-A83A-F5C2898A0AE8}" type="presOf" srcId="{46A39F00-9A21-7742-A935-94DBFF4CAEF5}" destId="{86C0BAC1-BCF4-FF40-AD13-CCDECE39C757}" srcOrd="0" destOrd="0" presId="urn:microsoft.com/office/officeart/2005/8/layout/pyramid2"/>
    <dgm:cxn modelId="{6CFCDDCE-3607-2B44-AB88-3D25570E85C8}" srcId="{46A39F00-9A21-7742-A935-94DBFF4CAEF5}" destId="{2512E796-B026-B14D-B00D-B0E3C630C487}" srcOrd="0" destOrd="0" parTransId="{BCDC73DF-3533-4B4D-A368-69A5FB8475FB}" sibTransId="{212EF928-E622-2745-BDE8-E2285E2D5B15}"/>
    <dgm:cxn modelId="{49DE0D16-EF18-1240-8E57-2F179B4D53C7}" type="presOf" srcId="{2512E796-B026-B14D-B00D-B0E3C630C487}" destId="{26B31713-BD78-6844-9297-2F1D3E450685}" srcOrd="0" destOrd="0" presId="urn:microsoft.com/office/officeart/2005/8/layout/pyramid2"/>
    <dgm:cxn modelId="{DB706E8E-1207-4E47-AC9A-DDFD900A4EE1}" type="presOf" srcId="{E54E11A1-5FE4-5A47-BBC2-4FD1101893FB}" destId="{2B993AD0-0284-0246-AC38-4E45C9E81FE9}" srcOrd="0" destOrd="0" presId="urn:microsoft.com/office/officeart/2005/8/layout/pyramid2"/>
    <dgm:cxn modelId="{A3A20F14-3AAF-2546-BD98-D621BCF0BA1E}" srcId="{46A39F00-9A21-7742-A935-94DBFF4CAEF5}" destId="{D2310886-3274-6340-967C-C61ABB0AFFF7}" srcOrd="3" destOrd="0" parTransId="{AC223A91-AD1E-4E47-BF18-A6853666D337}" sibTransId="{20D7A67A-5A35-324A-BCC8-875EDB167E07}"/>
    <dgm:cxn modelId="{EA78FCEA-D372-2E4A-8260-4E46146E5D2C}" srcId="{46A39F00-9A21-7742-A935-94DBFF4CAEF5}" destId="{E54E11A1-5FE4-5A47-BBC2-4FD1101893FB}" srcOrd="1" destOrd="0" parTransId="{CA8294C8-D661-9648-BACF-6EB431C3194E}" sibTransId="{622578E4-00AF-CA43-A323-CA67C18FA818}"/>
    <dgm:cxn modelId="{7872E99D-9A3F-3F49-9EEB-7BFD509254D1}" srcId="{46A39F00-9A21-7742-A935-94DBFF4CAEF5}" destId="{D713A7FF-5F14-8B49-899A-3CA4485CBFC1}" srcOrd="2" destOrd="0" parTransId="{46A3EF27-E968-3847-B416-2D2C990A079F}" sibTransId="{9060DE26-9317-3A4C-AC8C-174811D6FD02}"/>
    <dgm:cxn modelId="{1BBB0887-FC2F-4449-BF39-8939C815F143}" type="presOf" srcId="{D2310886-3274-6340-967C-C61ABB0AFFF7}" destId="{E8BF888F-2E94-C14F-B064-1A967B7FEC31}" srcOrd="0" destOrd="0" presId="urn:microsoft.com/office/officeart/2005/8/layout/pyramid2"/>
    <dgm:cxn modelId="{79530DC7-0C2B-AA45-9039-E622D15C2BED}" type="presOf" srcId="{D713A7FF-5F14-8B49-899A-3CA4485CBFC1}" destId="{00E30D9F-1BF2-3A4A-8832-02A4AEA6D38C}" srcOrd="0" destOrd="0" presId="urn:microsoft.com/office/officeart/2005/8/layout/pyramid2"/>
    <dgm:cxn modelId="{986F5664-4359-D040-B478-1EC087A00ECB}" type="presParOf" srcId="{86C0BAC1-BCF4-FF40-AD13-CCDECE39C757}" destId="{EC7ED4DF-C207-9145-801C-939DCA8ACEEA}" srcOrd="0" destOrd="0" presId="urn:microsoft.com/office/officeart/2005/8/layout/pyramid2"/>
    <dgm:cxn modelId="{AE7201B6-0DF6-E141-BE3C-EF1257F35506}" type="presParOf" srcId="{86C0BAC1-BCF4-FF40-AD13-CCDECE39C757}" destId="{C66F207E-FEED-584C-B162-70FD7D9F67D1}" srcOrd="1" destOrd="0" presId="urn:microsoft.com/office/officeart/2005/8/layout/pyramid2"/>
    <dgm:cxn modelId="{36889A74-1268-3844-AF41-DA65DCD6390A}" type="presParOf" srcId="{C66F207E-FEED-584C-B162-70FD7D9F67D1}" destId="{26B31713-BD78-6844-9297-2F1D3E450685}" srcOrd="0" destOrd="0" presId="urn:microsoft.com/office/officeart/2005/8/layout/pyramid2"/>
    <dgm:cxn modelId="{174583D1-0223-E04D-A903-5120A3998925}" type="presParOf" srcId="{C66F207E-FEED-584C-B162-70FD7D9F67D1}" destId="{E6CE3FEA-642D-6248-A714-58E628F367C6}" srcOrd="1" destOrd="0" presId="urn:microsoft.com/office/officeart/2005/8/layout/pyramid2"/>
    <dgm:cxn modelId="{2756CECF-D1AA-7A4F-B539-4339CA5FB9FB}" type="presParOf" srcId="{C66F207E-FEED-584C-B162-70FD7D9F67D1}" destId="{2B993AD0-0284-0246-AC38-4E45C9E81FE9}" srcOrd="2" destOrd="0" presId="urn:microsoft.com/office/officeart/2005/8/layout/pyramid2"/>
    <dgm:cxn modelId="{48B33E24-C0E5-0D4C-A12D-1FA94BF53B8B}" type="presParOf" srcId="{C66F207E-FEED-584C-B162-70FD7D9F67D1}" destId="{D2BC3A82-8C12-6E49-8A34-1948F187C8C8}" srcOrd="3" destOrd="0" presId="urn:microsoft.com/office/officeart/2005/8/layout/pyramid2"/>
    <dgm:cxn modelId="{BE9D119A-E38C-E543-8389-8CB8902FD9FA}" type="presParOf" srcId="{C66F207E-FEED-584C-B162-70FD7D9F67D1}" destId="{00E30D9F-1BF2-3A4A-8832-02A4AEA6D38C}" srcOrd="4" destOrd="0" presId="urn:microsoft.com/office/officeart/2005/8/layout/pyramid2"/>
    <dgm:cxn modelId="{1B5EAF99-B214-B04F-BAE9-9C3D5D427DDC}" type="presParOf" srcId="{C66F207E-FEED-584C-B162-70FD7D9F67D1}" destId="{D32AEC3A-FA79-0A40-8945-A92E79FA0EBA}" srcOrd="5" destOrd="0" presId="urn:microsoft.com/office/officeart/2005/8/layout/pyramid2"/>
    <dgm:cxn modelId="{07AC613E-E8AE-A44D-B589-1F2D3C235374}" type="presParOf" srcId="{C66F207E-FEED-584C-B162-70FD7D9F67D1}" destId="{E8BF888F-2E94-C14F-B064-1A967B7FEC31}" srcOrd="6" destOrd="0" presId="urn:microsoft.com/office/officeart/2005/8/layout/pyramid2"/>
    <dgm:cxn modelId="{F80E0E33-A81D-2343-A23F-66627592B0C4}" type="presParOf" srcId="{C66F207E-FEED-584C-B162-70FD7D9F67D1}" destId="{40FA8EC2-90EE-F648-B179-1C10401152CA}"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7ED4DF-C207-9145-801C-939DCA8ACEEA}">
      <dsp:nvSpPr>
        <dsp:cNvPr id="0" name=""/>
        <dsp:cNvSpPr/>
      </dsp:nvSpPr>
      <dsp:spPr>
        <a:xfrm>
          <a:off x="0" y="0"/>
          <a:ext cx="3608456" cy="5886449"/>
        </a:xfrm>
        <a:prstGeom prst="triangle">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26B31713-BD78-6844-9297-2F1D3E450685}">
      <dsp:nvSpPr>
        <dsp:cNvPr id="0" name=""/>
        <dsp:cNvSpPr/>
      </dsp:nvSpPr>
      <dsp:spPr>
        <a:xfrm>
          <a:off x="1804228" y="589219"/>
          <a:ext cx="2345496" cy="10462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Individual Donations</a:t>
          </a:r>
          <a:endParaRPr lang="en-US" sz="2600" kern="1200" dirty="0"/>
        </a:p>
      </dsp:txBody>
      <dsp:txXfrm>
        <a:off x="1804228" y="589219"/>
        <a:ext cx="2345496" cy="1046224"/>
      </dsp:txXfrm>
    </dsp:sp>
    <dsp:sp modelId="{2B993AD0-0284-0246-AC38-4E45C9E81FE9}">
      <dsp:nvSpPr>
        <dsp:cNvPr id="0" name=""/>
        <dsp:cNvSpPr/>
      </dsp:nvSpPr>
      <dsp:spPr>
        <a:xfrm>
          <a:off x="1804228" y="1766222"/>
          <a:ext cx="2345496" cy="10462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Corporate Donations</a:t>
          </a:r>
          <a:endParaRPr lang="en-US" sz="2600" kern="1200" dirty="0"/>
        </a:p>
      </dsp:txBody>
      <dsp:txXfrm>
        <a:off x="1804228" y="1766222"/>
        <a:ext cx="2345496" cy="1046224"/>
      </dsp:txXfrm>
    </dsp:sp>
    <dsp:sp modelId="{00E30D9F-1BF2-3A4A-8832-02A4AEA6D38C}">
      <dsp:nvSpPr>
        <dsp:cNvPr id="0" name=""/>
        <dsp:cNvSpPr/>
      </dsp:nvSpPr>
      <dsp:spPr>
        <a:xfrm>
          <a:off x="1804228" y="2943224"/>
          <a:ext cx="2345496" cy="10462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State &amp; Federal Grants</a:t>
          </a:r>
          <a:endParaRPr lang="en-US" sz="2600" kern="1200" dirty="0"/>
        </a:p>
      </dsp:txBody>
      <dsp:txXfrm>
        <a:off x="1804228" y="2943224"/>
        <a:ext cx="2345496" cy="1046224"/>
      </dsp:txXfrm>
    </dsp:sp>
    <dsp:sp modelId="{E8BF888F-2E94-C14F-B064-1A967B7FEC31}">
      <dsp:nvSpPr>
        <dsp:cNvPr id="0" name=""/>
        <dsp:cNvSpPr/>
      </dsp:nvSpPr>
      <dsp:spPr>
        <a:xfrm>
          <a:off x="1804228" y="4120227"/>
          <a:ext cx="2345496" cy="10462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Events</a:t>
          </a:r>
          <a:endParaRPr lang="en-US" sz="2600" kern="1200" dirty="0"/>
        </a:p>
      </dsp:txBody>
      <dsp:txXfrm>
        <a:off x="1804228" y="4120227"/>
        <a:ext cx="2345496" cy="10462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135618C-F125-F148-9C7E-E5656724F4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5618C-F125-F148-9C7E-E5656724F454}" type="datetimeFigureOut">
              <a:rPr lang="en-US" smtClean="0"/>
              <a:pPr/>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135618C-F125-F148-9C7E-E5656724F454}" type="datetimeFigureOut">
              <a:rPr lang="en-US" smtClean="0"/>
              <a:pPr/>
              <a:t>10/1/18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FB5955D-D505-CD44-818A-76F8A6E8A6F5}"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35618C-F125-F148-9C7E-E5656724F4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35618C-F125-F148-9C7E-E5656724F4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35618C-F125-F148-9C7E-E5656724F4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135618C-F125-F148-9C7E-E5656724F4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5618C-F125-F148-9C7E-E5656724F4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35618C-F125-F148-9C7E-E5656724F454}" type="datetimeFigureOut">
              <a:rPr lang="en-US" smtClean="0"/>
              <a:pPr/>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135618C-F125-F148-9C7E-E5656724F454}" type="datetimeFigureOut">
              <a:rPr lang="en-US" smtClean="0"/>
              <a:pPr/>
              <a:t>10/1/18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35618C-F125-F148-9C7E-E5656724F454}" type="datetimeFigureOut">
              <a:rPr lang="en-US" smtClean="0"/>
              <a:pPr/>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5955D-D505-CD44-818A-76F8A6E8A6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5618C-F125-F148-9C7E-E5656724F454}" type="datetimeFigureOut">
              <a:rPr lang="en-US" smtClean="0"/>
              <a:pPr/>
              <a:t>10/1/18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5955D-D505-CD44-818A-76F8A6E8A6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135618C-F125-F148-9C7E-E5656724F454}" type="datetimeFigureOut">
              <a:rPr lang="en-US" smtClean="0"/>
              <a:pPr/>
              <a:t>10/1/18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FB5955D-D505-CD44-818A-76F8A6E8A6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135618C-F125-F148-9C7E-E5656724F454}" type="datetimeFigureOut">
              <a:rPr lang="en-US" smtClean="0"/>
              <a:pPr/>
              <a:t>10/1/18</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8FB5955D-D505-CD44-818A-76F8A6E8A6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df"/><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11.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 Id="rId3"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df"/><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df"/><Relationship Id="rId5" Type="http://schemas.openxmlformats.org/officeDocument/2006/relationships/image" Target="../media/image17.png"/><Relationship Id="rId6" Type="http://schemas.openxmlformats.org/officeDocument/2006/relationships/image" Target="../media/image18.pdf"/><Relationship Id="rId7"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16.pd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1.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ftc-round-color.pdf"/>
          <p:cNvPicPr>
            <a:picLocks noChangeAspect="1"/>
          </p:cNvPicPr>
          <p:nvPr/>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tretch>
                <a:fillRect/>
              </a:stretch>
            </p:blipFill>
          </mc:Fallback>
        </mc:AlternateContent>
        <p:spPr>
          <a:xfrm>
            <a:off x="1397000" y="254000"/>
            <a:ext cx="6350000" cy="635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0"/>
            <a:ext cx="3250360" cy="1631950"/>
          </a:xfrm>
        </p:spPr>
        <p:txBody>
          <a:bodyPr/>
          <a:lstStyle/>
          <a:p>
            <a:r>
              <a:rPr lang="en-US" sz="4800" dirty="0" smtClean="0"/>
              <a:t>Corporate donations</a:t>
            </a:r>
            <a:endParaRPr lang="en-US" sz="4800" dirty="0"/>
          </a:p>
        </p:txBody>
      </p:sp>
      <p:pic>
        <p:nvPicPr>
          <p:cNvPr id="9" name="Picture Placeholder 8" descr="fb logo.png"/>
          <p:cNvPicPr>
            <a:picLocks noGrp="1" noChangeAspect="1"/>
          </p:cNvPicPr>
          <p:nvPr>
            <p:ph type="pic" sz="quarter" idx="13"/>
          </p:nvPr>
        </p:nvPicPr>
        <p:blipFill>
          <a:blip r:embed="rId2"/>
          <a:srcRect l="-21873" r="-21873"/>
          <a:stretch>
            <a:fillRect/>
          </a:stretch>
        </p:blipFill>
        <p:spPr>
          <a:xfrm rot="21414752">
            <a:off x="5917696" y="417900"/>
            <a:ext cx="2847959" cy="1981591"/>
          </a:xfrm>
        </p:spPr>
      </p:pic>
      <p:pic>
        <p:nvPicPr>
          <p:cNvPr id="12" name="Picture 11" descr="Palmer SWCD logo.jpg"/>
          <p:cNvPicPr>
            <a:picLocks noChangeAspect="1"/>
          </p:cNvPicPr>
          <p:nvPr/>
        </p:nvPicPr>
        <p:blipFill>
          <a:blip r:embed="rId3"/>
          <a:srcRect b="12237"/>
          <a:stretch>
            <a:fillRect/>
          </a:stretch>
        </p:blipFill>
        <p:spPr>
          <a:xfrm rot="21025216">
            <a:off x="5788689" y="3734040"/>
            <a:ext cx="2820638" cy="2731575"/>
          </a:xfrm>
          <a:prstGeom prst="rect">
            <a:avLst/>
          </a:prstGeom>
        </p:spPr>
      </p:pic>
      <p:pic>
        <p:nvPicPr>
          <p:cNvPr id="14" name="Picture 13" descr="MSFB Logo.jpg"/>
          <p:cNvPicPr>
            <a:picLocks noChangeAspect="1"/>
          </p:cNvPicPr>
          <p:nvPr/>
        </p:nvPicPr>
        <p:blipFill>
          <a:blip r:embed="rId4"/>
          <a:stretch>
            <a:fillRect/>
          </a:stretch>
        </p:blipFill>
        <p:spPr>
          <a:xfrm rot="21253093">
            <a:off x="356578" y="3914338"/>
            <a:ext cx="4150405" cy="2766936"/>
          </a:xfrm>
          <a:prstGeom prst="rect">
            <a:avLst/>
          </a:prstGeom>
        </p:spPr>
      </p:pic>
      <p:pic>
        <p:nvPicPr>
          <p:cNvPr id="15" name="Picture 14" descr="ARRC logo.jpg"/>
          <p:cNvPicPr>
            <a:picLocks noChangeAspect="1"/>
          </p:cNvPicPr>
          <p:nvPr/>
        </p:nvPicPr>
        <p:blipFill>
          <a:blip r:embed="rId5"/>
          <a:srcRect l="22500" r="25000"/>
          <a:stretch>
            <a:fillRect/>
          </a:stretch>
        </p:blipFill>
        <p:spPr>
          <a:xfrm>
            <a:off x="3541460" y="1631950"/>
            <a:ext cx="2188673" cy="2489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2253404"/>
          </a:xfrm>
        </p:spPr>
        <p:txBody>
          <a:bodyPr/>
          <a:lstStyle/>
          <a:p>
            <a:r>
              <a:rPr lang="en-US" sz="4800" dirty="0" smtClean="0"/>
              <a:t>State &amp; Federal Grants</a:t>
            </a:r>
            <a:endParaRPr lang="en-US" sz="4800" dirty="0"/>
          </a:p>
        </p:txBody>
      </p:sp>
      <p:pic>
        <p:nvPicPr>
          <p:cNvPr id="9" name="Picture Placeholder 8" descr="NRCS Logo.jpg"/>
          <p:cNvPicPr>
            <a:picLocks noGrp="1" noChangeAspect="1"/>
          </p:cNvPicPr>
          <p:nvPr>
            <p:ph type="pic" sz="quarter" idx="13"/>
          </p:nvPr>
        </p:nvPicPr>
        <p:blipFill>
          <a:blip r:embed="rId2"/>
          <a:srcRect t="-51520" b="-51520"/>
          <a:stretch>
            <a:fillRect/>
          </a:stretch>
        </p:blipFill>
        <p:spPr/>
      </p:pic>
      <p:pic>
        <p:nvPicPr>
          <p:cNvPr id="11" name="Picture Placeholder 10" descr="USDA-RD-Logo.jpg"/>
          <p:cNvPicPr>
            <a:picLocks noGrp="1" noChangeAspect="1"/>
          </p:cNvPicPr>
          <p:nvPr>
            <p:ph type="pic" sz="quarter" idx="14"/>
          </p:nvPr>
        </p:nvPicPr>
        <p:blipFill>
          <a:blip r:embed="rId3"/>
          <a:srcRect t="-12634" b="-12634"/>
          <a:stretch>
            <a:fillRect/>
          </a:stretch>
        </p:blipFill>
        <p:spPr>
          <a:xfrm rot="307655">
            <a:off x="1113953" y="3508129"/>
            <a:ext cx="4141140" cy="2881378"/>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164983"/>
          </a:xfrm>
        </p:spPr>
        <p:txBody>
          <a:bodyPr/>
          <a:lstStyle/>
          <a:p>
            <a:r>
              <a:rPr lang="en-US" sz="4800" dirty="0" smtClean="0"/>
              <a:t>Events</a:t>
            </a:r>
            <a:endParaRPr lang="en-US" sz="4800" dirty="0"/>
          </a:p>
        </p:txBody>
      </p:sp>
      <p:pic>
        <p:nvPicPr>
          <p:cNvPr id="6" name="Picture Placeholder 5" descr="OxFest.jpg"/>
          <p:cNvPicPr>
            <a:picLocks noGrp="1" noChangeAspect="1"/>
          </p:cNvPicPr>
          <p:nvPr>
            <p:ph type="pic" sz="quarter" idx="13"/>
          </p:nvPr>
        </p:nvPicPr>
        <p:blipFill>
          <a:blip r:embed="rId2"/>
          <a:srcRect l="-21873" r="-21873"/>
          <a:stretch>
            <a:fillRect/>
          </a:stretch>
        </p:blipFill>
        <p:spPr/>
      </p:pic>
      <p:pic>
        <p:nvPicPr>
          <p:cNvPr id="8" name="Picture Placeholder 7" descr="Happy Hour.jpg"/>
          <p:cNvPicPr>
            <a:picLocks noGrp="1" noChangeAspect="1"/>
          </p:cNvPicPr>
          <p:nvPr>
            <p:ph type="pic" sz="quarter" idx="14"/>
          </p:nvPr>
        </p:nvPicPr>
        <p:blipFill>
          <a:blip r:embed="rId3"/>
          <a:srcRect t="-4942" b="-4942"/>
          <a:stretch>
            <a:fillRect/>
          </a:stretch>
        </p:blipFill>
        <p:spPr>
          <a:xfrm rot="307655">
            <a:off x="287264" y="2277033"/>
            <a:ext cx="4141140" cy="2881378"/>
          </a:xfrm>
        </p:spPr>
      </p:pic>
      <p:pic>
        <p:nvPicPr>
          <p:cNvPr id="10" name="Picture 9" descr="DBSF FB.jpg"/>
          <p:cNvPicPr>
            <a:picLocks noChangeAspect="1"/>
          </p:cNvPicPr>
          <p:nvPr/>
        </p:nvPicPr>
        <p:blipFill>
          <a:blip r:embed="rId4"/>
          <a:stretch>
            <a:fillRect/>
          </a:stretch>
        </p:blipFill>
        <p:spPr>
          <a:xfrm>
            <a:off x="4548878" y="3717722"/>
            <a:ext cx="3879427" cy="31402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1067644" y="1177892"/>
            <a:ext cx="7675989" cy="5386090"/>
          </a:xfrm>
          <a:prstGeom prst="rect">
            <a:avLst/>
          </a:prstGeom>
        </p:spPr>
        <p:txBody>
          <a:bodyPr wrap="square">
            <a:spAutoFit/>
          </a:bodyPr>
          <a:lstStyle/>
          <a:p>
            <a:pPr algn="r"/>
            <a:r>
              <a:rPr lang="en-US" sz="4400" dirty="0" smtClean="0">
                <a:solidFill>
                  <a:schemeClr val="bg1"/>
                </a:solidFill>
              </a:rPr>
              <a:t>Amy Pettit</a:t>
            </a:r>
            <a:br>
              <a:rPr lang="en-US" sz="4400" dirty="0" smtClean="0">
                <a:solidFill>
                  <a:schemeClr val="bg1"/>
                </a:solidFill>
              </a:rPr>
            </a:br>
            <a:r>
              <a:rPr lang="en-US" sz="4400" dirty="0" smtClean="0">
                <a:solidFill>
                  <a:schemeClr val="bg1"/>
                </a:solidFill>
              </a:rPr>
              <a:t/>
            </a:r>
            <a:br>
              <a:rPr lang="en-US" sz="4400" dirty="0" smtClean="0">
                <a:solidFill>
                  <a:schemeClr val="bg1"/>
                </a:solidFill>
              </a:rPr>
            </a:br>
            <a:r>
              <a:rPr lang="en-US" sz="4400" dirty="0" err="1" smtClean="0">
                <a:solidFill>
                  <a:schemeClr val="bg1"/>
                </a:solidFill>
              </a:rPr>
              <a:t>amypettit@akfarmland.com</a:t>
            </a:r>
            <a:r>
              <a:rPr lang="en-US" sz="4400" dirty="0" smtClean="0">
                <a:solidFill>
                  <a:schemeClr val="bg1"/>
                </a:solidFill>
              </a:rPr>
              <a:t/>
            </a:r>
            <a:br>
              <a:rPr lang="en-US" sz="4400" dirty="0" smtClean="0">
                <a:solidFill>
                  <a:schemeClr val="bg1"/>
                </a:solidFill>
              </a:rPr>
            </a:br>
            <a:r>
              <a:rPr lang="en-US" sz="4400" dirty="0" smtClean="0">
                <a:solidFill>
                  <a:schemeClr val="bg1"/>
                </a:solidFill>
              </a:rPr>
              <a:t>907-355-2706</a:t>
            </a:r>
            <a:br>
              <a:rPr lang="en-US" sz="4400" dirty="0" smtClean="0">
                <a:solidFill>
                  <a:schemeClr val="bg1"/>
                </a:solidFill>
              </a:rPr>
            </a:br>
            <a:r>
              <a:rPr lang="en-US" sz="4400" dirty="0" smtClean="0">
                <a:solidFill>
                  <a:schemeClr val="bg1"/>
                </a:solidFill>
              </a:rPr>
              <a:t/>
            </a:r>
            <a:br>
              <a:rPr lang="en-US" sz="4400" dirty="0" smtClean="0">
                <a:solidFill>
                  <a:schemeClr val="bg1"/>
                </a:solidFill>
              </a:rPr>
            </a:br>
            <a:r>
              <a:rPr lang="en-US" sz="4400" dirty="0" err="1" smtClean="0">
                <a:solidFill>
                  <a:schemeClr val="bg1"/>
                </a:solidFill>
              </a:rPr>
              <a:t>www.akfarmland.com</a:t>
            </a:r>
            <a:r>
              <a:rPr lang="en-US" sz="4400" dirty="0" smtClean="0">
                <a:solidFill>
                  <a:schemeClr val="bg1"/>
                </a:solidFill>
              </a:rPr>
              <a:t/>
            </a:r>
            <a:br>
              <a:rPr lang="en-US" sz="4400" dirty="0" smtClean="0">
                <a:solidFill>
                  <a:schemeClr val="bg1"/>
                </a:solidFill>
              </a:rPr>
            </a:br>
            <a:r>
              <a:rPr lang="en-US" sz="4400" dirty="0" smtClean="0">
                <a:solidFill>
                  <a:schemeClr val="bg1"/>
                </a:solidFill>
              </a:rPr>
              <a:t/>
            </a:r>
            <a:br>
              <a:rPr lang="en-US" sz="4400"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4" name="Picture 3" descr="aftc-round-colo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8871" y="254000"/>
            <a:ext cx="2396257" cy="23962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76115" y="1067465"/>
            <a:ext cx="8485188" cy="4729163"/>
          </a:xfrm>
        </p:spPr>
        <p:txBody>
          <a:bodyPr/>
          <a:lstStyle/>
          <a:p>
            <a:r>
              <a:rPr lang="en-US" sz="3600" dirty="0" smtClean="0">
                <a:solidFill>
                  <a:schemeClr val="accent1">
                    <a:lumMod val="40000"/>
                    <a:lumOff val="60000"/>
                  </a:schemeClr>
                </a:solidFill>
              </a:rPr>
              <a:t>Alaska Farmland Trust is a private, statewide non-profit land trust dedicated to assisting landowners who want to protect their agricultural lands.  </a:t>
            </a:r>
            <a:br>
              <a:rPr lang="en-US" sz="3600" dirty="0" smtClean="0">
                <a:solidFill>
                  <a:schemeClr val="accent1">
                    <a:lumMod val="40000"/>
                    <a:lumOff val="60000"/>
                  </a:schemeClr>
                </a:solidFill>
              </a:rPr>
            </a:br>
            <a:r>
              <a:rPr lang="en-US" sz="3600" dirty="0" smtClean="0">
                <a:solidFill>
                  <a:schemeClr val="accent1">
                    <a:lumMod val="40000"/>
                    <a:lumOff val="60000"/>
                  </a:schemeClr>
                </a:solidFill>
              </a:rPr>
              <a:t>Our goal is to secure Alaska’s farmland for future generations, promote agricultural infrastructure through enhanced marketing and statewide policy and educate the public about agricultural issues. </a:t>
            </a:r>
            <a:endParaRPr lang="en-US" sz="3600" dirty="0">
              <a:solidFill>
                <a:schemeClr val="accent1">
                  <a:lumMod val="40000"/>
                  <a:lumOff val="6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76115" y="349687"/>
            <a:ext cx="8485188" cy="5446941"/>
          </a:xfrm>
        </p:spPr>
        <p:txBody>
          <a:bodyPr/>
          <a:lstStyle/>
          <a:p>
            <a:r>
              <a:rPr lang="en-US" sz="2800" dirty="0" smtClean="0">
                <a:solidFill>
                  <a:schemeClr val="accent1">
                    <a:lumMod val="40000"/>
                    <a:lumOff val="60000"/>
                  </a:schemeClr>
                </a:solidFill>
              </a:rPr>
              <a:t>Alaska Farmland Trust is a private, statewide non-profit land trust dedicated to assisting landowners who want to protect their agricultural lands.  </a:t>
            </a:r>
            <a:r>
              <a:rPr lang="en-US" sz="3600" dirty="0" smtClean="0">
                <a:solidFill>
                  <a:schemeClr val="accent1">
                    <a:lumMod val="40000"/>
                    <a:lumOff val="60000"/>
                  </a:schemeClr>
                </a:solidFill>
              </a:rPr>
              <a:t/>
            </a:r>
            <a:br>
              <a:rPr lang="en-US" sz="3600" dirty="0" smtClean="0">
                <a:solidFill>
                  <a:schemeClr val="accent1">
                    <a:lumMod val="40000"/>
                    <a:lumOff val="60000"/>
                  </a:schemeClr>
                </a:solidFill>
              </a:rPr>
            </a:br>
            <a:r>
              <a:rPr lang="en-US" sz="3600" dirty="0" smtClean="0">
                <a:solidFill>
                  <a:schemeClr val="accent1">
                    <a:lumMod val="40000"/>
                    <a:lumOff val="60000"/>
                  </a:schemeClr>
                </a:solidFill>
              </a:rPr>
              <a:t>Our goal is to </a:t>
            </a:r>
            <a:r>
              <a:rPr lang="en-US" sz="3600" b="1" dirty="0" smtClean="0">
                <a:solidFill>
                  <a:schemeClr val="accent1">
                    <a:lumMod val="40000"/>
                    <a:lumOff val="60000"/>
                  </a:schemeClr>
                </a:solidFill>
              </a:rPr>
              <a:t>secure Alaska’s farmland for future generations</a:t>
            </a:r>
            <a:r>
              <a:rPr lang="en-US" sz="3600" dirty="0" smtClean="0">
                <a:solidFill>
                  <a:schemeClr val="accent1">
                    <a:lumMod val="40000"/>
                    <a:lumOff val="60000"/>
                  </a:schemeClr>
                </a:solidFill>
              </a:rPr>
              <a:t>, </a:t>
            </a:r>
            <a:r>
              <a:rPr lang="en-US" sz="3600" b="1" dirty="0" smtClean="0">
                <a:solidFill>
                  <a:schemeClr val="accent1">
                    <a:lumMod val="40000"/>
                    <a:lumOff val="60000"/>
                  </a:schemeClr>
                </a:solidFill>
              </a:rPr>
              <a:t>promote agricultural infrastructure through enhanced marketing and statewide policy</a:t>
            </a:r>
            <a:r>
              <a:rPr lang="en-US" sz="3600" dirty="0" smtClean="0">
                <a:solidFill>
                  <a:schemeClr val="accent1">
                    <a:lumMod val="40000"/>
                    <a:lumOff val="60000"/>
                  </a:schemeClr>
                </a:solidFill>
              </a:rPr>
              <a:t> and </a:t>
            </a:r>
            <a:r>
              <a:rPr lang="en-US" sz="3600" b="1" dirty="0" smtClean="0">
                <a:solidFill>
                  <a:schemeClr val="accent1">
                    <a:lumMod val="40000"/>
                    <a:lumOff val="60000"/>
                  </a:schemeClr>
                </a:solidFill>
              </a:rPr>
              <a:t>educate the public about agricultural issues</a:t>
            </a:r>
            <a:r>
              <a:rPr lang="en-US" sz="3600" dirty="0" smtClean="0">
                <a:solidFill>
                  <a:schemeClr val="accent1">
                    <a:lumMod val="40000"/>
                    <a:lumOff val="60000"/>
                  </a:schemeClr>
                </a:solidFill>
              </a:rPr>
              <a:t>. </a:t>
            </a:r>
            <a:endParaRPr lang="en-US" sz="3600" dirty="0">
              <a:solidFill>
                <a:schemeClr val="accent1">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2226951"/>
            <a:ext cx="7612063" cy="3570485"/>
          </a:xfrm>
        </p:spPr>
        <p:txBody>
          <a:bodyPr/>
          <a:lstStyle/>
          <a:p>
            <a:r>
              <a:rPr lang="en-US" sz="7200" dirty="0" smtClean="0">
                <a:solidFill>
                  <a:schemeClr val="bg2"/>
                </a:solidFill>
              </a:rPr>
              <a:t>1. Secure</a:t>
            </a:r>
            <a:br>
              <a:rPr lang="en-US" sz="7200" dirty="0" smtClean="0">
                <a:solidFill>
                  <a:schemeClr val="bg2"/>
                </a:solidFill>
              </a:rPr>
            </a:br>
            <a:r>
              <a:rPr lang="en-US" sz="7200" dirty="0" smtClean="0">
                <a:solidFill>
                  <a:schemeClr val="bg2"/>
                </a:solidFill>
              </a:rPr>
              <a:t>2. Promote</a:t>
            </a:r>
            <a:br>
              <a:rPr lang="en-US" sz="7200" dirty="0" smtClean="0">
                <a:solidFill>
                  <a:schemeClr val="bg2"/>
                </a:solidFill>
              </a:rPr>
            </a:br>
            <a:r>
              <a:rPr lang="en-US" sz="7200" dirty="0" smtClean="0">
                <a:solidFill>
                  <a:schemeClr val="bg2"/>
                </a:solidFill>
              </a:rPr>
              <a:t>3. Educate</a:t>
            </a:r>
            <a:r>
              <a:rPr lang="en-US" dirty="0" smtClean="0"/>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0"/>
            <a:ext cx="3250360" cy="4041258"/>
          </a:xfrm>
        </p:spPr>
        <p:txBody>
          <a:bodyPr/>
          <a:lstStyle/>
          <a:p>
            <a:r>
              <a:rPr lang="en-US" sz="3200" b="1" u="sng" dirty="0" smtClean="0"/>
              <a:t>SECURED:</a:t>
            </a:r>
            <a:r>
              <a:rPr lang="en-US" dirty="0" smtClean="0"/>
              <a:t/>
            </a:r>
            <a:br>
              <a:rPr lang="en-US" dirty="0" smtClean="0"/>
            </a:br>
            <a:r>
              <a:rPr lang="en-US" dirty="0" smtClean="0"/>
              <a:t>300 acres</a:t>
            </a:r>
            <a:br>
              <a:rPr lang="en-US" dirty="0" smtClean="0"/>
            </a:br>
            <a:r>
              <a:rPr lang="en-US" dirty="0" smtClean="0"/>
              <a:t>5 parcels</a:t>
            </a:r>
            <a:r>
              <a:rPr lang="en-US" dirty="0" smtClean="0"/>
              <a:t/>
            </a:r>
            <a:br>
              <a:rPr lang="en-US" dirty="0" smtClean="0"/>
            </a:br>
            <a:r>
              <a:rPr lang="en-US" sz="2800" b="1" u="sng" dirty="0" smtClean="0"/>
              <a:t>Under Contract:</a:t>
            </a:r>
            <a:br>
              <a:rPr lang="en-US" sz="2800" b="1" u="sng" dirty="0" smtClean="0"/>
            </a:br>
            <a:r>
              <a:rPr lang="en-US" sz="2800" dirty="0" smtClean="0"/>
              <a:t>75 acres</a:t>
            </a:r>
            <a:r>
              <a:rPr lang="en-US" dirty="0" smtClean="0"/>
              <a:t/>
            </a:r>
            <a:br>
              <a:rPr lang="en-US" dirty="0" smtClean="0"/>
            </a:br>
            <a:r>
              <a:rPr lang="en-US" b="1" u="sng" dirty="0" smtClean="0"/>
              <a:t>Applications</a:t>
            </a:r>
            <a:r>
              <a:rPr lang="en-US" dirty="0" smtClean="0"/>
              <a:t>:</a:t>
            </a:r>
            <a:r>
              <a:rPr lang="en-US" dirty="0" smtClean="0"/>
              <a:t>125 </a:t>
            </a:r>
            <a:r>
              <a:rPr lang="en-US" dirty="0" smtClean="0"/>
              <a:t>acres</a:t>
            </a:r>
            <a:r>
              <a:rPr lang="en-US" dirty="0" smtClean="0"/>
              <a:t/>
            </a:r>
            <a:br>
              <a:rPr lang="en-US" dirty="0" smtClean="0"/>
            </a:br>
            <a:endParaRPr lang="en-US" dirty="0"/>
          </a:p>
        </p:txBody>
      </p:sp>
      <p:pic>
        <p:nvPicPr>
          <p:cNvPr id="7" name="Picture Placeholder 6" descr="@ access road looking east.jpg"/>
          <p:cNvPicPr>
            <a:picLocks noGrp="1" noChangeAspect="1"/>
          </p:cNvPicPr>
          <p:nvPr>
            <p:ph type="pic" sz="quarter" idx="14"/>
          </p:nvPr>
        </p:nvPicPr>
        <p:blipFill>
          <a:blip r:embed="rId2"/>
          <a:srcRect l="-3884" r="-3884"/>
          <a:stretch>
            <a:fillRect/>
          </a:stretch>
        </p:blipFill>
        <p:spPr>
          <a:xfrm rot="307655">
            <a:off x="4669352" y="3508129"/>
            <a:ext cx="4141140" cy="2881378"/>
          </a:xfrm>
        </p:spPr>
      </p:pic>
      <p:pic>
        <p:nvPicPr>
          <p:cNvPr id="6" name="Picture Placeholder 5" descr="thumb_IMG_4400_1024.jpg"/>
          <p:cNvPicPr>
            <a:picLocks noGrp="1" noChangeAspect="1"/>
          </p:cNvPicPr>
          <p:nvPr>
            <p:ph type="pic" sz="quarter" idx="13"/>
          </p:nvPr>
        </p:nvPicPr>
        <p:blipFill>
          <a:blip r:embed="rId3"/>
          <a:srcRect l="-3905" r="-3905"/>
          <a:stretch>
            <a:fillRect/>
          </a:stretch>
        </p:blipFill>
        <p:spPr/>
      </p:pic>
      <p:pic>
        <p:nvPicPr>
          <p:cNvPr id="9" name="Picture 8" descr="thumb_IMG_E4388_1024.jpg"/>
          <p:cNvPicPr>
            <a:picLocks noChangeAspect="1"/>
          </p:cNvPicPr>
          <p:nvPr/>
        </p:nvPicPr>
        <p:blipFill>
          <a:blip r:embed="rId4"/>
          <a:stretch>
            <a:fillRect/>
          </a:stretch>
        </p:blipFill>
        <p:spPr>
          <a:xfrm rot="21152343">
            <a:off x="849813" y="4140254"/>
            <a:ext cx="3530873" cy="24990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AKGrowncolor.jpg"/>
          <p:cNvPicPr>
            <a:picLocks noGrp="1" noChangeAspect="1"/>
          </p:cNvPicPr>
          <p:nvPr>
            <p:ph type="pic" sz="quarter" idx="12"/>
          </p:nvPr>
        </p:nvPicPr>
        <p:blipFill>
          <a:blip r:embed="rId2"/>
          <a:srcRect l="-17138" r="-17138"/>
          <a:stretch>
            <a:fillRect/>
          </a:stretch>
        </p:blipFill>
        <p:spPr>
          <a:xfrm rot="504148">
            <a:off x="4601902" y="4108893"/>
            <a:ext cx="3065666" cy="2283378"/>
          </a:xfrm>
        </p:spPr>
      </p:pic>
      <p:pic>
        <p:nvPicPr>
          <p:cNvPr id="4" name="Picture Placeholder 5" descr="FPC_Logo.png"/>
          <p:cNvPicPr>
            <a:picLocks noChangeAspect="1"/>
          </p:cNvPicPr>
          <p:nvPr/>
        </p:nvPicPr>
        <p:blipFill>
          <a:blip r:embed="rId3"/>
          <a:srcRect t="-7731" b="-7731"/>
          <a:stretch>
            <a:fillRect/>
          </a:stretch>
        </p:blipFill>
        <p:spPr>
          <a:xfrm rot="21349981">
            <a:off x="1612023" y="2383345"/>
            <a:ext cx="3396351" cy="2529680"/>
          </a:xfrm>
          <a:prstGeom prst="rect">
            <a:avLst/>
          </a:prstGeo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6" name="TextBox 5"/>
          <p:cNvSpPr txBox="1"/>
          <p:nvPr/>
        </p:nvSpPr>
        <p:spPr>
          <a:xfrm>
            <a:off x="239298" y="331283"/>
            <a:ext cx="8720775" cy="1754327"/>
          </a:xfrm>
          <a:prstGeom prst="rect">
            <a:avLst/>
          </a:prstGeom>
          <a:noFill/>
        </p:spPr>
        <p:txBody>
          <a:bodyPr wrap="square" rtlCol="0">
            <a:spAutoFit/>
          </a:bodyPr>
          <a:lstStyle/>
          <a:p>
            <a:pPr algn="ctr"/>
            <a:r>
              <a:rPr lang="en-US" sz="3600" b="1" dirty="0" smtClean="0">
                <a:solidFill>
                  <a:schemeClr val="accent1">
                    <a:lumMod val="40000"/>
                    <a:lumOff val="60000"/>
                  </a:schemeClr>
                </a:solidFill>
              </a:rPr>
              <a:t>Promote agricultural infrastructure through enhanced marketing and statewide policy</a:t>
            </a:r>
            <a:endParaRPr lang="en-US" sz="3600" dirty="0"/>
          </a:p>
        </p:txBody>
      </p:sp>
      <p:pic>
        <p:nvPicPr>
          <p:cNvPr id="9" name="Picture 8" descr="am-round-color.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721263" y="2085610"/>
            <a:ext cx="2193363" cy="2193363"/>
          </a:xfrm>
          <a:prstGeom prst="rect">
            <a:avLst/>
          </a:prstGeom>
        </p:spPr>
      </p:pic>
      <p:pic>
        <p:nvPicPr>
          <p:cNvPr id="10" name="Picture 9" descr="farmlink-round-color.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0" y="4446598"/>
            <a:ext cx="2411402" cy="24114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39298" y="331283"/>
            <a:ext cx="8720775" cy="1200329"/>
          </a:xfrm>
          <a:prstGeom prst="rect">
            <a:avLst/>
          </a:prstGeom>
          <a:noFill/>
        </p:spPr>
        <p:txBody>
          <a:bodyPr wrap="square" rtlCol="0">
            <a:spAutoFit/>
          </a:bodyPr>
          <a:lstStyle/>
          <a:p>
            <a:pPr algn="ctr"/>
            <a:r>
              <a:rPr lang="en-US" sz="3600" b="1" dirty="0" smtClean="0">
                <a:solidFill>
                  <a:schemeClr val="accent1">
                    <a:lumMod val="40000"/>
                    <a:lumOff val="60000"/>
                  </a:schemeClr>
                </a:solidFill>
              </a:rPr>
              <a:t>Educate the public about agricultural issues</a:t>
            </a:r>
            <a:endParaRPr lang="en-US" sz="3600" dirty="0"/>
          </a:p>
        </p:txBody>
      </p:sp>
      <p:pic>
        <p:nvPicPr>
          <p:cNvPr id="9" name="Picture 8" descr="am-round-colo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rot="20960442">
            <a:off x="3048226" y="2179071"/>
            <a:ext cx="2779842" cy="2779842"/>
          </a:xfrm>
          <a:prstGeom prst="rect">
            <a:avLst/>
          </a:prstGeom>
        </p:spPr>
      </p:pic>
      <p:pic>
        <p:nvPicPr>
          <p:cNvPr id="8" name="Picture 7" descr="OxFest.jpg"/>
          <p:cNvPicPr>
            <a:picLocks noChangeAspect="1"/>
          </p:cNvPicPr>
          <p:nvPr/>
        </p:nvPicPr>
        <p:blipFill>
          <a:blip r:embed="rId4"/>
          <a:stretch>
            <a:fillRect/>
          </a:stretch>
        </p:blipFill>
        <p:spPr>
          <a:xfrm rot="767115">
            <a:off x="5725017" y="2899027"/>
            <a:ext cx="2945640" cy="2945640"/>
          </a:xfrm>
          <a:prstGeom prst="rect">
            <a:avLst/>
          </a:prstGeom>
        </p:spPr>
      </p:pic>
      <p:pic>
        <p:nvPicPr>
          <p:cNvPr id="10" name="Picture 9"/>
          <p:cNvPicPr>
            <a:picLocks noChangeAspect="1"/>
          </p:cNvPicPr>
          <p:nvPr/>
        </p:nvPicPr>
        <p:blipFill>
          <a:blip r:embed="rId5"/>
          <a:stretch>
            <a:fillRect/>
          </a:stretch>
        </p:blipFill>
        <p:spPr>
          <a:xfrm>
            <a:off x="239298" y="3568992"/>
            <a:ext cx="3048255" cy="30482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2018 BUDGET</a:t>
            </a:r>
            <a:endParaRPr lang="en-US" dirty="0"/>
          </a:p>
        </p:txBody>
      </p:sp>
      <p:graphicFrame>
        <p:nvGraphicFramePr>
          <p:cNvPr id="5" name="Content Placeholder 4"/>
          <p:cNvGraphicFramePr>
            <a:graphicFrameLocks noGrp="1"/>
          </p:cNvGraphicFramePr>
          <p:nvPr>
            <p:ph idx="1"/>
          </p:nvPr>
        </p:nvGraphicFramePr>
        <p:xfrm>
          <a:off x="4495800" y="381000"/>
          <a:ext cx="4149725" cy="588645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lstStyle/>
          <a:p>
            <a:r>
              <a:rPr lang="en-US" sz="3200" dirty="0" smtClean="0"/>
              <a:t>Total: $1.5 million</a:t>
            </a:r>
          </a:p>
          <a:p>
            <a:endParaRPr lang="en-US" sz="3200" dirty="0" smtClean="0"/>
          </a:p>
          <a:p>
            <a:r>
              <a:rPr lang="en-US" sz="3200" dirty="0" smtClean="0"/>
              <a:t>$1.3 million towards land acquisition</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Individual donations</a:t>
            </a:r>
            <a:endParaRPr lang="en-US" sz="4800" dirty="0"/>
          </a:p>
        </p:txBody>
      </p:sp>
      <p:pic>
        <p:nvPicPr>
          <p:cNvPr id="7" name="Picture Placeholder 6" descr="Amazon Smile.jpg"/>
          <p:cNvPicPr>
            <a:picLocks noGrp="1" noChangeAspect="1"/>
          </p:cNvPicPr>
          <p:nvPr>
            <p:ph type="pic" sz="quarter" idx="14"/>
          </p:nvPr>
        </p:nvPicPr>
        <p:blipFill>
          <a:blip r:embed="rId2"/>
          <a:srcRect l="-17822" r="-17822"/>
          <a:stretch>
            <a:fillRect/>
          </a:stretch>
        </p:blipFill>
        <p:spPr>
          <a:xfrm rot="307655">
            <a:off x="4882385" y="3508130"/>
            <a:ext cx="4141140" cy="2881378"/>
          </a:xfrm>
        </p:spPr>
      </p:pic>
      <p:pic>
        <p:nvPicPr>
          <p:cNvPr id="6" name="Picture Placeholder 5" descr="Fred-Meyer-Rewards.jpg"/>
          <p:cNvPicPr>
            <a:picLocks noGrp="1" noChangeAspect="1"/>
          </p:cNvPicPr>
          <p:nvPr>
            <p:ph type="pic" sz="quarter" idx="13"/>
          </p:nvPr>
        </p:nvPicPr>
        <p:blipFill>
          <a:blip r:embed="rId3"/>
          <a:srcRect t="-11418" b="-11418"/>
          <a:stretch>
            <a:fillRect/>
          </a:stretch>
        </p:blipFill>
        <p:spPr/>
      </p:pic>
      <p:pic>
        <p:nvPicPr>
          <p:cNvPr id="5" name="Picture Placeholder 8" descr="PCG.STS.jpg"/>
          <p:cNvPicPr>
            <a:picLocks noChangeAspect="1"/>
          </p:cNvPicPr>
          <p:nvPr/>
        </p:nvPicPr>
        <p:blipFill>
          <a:blip r:embed="rId4"/>
          <a:srcRect l="-1148" r="-1148"/>
          <a:stretch>
            <a:fillRect/>
          </a:stretch>
        </p:blipFill>
        <p:spPr>
          <a:xfrm rot="21152330">
            <a:off x="381704" y="2946120"/>
            <a:ext cx="4979432" cy="273635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999</TotalTime>
  <Words>207</Words>
  <Application>Microsoft Macintosh PowerPoint</Application>
  <PresentationFormat>On-screen Show (4:3)</PresentationFormat>
  <Paragraphs>19</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Habitat</vt:lpstr>
      <vt:lpstr>Slide 1</vt:lpstr>
      <vt:lpstr>Alaska Farmland Trust is a private, statewide non-profit land trust dedicated to assisting landowners who want to protect their agricultural lands.   Our goal is to secure Alaska’s farmland for future generations, promote agricultural infrastructure through enhanced marketing and statewide policy and educate the public about agricultural issues. </vt:lpstr>
      <vt:lpstr>Alaska Farmland Trust is a private, statewide non-profit land trust dedicated to assisting landowners who want to protect their agricultural lands.   Our goal is to secure Alaska’s farmland for future generations, promote agricultural infrastructure through enhanced marketing and statewide policy and educate the public about agricultural issues. </vt:lpstr>
      <vt:lpstr>1. Secure 2. Promote 3. Educate </vt:lpstr>
      <vt:lpstr>SECURED: 300 acres 5 parcels Under Contract: 75 acres Applications:125 acres </vt:lpstr>
      <vt:lpstr>Slide 6</vt:lpstr>
      <vt:lpstr>Slide 7</vt:lpstr>
      <vt:lpstr>FY 2018 BUDGET</vt:lpstr>
      <vt:lpstr>Individual donations</vt:lpstr>
      <vt:lpstr>Corporate donations</vt:lpstr>
      <vt:lpstr>State &amp; Federal Grants</vt:lpstr>
      <vt:lpstr>Events</vt:lpstr>
      <vt:lpstr>Slide 13</vt:lpstr>
    </vt:vector>
  </TitlesOfParts>
  <Company>Excellence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food movement in Alaska</dc:title>
  <dc:creator>Admin</dc:creator>
  <cp:lastModifiedBy>Admin</cp:lastModifiedBy>
  <cp:revision>21</cp:revision>
  <dcterms:created xsi:type="dcterms:W3CDTF">2018-10-02T00:41:29Z</dcterms:created>
  <dcterms:modified xsi:type="dcterms:W3CDTF">2018-10-02T00:54:29Z</dcterms:modified>
</cp:coreProperties>
</file>