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2" r:id="rId3"/>
    <p:sldId id="259" r:id="rId4"/>
    <p:sldId id="257" r:id="rId5"/>
    <p:sldId id="263" r:id="rId6"/>
    <p:sldId id="264" r:id="rId7"/>
    <p:sldId id="266" r:id="rId8"/>
    <p:sldId id="265" r:id="rId9"/>
    <p:sldId id="267" r:id="rId10"/>
    <p:sldId id="261" r:id="rId11"/>
    <p:sldId id="258"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30A838-3ABB-44EE-AEAF-D2C44C7FB761}" type="datetimeFigureOut">
              <a:rPr lang="en-US" smtClean="0"/>
              <a:t>4/22/2021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B8992D2-040D-4898-A78A-B020200A0746}" type="slidenum">
              <a:rPr lang="en-US" smtClean="0"/>
              <a:t>‹#›</a:t>
            </a:fld>
            <a:endParaRPr lang="en-US"/>
          </a:p>
        </p:txBody>
      </p:sp>
    </p:spTree>
    <p:extLst>
      <p:ext uri="{BB962C8B-B14F-4D97-AF65-F5344CB8AC3E}">
        <p14:creationId xmlns:p14="http://schemas.microsoft.com/office/powerpoint/2010/main" val="331674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4/22/2021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99EC-19EF-43F9-B262-C7C2CA564D18}"/>
              </a:ext>
            </a:extLst>
          </p:cNvPr>
          <p:cNvSpPr>
            <a:spLocks noGrp="1"/>
          </p:cNvSpPr>
          <p:nvPr>
            <p:ph type="ctrTitle"/>
          </p:nvPr>
        </p:nvSpPr>
        <p:spPr>
          <a:xfrm>
            <a:off x="581188" y="1297269"/>
            <a:ext cx="10993549" cy="732868"/>
          </a:xfrm>
        </p:spPr>
        <p:txBody>
          <a:bodyPr/>
          <a:lstStyle/>
          <a:p>
            <a:r>
              <a:rPr lang="en-US" dirty="0"/>
              <a:t>HB184 – Tribal Child Welfare Compact</a:t>
            </a:r>
          </a:p>
        </p:txBody>
      </p:sp>
      <p:sp>
        <p:nvSpPr>
          <p:cNvPr id="3" name="Subtitle 2">
            <a:extLst>
              <a:ext uri="{FF2B5EF4-FFF2-40B4-BE49-F238E27FC236}">
                <a16:creationId xmlns:a16="http://schemas.microsoft.com/office/drawing/2014/main" id="{E9B3404A-E1A9-4D57-97B2-2A4D8DA5FC3A}"/>
              </a:ext>
            </a:extLst>
          </p:cNvPr>
          <p:cNvSpPr>
            <a:spLocks noGrp="1"/>
          </p:cNvSpPr>
          <p:nvPr>
            <p:ph type="subTitle" idx="1"/>
          </p:nvPr>
        </p:nvSpPr>
        <p:spPr>
          <a:xfrm>
            <a:off x="581191" y="2122416"/>
            <a:ext cx="10993546" cy="921406"/>
          </a:xfrm>
        </p:spPr>
        <p:txBody>
          <a:bodyPr>
            <a:normAutofit fontScale="92500" lnSpcReduction="20000"/>
          </a:bodyPr>
          <a:lstStyle/>
          <a:p>
            <a:r>
              <a:rPr lang="en-US" dirty="0"/>
              <a:t>Representative tiffany Zulkosky, house district 38</a:t>
            </a:r>
          </a:p>
          <a:p>
            <a:r>
              <a:rPr lang="en-US" dirty="0"/>
              <a:t>House Health and Social services Committee</a:t>
            </a:r>
          </a:p>
          <a:p>
            <a:r>
              <a:rPr lang="en-US" dirty="0"/>
              <a:t>April 22, 2021</a:t>
            </a:r>
          </a:p>
        </p:txBody>
      </p:sp>
    </p:spTree>
    <p:extLst>
      <p:ext uri="{BB962C8B-B14F-4D97-AF65-F5344CB8AC3E}">
        <p14:creationId xmlns:p14="http://schemas.microsoft.com/office/powerpoint/2010/main" val="235086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E6AA-3DC9-4040-B172-906AC55F88FA}"/>
              </a:ext>
            </a:extLst>
          </p:cNvPr>
          <p:cNvSpPr>
            <a:spLocks noGrp="1"/>
          </p:cNvSpPr>
          <p:nvPr>
            <p:ph type="title"/>
          </p:nvPr>
        </p:nvSpPr>
        <p:spPr/>
        <p:txBody>
          <a:bodyPr/>
          <a:lstStyle/>
          <a:p>
            <a:r>
              <a:rPr lang="en-US" dirty="0"/>
              <a:t>Sectional Analysis</a:t>
            </a:r>
          </a:p>
        </p:txBody>
      </p:sp>
      <p:sp>
        <p:nvSpPr>
          <p:cNvPr id="3" name="TextBox 2">
            <a:extLst>
              <a:ext uri="{FF2B5EF4-FFF2-40B4-BE49-F238E27FC236}">
                <a16:creationId xmlns:a16="http://schemas.microsoft.com/office/drawing/2014/main" id="{6577E854-5002-481A-BB05-5685D1BDEF58}"/>
              </a:ext>
            </a:extLst>
          </p:cNvPr>
          <p:cNvSpPr txBox="1"/>
          <p:nvPr/>
        </p:nvSpPr>
        <p:spPr>
          <a:xfrm>
            <a:off x="1283810" y="2828835"/>
            <a:ext cx="9613783" cy="646331"/>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Section 1: Amends AS 47.05 to add a new section to article 1 requiring the State to participate in a Tribal Child Welfare Compact. </a:t>
            </a:r>
          </a:p>
        </p:txBody>
      </p:sp>
    </p:spTree>
    <p:extLst>
      <p:ext uri="{BB962C8B-B14F-4D97-AF65-F5344CB8AC3E}">
        <p14:creationId xmlns:p14="http://schemas.microsoft.com/office/powerpoint/2010/main" val="400433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posing for a photo&#10;&#10;Description automatically generated with medium confidence">
            <a:extLst>
              <a:ext uri="{FF2B5EF4-FFF2-40B4-BE49-F238E27FC236}">
                <a16:creationId xmlns:a16="http://schemas.microsoft.com/office/drawing/2014/main" id="{782D330D-E94C-4A2B-82D6-E265DC8CC346}"/>
              </a:ext>
            </a:extLst>
          </p:cNvPr>
          <p:cNvPicPr>
            <a:picLocks noGrp="1" noChangeAspect="1"/>
          </p:cNvPicPr>
          <p:nvPr>
            <p:ph idx="1"/>
          </p:nvPr>
        </p:nvPicPr>
        <p:blipFill>
          <a:blip r:embed="rId2"/>
          <a:stretch>
            <a:fillRect/>
          </a:stretch>
        </p:blipFill>
        <p:spPr>
          <a:xfrm>
            <a:off x="4693208" y="757306"/>
            <a:ext cx="2805583" cy="4203700"/>
          </a:xfrm>
        </p:spPr>
      </p:pic>
      <p:sp>
        <p:nvSpPr>
          <p:cNvPr id="7" name="TextBox 6">
            <a:extLst>
              <a:ext uri="{FF2B5EF4-FFF2-40B4-BE49-F238E27FC236}">
                <a16:creationId xmlns:a16="http://schemas.microsoft.com/office/drawing/2014/main" id="{E72D5522-B780-477C-9906-53001029C8A4}"/>
              </a:ext>
            </a:extLst>
          </p:cNvPr>
          <p:cNvSpPr txBox="1"/>
          <p:nvPr/>
        </p:nvSpPr>
        <p:spPr>
          <a:xfrm>
            <a:off x="1115438" y="5157623"/>
            <a:ext cx="9961123" cy="1107996"/>
          </a:xfrm>
          <a:prstGeom prst="rect">
            <a:avLst/>
          </a:prstGeom>
          <a:noFill/>
        </p:spPr>
        <p:txBody>
          <a:bodyPr wrap="square" rtlCol="0">
            <a:spAutoFit/>
          </a:bodyPr>
          <a:lstStyle/>
          <a:p>
            <a:pPr algn="ctr"/>
            <a:r>
              <a:rPr lang="en-US" sz="6600" dirty="0">
                <a:solidFill>
                  <a:schemeClr val="bg1"/>
                </a:solidFill>
              </a:rPr>
              <a:t>Quyana!</a:t>
            </a:r>
            <a:endParaRPr lang="en-US" dirty="0"/>
          </a:p>
        </p:txBody>
      </p:sp>
    </p:spTree>
    <p:extLst>
      <p:ext uri="{BB962C8B-B14F-4D97-AF65-F5344CB8AC3E}">
        <p14:creationId xmlns:p14="http://schemas.microsoft.com/office/powerpoint/2010/main" val="298322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1F58-1029-4A69-8076-661A71224812}"/>
              </a:ext>
            </a:extLst>
          </p:cNvPr>
          <p:cNvSpPr>
            <a:spLocks noGrp="1"/>
          </p:cNvSpPr>
          <p:nvPr>
            <p:ph type="title"/>
          </p:nvPr>
        </p:nvSpPr>
        <p:spPr/>
        <p:txBody>
          <a:bodyPr/>
          <a:lstStyle/>
          <a:p>
            <a:r>
              <a:rPr lang="en-US" dirty="0"/>
              <a:t>why the work began</a:t>
            </a:r>
          </a:p>
        </p:txBody>
      </p:sp>
      <p:sp>
        <p:nvSpPr>
          <p:cNvPr id="3" name="Text Placeholder 2">
            <a:extLst>
              <a:ext uri="{FF2B5EF4-FFF2-40B4-BE49-F238E27FC236}">
                <a16:creationId xmlns:a16="http://schemas.microsoft.com/office/drawing/2014/main" id="{B58D1787-B48D-4E2F-B057-3CB14CC9E92E}"/>
              </a:ext>
            </a:extLst>
          </p:cNvPr>
          <p:cNvSpPr>
            <a:spLocks noGrp="1"/>
          </p:cNvSpPr>
          <p:nvPr>
            <p:ph type="body" idx="1"/>
          </p:nvPr>
        </p:nvSpPr>
        <p:spPr/>
        <p:txBody>
          <a:bodyPr/>
          <a:lstStyle/>
          <a:p>
            <a:r>
              <a:rPr lang="en-US" dirty="0"/>
              <a:t>Significant Disparities </a:t>
            </a:r>
          </a:p>
        </p:txBody>
      </p:sp>
      <p:sp>
        <p:nvSpPr>
          <p:cNvPr id="4" name="Content Placeholder 3">
            <a:extLst>
              <a:ext uri="{FF2B5EF4-FFF2-40B4-BE49-F238E27FC236}">
                <a16:creationId xmlns:a16="http://schemas.microsoft.com/office/drawing/2014/main" id="{0B4907E8-270C-4DFF-8C8B-ADB3812ED4C4}"/>
              </a:ext>
            </a:extLst>
          </p:cNvPr>
          <p:cNvSpPr>
            <a:spLocks noGrp="1"/>
          </p:cNvSpPr>
          <p:nvPr>
            <p:ph sz="half" idx="2"/>
          </p:nvPr>
        </p:nvSpPr>
        <p:spPr>
          <a:xfrm>
            <a:off x="581194" y="2926052"/>
            <a:ext cx="5393100" cy="3449581"/>
          </a:xfrm>
        </p:spPr>
        <p:txBody>
          <a:bodyPr/>
          <a:lstStyle/>
          <a:p>
            <a:r>
              <a:rPr lang="en-US" dirty="0"/>
              <a:t>Alaska Native Children make up 15% of the state’s general population but represent 60% of the children in state custody</a:t>
            </a:r>
          </a:p>
          <a:p>
            <a:r>
              <a:rPr lang="en-US" dirty="0"/>
              <a:t>Disparities of this nature indicate a system failure in our child welfare system</a:t>
            </a:r>
          </a:p>
        </p:txBody>
      </p:sp>
      <p:sp>
        <p:nvSpPr>
          <p:cNvPr id="5" name="Text Placeholder 4">
            <a:extLst>
              <a:ext uri="{FF2B5EF4-FFF2-40B4-BE49-F238E27FC236}">
                <a16:creationId xmlns:a16="http://schemas.microsoft.com/office/drawing/2014/main" id="{F31CBD6A-6D57-4AEE-9A73-AD31C32D9358}"/>
              </a:ext>
            </a:extLst>
          </p:cNvPr>
          <p:cNvSpPr>
            <a:spLocks noGrp="1"/>
          </p:cNvSpPr>
          <p:nvPr>
            <p:ph type="body" sz="quarter" idx="3"/>
          </p:nvPr>
        </p:nvSpPr>
        <p:spPr/>
        <p:txBody>
          <a:bodyPr/>
          <a:lstStyle/>
          <a:p>
            <a:r>
              <a:rPr lang="en-US" dirty="0"/>
              <a:t>OCS Retention Difficulties</a:t>
            </a:r>
          </a:p>
        </p:txBody>
      </p:sp>
      <p:sp>
        <p:nvSpPr>
          <p:cNvPr id="6" name="Content Placeholder 5">
            <a:extLst>
              <a:ext uri="{FF2B5EF4-FFF2-40B4-BE49-F238E27FC236}">
                <a16:creationId xmlns:a16="http://schemas.microsoft.com/office/drawing/2014/main" id="{E5BBC3BD-A0F9-4528-9CC5-17F733BCF645}"/>
              </a:ext>
            </a:extLst>
          </p:cNvPr>
          <p:cNvSpPr>
            <a:spLocks noGrp="1"/>
          </p:cNvSpPr>
          <p:nvPr>
            <p:ph sz="quarter" idx="4"/>
          </p:nvPr>
        </p:nvSpPr>
        <p:spPr>
          <a:xfrm>
            <a:off x="6217709" y="2926052"/>
            <a:ext cx="5393100" cy="3449581"/>
          </a:xfrm>
        </p:spPr>
        <p:txBody>
          <a:bodyPr/>
          <a:lstStyle/>
          <a:p>
            <a:r>
              <a:rPr lang="en-US" dirty="0"/>
              <a:t>Office of Children’s Services (OCS) typically operates at a 50% vacancy rate and require frontline workers to carry caseloads more than 3x the national average</a:t>
            </a:r>
          </a:p>
          <a:p>
            <a:r>
              <a:rPr lang="en-US" dirty="0"/>
              <a:t>The goal of HB 151 (2018) was to lower turnover and vacancy rates, but despite increased funding, turnover rates have not decreased</a:t>
            </a:r>
          </a:p>
          <a:p>
            <a:pPr marL="0" indent="0">
              <a:buNone/>
            </a:pPr>
            <a:endParaRPr lang="en-US" dirty="0"/>
          </a:p>
        </p:txBody>
      </p:sp>
    </p:spTree>
    <p:extLst>
      <p:ext uri="{BB962C8B-B14F-4D97-AF65-F5344CB8AC3E}">
        <p14:creationId xmlns:p14="http://schemas.microsoft.com/office/powerpoint/2010/main" val="3271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1F58-1029-4A69-8076-661A71224812}"/>
              </a:ext>
            </a:extLst>
          </p:cNvPr>
          <p:cNvSpPr>
            <a:spLocks noGrp="1"/>
          </p:cNvSpPr>
          <p:nvPr>
            <p:ph type="title"/>
          </p:nvPr>
        </p:nvSpPr>
        <p:spPr/>
        <p:txBody>
          <a:bodyPr/>
          <a:lstStyle/>
          <a:p>
            <a:r>
              <a:rPr lang="en-US" dirty="0"/>
              <a:t>How the work began</a:t>
            </a:r>
          </a:p>
        </p:txBody>
      </p:sp>
      <p:sp>
        <p:nvSpPr>
          <p:cNvPr id="3" name="Text Placeholder 2">
            <a:extLst>
              <a:ext uri="{FF2B5EF4-FFF2-40B4-BE49-F238E27FC236}">
                <a16:creationId xmlns:a16="http://schemas.microsoft.com/office/drawing/2014/main" id="{B58D1787-B48D-4E2F-B057-3CB14CC9E92E}"/>
              </a:ext>
            </a:extLst>
          </p:cNvPr>
          <p:cNvSpPr>
            <a:spLocks noGrp="1"/>
          </p:cNvSpPr>
          <p:nvPr>
            <p:ph type="body" idx="1"/>
          </p:nvPr>
        </p:nvSpPr>
        <p:spPr>
          <a:xfrm>
            <a:off x="887219" y="2066334"/>
            <a:ext cx="5087075" cy="536005"/>
          </a:xfrm>
        </p:spPr>
        <p:txBody>
          <a:bodyPr/>
          <a:lstStyle/>
          <a:p>
            <a:r>
              <a:rPr lang="en-US" dirty="0"/>
              <a:t>Tribal State Collaboration Group</a:t>
            </a:r>
          </a:p>
        </p:txBody>
      </p:sp>
      <p:sp>
        <p:nvSpPr>
          <p:cNvPr id="4" name="Content Placeholder 3">
            <a:extLst>
              <a:ext uri="{FF2B5EF4-FFF2-40B4-BE49-F238E27FC236}">
                <a16:creationId xmlns:a16="http://schemas.microsoft.com/office/drawing/2014/main" id="{0B4907E8-270C-4DFF-8C8B-ADB3812ED4C4}"/>
              </a:ext>
            </a:extLst>
          </p:cNvPr>
          <p:cNvSpPr>
            <a:spLocks noGrp="1"/>
          </p:cNvSpPr>
          <p:nvPr>
            <p:ph sz="half" idx="2"/>
          </p:nvPr>
        </p:nvSpPr>
        <p:spPr>
          <a:xfrm>
            <a:off x="581194" y="2741494"/>
            <a:ext cx="5393100" cy="3449581"/>
          </a:xfrm>
        </p:spPr>
        <p:txBody>
          <a:bodyPr>
            <a:normAutofit fontScale="92500" lnSpcReduction="20000"/>
          </a:bodyPr>
          <a:lstStyle/>
          <a:p>
            <a:r>
              <a:rPr lang="en-US" dirty="0"/>
              <a:t>A 25-year partnership between state, tribal representatives, and invited stakeholders</a:t>
            </a:r>
          </a:p>
          <a:p>
            <a:r>
              <a:rPr lang="en-US" dirty="0"/>
              <a:t>Goals:</a:t>
            </a:r>
          </a:p>
          <a:p>
            <a:pPr lvl="1"/>
            <a:r>
              <a:rPr lang="en-US" sz="1800" dirty="0"/>
              <a:t>Strengthen Alaska’s compliance with the Indian Child Welfare Act (ICWA) of 1978. </a:t>
            </a:r>
          </a:p>
          <a:p>
            <a:pPr lvl="2"/>
            <a:r>
              <a:rPr lang="en-US" sz="1600" dirty="0"/>
              <a:t>ICWA is a Federal law that established standards for the removal and placement of American Indian children and enabled Tribes and families to be involved in child welfare cases.  </a:t>
            </a:r>
          </a:p>
          <a:p>
            <a:pPr lvl="1"/>
            <a:r>
              <a:rPr lang="en-US" sz="1800" dirty="0"/>
              <a:t>Reduce the disproportionality of Alaska Native children in state custody</a:t>
            </a:r>
          </a:p>
          <a:p>
            <a:pPr lvl="1"/>
            <a:r>
              <a:rPr lang="en-US" sz="1800" dirty="0"/>
              <a:t>Build &amp; strengthen working relationships</a:t>
            </a:r>
          </a:p>
          <a:p>
            <a:pPr lvl="1"/>
            <a:endParaRPr lang="en-US" dirty="0"/>
          </a:p>
        </p:txBody>
      </p:sp>
      <p:sp>
        <p:nvSpPr>
          <p:cNvPr id="5" name="Text Placeholder 4">
            <a:extLst>
              <a:ext uri="{FF2B5EF4-FFF2-40B4-BE49-F238E27FC236}">
                <a16:creationId xmlns:a16="http://schemas.microsoft.com/office/drawing/2014/main" id="{F31CBD6A-6D57-4AEE-9A73-AD31C32D9358}"/>
              </a:ext>
            </a:extLst>
          </p:cNvPr>
          <p:cNvSpPr>
            <a:spLocks noGrp="1"/>
          </p:cNvSpPr>
          <p:nvPr>
            <p:ph type="body" sz="quarter" idx="3"/>
          </p:nvPr>
        </p:nvSpPr>
        <p:spPr>
          <a:xfrm>
            <a:off x="6523732" y="2066334"/>
            <a:ext cx="5087073" cy="553373"/>
          </a:xfrm>
        </p:spPr>
        <p:txBody>
          <a:bodyPr/>
          <a:lstStyle/>
          <a:p>
            <a:r>
              <a:rPr lang="en-US" dirty="0"/>
              <a:t>Tribal Title IV-E Agreements</a:t>
            </a:r>
          </a:p>
        </p:txBody>
      </p:sp>
      <p:sp>
        <p:nvSpPr>
          <p:cNvPr id="6" name="Content Placeholder 5">
            <a:extLst>
              <a:ext uri="{FF2B5EF4-FFF2-40B4-BE49-F238E27FC236}">
                <a16:creationId xmlns:a16="http://schemas.microsoft.com/office/drawing/2014/main" id="{E5BBC3BD-A0F9-4528-9CC5-17F733BCF645}"/>
              </a:ext>
            </a:extLst>
          </p:cNvPr>
          <p:cNvSpPr>
            <a:spLocks noGrp="1"/>
          </p:cNvSpPr>
          <p:nvPr>
            <p:ph sz="quarter" idx="4"/>
          </p:nvPr>
        </p:nvSpPr>
        <p:spPr>
          <a:xfrm>
            <a:off x="6217706" y="2741494"/>
            <a:ext cx="5393100" cy="3449581"/>
          </a:xfrm>
        </p:spPr>
        <p:txBody>
          <a:bodyPr>
            <a:normAutofit fontScale="92500" lnSpcReduction="20000"/>
          </a:bodyPr>
          <a:lstStyle/>
          <a:p>
            <a:r>
              <a:rPr lang="en-US" dirty="0"/>
              <a:t>Provides Federal funding to states and tribes for foster care, transitional independent living programs, guardianship assistance, and adoption assistance</a:t>
            </a:r>
          </a:p>
          <a:p>
            <a:endParaRPr lang="en-US" dirty="0"/>
          </a:p>
          <a:p>
            <a:r>
              <a:rPr lang="en-US" dirty="0"/>
              <a:t>Tribes also receive a higher reimbursement rate than states for covered services, resulting in significant General Fund savings. </a:t>
            </a:r>
          </a:p>
          <a:p>
            <a:pPr marL="0" indent="0">
              <a:buNone/>
            </a:pPr>
            <a:endParaRPr lang="en-US" dirty="0"/>
          </a:p>
        </p:txBody>
      </p:sp>
    </p:spTree>
    <p:extLst>
      <p:ext uri="{BB962C8B-B14F-4D97-AF65-F5344CB8AC3E}">
        <p14:creationId xmlns:p14="http://schemas.microsoft.com/office/powerpoint/2010/main" val="328731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B81F-0B91-4F9D-AEE8-AB05B94559A2}"/>
              </a:ext>
            </a:extLst>
          </p:cNvPr>
          <p:cNvSpPr>
            <a:spLocks noGrp="1"/>
          </p:cNvSpPr>
          <p:nvPr>
            <p:ph type="title"/>
          </p:nvPr>
        </p:nvSpPr>
        <p:spPr/>
        <p:txBody>
          <a:bodyPr/>
          <a:lstStyle/>
          <a:p>
            <a:r>
              <a:rPr lang="en-US" dirty="0"/>
              <a:t>What is Alaska’s tribal child welfare compact?</a:t>
            </a:r>
          </a:p>
        </p:txBody>
      </p:sp>
      <p:sp>
        <p:nvSpPr>
          <p:cNvPr id="3" name="Content Placeholder 2">
            <a:extLst>
              <a:ext uri="{FF2B5EF4-FFF2-40B4-BE49-F238E27FC236}">
                <a16:creationId xmlns:a16="http://schemas.microsoft.com/office/drawing/2014/main" id="{5D4A479F-6257-474E-ACCB-2AB2F61ABE23}"/>
              </a:ext>
            </a:extLst>
          </p:cNvPr>
          <p:cNvSpPr>
            <a:spLocks noGrp="1"/>
          </p:cNvSpPr>
          <p:nvPr>
            <p:ph idx="1"/>
          </p:nvPr>
        </p:nvSpPr>
        <p:spPr>
          <a:xfrm>
            <a:off x="581193" y="2415388"/>
            <a:ext cx="5514808" cy="3678303"/>
          </a:xfrm>
        </p:spPr>
        <p:txBody>
          <a:bodyPr>
            <a:normAutofit lnSpcReduction="10000"/>
          </a:bodyPr>
          <a:lstStyle/>
          <a:p>
            <a:r>
              <a:rPr lang="en-US" dirty="0"/>
              <a:t>The Alaska Tribal Welfare Compact (Compact) is a government-to-government agreement to improve the life outcomes for Alaska’s children and families by transferring specific, negotiated child welfare services and supports (including revenue streams) from the Office of Children’s Services (OCS) to the Tribal Co-Signers</a:t>
            </a:r>
          </a:p>
          <a:p>
            <a:pPr marL="0" indent="0">
              <a:buNone/>
            </a:pPr>
            <a:endParaRPr lang="en-US" dirty="0"/>
          </a:p>
          <a:p>
            <a:r>
              <a:rPr lang="en-US" dirty="0"/>
              <a:t>The Compact was signed in 2017 by Governor Walker and 18 Tribal Co-Signers; representing 161 Federally-recognized Tribes and Tribal Organizations and continued under Governor Dunleavy in 2019</a:t>
            </a:r>
          </a:p>
          <a:p>
            <a:endParaRPr lang="en-US" dirty="0"/>
          </a:p>
        </p:txBody>
      </p:sp>
      <p:pic>
        <p:nvPicPr>
          <p:cNvPr id="5" name="Picture 4" descr="A group of people sitting at a table with signs&#10;&#10;Description automatically generated with low confidence">
            <a:extLst>
              <a:ext uri="{FF2B5EF4-FFF2-40B4-BE49-F238E27FC236}">
                <a16:creationId xmlns:a16="http://schemas.microsoft.com/office/drawing/2014/main" id="{B99BFC2E-12EC-4D78-B286-4D28C0820C3D}"/>
              </a:ext>
            </a:extLst>
          </p:cNvPr>
          <p:cNvPicPr>
            <a:picLocks noChangeAspect="1"/>
          </p:cNvPicPr>
          <p:nvPr/>
        </p:nvPicPr>
        <p:blipFill>
          <a:blip r:embed="rId2"/>
          <a:stretch>
            <a:fillRect/>
          </a:stretch>
        </p:blipFill>
        <p:spPr>
          <a:xfrm>
            <a:off x="6096000" y="2415388"/>
            <a:ext cx="5207966" cy="3322682"/>
          </a:xfrm>
          <a:prstGeom prst="rect">
            <a:avLst/>
          </a:prstGeom>
        </p:spPr>
      </p:pic>
    </p:spTree>
    <p:extLst>
      <p:ext uri="{BB962C8B-B14F-4D97-AF65-F5344CB8AC3E}">
        <p14:creationId xmlns:p14="http://schemas.microsoft.com/office/powerpoint/2010/main" val="232187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CB21-ADC4-4455-BE77-692039F817AA}"/>
              </a:ext>
            </a:extLst>
          </p:cNvPr>
          <p:cNvSpPr>
            <a:spLocks noGrp="1"/>
          </p:cNvSpPr>
          <p:nvPr>
            <p:ph type="title"/>
          </p:nvPr>
        </p:nvSpPr>
        <p:spPr/>
        <p:txBody>
          <a:bodyPr/>
          <a:lstStyle/>
          <a:p>
            <a:r>
              <a:rPr lang="en-US" dirty="0"/>
              <a:t>Implementation Timeline</a:t>
            </a:r>
          </a:p>
        </p:txBody>
      </p:sp>
      <p:pic>
        <p:nvPicPr>
          <p:cNvPr id="16" name="Content Placeholder 15" descr="Text&#10;&#10;Description automatically generated">
            <a:extLst>
              <a:ext uri="{FF2B5EF4-FFF2-40B4-BE49-F238E27FC236}">
                <a16:creationId xmlns:a16="http://schemas.microsoft.com/office/drawing/2014/main" id="{064C0016-CDA2-4B37-AC03-C74D482BBC85}"/>
              </a:ext>
            </a:extLst>
          </p:cNvPr>
          <p:cNvPicPr>
            <a:picLocks noGrp="1" noChangeAspect="1"/>
          </p:cNvPicPr>
          <p:nvPr>
            <p:ph sz="half" idx="1"/>
          </p:nvPr>
        </p:nvPicPr>
        <p:blipFill>
          <a:blip r:embed="rId2"/>
          <a:stretch>
            <a:fillRect/>
          </a:stretch>
        </p:blipFill>
        <p:spPr>
          <a:xfrm>
            <a:off x="6931405" y="2784991"/>
            <a:ext cx="3137483" cy="818069"/>
          </a:xfrm>
        </p:spPr>
      </p:pic>
      <p:pic>
        <p:nvPicPr>
          <p:cNvPr id="14" name="Content Placeholder 13">
            <a:extLst>
              <a:ext uri="{FF2B5EF4-FFF2-40B4-BE49-F238E27FC236}">
                <a16:creationId xmlns:a16="http://schemas.microsoft.com/office/drawing/2014/main" id="{A13F6B35-96E9-40B0-A33F-7D72E06261E3}"/>
              </a:ext>
            </a:extLst>
          </p:cNvPr>
          <p:cNvPicPr>
            <a:picLocks noGrp="1" noChangeAspect="1"/>
          </p:cNvPicPr>
          <p:nvPr>
            <p:ph sz="half" idx="2"/>
          </p:nvPr>
        </p:nvPicPr>
        <p:blipFill>
          <a:blip r:embed="rId3"/>
          <a:stretch>
            <a:fillRect/>
          </a:stretch>
        </p:blipFill>
        <p:spPr>
          <a:xfrm>
            <a:off x="6931405" y="2338812"/>
            <a:ext cx="1929515" cy="295900"/>
          </a:xfrm>
        </p:spPr>
      </p:pic>
      <p:pic>
        <p:nvPicPr>
          <p:cNvPr id="18" name="Picture 17" descr="Logo&#10;&#10;Description automatically generated with low confidence">
            <a:extLst>
              <a:ext uri="{FF2B5EF4-FFF2-40B4-BE49-F238E27FC236}">
                <a16:creationId xmlns:a16="http://schemas.microsoft.com/office/drawing/2014/main" id="{3C535D5F-CCEA-433A-B806-66CA4E690796}"/>
              </a:ext>
            </a:extLst>
          </p:cNvPr>
          <p:cNvPicPr>
            <a:picLocks noChangeAspect="1"/>
          </p:cNvPicPr>
          <p:nvPr/>
        </p:nvPicPr>
        <p:blipFill>
          <a:blip r:embed="rId4"/>
          <a:stretch>
            <a:fillRect/>
          </a:stretch>
        </p:blipFill>
        <p:spPr>
          <a:xfrm>
            <a:off x="6931405" y="3784169"/>
            <a:ext cx="1828653" cy="413326"/>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78C3C595-9AA9-4A27-A8B4-5CE39BC7C81F}"/>
              </a:ext>
            </a:extLst>
          </p:cNvPr>
          <p:cNvPicPr>
            <a:picLocks noChangeAspect="1"/>
          </p:cNvPicPr>
          <p:nvPr/>
        </p:nvPicPr>
        <p:blipFill>
          <a:blip r:embed="rId5"/>
          <a:stretch>
            <a:fillRect/>
          </a:stretch>
        </p:blipFill>
        <p:spPr>
          <a:xfrm>
            <a:off x="6931405" y="4185515"/>
            <a:ext cx="2910980" cy="645830"/>
          </a:xfrm>
          <a:prstGeom prst="rect">
            <a:avLst/>
          </a:prstGeom>
        </p:spPr>
      </p:pic>
      <p:sp>
        <p:nvSpPr>
          <p:cNvPr id="22" name="TextBox 21">
            <a:extLst>
              <a:ext uri="{FF2B5EF4-FFF2-40B4-BE49-F238E27FC236}">
                <a16:creationId xmlns:a16="http://schemas.microsoft.com/office/drawing/2014/main" id="{1FAB0206-D818-470D-BBF7-4895D58A7850}"/>
              </a:ext>
            </a:extLst>
          </p:cNvPr>
          <p:cNvSpPr txBox="1"/>
          <p:nvPr/>
        </p:nvSpPr>
        <p:spPr>
          <a:xfrm>
            <a:off x="654341" y="2173383"/>
            <a:ext cx="5276675" cy="1822037"/>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FY2018</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Tribal Co-Signers developed their programs, built capacity and infrastructure</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OCS began sharing Protective Services Reports (PSRs or ‘screen ins’ or ‘screen outs’), and provided training and technical support</a:t>
            </a:r>
          </a:p>
        </p:txBody>
      </p:sp>
      <p:sp>
        <p:nvSpPr>
          <p:cNvPr id="23" name="TextBox 22">
            <a:extLst>
              <a:ext uri="{FF2B5EF4-FFF2-40B4-BE49-F238E27FC236}">
                <a16:creationId xmlns:a16="http://schemas.microsoft.com/office/drawing/2014/main" id="{79D229A1-78FD-4FA8-A911-556EF98F8E14}"/>
              </a:ext>
            </a:extLst>
          </p:cNvPr>
          <p:cNvSpPr txBox="1"/>
          <p:nvPr/>
        </p:nvSpPr>
        <p:spPr>
          <a:xfrm>
            <a:off x="654341" y="4170063"/>
            <a:ext cx="5276675" cy="2440668"/>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FY2019</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Tribal Co-Signers began performing Initial Diligent Relative Searches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The Parties negotiated four new Scopes of Work for Ongoing Relatives Searches, Family Contact, Licensing Assists, and Safety Evaluations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b="1" i="1" dirty="0">
                <a:solidFill>
                  <a:schemeClr val="tx2"/>
                </a:solidFill>
              </a:rPr>
              <a:t>However, the State declined to sign due to a change in Administration</a:t>
            </a:r>
          </a:p>
        </p:txBody>
      </p:sp>
      <p:sp>
        <p:nvSpPr>
          <p:cNvPr id="24" name="TextBox 23">
            <a:extLst>
              <a:ext uri="{FF2B5EF4-FFF2-40B4-BE49-F238E27FC236}">
                <a16:creationId xmlns:a16="http://schemas.microsoft.com/office/drawing/2014/main" id="{45325A88-CCC3-4446-BB1F-154C6269E4CA}"/>
              </a:ext>
            </a:extLst>
          </p:cNvPr>
          <p:cNvSpPr txBox="1"/>
          <p:nvPr/>
        </p:nvSpPr>
        <p:spPr>
          <a:xfrm>
            <a:off x="6931405" y="5485676"/>
            <a:ext cx="4150452" cy="1015663"/>
          </a:xfrm>
          <a:prstGeom prst="rect">
            <a:avLst/>
          </a:prstGeom>
          <a:noFill/>
        </p:spPr>
        <p:txBody>
          <a:bodyPr wrap="square" rtlCol="0">
            <a:spAutoFit/>
          </a:bodyPr>
          <a:lstStyle/>
          <a:p>
            <a:r>
              <a:rPr lang="en-US" sz="800" b="0" i="0" dirty="0">
                <a:solidFill>
                  <a:srgbClr val="222222"/>
                </a:solidFill>
                <a:effectLst/>
              </a:rPr>
              <a:t>May 29, 2019</a:t>
            </a:r>
          </a:p>
          <a:p>
            <a:endParaRPr lang="en-US" sz="800" b="0" i="1" dirty="0">
              <a:solidFill>
                <a:srgbClr val="222222"/>
              </a:solidFill>
              <a:effectLst/>
            </a:endParaRPr>
          </a:p>
          <a:p>
            <a:r>
              <a:rPr lang="en-US" sz="1100" b="0" i="1" dirty="0">
                <a:solidFill>
                  <a:srgbClr val="222222"/>
                </a:solidFill>
                <a:effectLst/>
              </a:rPr>
              <a:t>“Tribal co-signers say their efforts to negotiate with the state of Alaska, as called for in the Alaska Tribal Child Welfare Compact, have so far failed because the state presented them with unreasonable and unworkable ultimatums.”</a:t>
            </a:r>
            <a:endParaRPr lang="en-US" sz="1100" dirty="0"/>
          </a:p>
        </p:txBody>
      </p:sp>
      <p:pic>
        <p:nvPicPr>
          <p:cNvPr id="26" name="Picture 25" descr="Logo&#10;&#10;Description automatically generated">
            <a:extLst>
              <a:ext uri="{FF2B5EF4-FFF2-40B4-BE49-F238E27FC236}">
                <a16:creationId xmlns:a16="http://schemas.microsoft.com/office/drawing/2014/main" id="{68FBE18A-EE61-4EC9-A7BB-CB4201469005}"/>
              </a:ext>
            </a:extLst>
          </p:cNvPr>
          <p:cNvPicPr>
            <a:picLocks noChangeAspect="1"/>
          </p:cNvPicPr>
          <p:nvPr/>
        </p:nvPicPr>
        <p:blipFill>
          <a:blip r:embed="rId6"/>
          <a:stretch>
            <a:fillRect/>
          </a:stretch>
        </p:blipFill>
        <p:spPr>
          <a:xfrm>
            <a:off x="6931405" y="5208697"/>
            <a:ext cx="2036426" cy="276979"/>
          </a:xfrm>
          <a:prstGeom prst="rect">
            <a:avLst/>
          </a:prstGeom>
        </p:spPr>
      </p:pic>
    </p:spTree>
    <p:extLst>
      <p:ext uri="{BB962C8B-B14F-4D97-AF65-F5344CB8AC3E}">
        <p14:creationId xmlns:p14="http://schemas.microsoft.com/office/powerpoint/2010/main" val="138634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CB21-ADC4-4455-BE77-692039F817AA}"/>
              </a:ext>
            </a:extLst>
          </p:cNvPr>
          <p:cNvSpPr>
            <a:spLocks noGrp="1"/>
          </p:cNvSpPr>
          <p:nvPr>
            <p:ph type="title"/>
          </p:nvPr>
        </p:nvSpPr>
        <p:spPr/>
        <p:txBody>
          <a:bodyPr/>
          <a:lstStyle/>
          <a:p>
            <a:r>
              <a:rPr lang="en-US" dirty="0"/>
              <a:t>Implementation Timeline</a:t>
            </a:r>
          </a:p>
        </p:txBody>
      </p:sp>
      <p:sp>
        <p:nvSpPr>
          <p:cNvPr id="22" name="TextBox 21">
            <a:extLst>
              <a:ext uri="{FF2B5EF4-FFF2-40B4-BE49-F238E27FC236}">
                <a16:creationId xmlns:a16="http://schemas.microsoft.com/office/drawing/2014/main" id="{1FAB0206-D818-470D-BBF7-4895D58A7850}"/>
              </a:ext>
            </a:extLst>
          </p:cNvPr>
          <p:cNvSpPr txBox="1"/>
          <p:nvPr/>
        </p:nvSpPr>
        <p:spPr>
          <a:xfrm>
            <a:off x="654341" y="2173383"/>
            <a:ext cx="5276675" cy="3191643"/>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FY2020</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Parties worked out differences and signed all five previously-negotiated Scopes:</a:t>
            </a:r>
          </a:p>
          <a:p>
            <a:pPr marL="763200" lvl="1"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Initial Diligent Relative Searches (IDRS)</a:t>
            </a:r>
          </a:p>
          <a:p>
            <a:pPr marL="763200" lvl="1"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Ongoing Relative Searches (ORS)</a:t>
            </a:r>
          </a:p>
          <a:p>
            <a:pPr marL="763200" lvl="1"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Family Contact</a:t>
            </a:r>
          </a:p>
          <a:p>
            <a:pPr marL="763200" lvl="1"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Licensing Assists</a:t>
            </a:r>
          </a:p>
          <a:p>
            <a:pPr marL="763200" lvl="1"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Safety Evaluations </a:t>
            </a:r>
          </a:p>
          <a:p>
            <a:pPr marL="763200" lvl="1" indent="-306000">
              <a:spcBef>
                <a:spcPct val="20000"/>
              </a:spcBef>
              <a:spcAft>
                <a:spcPts val="600"/>
              </a:spcAft>
              <a:buClr>
                <a:schemeClr val="accent2"/>
              </a:buClr>
              <a:buSzPct val="92000"/>
              <a:buFont typeface="Wingdings 2" panose="05020102010507070707" pitchFamily="18" charset="2"/>
              <a:buChar char=""/>
            </a:pPr>
            <a:endParaRPr lang="en-US" sz="1600" dirty="0">
              <a:solidFill>
                <a:schemeClr val="tx2"/>
              </a:solidFill>
            </a:endParaRPr>
          </a:p>
        </p:txBody>
      </p:sp>
      <p:sp>
        <p:nvSpPr>
          <p:cNvPr id="23" name="TextBox 22">
            <a:extLst>
              <a:ext uri="{FF2B5EF4-FFF2-40B4-BE49-F238E27FC236}">
                <a16:creationId xmlns:a16="http://schemas.microsoft.com/office/drawing/2014/main" id="{79D229A1-78FD-4FA8-A911-556EF98F8E14}"/>
              </a:ext>
            </a:extLst>
          </p:cNvPr>
          <p:cNvSpPr txBox="1"/>
          <p:nvPr/>
        </p:nvSpPr>
        <p:spPr>
          <a:xfrm>
            <a:off x="654340" y="5249802"/>
            <a:ext cx="5276675" cy="710964"/>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FY2021</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Negotiations will take place in May 2021</a:t>
            </a:r>
          </a:p>
        </p:txBody>
      </p:sp>
      <p:pic>
        <p:nvPicPr>
          <p:cNvPr id="8" name="Content Placeholder 7" descr="A picture containing grass, outdoor, little, person&#10;&#10;Description automatically generated">
            <a:extLst>
              <a:ext uri="{FF2B5EF4-FFF2-40B4-BE49-F238E27FC236}">
                <a16:creationId xmlns:a16="http://schemas.microsoft.com/office/drawing/2014/main" id="{17CC02F7-17A4-4F49-9E49-7E7752261D8D}"/>
              </a:ext>
            </a:extLst>
          </p:cNvPr>
          <p:cNvPicPr>
            <a:picLocks noGrp="1" noChangeAspect="1"/>
          </p:cNvPicPr>
          <p:nvPr>
            <p:ph sz="half" idx="2"/>
          </p:nvPr>
        </p:nvPicPr>
        <p:blipFill rotWithShape="1">
          <a:blip r:embed="rId2"/>
          <a:srcRect l="7681" r="7391"/>
          <a:stretch/>
        </p:blipFill>
        <p:spPr>
          <a:xfrm>
            <a:off x="6111255" y="2648296"/>
            <a:ext cx="5136610" cy="3024100"/>
          </a:xfrm>
        </p:spPr>
      </p:pic>
    </p:spTree>
    <p:extLst>
      <p:ext uri="{BB962C8B-B14F-4D97-AF65-F5344CB8AC3E}">
        <p14:creationId xmlns:p14="http://schemas.microsoft.com/office/powerpoint/2010/main" val="56098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7156-816F-4FE2-B41E-0CDA7CE0218A}"/>
              </a:ext>
            </a:extLst>
          </p:cNvPr>
          <p:cNvSpPr>
            <a:spLocks noGrp="1"/>
          </p:cNvSpPr>
          <p:nvPr>
            <p:ph type="title"/>
          </p:nvPr>
        </p:nvSpPr>
        <p:spPr/>
        <p:txBody>
          <a:bodyPr/>
          <a:lstStyle/>
          <a:p>
            <a:r>
              <a:rPr lang="en-US" dirty="0"/>
              <a:t>advantages</a:t>
            </a:r>
          </a:p>
        </p:txBody>
      </p:sp>
      <p:pic>
        <p:nvPicPr>
          <p:cNvPr id="4" name="Picture 3" descr="A picture containing outdoor, sky, person, preparing&#10;&#10;Description automatically generated">
            <a:extLst>
              <a:ext uri="{FF2B5EF4-FFF2-40B4-BE49-F238E27FC236}">
                <a16:creationId xmlns:a16="http://schemas.microsoft.com/office/drawing/2014/main" id="{1441C45B-6679-4CE7-8A17-E8F294BCE82C}"/>
              </a:ext>
            </a:extLst>
          </p:cNvPr>
          <p:cNvPicPr>
            <a:picLocks noChangeAspect="1"/>
          </p:cNvPicPr>
          <p:nvPr/>
        </p:nvPicPr>
        <p:blipFill>
          <a:blip r:embed="rId2"/>
          <a:stretch>
            <a:fillRect/>
          </a:stretch>
        </p:blipFill>
        <p:spPr>
          <a:xfrm>
            <a:off x="6090702" y="2319438"/>
            <a:ext cx="5357769" cy="3523012"/>
          </a:xfrm>
          <a:prstGeom prst="rect">
            <a:avLst/>
          </a:prstGeom>
        </p:spPr>
      </p:pic>
      <p:sp>
        <p:nvSpPr>
          <p:cNvPr id="6" name="TextBox 5">
            <a:extLst>
              <a:ext uri="{FF2B5EF4-FFF2-40B4-BE49-F238E27FC236}">
                <a16:creationId xmlns:a16="http://schemas.microsoft.com/office/drawing/2014/main" id="{AF02785C-CEA2-4676-95C1-09CCFEF0F301}"/>
              </a:ext>
            </a:extLst>
          </p:cNvPr>
          <p:cNvSpPr txBox="1"/>
          <p:nvPr/>
        </p:nvSpPr>
        <p:spPr>
          <a:xfrm>
            <a:off x="575894" y="2746733"/>
            <a:ext cx="4642058" cy="2668423"/>
          </a:xfrm>
          <a:prstGeom prst="rect">
            <a:avLst/>
          </a:prstGeom>
          <a:noFill/>
        </p:spPr>
        <p:txBody>
          <a:bodyPr wrap="square" rtlCol="0">
            <a:spAutoFit/>
          </a:bodyPr>
          <a:lstStyle/>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Provides higher quality services, closer to home, at a lower cost through leveraging Tribal resources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Strengthens state services by engaging Tribes, often the most local government, on an issue of shared interest</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Increased public trust through existing family relationships with Tribes</a:t>
            </a:r>
          </a:p>
          <a:p>
            <a:endParaRPr lang="en-US" dirty="0"/>
          </a:p>
        </p:txBody>
      </p:sp>
    </p:spTree>
    <p:extLst>
      <p:ext uri="{BB962C8B-B14F-4D97-AF65-F5344CB8AC3E}">
        <p14:creationId xmlns:p14="http://schemas.microsoft.com/office/powerpoint/2010/main" val="185405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58E0-F409-4B0B-A018-03C55FF0C463}"/>
              </a:ext>
            </a:extLst>
          </p:cNvPr>
          <p:cNvSpPr>
            <a:spLocks noGrp="1"/>
          </p:cNvSpPr>
          <p:nvPr>
            <p:ph type="title"/>
          </p:nvPr>
        </p:nvSpPr>
        <p:spPr/>
        <p:txBody>
          <a:bodyPr/>
          <a:lstStyle/>
          <a:p>
            <a:r>
              <a:rPr lang="en-US" dirty="0"/>
              <a:t>Adverse childhood experiences (ACEs)</a:t>
            </a:r>
          </a:p>
        </p:txBody>
      </p:sp>
      <p:sp>
        <p:nvSpPr>
          <p:cNvPr id="3" name="Footer Placeholder 2">
            <a:extLst>
              <a:ext uri="{FF2B5EF4-FFF2-40B4-BE49-F238E27FC236}">
                <a16:creationId xmlns:a16="http://schemas.microsoft.com/office/drawing/2014/main" id="{5C14C910-4888-4F45-AA88-132700CF5AC3}"/>
              </a:ext>
            </a:extLst>
          </p:cNvPr>
          <p:cNvSpPr>
            <a:spLocks noGrp="1"/>
          </p:cNvSpPr>
          <p:nvPr>
            <p:ph type="ftr" sz="quarter" idx="11"/>
          </p:nvPr>
        </p:nvSpPr>
        <p:spPr/>
        <p:txBody>
          <a:bodyPr/>
          <a:lstStyle/>
          <a:p>
            <a:r>
              <a:rPr lang="en-US"/>
              <a:t>Source: Centers for Disease Control and Prevention</a:t>
            </a:r>
            <a:endParaRPr lang="en-US" dirty="0"/>
          </a:p>
        </p:txBody>
      </p:sp>
      <p:sp>
        <p:nvSpPr>
          <p:cNvPr id="5" name="TextBox 4">
            <a:extLst>
              <a:ext uri="{FF2B5EF4-FFF2-40B4-BE49-F238E27FC236}">
                <a16:creationId xmlns:a16="http://schemas.microsoft.com/office/drawing/2014/main" id="{F1B5A8F0-B9AC-484F-B53D-D1B5746300B7}"/>
              </a:ext>
            </a:extLst>
          </p:cNvPr>
          <p:cNvSpPr txBox="1"/>
          <p:nvPr/>
        </p:nvSpPr>
        <p:spPr>
          <a:xfrm>
            <a:off x="575894" y="2034155"/>
            <a:ext cx="11029616" cy="646331"/>
          </a:xfrm>
          <a:prstGeom prst="rect">
            <a:avLst/>
          </a:prstGeom>
          <a:noFill/>
        </p:spPr>
        <p:txBody>
          <a:bodyPr wrap="square" rtlCol="0">
            <a:spAutoFit/>
          </a:bodyPr>
          <a:lstStyle/>
          <a:p>
            <a:r>
              <a:rPr lang="en-US" dirty="0"/>
              <a:t>Adverse Childhood Experiences (ACEs) have a tremendous impact on future violence victimization and perpetration, and lifelong health outcomes. </a:t>
            </a:r>
          </a:p>
        </p:txBody>
      </p:sp>
      <p:sp>
        <p:nvSpPr>
          <p:cNvPr id="6" name="TextBox 5">
            <a:extLst>
              <a:ext uri="{FF2B5EF4-FFF2-40B4-BE49-F238E27FC236}">
                <a16:creationId xmlns:a16="http://schemas.microsoft.com/office/drawing/2014/main" id="{7CC7016D-3DA8-465E-A4A4-1B57F4AE0561}"/>
              </a:ext>
            </a:extLst>
          </p:cNvPr>
          <p:cNvSpPr txBox="1"/>
          <p:nvPr/>
        </p:nvSpPr>
        <p:spPr>
          <a:xfrm>
            <a:off x="780176" y="2932559"/>
            <a:ext cx="5058562" cy="2566857"/>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ACEs are potentially traumatic events that occur in childhood (0-17 years):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Experiencing violence, abuse, or neglect</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Witnessing violence in the home or community</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Having a family member attempt or die by suicide</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Growing up in a household with substance abuse, mental health problems, instability due to parental separation or household members in prison</a:t>
            </a:r>
          </a:p>
        </p:txBody>
      </p:sp>
      <p:sp>
        <p:nvSpPr>
          <p:cNvPr id="7" name="TextBox 6">
            <a:extLst>
              <a:ext uri="{FF2B5EF4-FFF2-40B4-BE49-F238E27FC236}">
                <a16:creationId xmlns:a16="http://schemas.microsoft.com/office/drawing/2014/main" id="{E99918D5-F114-46ED-92D8-1570175BB0FF}"/>
              </a:ext>
            </a:extLst>
          </p:cNvPr>
          <p:cNvSpPr txBox="1"/>
          <p:nvPr/>
        </p:nvSpPr>
        <p:spPr>
          <a:xfrm>
            <a:off x="6090702" y="2928971"/>
            <a:ext cx="5058562" cy="3690241"/>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ACEs are linked to:</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Chronic health problems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Mental illness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Substance abuse problems in adulthood</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Increased incarceration rates</a:t>
            </a:r>
          </a:p>
          <a:p>
            <a:pPr marL="306000" indent="-306000">
              <a:spcBef>
                <a:spcPct val="20000"/>
              </a:spcBef>
              <a:spcAft>
                <a:spcPts val="600"/>
              </a:spcAft>
              <a:buClr>
                <a:schemeClr val="accent2"/>
              </a:buClr>
              <a:buSzPct val="92000"/>
              <a:buFont typeface="Wingdings 2" panose="05020102010507070707" pitchFamily="18" charset="2"/>
              <a:buChar char=""/>
            </a:pPr>
            <a:endParaRPr lang="en-US" sz="1600" dirty="0">
              <a:solidFill>
                <a:schemeClr val="tx2"/>
              </a:solidFill>
            </a:endParaRPr>
          </a:p>
          <a:p>
            <a:pPr>
              <a:spcBef>
                <a:spcPct val="20000"/>
              </a:spcBef>
              <a:spcAft>
                <a:spcPts val="600"/>
              </a:spcAft>
              <a:buClr>
                <a:schemeClr val="accent2"/>
              </a:buClr>
              <a:buSzPct val="92000"/>
            </a:pPr>
            <a:r>
              <a:rPr lang="en-US" sz="1600" dirty="0">
                <a:solidFill>
                  <a:schemeClr val="accent2"/>
                </a:solidFill>
              </a:rPr>
              <a:t>ACEs can negatively effect:</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Education</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Job opportunities </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Earning potential</a:t>
            </a:r>
          </a:p>
        </p:txBody>
      </p:sp>
    </p:spTree>
    <p:extLst>
      <p:ext uri="{BB962C8B-B14F-4D97-AF65-F5344CB8AC3E}">
        <p14:creationId xmlns:p14="http://schemas.microsoft.com/office/powerpoint/2010/main" val="151154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58E0-F409-4B0B-A018-03C55FF0C463}"/>
              </a:ext>
            </a:extLst>
          </p:cNvPr>
          <p:cNvSpPr>
            <a:spLocks noGrp="1"/>
          </p:cNvSpPr>
          <p:nvPr>
            <p:ph type="title"/>
          </p:nvPr>
        </p:nvSpPr>
        <p:spPr/>
        <p:txBody>
          <a:bodyPr/>
          <a:lstStyle/>
          <a:p>
            <a:r>
              <a:rPr lang="en-US" dirty="0"/>
              <a:t>Adverse childhood experiences (ACEs)</a:t>
            </a:r>
          </a:p>
        </p:txBody>
      </p:sp>
      <p:sp>
        <p:nvSpPr>
          <p:cNvPr id="3" name="Footer Placeholder 2">
            <a:extLst>
              <a:ext uri="{FF2B5EF4-FFF2-40B4-BE49-F238E27FC236}">
                <a16:creationId xmlns:a16="http://schemas.microsoft.com/office/drawing/2014/main" id="{5C14C910-4888-4F45-AA88-132700CF5AC3}"/>
              </a:ext>
            </a:extLst>
          </p:cNvPr>
          <p:cNvSpPr>
            <a:spLocks noGrp="1"/>
          </p:cNvSpPr>
          <p:nvPr>
            <p:ph type="ftr" sz="quarter" idx="11"/>
          </p:nvPr>
        </p:nvSpPr>
        <p:spPr/>
        <p:txBody>
          <a:bodyPr/>
          <a:lstStyle/>
          <a:p>
            <a:r>
              <a:rPr lang="en-US"/>
              <a:t>Source: Centers for Disease Control and Prevention</a:t>
            </a:r>
            <a:endParaRPr lang="en-US" dirty="0"/>
          </a:p>
        </p:txBody>
      </p:sp>
      <p:sp>
        <p:nvSpPr>
          <p:cNvPr id="5" name="TextBox 4">
            <a:extLst>
              <a:ext uri="{FF2B5EF4-FFF2-40B4-BE49-F238E27FC236}">
                <a16:creationId xmlns:a16="http://schemas.microsoft.com/office/drawing/2014/main" id="{F1B5A8F0-B9AC-484F-B53D-D1B5746300B7}"/>
              </a:ext>
            </a:extLst>
          </p:cNvPr>
          <p:cNvSpPr txBox="1"/>
          <p:nvPr/>
        </p:nvSpPr>
        <p:spPr>
          <a:xfrm>
            <a:off x="575894" y="2034155"/>
            <a:ext cx="11029616" cy="646331"/>
          </a:xfrm>
          <a:prstGeom prst="rect">
            <a:avLst/>
          </a:prstGeom>
          <a:noFill/>
        </p:spPr>
        <p:txBody>
          <a:bodyPr wrap="square" rtlCol="0">
            <a:spAutoFit/>
          </a:bodyPr>
          <a:lstStyle/>
          <a:p>
            <a:r>
              <a:rPr lang="en-US" dirty="0"/>
              <a:t>Adverse Childhood Experiences (ACEs) have a tremendous impact on future violence victimization and perpetration, and lifelong health outcomes. </a:t>
            </a:r>
          </a:p>
        </p:txBody>
      </p:sp>
      <p:sp>
        <p:nvSpPr>
          <p:cNvPr id="6" name="TextBox 5">
            <a:extLst>
              <a:ext uri="{FF2B5EF4-FFF2-40B4-BE49-F238E27FC236}">
                <a16:creationId xmlns:a16="http://schemas.microsoft.com/office/drawing/2014/main" id="{7CC7016D-3DA8-465E-A4A4-1B57F4AE0561}"/>
              </a:ext>
            </a:extLst>
          </p:cNvPr>
          <p:cNvSpPr txBox="1"/>
          <p:nvPr/>
        </p:nvSpPr>
        <p:spPr>
          <a:xfrm>
            <a:off x="747943" y="2948081"/>
            <a:ext cx="10963088" cy="2566857"/>
          </a:xfrm>
          <a:prstGeom prst="rect">
            <a:avLst/>
          </a:prstGeom>
          <a:noFill/>
        </p:spPr>
        <p:txBody>
          <a:bodyPr wrap="square" rtlCol="0">
            <a:spAutoFit/>
          </a:bodyPr>
          <a:lstStyle/>
          <a:p>
            <a:pPr>
              <a:spcBef>
                <a:spcPct val="20000"/>
              </a:spcBef>
              <a:spcAft>
                <a:spcPts val="600"/>
              </a:spcAft>
              <a:buClr>
                <a:schemeClr val="accent2"/>
              </a:buClr>
              <a:buSzPct val="92000"/>
            </a:pPr>
            <a:r>
              <a:rPr lang="en-US" sz="1600" dirty="0">
                <a:solidFill>
                  <a:schemeClr val="accent2"/>
                </a:solidFill>
              </a:rPr>
              <a:t>How big is the problem?</a:t>
            </a:r>
            <a:endParaRPr lang="en-US" sz="1600" dirty="0">
              <a:solidFill>
                <a:schemeClr val="tx2"/>
              </a:solidFill>
            </a:endParaRP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ACEs are common. 61% of adults surveyed across 25 states reported that they had experienced at least one type of ACE, and nearly 1 in 6 reported they had experienced four or more types of ACEs.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Preventing ACEs could potentially reduce a large number of health conditions. For example, up to 1.9 million cases of heart disease and 21 million cases of depression could have been potentially avoided by preventing ACEs.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Women and several racial/ethnic minority groups are at greater risk for having experienced 4 or more types of ACEs.</a:t>
            </a:r>
          </a:p>
          <a:p>
            <a:pPr marL="306000" indent="-306000">
              <a:spcBef>
                <a:spcPct val="20000"/>
              </a:spcBef>
              <a:spcAft>
                <a:spcPts val="600"/>
              </a:spcAft>
              <a:buClr>
                <a:schemeClr val="accent2"/>
              </a:buClr>
              <a:buSzPct val="92000"/>
              <a:buFont typeface="Wingdings 2" panose="05020102010507070707" pitchFamily="18" charset="2"/>
              <a:buChar char=""/>
            </a:pPr>
            <a:r>
              <a:rPr lang="en-US" sz="1600" dirty="0">
                <a:solidFill>
                  <a:schemeClr val="tx2"/>
                </a:solidFill>
              </a:rPr>
              <a:t>ACEs are costly. The economic and social costs to families, communities, and society totals hundreds of billions of dollars each year.</a:t>
            </a:r>
          </a:p>
        </p:txBody>
      </p:sp>
    </p:spTree>
    <p:extLst>
      <p:ext uri="{BB962C8B-B14F-4D97-AF65-F5344CB8AC3E}">
        <p14:creationId xmlns:p14="http://schemas.microsoft.com/office/powerpoint/2010/main" val="147963364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2738</TotalTime>
  <Words>867</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Gill Sans MT</vt:lpstr>
      <vt:lpstr>Times New Roman</vt:lpstr>
      <vt:lpstr>Wingdings 2</vt:lpstr>
      <vt:lpstr>Dividend</vt:lpstr>
      <vt:lpstr>HB184 – Tribal Child Welfare Compact</vt:lpstr>
      <vt:lpstr>why the work began</vt:lpstr>
      <vt:lpstr>How the work began</vt:lpstr>
      <vt:lpstr>What is Alaska’s tribal child welfare compact?</vt:lpstr>
      <vt:lpstr>Implementation Timeline</vt:lpstr>
      <vt:lpstr>Implementation Timeline</vt:lpstr>
      <vt:lpstr>advantages</vt:lpstr>
      <vt:lpstr>Adverse childhood experiences (ACEs)</vt:lpstr>
      <vt:lpstr>Adverse childhood experiences (ACEs)</vt:lpstr>
      <vt:lpstr>Sectional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Giorgio</dc:creator>
  <cp:lastModifiedBy>Katy Giorgio</cp:lastModifiedBy>
  <cp:revision>25</cp:revision>
  <cp:lastPrinted>2021-04-22T22:24:23Z</cp:lastPrinted>
  <dcterms:created xsi:type="dcterms:W3CDTF">2021-04-19T23:32:51Z</dcterms:created>
  <dcterms:modified xsi:type="dcterms:W3CDTF">2021-04-22T22:32:47Z</dcterms:modified>
</cp:coreProperties>
</file>