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2" r:id="rId3"/>
    <p:sldId id="268" r:id="rId4"/>
    <p:sldId id="266" r:id="rId5"/>
    <p:sldId id="259" r:id="rId6"/>
    <p:sldId id="257" r:id="rId7"/>
    <p:sldId id="269" r:id="rId8"/>
    <p:sldId id="270" r:id="rId9"/>
    <p:sldId id="271" r:id="rId10"/>
    <p:sldId id="267" r:id="rId1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852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8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BABE48-9395-4289-913A-1B2EE52BDBB9}" type="datetimeFigureOut">
              <a:rPr lang="en-US"/>
              <a:pPr>
                <a:defRPr/>
              </a:pPr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155ECF-650E-4CE2-B582-3D951E6A65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5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441AC6-FC4F-4477-AD48-32AA2210A086}" type="datetimeFigureOut">
              <a:rPr lang="en-US"/>
              <a:pPr>
                <a:defRPr/>
              </a:pPr>
              <a:t>1/27/2020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55E4D2-B79E-41E5-B5B3-EA5ABB109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78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7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3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5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0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8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5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8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33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1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0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247650" y="6583680"/>
            <a:ext cx="8896350" cy="274320"/>
          </a:xfrm>
          <a:prstGeom prst="rect">
            <a:avLst/>
          </a:prstGeom>
          <a:gradFill flip="none" rotWithShape="1">
            <a:gsLst>
              <a:gs pos="100000">
                <a:srgbClr val="FFFFFF">
                  <a:alpha val="50000"/>
                </a:srgbClr>
              </a:gs>
              <a:gs pos="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sz="12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</a:t>
            </a:r>
            <a:r>
              <a:rPr lang="en-US" sz="1200" b="0" i="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mission is to 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Keep Alaska Moving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through service and infrastructure.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209800"/>
            <a:ext cx="990600" cy="9906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 userDrawn="1"/>
        </p:nvSpPr>
        <p:spPr>
          <a:xfrm>
            <a:off x="2590800" y="3200400"/>
            <a:ext cx="6553200" cy="990600"/>
          </a:xfrm>
          <a:prstGeom prst="rect">
            <a:avLst/>
          </a:prstGeom>
          <a:noFill/>
        </p:spPr>
        <p:txBody>
          <a:bodyPr/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700" dirty="0">
                <a:ln w="12700">
                  <a:noFill/>
                </a:ln>
                <a:solidFill>
                  <a:srgbClr val="4A4646"/>
                </a:solidFill>
                <a:effectLst/>
                <a:ea typeface="+mj-ea"/>
                <a:cs typeface="+mj-cs"/>
              </a:rPr>
              <a:t>Alaska Department of Transportation &amp; Public Facilities</a:t>
            </a:r>
          </a:p>
        </p:txBody>
      </p:sp>
    </p:spTree>
    <p:extLst>
      <p:ext uri="{BB962C8B-B14F-4D97-AF65-F5344CB8AC3E}">
        <p14:creationId xmlns:p14="http://schemas.microsoft.com/office/powerpoint/2010/main" val="212611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585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8458200" y="6675120"/>
            <a:ext cx="685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DFB3D18-987C-4A6B-9D8A-0028CE06E0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152400" y="1146048"/>
            <a:ext cx="8839200" cy="540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B6FD7-91B3-4D10-B688-973CF5EAA7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6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58200" y="6675120"/>
            <a:ext cx="685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DFB3D18-987C-4A6B-9D8A-0028CE06E0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51857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648"/>
            <a:ext cx="9144000" cy="9144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917448"/>
            <a:ext cx="8839200" cy="56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75120"/>
            <a:ext cx="685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8B6FD7-91B3-4D10-B688-973CF5EAA7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6382512"/>
            <a:ext cx="457200" cy="4572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2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2" r:id="rId2"/>
    <p:sldLayoutId id="2147483694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>
              <a:lumMod val="75000"/>
              <a:lumOff val="25000"/>
            </a:schemeClr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00000"/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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5000"/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00200" y="4038600"/>
            <a:ext cx="7543800" cy="2209800"/>
          </a:xfrm>
          <a:prstGeom prst="rect">
            <a:avLst/>
          </a:prstGeom>
          <a:noFill/>
        </p:spPr>
        <p:txBody>
          <a:bodyPr/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800" b="1" dirty="0">
                <a:ln w="127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j-ea"/>
                <a:cs typeface="Arial" pitchFamily="34" charset="0"/>
              </a:rPr>
              <a:t>Alaska Marine Highway System Overview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800" b="1" dirty="0">
                <a:ln w="127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j-ea"/>
                <a:cs typeface="Arial" pitchFamily="34" charset="0"/>
              </a:rPr>
              <a:t>House Finance Subcommittee</a:t>
            </a:r>
          </a:p>
          <a:p>
            <a:pPr algn="r" fontAlgn="auto">
              <a:spcAft>
                <a:spcPts val="0"/>
              </a:spcAft>
              <a:defRPr/>
            </a:pPr>
            <a:endParaRPr lang="en-US" sz="2000" dirty="0">
              <a:ln w="127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j-ea"/>
              <a:cs typeface="Arial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2200" dirty="0">
                <a:ln w="127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j-ea"/>
                <a:cs typeface="Arial" pitchFamily="34" charset="0"/>
              </a:rPr>
              <a:t>Dom Pannone, Administrative Services Director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200" dirty="0">
                <a:ln w="127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j-ea"/>
                <a:cs typeface="Arial" pitchFamily="34" charset="0"/>
              </a:rPr>
              <a:t>Mary Siroky, Deputy Commissioner</a:t>
            </a:r>
          </a:p>
          <a:p>
            <a:pPr algn="r" fontAlgn="auto">
              <a:spcAft>
                <a:spcPts val="0"/>
              </a:spcAft>
              <a:defRPr/>
            </a:pPr>
            <a:endParaRPr lang="en-US" sz="1400" dirty="0">
              <a:ln w="127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j-ea"/>
              <a:cs typeface="Arial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400" dirty="0">
                <a:ln w="127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j-ea"/>
                <a:cs typeface="Arial" pitchFamily="34" charset="0"/>
              </a:rPr>
              <a:t>January 28,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751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1085850"/>
          </a:xfrm>
        </p:spPr>
        <p:txBody>
          <a:bodyPr/>
          <a:lstStyle/>
          <a:p>
            <a:r>
              <a:rPr lang="en-US" sz="3600" dirty="0">
                <a:effectLst>
                  <a:glow rad="63500">
                    <a:schemeClr val="bg1">
                      <a:alpha val="65000"/>
                    </a:schemeClr>
                  </a:glow>
                </a:effectLst>
              </a:rPr>
              <a:t>Thank You.</a:t>
            </a:r>
          </a:p>
        </p:txBody>
      </p:sp>
      <p:sp>
        <p:nvSpPr>
          <p:cNvPr id="3" name="Date Placeholder 3"/>
          <p:cNvSpPr txBox="1">
            <a:spLocks/>
          </p:cNvSpPr>
          <p:nvPr/>
        </p:nvSpPr>
        <p:spPr>
          <a:xfrm>
            <a:off x="3581400" y="6675120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1/28/2020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6382512"/>
            <a:ext cx="457200" cy="4572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953000" y="2042160"/>
            <a:ext cx="3200400" cy="1386840"/>
          </a:xfrm>
          <a:prstGeom prst="roundRect">
            <a:avLst>
              <a:gd name="adj" fmla="val 8734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Mary Siroky</a:t>
            </a:r>
          </a:p>
          <a:p>
            <a:pPr algn="ctr"/>
            <a:r>
              <a:rPr lang="en-US" sz="1700" dirty="0">
                <a:solidFill>
                  <a:schemeClr val="tx1"/>
                </a:solidFill>
              </a:rPr>
              <a:t>Deputy Commissioner</a:t>
            </a:r>
          </a:p>
          <a:p>
            <a:pPr algn="ctr"/>
            <a:r>
              <a:rPr lang="en-US" sz="1700" dirty="0">
                <a:solidFill>
                  <a:schemeClr val="tx1"/>
                </a:solidFill>
              </a:rPr>
              <a:t>(907) 465-3900</a:t>
            </a:r>
          </a:p>
          <a:p>
            <a:pPr algn="ctr"/>
            <a:r>
              <a:rPr lang="en-US" sz="1700" dirty="0">
                <a:solidFill>
                  <a:schemeClr val="tx1"/>
                </a:solidFill>
              </a:rPr>
              <a:t>Mary.Siroky@Alaska.gov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2042160"/>
            <a:ext cx="3200400" cy="1386840"/>
          </a:xfrm>
          <a:prstGeom prst="roundRect">
            <a:avLst>
              <a:gd name="adj" fmla="val 8734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Dom Pannone</a:t>
            </a:r>
          </a:p>
          <a:p>
            <a:pPr algn="ctr"/>
            <a:r>
              <a:rPr lang="en-US" sz="1700" dirty="0">
                <a:solidFill>
                  <a:schemeClr val="tx1"/>
                </a:solidFill>
              </a:rPr>
              <a:t>Administrative Services Director</a:t>
            </a:r>
          </a:p>
          <a:p>
            <a:pPr algn="ctr"/>
            <a:r>
              <a:rPr lang="en-US" sz="1700" dirty="0">
                <a:solidFill>
                  <a:schemeClr val="tx1"/>
                </a:solidFill>
              </a:rPr>
              <a:t>(907) 465-2956</a:t>
            </a:r>
          </a:p>
          <a:p>
            <a:pPr algn="ctr"/>
            <a:r>
              <a:rPr lang="en-US" sz="1700" dirty="0">
                <a:solidFill>
                  <a:schemeClr val="tx1"/>
                </a:solidFill>
              </a:rPr>
              <a:t>Dom.Pannone@Alaska.gov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" y="6444287"/>
            <a:ext cx="9125712" cy="230832"/>
          </a:xfrm>
          <a:prstGeom prst="rect">
            <a:avLst/>
          </a:prstGeom>
          <a:gradFill flip="none" rotWithShape="1">
            <a:gsLst>
              <a:gs pos="55000">
                <a:schemeClr val="tx1">
                  <a:alpha val="0"/>
                </a:schemeClr>
              </a:gs>
              <a:gs pos="100000">
                <a:schemeClr val="tx1">
                  <a:alpha val="7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en-US" sz="85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Sunset  in Ketchikan with the M/V LeConte tied to the dock</a:t>
            </a:r>
            <a:r>
              <a:rPr lang="en-US" sz="85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. Photo by Sarah Roark</a:t>
            </a:r>
          </a:p>
        </p:txBody>
      </p:sp>
    </p:spTree>
    <p:extLst>
      <p:ext uri="{BB962C8B-B14F-4D97-AF65-F5344CB8AC3E}">
        <p14:creationId xmlns:p14="http://schemas.microsoft.com/office/powerpoint/2010/main" val="39500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Alaska Marine Highway System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3581400" y="6675120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1/28/2020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295400"/>
            <a:ext cx="3581400" cy="5105400"/>
            <a:chOff x="304800" y="1295400"/>
            <a:chExt cx="3581400" cy="5105400"/>
          </a:xfrm>
        </p:grpSpPr>
        <p:sp>
          <p:nvSpPr>
            <p:cNvPr id="8" name="Rectangle: Rounded Corners 2">
              <a:extLst>
                <a:ext uri="{FF2B5EF4-FFF2-40B4-BE49-F238E27FC236}">
                  <a16:creationId xmlns:a16="http://schemas.microsoft.com/office/drawing/2014/main" id="{3ED382FA-6EDA-48E2-B13C-C77AD02CAE13}"/>
                </a:ext>
              </a:extLst>
            </p:cNvPr>
            <p:cNvSpPr/>
            <p:nvPr/>
          </p:nvSpPr>
          <p:spPr>
            <a:xfrm>
              <a:off x="304800" y="1295400"/>
              <a:ext cx="3581400" cy="5105400"/>
            </a:xfrm>
            <a:prstGeom prst="roundRect">
              <a:avLst>
                <a:gd name="adj" fmla="val 9469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</a:gradFill>
            <a:ln w="6350" cmpd="sng">
              <a:gradFill>
                <a:gsLst>
                  <a:gs pos="100000">
                    <a:srgbClr val="FFFF00"/>
                  </a:gs>
                  <a:gs pos="0">
                    <a:srgbClr val="FFC000"/>
                  </a:gs>
                </a:gsLst>
                <a:lin ang="5400000" scaled="1"/>
              </a:gradFill>
              <a:prstDash val="solid"/>
            </a:ln>
            <a:effectLst>
              <a:innerShdw blurRad="114300">
                <a:prstClr val="black">
                  <a:alpha val="5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0" rtlCol="0" anchor="t"/>
            <a:lstStyle/>
            <a:p>
              <a:pPr algn="ctr"/>
              <a:r>
                <a:rPr lang="en-US" sz="2200" b="1" spc="100" dirty="0">
                  <a:solidFill>
                    <a:schemeClr val="tx1"/>
                  </a:solidFill>
                </a:rPr>
                <a:t>CHALLENGES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marL="0" indent="0" algn="ctr">
                <a:buNone/>
              </a:pPr>
              <a:endParaRPr lang="en-US" altLang="en-US" sz="1600" b="1" dirty="0">
                <a:solidFill>
                  <a:schemeClr val="tx1"/>
                </a:solidFill>
              </a:endParaRPr>
            </a:p>
            <a:p>
              <a:pPr marL="0" indent="0" algn="ctr">
                <a:buNone/>
              </a:pPr>
              <a:r>
                <a:rPr lang="en-US" altLang="en-US" sz="1900" dirty="0">
                  <a:solidFill>
                    <a:schemeClr val="tx1"/>
                  </a:solidFill>
                </a:rPr>
                <a:t>Aging terminals and vessels </a:t>
              </a:r>
            </a:p>
            <a:p>
              <a:pPr marL="0" indent="0" algn="ctr">
                <a:buNone/>
              </a:pPr>
              <a:endParaRPr lang="en-US" altLang="en-US" sz="1900" b="1" dirty="0">
                <a:solidFill>
                  <a:schemeClr val="tx1"/>
                </a:solidFill>
              </a:endParaRPr>
            </a:p>
            <a:p>
              <a:pPr marL="0" indent="0" algn="ctr">
                <a:buNone/>
              </a:pPr>
              <a:r>
                <a:rPr lang="en-US" altLang="en-US" sz="1900" dirty="0">
                  <a:solidFill>
                    <a:schemeClr val="tx1"/>
                  </a:solidFill>
                </a:rPr>
                <a:t>Gaps in service </a:t>
              </a:r>
            </a:p>
            <a:p>
              <a:pPr marL="0" indent="0" algn="ctr">
                <a:buNone/>
              </a:pPr>
              <a:endParaRPr lang="en-US" altLang="en-US" sz="1900" b="1" dirty="0">
                <a:solidFill>
                  <a:schemeClr val="tx1"/>
                </a:solidFill>
              </a:endParaRPr>
            </a:p>
            <a:p>
              <a:pPr marL="0" indent="0" algn="ctr">
                <a:buNone/>
              </a:pPr>
              <a:r>
                <a:rPr lang="en-US" altLang="en-US" sz="1900" dirty="0">
                  <a:solidFill>
                    <a:schemeClr val="tx1"/>
                  </a:solidFill>
                </a:rPr>
                <a:t>Federal law changes</a:t>
              </a:r>
            </a:p>
            <a:p>
              <a:pPr marL="0" indent="0" algn="ctr">
                <a:buNone/>
              </a:pPr>
              <a:endParaRPr lang="en-US" altLang="en-US" sz="1900" b="1" dirty="0">
                <a:solidFill>
                  <a:schemeClr val="tx1"/>
                </a:solidFill>
              </a:endParaRPr>
            </a:p>
            <a:p>
              <a:pPr marL="0" indent="0" algn="ctr">
                <a:buNone/>
              </a:pPr>
              <a:r>
                <a:rPr lang="en-US" altLang="en-US" sz="1900" dirty="0">
                  <a:solidFill>
                    <a:schemeClr val="tx1"/>
                  </a:solidFill>
                </a:rPr>
                <a:t>Collective bargaining agreements</a:t>
              </a:r>
              <a:endParaRPr lang="en-US" altLang="en-US" sz="1900" b="1" dirty="0">
                <a:solidFill>
                  <a:schemeClr val="tx1"/>
                </a:solidFill>
              </a:endParaRPr>
            </a:p>
            <a:p>
              <a:pPr marL="0" indent="0" algn="ctr">
                <a:buNone/>
              </a:pPr>
              <a:endParaRPr lang="en-US" altLang="en-US" sz="1900" b="1" dirty="0">
                <a:solidFill>
                  <a:schemeClr val="tx1"/>
                </a:solidFill>
              </a:endParaRPr>
            </a:p>
            <a:p>
              <a:pPr marL="0" indent="0" algn="ctr">
                <a:buNone/>
              </a:pPr>
              <a:r>
                <a:rPr lang="en-US" altLang="en-US" sz="1900" dirty="0">
                  <a:solidFill>
                    <a:schemeClr val="tx1"/>
                  </a:solidFill>
                </a:rPr>
                <a:t>Turnover and recruitment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901455" y="2047672"/>
              <a:ext cx="388089" cy="85928"/>
              <a:chOff x="7680960" y="1789808"/>
              <a:chExt cx="396240" cy="9144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7680960" y="1789808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833360" y="1789808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985760" y="1789808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295400"/>
            <a:ext cx="4038600" cy="30132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/>
          <p:cNvSpPr/>
          <p:nvPr/>
        </p:nvSpPr>
        <p:spPr>
          <a:xfrm>
            <a:off x="6307015" y="3180051"/>
            <a:ext cx="1752600" cy="353943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75000"/>
                </a:schemeClr>
              </a:gs>
            </a:gsLst>
            <a:lin ang="10800000" scaled="1"/>
          </a:gradFill>
        </p:spPr>
        <p:txBody>
          <a:bodyPr wrap="square">
            <a:spAutoFit/>
          </a:bodyPr>
          <a:lstStyle/>
          <a:p>
            <a:pPr algn="r"/>
            <a:r>
              <a:rPr lang="en-US" sz="850" i="1" dirty="0">
                <a:solidFill>
                  <a:schemeClr val="bg1"/>
                </a:solidFill>
                <a:latin typeface="+mn-lt"/>
              </a:rPr>
              <a:t>M/V Tazlina</a:t>
            </a:r>
          </a:p>
          <a:p>
            <a:pPr algn="r"/>
            <a:r>
              <a:rPr lang="en-US" sz="850" dirty="0">
                <a:solidFill>
                  <a:schemeClr val="bg1"/>
                </a:solidFill>
                <a:latin typeface="+mn-lt"/>
              </a:rPr>
              <a:t>Photo by Alaska DOT&amp;PF</a:t>
            </a:r>
          </a:p>
        </p:txBody>
      </p:sp>
      <p:pic>
        <p:nvPicPr>
          <p:cNvPr id="4098" name="Picture 2" descr="http://jnuedocs.dot.state.ak.us/jnu-dot-edocs/groups/admin_public/documents/photographs/dot-jnu_0806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32" y="3533994"/>
            <a:ext cx="4035868" cy="302690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4955732" y="6076147"/>
            <a:ext cx="2816668" cy="48474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1"/>
          </a:gradFill>
        </p:spPr>
        <p:txBody>
          <a:bodyPr wrap="square">
            <a:spAutoFit/>
          </a:bodyPr>
          <a:lstStyle/>
          <a:p>
            <a:r>
              <a:rPr lang="en-US" sz="850" i="1" dirty="0">
                <a:solidFill>
                  <a:schemeClr val="bg1"/>
                </a:solidFill>
                <a:latin typeface="+mn-lt"/>
              </a:rPr>
              <a:t>Ketchikan Terminal Agent tying up the M/V Matanuska while ships personnel secures the line.</a:t>
            </a:r>
          </a:p>
          <a:p>
            <a:r>
              <a:rPr lang="en-US" sz="850" dirty="0">
                <a:solidFill>
                  <a:schemeClr val="bg1"/>
                </a:solidFill>
                <a:latin typeface="+mn-lt"/>
              </a:rPr>
              <a:t>Photo by Sabra Lichty, Alaska DOT&amp;PF</a:t>
            </a:r>
          </a:p>
        </p:txBody>
      </p:sp>
    </p:spTree>
    <p:extLst>
      <p:ext uri="{BB962C8B-B14F-4D97-AF65-F5344CB8AC3E}">
        <p14:creationId xmlns:p14="http://schemas.microsoft.com/office/powerpoint/2010/main" val="102629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Alaska Marine Highway System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3581400" y="6675120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1/28/2020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0" y="1066800"/>
            <a:ext cx="9144000" cy="5610552"/>
            <a:chOff x="0" y="1066800"/>
            <a:chExt cx="9144000" cy="56105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A7D6FC-97D7-4716-888C-0C2C67378AAC}"/>
                </a:ext>
              </a:extLst>
            </p:cNvPr>
            <p:cNvSpPr txBox="1"/>
            <p:nvPr/>
          </p:nvSpPr>
          <p:spPr>
            <a:xfrm>
              <a:off x="7891255" y="6444288"/>
              <a:ext cx="12505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/>
                <a:t>$ in Thousands (,000)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3"/>
            <a:stretch/>
          </p:blipFill>
          <p:spPr>
            <a:xfrm>
              <a:off x="0" y="1066800"/>
              <a:ext cx="9144000" cy="560832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1176263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</a:rPr>
                <a:t>An Aging Fleet</a:t>
              </a:r>
              <a:endParaRPr kumimoji="0" lang="en-US" altLang="en-US" sz="2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" y="5797654"/>
              <a:ext cx="9125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Most fleets retire their ships at 30-35 years.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" y="3801699"/>
              <a:ext cx="9061704" cy="2231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accent1">
                    <a:lumMod val="5000"/>
                    <a:lumOff val="95000"/>
                    <a:alpha val="25000"/>
                  </a:schemeClr>
                </a:gs>
                <a:gs pos="17000">
                  <a:schemeClr val="accent1">
                    <a:lumMod val="40000"/>
                    <a:lumOff val="60000"/>
                    <a:alpha val="65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  <a:gs pos="87000">
                  <a:schemeClr val="accent1">
                    <a:lumMod val="40000"/>
                    <a:lumOff val="60000"/>
                    <a:alpha val="65000"/>
                  </a:schemeClr>
                </a:gs>
              </a:gsLst>
              <a:lin ang="10800000" scaled="1"/>
              <a:tileRect/>
            </a:gradFill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8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716990" y="4892220"/>
              <a:ext cx="1074333" cy="628710"/>
              <a:chOff x="1668867" y="4343400"/>
              <a:chExt cx="1074333" cy="628710"/>
            </a:xfrm>
            <a:effectLst>
              <a:glow rad="63500">
                <a:schemeClr val="tx2">
                  <a:lumMod val="40000"/>
                  <a:lumOff val="60000"/>
                  <a:alpha val="40000"/>
                </a:schemeClr>
              </a:glow>
            </a:effectLst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589" y="4343400"/>
                <a:ext cx="1066611" cy="308606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668867" y="4572000"/>
                <a:ext cx="10166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Columbia: 1974</a:t>
                </a:r>
              </a:p>
              <a:p>
                <a:pPr algn="ctr"/>
                <a:r>
                  <a:rPr lang="en-US" sz="1000" dirty="0"/>
                  <a:t>46 years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86322" y="2453612"/>
              <a:ext cx="1080786" cy="664513"/>
              <a:chOff x="5331680" y="1920212"/>
              <a:chExt cx="1080786" cy="664513"/>
            </a:xfrm>
            <a:effectLst>
              <a:glow rad="63500">
                <a:schemeClr val="tx2">
                  <a:lumMod val="40000"/>
                  <a:lumOff val="60000"/>
                  <a:alpha val="40000"/>
                </a:schemeClr>
              </a:glow>
            </a:effectLst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5855" y="1920212"/>
                <a:ext cx="1066611" cy="308606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331680" y="2184615"/>
                <a:ext cx="10278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Kennicott: 1998</a:t>
                </a:r>
              </a:p>
              <a:p>
                <a:pPr algn="ctr"/>
                <a:r>
                  <a:rPr lang="en-US" sz="1000" dirty="0"/>
                  <a:t>26 years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0503" y="2362200"/>
              <a:ext cx="1160568" cy="610398"/>
              <a:chOff x="30503" y="1858719"/>
              <a:chExt cx="1160568" cy="610398"/>
            </a:xfrm>
            <a:effectLst>
              <a:glow rad="63500">
                <a:schemeClr val="tx2">
                  <a:lumMod val="40000"/>
                  <a:lumOff val="60000"/>
                  <a:alpha val="40000"/>
                </a:schemeClr>
              </a:glow>
            </a:effectLst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03" y="1858719"/>
                <a:ext cx="1066611" cy="308606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0503" y="2069007"/>
                <a:ext cx="11605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/>
                  <a:t>Malaspina: 1963</a:t>
                </a:r>
                <a:br>
                  <a:rPr lang="en-US" sz="1000" b="1" dirty="0"/>
                </a:br>
                <a:r>
                  <a:rPr lang="en-US" sz="1000" dirty="0"/>
                  <a:t>57 years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0" y="4903621"/>
              <a:ext cx="1097303" cy="660468"/>
              <a:chOff x="0" y="4370221"/>
              <a:chExt cx="1097303" cy="660468"/>
            </a:xfrm>
            <a:effectLst>
              <a:glow rad="63500">
                <a:schemeClr val="tx2">
                  <a:lumMod val="40000"/>
                  <a:lumOff val="60000"/>
                  <a:alpha val="40000"/>
                </a:schemeClr>
              </a:glo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92" y="4370221"/>
                <a:ext cx="1066611" cy="308606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0" y="4630579"/>
                <a:ext cx="10973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/>
                  <a:t>Matanuska: 1963</a:t>
                </a:r>
              </a:p>
              <a:p>
                <a:pPr algn="ctr"/>
                <a:r>
                  <a:rPr lang="en-US" sz="1000" dirty="0"/>
                  <a:t>57 years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18223" y="3085487"/>
              <a:ext cx="1109599" cy="675392"/>
              <a:chOff x="228600" y="2590800"/>
              <a:chExt cx="1109599" cy="675392"/>
            </a:xfrm>
            <a:effectLst>
              <a:glow rad="63500">
                <a:schemeClr val="tx2">
                  <a:lumMod val="40000"/>
                  <a:lumOff val="60000"/>
                  <a:alpha val="40000"/>
                </a:schemeClr>
              </a:glow>
            </a:effectLst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2590800"/>
                <a:ext cx="1066611" cy="308606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28600" y="2866082"/>
                <a:ext cx="11095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Tustumena: 1964</a:t>
                </a:r>
              </a:p>
              <a:p>
                <a:pPr algn="ctr"/>
                <a:r>
                  <a:rPr lang="en-US" sz="1000" dirty="0"/>
                  <a:t>56 years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228600" y="2819400"/>
              <a:ext cx="0" cy="1046307"/>
            </a:xfrm>
            <a:prstGeom prst="line">
              <a:avLst/>
            </a:prstGeom>
            <a:ln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28600" y="3992880"/>
              <a:ext cx="0" cy="960120"/>
            </a:xfrm>
            <a:prstGeom prst="line">
              <a:avLst/>
            </a:prstGeom>
            <a:ln w="9525" cap="rnd"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6694" y="3575304"/>
              <a:ext cx="0" cy="304800"/>
            </a:xfrm>
            <a:prstGeom prst="line">
              <a:avLst/>
            </a:prstGeom>
            <a:ln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07835" y="3962400"/>
              <a:ext cx="0" cy="960120"/>
            </a:xfrm>
            <a:prstGeom prst="line">
              <a:avLst/>
            </a:prstGeom>
            <a:ln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1756715" y="2463922"/>
              <a:ext cx="1066611" cy="644214"/>
              <a:chOff x="1735465" y="1955878"/>
              <a:chExt cx="1066611" cy="644214"/>
            </a:xfrm>
            <a:effectLst>
              <a:glow rad="63500">
                <a:schemeClr val="tx2">
                  <a:lumMod val="40000"/>
                  <a:lumOff val="60000"/>
                  <a:alpha val="40000"/>
                </a:schemeClr>
              </a:glow>
            </a:effectLst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5465" y="1955878"/>
                <a:ext cx="1066611" cy="308606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780467" y="2199982"/>
                <a:ext cx="9444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LeConte: 1974</a:t>
                </a:r>
              </a:p>
              <a:p>
                <a:pPr algn="ctr"/>
                <a:r>
                  <a:rPr lang="en-US" sz="1000" dirty="0"/>
                  <a:t>46 years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1907835" y="2919984"/>
              <a:ext cx="0" cy="960120"/>
            </a:xfrm>
            <a:prstGeom prst="line">
              <a:avLst/>
            </a:prstGeom>
            <a:ln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152785" y="4237270"/>
              <a:ext cx="1066611" cy="655892"/>
              <a:chOff x="2152785" y="4237270"/>
              <a:chExt cx="1066611" cy="65589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2785" y="4237270"/>
                <a:ext cx="1066611" cy="308606"/>
              </a:xfrm>
              <a:prstGeom prst="rect">
                <a:avLst/>
              </a:prstGeom>
              <a:effectLst>
                <a:glow rad="63500">
                  <a:schemeClr val="tx2">
                    <a:lumMod val="40000"/>
                    <a:lumOff val="60000"/>
                    <a:alpha val="40000"/>
                  </a:schemeClr>
                </a:glow>
              </a:effec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183009" y="4493052"/>
                <a:ext cx="8787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000" b="1"/>
                </a:lvl1pPr>
              </a:lstStyle>
              <a:p>
                <a:r>
                  <a:rPr lang="en-US" dirty="0">
                    <a:effectLst>
                      <a:glow rad="127000">
                        <a:schemeClr val="accent1">
                          <a:satMod val="175000"/>
                          <a:alpha val="25000"/>
                        </a:schemeClr>
                      </a:glow>
                    </a:effectLst>
                  </a:rPr>
                  <a:t>Aurora: 1977</a:t>
                </a:r>
              </a:p>
              <a:p>
                <a:pPr algn="ctr"/>
                <a:r>
                  <a:rPr lang="en-US" b="0" dirty="0">
                    <a:effectLst>
                      <a:glow rad="127000">
                        <a:schemeClr val="accent1">
                          <a:satMod val="175000"/>
                          <a:alpha val="25000"/>
                        </a:schemeClr>
                      </a:glow>
                    </a:effectLst>
                  </a:rPr>
                  <a:t>43 years</a:t>
                </a: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2355891" y="3962400"/>
              <a:ext cx="0" cy="301752"/>
            </a:xfrm>
            <a:prstGeom prst="line">
              <a:avLst/>
            </a:prstGeom>
            <a:ln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631898" y="2919984"/>
              <a:ext cx="0" cy="960120"/>
            </a:xfrm>
            <a:prstGeom prst="line">
              <a:avLst/>
            </a:prstGeom>
            <a:ln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571297" y="3965331"/>
              <a:ext cx="0" cy="960120"/>
            </a:xfrm>
            <a:prstGeom prst="line">
              <a:avLst/>
            </a:prstGeom>
            <a:ln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6387748" y="4919857"/>
              <a:ext cx="1187927" cy="602128"/>
              <a:chOff x="6127273" y="4352361"/>
              <a:chExt cx="1187927" cy="602128"/>
            </a:xfrm>
            <a:effectLst>
              <a:glow rad="63500">
                <a:schemeClr val="tx2">
                  <a:lumMod val="40000"/>
                  <a:lumOff val="60000"/>
                  <a:alpha val="40000"/>
                </a:schemeClr>
              </a:glow>
            </a:effectLst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273" y="4352361"/>
                <a:ext cx="1066611" cy="308606"/>
              </a:xfrm>
              <a:prstGeom prst="rect">
                <a:avLst/>
              </a:prstGeom>
              <a:effectLst>
                <a:innerShdw blurRad="101600">
                  <a:schemeClr val="tx1">
                    <a:lumMod val="65000"/>
                    <a:lumOff val="35000"/>
                  </a:schemeClr>
                </a:innerShdw>
              </a:effec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6127273" y="4554379"/>
                <a:ext cx="1187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Fairweather: 2004</a:t>
                </a:r>
              </a:p>
              <a:p>
                <a:pPr algn="ctr"/>
                <a:r>
                  <a:rPr lang="en-US" sz="1000" dirty="0"/>
                  <a:t>16 years</a:t>
                </a:r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>
              <a:off x="6571297" y="3504360"/>
              <a:ext cx="0" cy="381840"/>
            </a:xfrm>
            <a:prstGeom prst="line">
              <a:avLst/>
            </a:prstGeom>
            <a:ln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6609170" y="4237270"/>
              <a:ext cx="1066611" cy="618276"/>
              <a:chOff x="6400800" y="3648306"/>
              <a:chExt cx="1066611" cy="618276"/>
            </a:xfrm>
            <a:effectLst>
              <a:glow rad="63500">
                <a:schemeClr val="tx2">
                  <a:lumMod val="40000"/>
                  <a:lumOff val="60000"/>
                  <a:alpha val="40000"/>
                </a:schemeClr>
              </a:glow>
            </a:effectLst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3648306"/>
                <a:ext cx="1066611" cy="308606"/>
              </a:xfrm>
              <a:prstGeom prst="rect">
                <a:avLst/>
              </a:prstGeom>
              <a:effectLst>
                <a:innerShdw blurRad="101600">
                  <a:schemeClr val="tx1">
                    <a:lumMod val="65000"/>
                    <a:lumOff val="35000"/>
                  </a:schemeClr>
                </a:innerShdw>
              </a:effec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6471326" y="3866472"/>
                <a:ext cx="9937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Chenega: 2005</a:t>
                </a:r>
              </a:p>
              <a:p>
                <a:pPr algn="ctr"/>
                <a:r>
                  <a:rPr lang="en-US" sz="1000" dirty="0"/>
                  <a:t>15 years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486505" y="3195754"/>
              <a:ext cx="1066611" cy="614246"/>
              <a:chOff x="6172389" y="2663843"/>
              <a:chExt cx="1066611" cy="614246"/>
            </a:xfrm>
            <a:effectLst>
              <a:glow rad="63500">
                <a:schemeClr val="tx2">
                  <a:lumMod val="40000"/>
                  <a:lumOff val="60000"/>
                  <a:alpha val="40000"/>
                </a:schemeClr>
              </a:glow>
            </a:effectLst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389" y="2663843"/>
                <a:ext cx="1066611" cy="308606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6248589" y="2877979"/>
                <a:ext cx="8354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Lituya: 2004</a:t>
                </a:r>
              </a:p>
              <a:p>
                <a:pPr algn="ctr"/>
                <a:r>
                  <a:rPr lang="en-US" sz="1000" dirty="0"/>
                  <a:t>16 years</a:t>
                </a:r>
              </a:p>
            </p:txBody>
          </p:sp>
        </p:grpSp>
        <p:cxnSp>
          <p:nvCxnSpPr>
            <p:cNvPr id="50" name="Straight Connector 49"/>
            <p:cNvCxnSpPr/>
            <p:nvPr/>
          </p:nvCxnSpPr>
          <p:spPr>
            <a:xfrm>
              <a:off x="8954497" y="2895600"/>
              <a:ext cx="0" cy="960120"/>
            </a:xfrm>
            <a:prstGeom prst="line">
              <a:avLst/>
            </a:prstGeom>
            <a:ln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8077389" y="2430099"/>
              <a:ext cx="1066611" cy="650592"/>
              <a:chOff x="8083719" y="1941697"/>
              <a:chExt cx="1066611" cy="650592"/>
            </a:xfrm>
            <a:effectLst>
              <a:glow rad="63500">
                <a:schemeClr val="tx2">
                  <a:lumMod val="40000"/>
                  <a:lumOff val="60000"/>
                  <a:alpha val="40000"/>
                </a:schemeClr>
              </a:glow>
            </a:effectLst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3719" y="1941697"/>
                <a:ext cx="1066611" cy="308606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8198479" y="2192179"/>
                <a:ext cx="8851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Tazlina: 2019</a:t>
                </a:r>
              </a:p>
              <a:p>
                <a:pPr algn="ctr"/>
                <a:r>
                  <a:rPr lang="en-US" sz="1000" dirty="0"/>
                  <a:t>1 year</a:t>
                </a: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>
              <a:off x="6725886" y="3962400"/>
              <a:ext cx="0" cy="301752"/>
            </a:xfrm>
            <a:prstGeom prst="line">
              <a:avLst/>
            </a:prstGeom>
            <a:ln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26136" y="3921569"/>
              <a:ext cx="851306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672" y="3810000"/>
              <a:ext cx="9079992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1963   •    •    •    •    •    • </a:t>
              </a:r>
              <a:r>
                <a:rPr lang="en-US" sz="8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1970</a:t>
              </a:r>
              <a:r>
                <a:rPr lang="en-US" sz="6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8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   •    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   •    •    •    •    • </a:t>
              </a:r>
              <a:r>
                <a:rPr lang="en-US" sz="8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6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1980 </a:t>
              </a:r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 </a:t>
              </a:r>
              <a:r>
                <a:rPr lang="en-U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1990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 </a:t>
              </a:r>
              <a:r>
                <a:rPr lang="en-U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2000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   •    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2010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•    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   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   •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   2019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05200" y="6446520"/>
              <a:ext cx="5638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850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M/V Malaspina in Misty Fjords during her 50th Anniversary Golden Voyage. </a:t>
              </a: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Photo by Gene Christian, Alaska DOT&amp;PF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8954497" y="3995928"/>
              <a:ext cx="0" cy="960120"/>
            </a:xfrm>
            <a:prstGeom prst="line">
              <a:avLst/>
            </a:prstGeom>
            <a:ln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8077389" y="4919424"/>
              <a:ext cx="1066611" cy="650592"/>
              <a:chOff x="8083719" y="1941697"/>
              <a:chExt cx="1066611" cy="650592"/>
            </a:xfrm>
            <a:effectLst>
              <a:glow rad="63500">
                <a:schemeClr val="tx2">
                  <a:lumMod val="40000"/>
                  <a:lumOff val="60000"/>
                  <a:alpha val="40000"/>
                </a:schemeClr>
              </a:glow>
            </a:effectLst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3719" y="1941697"/>
                <a:ext cx="1066611" cy="308606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8108711" y="2192179"/>
                <a:ext cx="9749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Hubbard: 2019</a:t>
                </a:r>
              </a:p>
              <a:p>
                <a:pPr algn="ctr"/>
                <a:r>
                  <a:rPr lang="en-US" sz="1000" dirty="0"/>
                  <a:t>1 year</a:t>
                </a: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6382512"/>
            <a:ext cx="457200" cy="4572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983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0-01-20_2123">
            <a:extLst>
              <a:ext uri="{FF2B5EF4-FFF2-40B4-BE49-F238E27FC236}">
                <a16:creationId xmlns:a16="http://schemas.microsoft.com/office/drawing/2014/main" id="{64DAEAC5-5E09-4096-8593-FAF7DF398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"/>
          <a:stretch>
            <a:fillRect/>
          </a:stretch>
        </p:blipFill>
        <p:spPr bwMode="auto">
          <a:xfrm>
            <a:off x="2267850" y="1829219"/>
            <a:ext cx="6570558" cy="308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Alaska Marine Highway System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3581400" y="6675120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1/28/2020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F4E671-FC84-4726-A629-4C8EE271B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861407"/>
              </p:ext>
            </p:extLst>
          </p:nvPr>
        </p:nvGraphicFramePr>
        <p:xfrm>
          <a:off x="152402" y="4877220"/>
          <a:ext cx="8839198" cy="852636"/>
        </p:xfrm>
        <a:graphic>
          <a:graphicData uri="http://schemas.openxmlformats.org/drawingml/2006/table">
            <a:tbl>
              <a:tblPr/>
              <a:tblGrid>
                <a:gridCol w="2115988">
                  <a:extLst>
                    <a:ext uri="{9D8B030D-6E8A-4147-A177-3AD203B41FA5}">
                      <a16:colId xmlns:a16="http://schemas.microsoft.com/office/drawing/2014/main" val="4110478317"/>
                    </a:ext>
                  </a:extLst>
                </a:gridCol>
                <a:gridCol w="698380">
                  <a:extLst>
                    <a:ext uri="{9D8B030D-6E8A-4147-A177-3AD203B41FA5}">
                      <a16:colId xmlns:a16="http://schemas.microsoft.com/office/drawing/2014/main" val="1421680176"/>
                    </a:ext>
                  </a:extLst>
                </a:gridCol>
                <a:gridCol w="698380">
                  <a:extLst>
                    <a:ext uri="{9D8B030D-6E8A-4147-A177-3AD203B41FA5}">
                      <a16:colId xmlns:a16="http://schemas.microsoft.com/office/drawing/2014/main" val="1982389843"/>
                    </a:ext>
                  </a:extLst>
                </a:gridCol>
                <a:gridCol w="698380">
                  <a:extLst>
                    <a:ext uri="{9D8B030D-6E8A-4147-A177-3AD203B41FA5}">
                      <a16:colId xmlns:a16="http://schemas.microsoft.com/office/drawing/2014/main" val="3083357453"/>
                    </a:ext>
                  </a:extLst>
                </a:gridCol>
                <a:gridCol w="698380">
                  <a:extLst>
                    <a:ext uri="{9D8B030D-6E8A-4147-A177-3AD203B41FA5}">
                      <a16:colId xmlns:a16="http://schemas.microsoft.com/office/drawing/2014/main" val="1165793133"/>
                    </a:ext>
                  </a:extLst>
                </a:gridCol>
                <a:gridCol w="698380">
                  <a:extLst>
                    <a:ext uri="{9D8B030D-6E8A-4147-A177-3AD203B41FA5}">
                      <a16:colId xmlns:a16="http://schemas.microsoft.com/office/drawing/2014/main" val="1842486998"/>
                    </a:ext>
                  </a:extLst>
                </a:gridCol>
                <a:gridCol w="646262">
                  <a:extLst>
                    <a:ext uri="{9D8B030D-6E8A-4147-A177-3AD203B41FA5}">
                      <a16:colId xmlns:a16="http://schemas.microsoft.com/office/drawing/2014/main" val="921226772"/>
                    </a:ext>
                  </a:extLst>
                </a:gridCol>
                <a:gridCol w="646262">
                  <a:extLst>
                    <a:ext uri="{9D8B030D-6E8A-4147-A177-3AD203B41FA5}">
                      <a16:colId xmlns:a16="http://schemas.microsoft.com/office/drawing/2014/main" val="1594075550"/>
                    </a:ext>
                  </a:extLst>
                </a:gridCol>
                <a:gridCol w="646262">
                  <a:extLst>
                    <a:ext uri="{9D8B030D-6E8A-4147-A177-3AD203B41FA5}">
                      <a16:colId xmlns:a16="http://schemas.microsoft.com/office/drawing/2014/main" val="3402421139"/>
                    </a:ext>
                  </a:extLst>
                </a:gridCol>
                <a:gridCol w="646262">
                  <a:extLst>
                    <a:ext uri="{9D8B030D-6E8A-4147-A177-3AD203B41FA5}">
                      <a16:colId xmlns:a16="http://schemas.microsoft.com/office/drawing/2014/main" val="810948071"/>
                    </a:ext>
                  </a:extLst>
                </a:gridCol>
                <a:gridCol w="646262">
                  <a:extLst>
                    <a:ext uri="{9D8B030D-6E8A-4147-A177-3AD203B41FA5}">
                      <a16:colId xmlns:a16="http://schemas.microsoft.com/office/drawing/2014/main" val="2898988980"/>
                    </a:ext>
                  </a:extLst>
                </a:gridCol>
              </a:tblGrid>
              <a:tr h="135190"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1200 Vehicle Rental Tax Receipts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318.4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16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633459"/>
                  </a:ext>
                </a:extLst>
              </a:tr>
              <a:tr h="135190"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1249 Motor Fuel Tax Receipts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- 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3,552.4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3C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3,617.1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3C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3,617.1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89795"/>
                  </a:ext>
                </a:extLst>
              </a:tr>
              <a:tr h="135190"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1076 Marine Highway System Fund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51,466.2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57,885.1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52,567.8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52,056.5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51,934.1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57,097.1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50,345.4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93,076.1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48,452.9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44,825.5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929753"/>
                  </a:ext>
                </a:extLst>
              </a:tr>
              <a:tr h="135190"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1061 Capital Improvement Project Receipts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1,687.4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1,729.7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1,768.2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1,795.3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1,796.5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1,833.4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1,835.1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1,850.0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1,893.7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1,921.9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38753"/>
                  </a:ext>
                </a:extLst>
              </a:tr>
              <a:tr h="135190"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1004 General Fund Receipts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102,631.2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AD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107,866.1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AD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111,264.4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AD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108,890.0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AD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107,781.2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AD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96,660.3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AD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88,716.7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AD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42,005.5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AD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86,005.5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AD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46,002.2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69542"/>
                  </a:ext>
                </a:extLst>
              </a:tr>
              <a:tr h="135190"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Total: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156,103.2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167,480.9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165,600.4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162,741.8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161,511.8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$155,590.8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$140,897.2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$140,484.0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$139,969.2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96,366.7 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2" marR="7232" marT="72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233940"/>
                  </a:ext>
                </a:extLst>
              </a:tr>
            </a:tbl>
          </a:graphicData>
        </a:graphic>
      </p:graphicFrame>
      <p:sp>
        <p:nvSpPr>
          <p:cNvPr id="5" name="Control 1">
            <a:extLst>
              <a:ext uri="{FF2B5EF4-FFF2-40B4-BE49-F238E27FC236}">
                <a16:creationId xmlns:a16="http://schemas.microsoft.com/office/drawing/2014/main" id="{B61E482E-D4D9-4692-9392-B9E543F8DD7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31824" y="10356131"/>
            <a:ext cx="11641138" cy="9525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4693521-5475-467B-B35D-839B237A9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336" y="2172149"/>
            <a:ext cx="2737263" cy="28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Marine Highway System Fund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252FFAC-BA96-4C7D-90A3-88C633613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014" y="3482285"/>
            <a:ext cx="2634386" cy="38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General Fund Receipts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3A41841-9E5D-4AA0-937A-07A0F5C52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014" y="2704485"/>
            <a:ext cx="2507261" cy="19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Capital Improvement Project Receipts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74E494AC-E5FC-4FE8-95EB-A3F676774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209" y="1920459"/>
            <a:ext cx="1463539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Motor Fuel Tax Receipts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9B04A-3624-49FD-BC02-4A432FC81681}"/>
              </a:ext>
            </a:extLst>
          </p:cNvPr>
          <p:cNvSpPr txBox="1"/>
          <p:nvPr/>
        </p:nvSpPr>
        <p:spPr>
          <a:xfrm>
            <a:off x="7893496" y="6444288"/>
            <a:ext cx="1250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$ in Thousands (,000)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4198" y="1920459"/>
            <a:ext cx="1940384" cy="2760646"/>
            <a:chOff x="0" y="1574057"/>
            <a:chExt cx="2267850" cy="32265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574057"/>
              <a:ext cx="2191650" cy="292174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0" y="4462046"/>
              <a:ext cx="2209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</a:rPr>
                <a:t>The M/V Tazlina was Made in Alaska!</a:t>
              </a:r>
            </a:p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Photo by Alaska DOT&amp;PF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761629F-C749-484A-B5BB-4E933E23337C}"/>
              </a:ext>
            </a:extLst>
          </p:cNvPr>
          <p:cNvSpPr txBox="1"/>
          <p:nvPr/>
        </p:nvSpPr>
        <p:spPr>
          <a:xfrm>
            <a:off x="6934200" y="6213456"/>
            <a:ext cx="220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Budgeted, Management Plan</a:t>
            </a:r>
          </a:p>
        </p:txBody>
      </p:sp>
    </p:spTree>
    <p:extLst>
      <p:ext uri="{BB962C8B-B14F-4D97-AF65-F5344CB8AC3E}">
        <p14:creationId xmlns:p14="http://schemas.microsoft.com/office/powerpoint/2010/main" val="263798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Alaska Marine Highway System</a:t>
            </a:r>
            <a:br>
              <a:rPr lang="en-US" sz="2800" dirty="0"/>
            </a:br>
            <a:r>
              <a:rPr lang="en-US" sz="2800" dirty="0"/>
              <a:t>Service Gaps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3581400" y="6675120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1/28/2020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95378"/>
              </p:ext>
            </p:extLst>
          </p:nvPr>
        </p:nvGraphicFramePr>
        <p:xfrm>
          <a:off x="152400" y="1219200"/>
          <a:ext cx="88392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567952294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511385455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FY2020 Budget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FY2021 Gov. Proposed Budget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45254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Prince William Sound: </a:t>
                      </a:r>
                      <a:br>
                        <a:rPr lang="en-US" b="1" dirty="0"/>
                      </a:br>
                      <a:r>
                        <a:rPr lang="en-US" dirty="0"/>
                        <a:t>7</a:t>
                      </a:r>
                      <a:r>
                        <a:rPr lang="en-US" baseline="0" dirty="0"/>
                        <a:t> month gap in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Prince William</a:t>
                      </a:r>
                      <a:r>
                        <a:rPr lang="en-US" b="1" baseline="0" dirty="0"/>
                        <a:t> Sound:  </a:t>
                      </a:r>
                      <a:br>
                        <a:rPr lang="en-US" b="1" baseline="0" dirty="0"/>
                      </a:br>
                      <a:r>
                        <a:rPr lang="en-US" baseline="0" dirty="0"/>
                        <a:t>3 ½ month gap in service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(8 week overhaul plus 6 weeks)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908946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Homer –</a:t>
                      </a:r>
                      <a:r>
                        <a:rPr lang="en-US" b="1" baseline="0" dirty="0"/>
                        <a:t> Kodiak Island:  </a:t>
                      </a:r>
                      <a:br>
                        <a:rPr lang="en-US" b="1" baseline="0" dirty="0"/>
                      </a:br>
                      <a:r>
                        <a:rPr lang="en-US" baseline="0" dirty="0"/>
                        <a:t>3 month gap in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Homer – Kodiak Island:  </a:t>
                      </a:r>
                      <a:br>
                        <a:rPr lang="en-US" b="1" dirty="0"/>
                      </a:br>
                      <a:r>
                        <a:rPr lang="en-US" dirty="0"/>
                        <a:t>3</a:t>
                      </a:r>
                      <a:r>
                        <a:rPr lang="en-US" baseline="0" dirty="0"/>
                        <a:t> month gap in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77181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Northern Panhandle Villages (SE):  </a:t>
                      </a:r>
                      <a:br>
                        <a:rPr lang="en-US" b="1" dirty="0"/>
                      </a:br>
                      <a:r>
                        <a:rPr lang="en-US" dirty="0"/>
                        <a:t>2 month gap in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Northern</a:t>
                      </a:r>
                      <a:r>
                        <a:rPr lang="en-US" b="1" baseline="0" dirty="0"/>
                        <a:t> Panhandle Villages (SE)</a:t>
                      </a:r>
                      <a:r>
                        <a:rPr lang="en-US" b="1" dirty="0"/>
                        <a:t>: </a:t>
                      </a:r>
                      <a:br>
                        <a:rPr lang="en-US" b="1" dirty="0"/>
                      </a:br>
                      <a:r>
                        <a:rPr lang="en-US" baseline="0" dirty="0"/>
                        <a:t>2 ½ month gap in service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service to Pelican and Tenakee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3602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Southeast Alaska:</a:t>
                      </a:r>
                      <a:r>
                        <a:rPr lang="en-US" b="1" baseline="0" dirty="0"/>
                        <a:t>  </a:t>
                      </a:r>
                      <a:br>
                        <a:rPr lang="en-US" b="1" baseline="0" dirty="0"/>
                      </a:br>
                      <a:r>
                        <a:rPr lang="en-US" baseline="0" dirty="0"/>
                        <a:t>50% service reduction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(compared to FY2019)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Southeast Alaska: </a:t>
                      </a:r>
                      <a:r>
                        <a:rPr lang="en-US" dirty="0"/>
                        <a:t> </a:t>
                      </a:r>
                      <a:br>
                        <a:rPr lang="en-US" dirty="0"/>
                      </a:br>
                      <a:r>
                        <a:rPr lang="en-US" dirty="0"/>
                        <a:t>50% service reduction continued</a:t>
                      </a:r>
                      <a:r>
                        <a:rPr lang="en-US" baseline="0" dirty="0"/>
                        <a:t>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(compared to FY2019)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12548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6382512"/>
            <a:ext cx="457200" cy="4572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727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FY2021 AMHS </a:t>
            </a:r>
            <a:br>
              <a:rPr lang="en-US" sz="2800" dirty="0"/>
            </a:br>
            <a:r>
              <a:rPr lang="en-US" sz="2800" dirty="0"/>
              <a:t>Operating Budget Comparison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3581400" y="6675120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1/28/2020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736" y="1143000"/>
            <a:ext cx="6096528" cy="4060288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C0FBE35-1ED6-40E1-B97B-464631021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497158"/>
              </p:ext>
            </p:extLst>
          </p:nvPr>
        </p:nvGraphicFramePr>
        <p:xfrm>
          <a:off x="1411288" y="5075526"/>
          <a:ext cx="6513512" cy="153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5" imgW="7696229" imgH="1809750" progId="Excel.Sheet.12">
                  <p:embed/>
                </p:oleObj>
              </mc:Choice>
              <mc:Fallback>
                <p:oleObj name="Worksheet" r:id="rId5" imgW="7696229" imgH="1809750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C0FBE35-1ED6-40E1-B97B-4646310218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1288" y="5075526"/>
                        <a:ext cx="6513512" cy="153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03" y="5075526"/>
            <a:ext cx="1255885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9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FY2021 Marine Highway System ($100,704.2)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3581400" y="6675120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1/28/2020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96494-0F4C-4924-BB9D-BC97535BD9DA}"/>
              </a:ext>
            </a:extLst>
          </p:cNvPr>
          <p:cNvSpPr txBox="1"/>
          <p:nvPr/>
        </p:nvSpPr>
        <p:spPr>
          <a:xfrm>
            <a:off x="7467600" y="1737823"/>
            <a:ext cx="1250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8" y="1717945"/>
            <a:ext cx="8718104" cy="3857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5E462-F8CC-4011-A28F-144D3195A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167" y="6419066"/>
            <a:ext cx="1255885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FY2021 Marine Vessel Operations ($74,461.7)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3581400" y="6675120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1/28/2020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96494-0F4C-4924-BB9D-BC97535BD9DA}"/>
              </a:ext>
            </a:extLst>
          </p:cNvPr>
          <p:cNvSpPr txBox="1"/>
          <p:nvPr/>
        </p:nvSpPr>
        <p:spPr>
          <a:xfrm>
            <a:off x="7467600" y="1737823"/>
            <a:ext cx="1250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8" y="2211688"/>
            <a:ext cx="8718104" cy="2944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70ACB-37FF-4484-A527-60C5846D1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167" y="6419066"/>
            <a:ext cx="1255885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Department Proposed Capital ($1,017,008.0)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3581400" y="6675120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1/28/2020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96494-0F4C-4924-BB9D-BC97535BD9DA}"/>
              </a:ext>
            </a:extLst>
          </p:cNvPr>
          <p:cNvSpPr txBox="1"/>
          <p:nvPr/>
        </p:nvSpPr>
        <p:spPr>
          <a:xfrm>
            <a:off x="7467600" y="1737823"/>
            <a:ext cx="1250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1187006"/>
            <a:ext cx="8641904" cy="5340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6382512"/>
            <a:ext cx="457200" cy="4572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FB979-DA73-4B10-A2B6-BC7444C09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58" y="6455581"/>
            <a:ext cx="1255885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8141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3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PF_Presentation_Template.potx" id="{C0054A68-2C64-4AB0-A339-C529206E9627}" vid="{4022A7A2-2D66-47A7-9EF5-3F5696BC58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</TotalTime>
  <Words>689</Words>
  <Application>Microsoft Office PowerPoint</Application>
  <PresentationFormat>On-screen Show (4:3)</PresentationFormat>
  <Paragraphs>173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Presentation3</vt:lpstr>
      <vt:lpstr>Worksheet</vt:lpstr>
      <vt:lpstr>PowerPoint Presentation</vt:lpstr>
      <vt:lpstr>Alaska Marine Highway System</vt:lpstr>
      <vt:lpstr>Alaska Marine Highway System</vt:lpstr>
      <vt:lpstr>Alaska Marine Highway System</vt:lpstr>
      <vt:lpstr>Alaska Marine Highway System Service Gaps</vt:lpstr>
      <vt:lpstr>FY2021 AMHS  Operating Budget Comparison</vt:lpstr>
      <vt:lpstr>FY2021 Marine Highway System ($100,704.2)</vt:lpstr>
      <vt:lpstr>FY2021 Marine Vessel Operations ($74,461.7)</vt:lpstr>
      <vt:lpstr>Department Proposed Capital ($1,017,008.0)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Deppner, Andrea D (DOT)</dc:creator>
  <cp:lastModifiedBy>Zenger, Anne E (DOT)</cp:lastModifiedBy>
  <cp:revision>158</cp:revision>
  <cp:lastPrinted>2020-01-22T22:44:27Z</cp:lastPrinted>
  <dcterms:created xsi:type="dcterms:W3CDTF">2015-03-11T21:05:52Z</dcterms:created>
  <dcterms:modified xsi:type="dcterms:W3CDTF">2020-01-28T02:25:44Z</dcterms:modified>
</cp:coreProperties>
</file>