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459" r:id="rId3"/>
    <p:sldId id="460" r:id="rId4"/>
    <p:sldId id="458" r:id="rId5"/>
    <p:sldId id="408" r:id="rId6"/>
    <p:sldId id="412" r:id="rId7"/>
    <p:sldId id="456" r:id="rId8"/>
    <p:sldId id="426" r:id="rId9"/>
    <p:sldId id="446" r:id="rId10"/>
    <p:sldId id="447" r:id="rId11"/>
    <p:sldId id="448" r:id="rId12"/>
    <p:sldId id="449" r:id="rId13"/>
    <p:sldId id="450" r:id="rId14"/>
    <p:sldId id="451" r:id="rId15"/>
    <p:sldId id="420" r:id="rId16"/>
    <p:sldId id="395" r:id="rId17"/>
    <p:sldId id="452" r:id="rId18"/>
    <p:sldId id="441" r:id="rId19"/>
    <p:sldId id="428" r:id="rId20"/>
    <p:sldId id="455" r:id="rId21"/>
    <p:sldId id="440" r:id="rId22"/>
    <p:sldId id="436" r:id="rId23"/>
    <p:sldId id="443" r:id="rId24"/>
    <p:sldId id="437" r:id="rId25"/>
    <p:sldId id="442" r:id="rId26"/>
    <p:sldId id="445" r:id="rId27"/>
    <p:sldId id="431" r:id="rId28"/>
    <p:sldId id="444" r:id="rId29"/>
    <p:sldId id="457" r:id="rId30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9999"/>
    <a:srgbClr val="33CCCC"/>
    <a:srgbClr val="0099CC"/>
    <a:srgbClr val="0099FF"/>
    <a:srgbClr val="CCCCFF"/>
    <a:srgbClr val="CCECFF"/>
    <a:srgbClr val="CCFFCC"/>
    <a:srgbClr val="99CC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77" autoAdjust="0"/>
    <p:restoredTop sz="96649" autoAdjust="0"/>
  </p:normalViewPr>
  <p:slideViewPr>
    <p:cSldViewPr snapToGrid="0">
      <p:cViewPr varScale="1">
        <p:scale>
          <a:sx n="115" d="100"/>
          <a:sy n="115" d="100"/>
        </p:scale>
        <p:origin x="175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2" d="100"/>
        <a:sy n="142" d="100"/>
      </p:scale>
      <p:origin x="0" y="10536"/>
    </p:cViewPr>
  </p:sorterViewPr>
  <p:notesViewPr>
    <p:cSldViewPr snapToGrid="0">
      <p:cViewPr varScale="1">
        <p:scale>
          <a:sx n="55" d="100"/>
          <a:sy n="55" d="100"/>
        </p:scale>
        <p:origin x="2820" y="4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Tier 3 DB</c:v>
                </c:pt>
                <c:pt idx="1">
                  <c:v>Tier 4 DC</c:v>
                </c:pt>
                <c:pt idx="2">
                  <c:v>Social Security </c:v>
                </c:pt>
              </c:strCache>
            </c:strRef>
          </c:cat>
          <c:val>
            <c:numRef>
              <c:f>Sheet1!$B$2:$B$4</c:f>
              <c:numCache>
                <c:formatCode>_("$"* #,##0_);_("$"* \(#,##0\);_("$"* "-"??_);_(@_)</c:formatCode>
                <c:ptCount val="3"/>
                <c:pt idx="0">
                  <c:v>46000</c:v>
                </c:pt>
                <c:pt idx="1">
                  <c:v>24640</c:v>
                </c:pt>
                <c:pt idx="2">
                  <c:v>21192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EA-4DE6-9A7C-F51EEBE42A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8231648"/>
        <c:axId val="268232040"/>
      </c:barChart>
      <c:catAx>
        <c:axId val="2682316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68232040"/>
        <c:crosses val="autoZero"/>
        <c:auto val="1"/>
        <c:lblAlgn val="ctr"/>
        <c:lblOffset val="100"/>
        <c:noMultiLvlLbl val="0"/>
      </c:catAx>
      <c:valAx>
        <c:axId val="268232040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2682316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1397" cy="467989"/>
          </a:xfrm>
          <a:prstGeom prst="rect">
            <a:avLst/>
          </a:prstGeom>
        </p:spPr>
        <p:txBody>
          <a:bodyPr vert="horz" lIns="92510" tIns="46255" rIns="92510" bIns="4625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13593" y="0"/>
            <a:ext cx="3071397" cy="467989"/>
          </a:xfrm>
          <a:prstGeom prst="rect">
            <a:avLst/>
          </a:prstGeom>
        </p:spPr>
        <p:txBody>
          <a:bodyPr vert="horz" lIns="92510" tIns="46255" rIns="92510" bIns="46255" rtlCol="0"/>
          <a:lstStyle>
            <a:lvl1pPr algn="r">
              <a:defRPr sz="1200"/>
            </a:lvl1pPr>
          </a:lstStyle>
          <a:p>
            <a:fld id="{E4B38101-6B31-4078-ACB7-EA3C2D982B91}" type="datetimeFigureOut">
              <a:rPr lang="en-US" smtClean="0"/>
              <a:t>3/18/2019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903009"/>
            <a:ext cx="3071397" cy="467989"/>
          </a:xfrm>
          <a:prstGeom prst="rect">
            <a:avLst/>
          </a:prstGeom>
        </p:spPr>
        <p:txBody>
          <a:bodyPr vert="horz" lIns="92510" tIns="46255" rIns="92510" bIns="4625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13593" y="8903009"/>
            <a:ext cx="3071397" cy="467989"/>
          </a:xfrm>
          <a:prstGeom prst="rect">
            <a:avLst/>
          </a:prstGeom>
        </p:spPr>
        <p:txBody>
          <a:bodyPr vert="horz" lIns="92510" tIns="46255" rIns="92510" bIns="46255" rtlCol="0" anchor="b"/>
          <a:lstStyle>
            <a:lvl1pPr algn="r">
              <a:defRPr sz="1200"/>
            </a:lvl1pPr>
          </a:lstStyle>
          <a:p>
            <a:fld id="{6DF0F31B-BAE4-43E5-AC9F-DA4DB99B4F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80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100" y="1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r">
              <a:defRPr sz="1200"/>
            </a:lvl1pPr>
          </a:lstStyle>
          <a:p>
            <a:fld id="{40C3E423-443F-4975-BE46-CF65C0714294}" type="datetimeFigureOut">
              <a:rPr lang="en-US" smtClean="0"/>
              <a:t>3/18/2019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46" tIns="47023" rIns="94046" bIns="4702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660" y="4451986"/>
            <a:ext cx="5669280" cy="4217670"/>
          </a:xfrm>
          <a:prstGeom prst="rect">
            <a:avLst/>
          </a:prstGeom>
        </p:spPr>
        <p:txBody>
          <a:bodyPr vert="horz" lIns="94046" tIns="47023" rIns="94046" bIns="470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4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100" y="8902344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r">
              <a:defRPr sz="1200"/>
            </a:lvl1pPr>
          </a:lstStyle>
          <a:p>
            <a:fld id="{2358B3D5-BB72-43A1-9C3B-7AA6132C4B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815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8B3D5-BB72-43A1-9C3B-7AA6132C4BE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5147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18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701675"/>
            <a:ext cx="4687888" cy="3516313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5202" y="4454227"/>
            <a:ext cx="5196198" cy="4215750"/>
          </a:xfrm>
        </p:spPr>
        <p:txBody>
          <a:bodyPr lIns="90853" tIns="45425" rIns="90853" bIns="45425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167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2662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9809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701675"/>
            <a:ext cx="4687888" cy="3516313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5202" y="4454227"/>
            <a:ext cx="5196198" cy="4215750"/>
          </a:xfrm>
        </p:spPr>
        <p:txBody>
          <a:bodyPr lIns="90853" tIns="45425" rIns="90853" bIns="45425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6910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701675"/>
            <a:ext cx="4687888" cy="3516313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5202" y="4454227"/>
            <a:ext cx="5196198" cy="4215750"/>
          </a:xfrm>
        </p:spPr>
        <p:txBody>
          <a:bodyPr lIns="90853" tIns="45425" rIns="90853" bIns="45425"/>
          <a:lstStyle/>
          <a:p>
            <a:r>
              <a:rPr lang="en-US" dirty="0"/>
              <a:t>Data from 2015 and earlier presentations</a:t>
            </a:r>
          </a:p>
        </p:txBody>
      </p:sp>
    </p:spTree>
    <p:extLst>
      <p:ext uri="{BB962C8B-B14F-4D97-AF65-F5344CB8AC3E}">
        <p14:creationId xmlns:p14="http://schemas.microsoft.com/office/powerpoint/2010/main" val="23086429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from 2015 and earlier presentations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8B3D5-BB72-43A1-9C3B-7AA6132C4BE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3624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7663E9-FDF7-4CB4-883A-DEE0E5A06D29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701675"/>
            <a:ext cx="4687888" cy="3516313"/>
          </a:xfrm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5202" y="4454227"/>
            <a:ext cx="5196198" cy="4215750"/>
          </a:xfrm>
        </p:spPr>
        <p:txBody>
          <a:bodyPr lIns="90853" tIns="45425" rIns="90853" bIns="45425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0424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701675"/>
            <a:ext cx="4687888" cy="3516313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5202" y="4454227"/>
            <a:ext cx="5196198" cy="4215750"/>
          </a:xfrm>
        </p:spPr>
        <p:txBody>
          <a:bodyPr lIns="90853" tIns="45425" rIns="90853" bIns="45425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4109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Public safety fix cannot be collected until age 55 with 20 years of service.  Tier 3 benefit can be collected at any age with 20 years of service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AE7BA-E55F-4188-B64B-94E542FF1BA3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05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" name="Picture 9" descr="PTA_lockup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200" y="0"/>
            <a:ext cx="4267200" cy="144820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2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9" name="Group 8"/>
          <p:cNvGrpSpPr/>
          <p:nvPr userDrawn="1"/>
        </p:nvGrpSpPr>
        <p:grpSpPr>
          <a:xfrm rot="16200000">
            <a:off x="4440969" y="1968624"/>
            <a:ext cx="262064" cy="9144002"/>
            <a:chOff x="3148811" y="2184400"/>
            <a:chExt cx="219329" cy="417579"/>
          </a:xfrm>
        </p:grpSpPr>
        <p:sp>
          <p:nvSpPr>
            <p:cNvPr id="10" name="Rectangle 9"/>
            <p:cNvSpPr>
              <a:spLocks/>
            </p:cNvSpPr>
            <p:nvPr/>
          </p:nvSpPr>
          <p:spPr>
            <a:xfrm>
              <a:off x="3221836" y="2184400"/>
              <a:ext cx="73152" cy="417579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50000"/>
              </a:schemeClr>
            </a:solidFill>
            <a:ln w="3175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3294988" y="2184400"/>
              <a:ext cx="73152" cy="417579"/>
            </a:xfrm>
            <a:prstGeom prst="rect">
              <a:avLst/>
            </a:prstGeom>
            <a:solidFill>
              <a:schemeClr val="bg1">
                <a:lumMod val="75000"/>
                <a:alpha val="50000"/>
              </a:schemeClr>
            </a:solidFill>
            <a:ln w="3175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>
              <a:spLocks/>
            </p:cNvSpPr>
            <p:nvPr/>
          </p:nvSpPr>
          <p:spPr>
            <a:xfrm>
              <a:off x="3148811" y="2184400"/>
              <a:ext cx="73152" cy="417579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 w="3175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52193" y="6172200"/>
            <a:ext cx="1078727" cy="685798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>
              <a:buNone/>
            </a:pPr>
            <a:r>
              <a:rPr lang="en-US" sz="4800" spc="-150" dirty="0">
                <a:ln w="3175">
                  <a:solidFill>
                    <a:schemeClr val="accent2">
                      <a:lumMod val="75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Cambria" pitchFamily="18" charset="0"/>
                <a:cs typeface="Segoe UI" pitchFamily="34" charset="0"/>
              </a:rPr>
              <a:t>P</a:t>
            </a:r>
            <a:r>
              <a:rPr lang="en-US" sz="4800" spc="-300" dirty="0">
                <a:ln w="3175">
                  <a:solidFill>
                    <a:schemeClr val="accent2">
                      <a:lumMod val="75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Cambria" pitchFamily="18" charset="0"/>
                <a:cs typeface="Segoe UI" pitchFamily="34" charset="0"/>
              </a:rPr>
              <a:t>TA</a:t>
            </a:r>
            <a:endParaRPr lang="en-US" sz="8000" spc="-300" dirty="0">
              <a:ln w="3175">
                <a:solidFill>
                  <a:schemeClr val="accent2">
                    <a:lumMod val="75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Cambria" pitchFamily="18" charset="0"/>
              <a:cs typeface="Segoe U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43493" y="6414535"/>
            <a:ext cx="48125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200"/>
              </a:lnSpc>
              <a:buNone/>
            </a:pPr>
            <a:r>
              <a:rPr lang="en-US" sz="1100" b="1" baseline="0" dirty="0">
                <a:latin typeface="Calibri" pitchFamily="34" charset="0"/>
                <a:cs typeface="Segoe UI" pitchFamily="34" charset="0"/>
              </a:rPr>
              <a:t>Alaska Public Safety Pension Fix –  House Labor &amp; Commerce  – March 20, 2019</a:t>
            </a:r>
            <a:endParaRPr lang="en-US" sz="1100" b="1" dirty="0">
              <a:latin typeface="Calibri" pitchFamily="34" charset="0"/>
              <a:cs typeface="Segoe UI" pitchFamily="34" charset="0"/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8420294" y="6409593"/>
            <a:ext cx="3513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3C38734E-10D2-4435-9685-74D2612C6787}" type="slidenum">
              <a:rPr lang="en-US" sz="1050" b="1" smtClean="0"/>
              <a:pPr algn="r"/>
              <a:t>‹#›</a:t>
            </a:fld>
            <a:endParaRPr lang="en-US" sz="1050" b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41232"/>
            <a:ext cx="7772400" cy="1732127"/>
          </a:xfrm>
          <a:gradFill>
            <a:gsLst>
              <a:gs pos="0">
                <a:schemeClr val="accent2"/>
              </a:gs>
              <a:gs pos="2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en-US" dirty="0"/>
              <a:t>Alaska Public Safety Pension Fix</a:t>
            </a:r>
            <a:br>
              <a:rPr lang="en-US" dirty="0"/>
            </a:br>
            <a:r>
              <a:rPr lang="en-US" dirty="0"/>
              <a:t>HB 79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678" y="3886200"/>
            <a:ext cx="7750098" cy="17526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William B. Fornia, FSA</a:t>
            </a:r>
          </a:p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Presentation to House Labor &amp; Commerce</a:t>
            </a:r>
          </a:p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March 20, 2019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1752C-89AE-4DF2-9603-1D879932B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Comparison </a:t>
            </a:r>
            <a:r>
              <a:rPr lang="en-US" i="1" dirty="0"/>
              <a:t>(cont’d)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01ECF3B-D3C1-4CD0-AD51-0AFE5F4967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5189497"/>
              </p:ext>
            </p:extLst>
          </p:nvPr>
        </p:nvGraphicFramePr>
        <p:xfrm>
          <a:off x="457198" y="1417638"/>
          <a:ext cx="8229604" cy="4768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7311">
                  <a:extLst>
                    <a:ext uri="{9D8B030D-6E8A-4147-A177-3AD203B41FA5}">
                      <a16:colId xmlns:a16="http://schemas.microsoft.com/office/drawing/2014/main" val="3284884154"/>
                    </a:ext>
                  </a:extLst>
                </a:gridCol>
                <a:gridCol w="2078182">
                  <a:extLst>
                    <a:ext uri="{9D8B030D-6E8A-4147-A177-3AD203B41FA5}">
                      <a16:colId xmlns:a16="http://schemas.microsoft.com/office/drawing/2014/main" val="402726164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400353799"/>
                    </a:ext>
                  </a:extLst>
                </a:gridCol>
                <a:gridCol w="1898075">
                  <a:extLst>
                    <a:ext uri="{9D8B030D-6E8A-4147-A177-3AD203B41FA5}">
                      <a16:colId xmlns:a16="http://schemas.microsoft.com/office/drawing/2014/main" val="1488478412"/>
                    </a:ext>
                  </a:extLst>
                </a:gridCol>
              </a:tblGrid>
              <a:tr h="37761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Tier 3  public safety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Tier 4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Public safety fix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18114877"/>
                  </a:ext>
                </a:extLst>
              </a:tr>
              <a:tr h="1595330">
                <a:tc>
                  <a:txBody>
                    <a:bodyPr/>
                    <a:lstStyle/>
                    <a:p>
                      <a:r>
                        <a:rPr lang="en-US" sz="1600" dirty="0"/>
                        <a:t>Post-Retirement Pension Adjustment</a:t>
                      </a:r>
                      <a:r>
                        <a:rPr lang="en-US" sz="1600" baseline="0" dirty="0"/>
                        <a:t> (PRPA)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Automatic for disabled, over 60 and 5 years retired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none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Same as Tier 3 but can be withheld if plan funding is below 90% ARM board makes determination (Sec. 22-24)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440925253"/>
                  </a:ext>
                </a:extLst>
              </a:tr>
              <a:tr h="10873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Medical coverage</a:t>
                      </a:r>
                    </a:p>
                    <a:p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Provided after 25 years at any age or age 60 with 10 years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HRA 3% average PERS salary plus Medicare supplement </a:t>
                      </a:r>
                    </a:p>
                    <a:p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Same as Tier 4 Public safety (Sec. 25-28)</a:t>
                      </a:r>
                    </a:p>
                    <a:p>
                      <a:endParaRPr lang="en-US" sz="16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616315983"/>
                  </a:ext>
                </a:extLst>
              </a:tr>
              <a:tr h="1708574">
                <a:tc>
                  <a:txBody>
                    <a:bodyPr/>
                    <a:lstStyle/>
                    <a:p>
                      <a:r>
                        <a:rPr lang="en-US" sz="1600" dirty="0"/>
                        <a:t>Disability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11125" indent="-1111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Non-occupational calculated as normal retirement</a:t>
                      </a:r>
                    </a:p>
                    <a:p>
                      <a:pPr marL="111125" indent="-1111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Occupational is 40% of gross monthly compensation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11125" indent="-1111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Non-Occupational is only service credit</a:t>
                      </a:r>
                    </a:p>
                    <a:p>
                      <a:pPr mar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11125" marR="0" lvl="0" indent="-1111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Occupational is 40% of salary. Must be total and permanent disability.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Same as Tier 3 Public safety (made applicable via Sec. 11)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85367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5967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5BBAB-B6B2-4AB4-A205-CBE0927FB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382798"/>
          </a:xfrm>
        </p:spPr>
        <p:txBody>
          <a:bodyPr anchor="ctr">
            <a:noAutofit/>
          </a:bodyPr>
          <a:lstStyle/>
          <a:p>
            <a:r>
              <a:rPr lang="en-US" sz="2400" dirty="0"/>
              <a:t>Removal of full medical coverage</a:t>
            </a:r>
          </a:p>
          <a:p>
            <a:r>
              <a:rPr lang="en-US" sz="2400" dirty="0"/>
              <a:t>Funding level built  on more conservative  7% rate of return vs current 8% ARM board uses</a:t>
            </a:r>
          </a:p>
          <a:p>
            <a:r>
              <a:rPr lang="en-US" sz="2400" dirty="0"/>
              <a:t>Employee contribution can adjust upward from 8% to 10%</a:t>
            </a:r>
          </a:p>
          <a:p>
            <a:r>
              <a:rPr lang="en-US" sz="2400" dirty="0"/>
              <a:t>COLA benefit is eliminated</a:t>
            </a:r>
          </a:p>
          <a:p>
            <a:r>
              <a:rPr lang="en-US" sz="2400" dirty="0"/>
              <a:t>PPRA is not automatic and can be withheld if funding level is below 90%</a:t>
            </a:r>
          </a:p>
          <a:p>
            <a:r>
              <a:rPr lang="en-US" sz="2400" dirty="0"/>
              <a:t>Minimum age of 55 year old</a:t>
            </a:r>
          </a:p>
          <a:p>
            <a:r>
              <a:rPr lang="en-US" sz="2400" dirty="0"/>
              <a:t>Final average salary is based on high 5 year  instead of high 3 years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141752C-89AE-4DF2-9603-1D879932BA3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2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Changes from old DB system</a:t>
            </a:r>
            <a:endParaRPr lang="en-US" i="1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from old DB system</a:t>
            </a:r>
          </a:p>
        </p:txBody>
      </p:sp>
    </p:spTree>
    <p:extLst>
      <p:ext uri="{BB962C8B-B14F-4D97-AF65-F5344CB8AC3E}">
        <p14:creationId xmlns:p14="http://schemas.microsoft.com/office/powerpoint/2010/main" val="3271684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23DE4-819B-4FE6-AFEC-716588F18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79418"/>
            <a:ext cx="8229600" cy="4379840"/>
          </a:xfrm>
        </p:spPr>
        <p:txBody>
          <a:bodyPr anchor="t">
            <a:noAutofit/>
          </a:bodyPr>
          <a:lstStyle/>
          <a:p>
            <a:pPr>
              <a:spcBef>
                <a:spcPts val="0"/>
              </a:spcBef>
            </a:pPr>
            <a:r>
              <a:rPr lang="en-US" sz="2200" dirty="0"/>
              <a:t>ARM board will create an actuarially equivalent  formula for purchasing time.</a:t>
            </a:r>
          </a:p>
          <a:p>
            <a:r>
              <a:rPr lang="en-US" sz="2200" dirty="0"/>
              <a:t>Individual will have 90 days from implementation  to decide on joining plan</a:t>
            </a:r>
          </a:p>
          <a:p>
            <a:r>
              <a:rPr lang="en-US" sz="2200" dirty="0"/>
              <a:t>Individual can use their Tier 4 DC account to purchase service credit or start from 0. </a:t>
            </a:r>
          </a:p>
          <a:p>
            <a:r>
              <a:rPr lang="en-US" sz="2200" dirty="0"/>
              <a:t>Tier 4 balance may not be enough to cover actual time employed </a:t>
            </a:r>
          </a:p>
          <a:p>
            <a:r>
              <a:rPr lang="en-US" sz="2200" dirty="0"/>
              <a:t>Example individual with 6 years and $100,000 balance in Tier 4.  ARM board determines the cost of purchasing 6 years is $120,000.  Individual could elect to just purchase 5 years or pay the difference between the two amounts and purchase the 6 years. </a:t>
            </a:r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2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Current Tier 4 members transferring into plan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/>
              <a:t>Current Tier 4 members transferring </a:t>
            </a:r>
            <a:br>
              <a:rPr lang="en-US" sz="3800" dirty="0"/>
            </a:br>
            <a:r>
              <a:rPr lang="en-US" sz="3800" dirty="0"/>
              <a:t>into plan</a:t>
            </a:r>
          </a:p>
        </p:txBody>
      </p:sp>
    </p:spTree>
    <p:extLst>
      <p:ext uri="{BB962C8B-B14F-4D97-AF65-F5344CB8AC3E}">
        <p14:creationId xmlns:p14="http://schemas.microsoft.com/office/powerpoint/2010/main" val="129296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0D54B-78ED-4738-9AB1-EC2EB4F1E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 Comparison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1249EEE-AC19-45D6-8750-DD78D4F25C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5487271"/>
              </p:ext>
            </p:extLst>
          </p:nvPr>
        </p:nvGraphicFramePr>
        <p:xfrm>
          <a:off x="457200" y="1509349"/>
          <a:ext cx="8243455" cy="4496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0073">
                  <a:extLst>
                    <a:ext uri="{9D8B030D-6E8A-4147-A177-3AD203B41FA5}">
                      <a16:colId xmlns:a16="http://schemas.microsoft.com/office/drawing/2014/main" val="1299672645"/>
                    </a:ext>
                  </a:extLst>
                </a:gridCol>
                <a:gridCol w="4313382">
                  <a:extLst>
                    <a:ext uri="{9D8B030D-6E8A-4147-A177-3AD203B41FA5}">
                      <a16:colId xmlns:a16="http://schemas.microsoft.com/office/drawing/2014/main" val="1988701802"/>
                    </a:ext>
                  </a:extLst>
                </a:gridCol>
              </a:tblGrid>
              <a:tr h="331473">
                <a:tc>
                  <a:txBody>
                    <a:bodyPr/>
                    <a:lstStyle/>
                    <a:p>
                      <a:r>
                        <a:rPr lang="en-US" sz="1400" dirty="0"/>
                        <a:t>Tier 3 Public Safety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Public Safety Fix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806003255"/>
                  </a:ext>
                </a:extLst>
              </a:tr>
              <a:tr h="155292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Hypothetical final 3 years of salary:</a:t>
                      </a:r>
                    </a:p>
                    <a:p>
                      <a:pPr algn="ctr"/>
                      <a:r>
                        <a:rPr lang="en-US" sz="1400" dirty="0"/>
                        <a:t>$95,481</a:t>
                      </a:r>
                    </a:p>
                    <a:p>
                      <a:pPr algn="ctr"/>
                      <a:r>
                        <a:rPr lang="en-US" sz="1400" dirty="0"/>
                        <a:t>$98,345</a:t>
                      </a:r>
                    </a:p>
                    <a:p>
                      <a:pPr algn="ctr"/>
                      <a:r>
                        <a:rPr lang="en-US" sz="1400" dirty="0"/>
                        <a:t>$101,295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Hypothetical final 5 years of salary:</a:t>
                      </a:r>
                    </a:p>
                    <a:p>
                      <a:pPr algn="ctr"/>
                      <a:r>
                        <a:rPr lang="en-US" sz="1400" dirty="0"/>
                        <a:t>$90,000</a:t>
                      </a:r>
                    </a:p>
                    <a:p>
                      <a:pPr algn="ctr"/>
                      <a:r>
                        <a:rPr lang="en-US" sz="1400" dirty="0"/>
                        <a:t>$92,700</a:t>
                      </a:r>
                    </a:p>
                    <a:p>
                      <a:pPr algn="ctr"/>
                      <a:r>
                        <a:rPr lang="en-US" sz="1400" dirty="0"/>
                        <a:t>$95,481</a:t>
                      </a:r>
                    </a:p>
                    <a:p>
                      <a:pPr algn="ctr"/>
                      <a:r>
                        <a:rPr lang="en-US" sz="1400" dirty="0"/>
                        <a:t>$98,345</a:t>
                      </a:r>
                    </a:p>
                    <a:p>
                      <a:pPr algn="ctr"/>
                      <a:r>
                        <a:rPr lang="en-US" sz="1400" dirty="0"/>
                        <a:t>$101,295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418139518"/>
                  </a:ext>
                </a:extLst>
              </a:tr>
              <a:tr h="319270">
                <a:tc>
                  <a:txBody>
                    <a:bodyPr/>
                    <a:lstStyle/>
                    <a:p>
                      <a:r>
                        <a:rPr lang="en-US" sz="1400" dirty="0"/>
                        <a:t>Final average salary  Final 3 high=$98,374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Final average salary- final 5 high=$95,564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689430634"/>
                  </a:ext>
                </a:extLst>
              </a:tr>
              <a:tr h="57213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25 years at any age 57.5%x98,374=$56,565/12=$4,714 monthly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25 years at age 55</a:t>
                      </a:r>
                    </a:p>
                    <a:p>
                      <a:pPr algn="ctr"/>
                      <a:r>
                        <a:rPr lang="en-US" sz="1400" dirty="0"/>
                        <a:t>57.5%x $95,564=$54,949/12=4,579 monthly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972328269"/>
                  </a:ext>
                </a:extLst>
              </a:tr>
              <a:tr h="331473">
                <a:tc>
                  <a:txBody>
                    <a:bodyPr/>
                    <a:lstStyle/>
                    <a:p>
                      <a:r>
                        <a:rPr lang="en-US" sz="1400" dirty="0"/>
                        <a:t>10% COLA at age 65= $5,656/12=$471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 COLA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21021738"/>
                  </a:ext>
                </a:extLst>
              </a:tr>
              <a:tr h="572131">
                <a:tc>
                  <a:txBody>
                    <a:bodyPr/>
                    <a:lstStyle/>
                    <a:p>
                      <a:r>
                        <a:rPr lang="en-US" sz="1400" dirty="0"/>
                        <a:t>Automatic PPRA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Same Formula and criteria, but PPRA is withheld whenever fund falls below 90% funded.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050881600"/>
                  </a:ext>
                </a:extLst>
              </a:tr>
              <a:tr h="817330">
                <a:tc>
                  <a:txBody>
                    <a:bodyPr/>
                    <a:lstStyle/>
                    <a:p>
                      <a:r>
                        <a:rPr lang="en-US" sz="1400" dirty="0"/>
                        <a:t>Health Care:</a:t>
                      </a:r>
                    </a:p>
                    <a:p>
                      <a:r>
                        <a:rPr lang="en-US" sz="1400" dirty="0"/>
                        <a:t>Retiree and Spouse is $1,647 x12= 19,764</a:t>
                      </a:r>
                    </a:p>
                    <a:p>
                      <a:r>
                        <a:rPr lang="en-US" sz="1400" dirty="0"/>
                        <a:t>Retiree and family is 1,987x12=23,844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HRA = 3% contribution and market return over career.  Defined contribution benefit.</a:t>
                      </a:r>
                    </a:p>
                    <a:p>
                      <a:r>
                        <a:rPr lang="en-US" sz="1400" dirty="0"/>
                        <a:t>Health</a:t>
                      </a:r>
                      <a:r>
                        <a:rPr lang="en-US" sz="1400" baseline="0" dirty="0"/>
                        <a:t> care only after Medicare eligibility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119461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02105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7D982-4EFB-4216-B040-DE65ECA30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 Comparison </a:t>
            </a:r>
            <a:r>
              <a:rPr lang="en-US" i="1" dirty="0"/>
              <a:t>(cont’d)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DCBA0D6-8D1B-41CD-81FA-5D5DEFAA1E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9731967"/>
              </p:ext>
            </p:extLst>
          </p:nvPr>
        </p:nvGraphicFramePr>
        <p:xfrm>
          <a:off x="457200" y="1588655"/>
          <a:ext cx="8229600" cy="21152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6327">
                  <a:extLst>
                    <a:ext uri="{9D8B030D-6E8A-4147-A177-3AD203B41FA5}">
                      <a16:colId xmlns:a16="http://schemas.microsoft.com/office/drawing/2014/main" val="3183517642"/>
                    </a:ext>
                  </a:extLst>
                </a:gridCol>
                <a:gridCol w="4133273">
                  <a:extLst>
                    <a:ext uri="{9D8B030D-6E8A-4147-A177-3AD203B41FA5}">
                      <a16:colId xmlns:a16="http://schemas.microsoft.com/office/drawing/2014/main" val="3090530518"/>
                    </a:ext>
                  </a:extLst>
                </a:gridCol>
              </a:tblGrid>
              <a:tr h="295563">
                <a:tc>
                  <a:txBody>
                    <a:bodyPr/>
                    <a:lstStyle/>
                    <a:p>
                      <a:r>
                        <a:rPr lang="en-US" sz="1400" dirty="0"/>
                        <a:t>Tier 3 Public safety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Public Safety fix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106285775"/>
                  </a:ext>
                </a:extLst>
              </a:tr>
              <a:tr h="715587">
                <a:tc>
                  <a:txBody>
                    <a:bodyPr/>
                    <a:lstStyle/>
                    <a:p>
                      <a:r>
                        <a:rPr lang="en-US" sz="1400" dirty="0"/>
                        <a:t>Final benefit retiree and spouse = $56,565 pension + $5,656 COLA +$19,764 medical = $81,985</a:t>
                      </a:r>
                    </a:p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Final Benefit retiree and spouse = $54,949 pension + fixed HRA amount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82341615"/>
                  </a:ext>
                </a:extLst>
              </a:tr>
              <a:tr h="1104094">
                <a:tc>
                  <a:txBody>
                    <a:bodyPr/>
                    <a:lstStyle/>
                    <a:p>
                      <a:r>
                        <a:rPr lang="en-US" sz="1400" dirty="0"/>
                        <a:t>Final Benefit Retiree and family =</a:t>
                      </a:r>
                    </a:p>
                    <a:p>
                      <a:r>
                        <a:rPr lang="en-US" sz="1400" dirty="0"/>
                        <a:t>$56,565 pension + $5,656 COLA +$23,844 medical = $86,065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Same as above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916272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09212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Safeguard #1:</a:t>
            </a:r>
            <a:br>
              <a:rPr lang="en-US" sz="4000" dirty="0"/>
            </a:br>
            <a:r>
              <a:rPr lang="en-US" sz="4000" dirty="0"/>
              <a:t>Reduce benefits vis-à-vis Tier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4782"/>
            <a:ext cx="8229600" cy="4525963"/>
          </a:xfrm>
        </p:spPr>
        <p:txBody>
          <a:bodyPr/>
          <a:lstStyle/>
          <a:p>
            <a:r>
              <a:rPr lang="en-US" dirty="0"/>
              <a:t>Minimum Age 55 eligibility</a:t>
            </a:r>
          </a:p>
          <a:p>
            <a:r>
              <a:rPr lang="en-US" dirty="0"/>
              <a:t>Five year average salary</a:t>
            </a:r>
          </a:p>
          <a:p>
            <a:r>
              <a:rPr lang="en-US" dirty="0"/>
              <a:t>Eliminate Alaska 10% COLA</a:t>
            </a:r>
          </a:p>
          <a:p>
            <a:r>
              <a:rPr lang="en-US" dirty="0"/>
              <a:t>Suspend Post-Retirement Pension Adjustment when not well funded</a:t>
            </a:r>
          </a:p>
          <a:p>
            <a:r>
              <a:rPr lang="en-US" dirty="0"/>
              <a:t>Increase employee contributions up to 2% if not well funded</a:t>
            </a:r>
          </a:p>
        </p:txBody>
      </p:sp>
    </p:spTree>
    <p:extLst>
      <p:ext uri="{BB962C8B-B14F-4D97-AF65-F5344CB8AC3E}">
        <p14:creationId xmlns:p14="http://schemas.microsoft.com/office/powerpoint/2010/main" val="21395295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Preliminary Cost Estimates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5428939"/>
              </p:ext>
            </p:extLst>
          </p:nvPr>
        </p:nvGraphicFramePr>
        <p:xfrm>
          <a:off x="457200" y="1417638"/>
          <a:ext cx="8229600" cy="49218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57144">
                  <a:extLst>
                    <a:ext uri="{9D8B030D-6E8A-4147-A177-3AD203B41FA5}">
                      <a16:colId xmlns:a16="http://schemas.microsoft.com/office/drawing/2014/main" val="3970661745"/>
                    </a:ext>
                  </a:extLst>
                </a:gridCol>
                <a:gridCol w="1263880">
                  <a:extLst>
                    <a:ext uri="{9D8B030D-6E8A-4147-A177-3AD203B41FA5}">
                      <a16:colId xmlns:a16="http://schemas.microsoft.com/office/drawing/2014/main" val="282863550"/>
                    </a:ext>
                  </a:extLst>
                </a:gridCol>
                <a:gridCol w="1504288">
                  <a:extLst>
                    <a:ext uri="{9D8B030D-6E8A-4147-A177-3AD203B41FA5}">
                      <a16:colId xmlns:a16="http://schemas.microsoft.com/office/drawing/2014/main" val="675226182"/>
                    </a:ext>
                  </a:extLst>
                </a:gridCol>
                <a:gridCol w="1504288">
                  <a:extLst>
                    <a:ext uri="{9D8B030D-6E8A-4147-A177-3AD203B41FA5}">
                      <a16:colId xmlns:a16="http://schemas.microsoft.com/office/drawing/2014/main" val="197812314"/>
                    </a:ext>
                  </a:extLst>
                </a:gridCol>
              </a:tblGrid>
              <a:tr h="88668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br>
                        <a:rPr lang="en-US" sz="1600" dirty="0">
                          <a:effectLst/>
                        </a:rPr>
                      </a:br>
                      <a:r>
                        <a:rPr lang="en-US" sz="1600" dirty="0">
                          <a:effectLst/>
                        </a:rPr>
                        <a:t>Plan Provision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Based on 8% return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Based on 7% return &amp; 0.62% drop in inflation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Based on 6% return &amp; 1.5% drop in inflation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70918610"/>
                  </a:ext>
                </a:extLst>
              </a:tr>
              <a:tr h="40123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Baseline Tier 3 Public Safety Plan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17.3%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18.4%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20.1%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28816806"/>
                  </a:ext>
                </a:extLst>
              </a:tr>
              <a:tr h="40123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Minimum Age 55 Retirement Eligibility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-1.2%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-1.3%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-1.4%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2350849"/>
                  </a:ext>
                </a:extLst>
              </a:tr>
              <a:tr h="40123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Average Earnings Period to Five Years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-0.7%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-0.7%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-0.6%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28356971"/>
                  </a:ext>
                </a:extLst>
              </a:tr>
              <a:tr h="40123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Eliminate COLA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-0.6%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-0.7%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-0.7%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2932300"/>
                  </a:ext>
                </a:extLst>
              </a:tr>
              <a:tr h="40123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Withhold PRPA if Underfunded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Up to 2.2%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Up to 2.0%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Up to 1.5%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73655047"/>
                  </a:ext>
                </a:extLst>
              </a:tr>
              <a:tr h="40123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Increase Employee Contributions 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Up to 2.0%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Up to 2.0%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Up to 2.0%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8681772"/>
                  </a:ext>
                </a:extLst>
              </a:tr>
              <a:tr h="40123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Public Safety Fix Pension Cost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14.8%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15.9%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17.4%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96074839"/>
                  </a:ext>
                </a:extLst>
              </a:tr>
              <a:tr h="40123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Contributions (net of health)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16.9%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16.9%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16.9%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52075439"/>
                  </a:ext>
                </a:extLst>
              </a:tr>
              <a:tr h="40123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Contribution Margin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2.1%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-0.5%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85603844"/>
                  </a:ext>
                </a:extLst>
              </a:tr>
              <a:tr h="42410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Additional Margin for Adverse Experience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4.2%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4.0%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3.5%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68954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4399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Safeguard #2:</a:t>
            </a:r>
            <a:br>
              <a:rPr lang="en-US" sz="4000" dirty="0"/>
            </a:br>
            <a:r>
              <a:rPr lang="en-US" sz="4000" dirty="0"/>
              <a:t> Actuarial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9994"/>
            <a:ext cx="8229600" cy="476468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Build in margin in actuarial assumptions</a:t>
            </a:r>
          </a:p>
          <a:p>
            <a:r>
              <a:rPr lang="en-US" dirty="0"/>
              <a:t>Build reserves in good times to provide added funding during bad times</a:t>
            </a:r>
          </a:p>
          <a:p>
            <a:r>
              <a:rPr lang="en-US" dirty="0"/>
              <a:t>Compare 12% + 8% = 20% contributions with costs above</a:t>
            </a:r>
          </a:p>
          <a:p>
            <a:pPr lvl="1"/>
            <a:r>
              <a:rPr lang="en-US" sz="2400" dirty="0"/>
              <a:t>15.9% for pension based on 7% returns</a:t>
            </a:r>
          </a:p>
          <a:p>
            <a:pPr lvl="1"/>
            <a:r>
              <a:rPr lang="en-US" sz="2400" dirty="0"/>
              <a:t>HRA &amp; Medicare Supplement are another 3.1%</a:t>
            </a:r>
          </a:p>
          <a:p>
            <a:pPr lvl="1"/>
            <a:r>
              <a:rPr lang="en-US" sz="2400" dirty="0"/>
              <a:t>This provides cushion of 1.0%</a:t>
            </a:r>
          </a:p>
          <a:p>
            <a:pPr lvl="1"/>
            <a:r>
              <a:rPr lang="en-US" sz="2400" dirty="0"/>
              <a:t>Additional 4.0% available through PRPA suspension and additional 2% employee contributions </a:t>
            </a:r>
          </a:p>
        </p:txBody>
      </p:sp>
    </p:spTree>
    <p:extLst>
      <p:ext uri="{BB962C8B-B14F-4D97-AF65-F5344CB8AC3E}">
        <p14:creationId xmlns:p14="http://schemas.microsoft.com/office/powerpoint/2010/main" val="3332690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2855"/>
            <a:ext cx="8229599" cy="4748635"/>
          </a:xfrm>
        </p:spPr>
        <p:txBody>
          <a:bodyPr>
            <a:noAutofit/>
          </a:bodyPr>
          <a:lstStyle/>
          <a:p>
            <a:pPr>
              <a:spcAft>
                <a:spcPts val="300"/>
              </a:spcAft>
            </a:pPr>
            <a:r>
              <a:rPr lang="en-US" sz="2400" dirty="0"/>
              <a:t>Target the pension and health care benefits to be equal to latest tier DB</a:t>
            </a:r>
          </a:p>
          <a:p>
            <a:pPr>
              <a:spcAft>
                <a:spcPts val="300"/>
              </a:spcAft>
            </a:pPr>
            <a:r>
              <a:rPr lang="en-US" sz="2400" dirty="0"/>
              <a:t>Determine the costs based on 7% discount rate rather than 8%</a:t>
            </a:r>
          </a:p>
          <a:p>
            <a:r>
              <a:rPr lang="en-US" sz="2400" dirty="0"/>
              <a:t>Seek additional funding for this level, and then commit to this fixed employer contribution rate going forward</a:t>
            </a:r>
          </a:p>
          <a:p>
            <a:pPr lvl="1"/>
            <a:r>
              <a:rPr lang="en-US" sz="2200" dirty="0"/>
              <a:t>This is 12% employer contribution for Police and Fire employers</a:t>
            </a:r>
          </a:p>
          <a:p>
            <a:pPr lvl="1">
              <a:spcAft>
                <a:spcPts val="300"/>
              </a:spcAft>
            </a:pPr>
            <a:r>
              <a:rPr lang="en-US" sz="2200" dirty="0"/>
              <a:t>This is 8% to 10% employer contribution for employees</a:t>
            </a:r>
          </a:p>
          <a:p>
            <a:r>
              <a:rPr lang="en-US" sz="2400" dirty="0"/>
              <a:t>Monitor experience and adjust benefits and/or contributions as necessary going forward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2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/>
              <a:t>Safeguard #3 – Reduced Discount Rate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Safeguard #3:</a:t>
            </a:r>
            <a:br>
              <a:rPr lang="en-US" sz="3600" dirty="0"/>
            </a:br>
            <a:r>
              <a:rPr lang="en-US" sz="3600" dirty="0"/>
              <a:t>Reduced Discount Rate</a:t>
            </a:r>
          </a:p>
        </p:txBody>
      </p:sp>
    </p:spTree>
    <p:extLst>
      <p:ext uri="{BB962C8B-B14F-4D97-AF65-F5344CB8AC3E}">
        <p14:creationId xmlns:p14="http://schemas.microsoft.com/office/powerpoint/2010/main" val="15701002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 Plan Simulations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564777" y="1637731"/>
            <a:ext cx="7924800" cy="4217159"/>
          </a:xfrm>
        </p:spPr>
        <p:txBody>
          <a:bodyPr>
            <a:normAutofit/>
          </a:bodyPr>
          <a:lstStyle/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509998"/>
            <a:ext cx="8229600" cy="4217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modelled how plan might have worked under various returns</a:t>
            </a:r>
          </a:p>
          <a:p>
            <a:r>
              <a:rPr lang="en-US" dirty="0"/>
              <a:t>If fund earns 6.6% for next ten years, as ARMB investment consultant estimates, then 7.38% (consistent with long-term PERS actuarial consultants) thereafter</a:t>
            </a:r>
          </a:p>
          <a:p>
            <a:pPr lvl="1"/>
            <a:r>
              <a:rPr lang="en-US" dirty="0"/>
              <a:t>Plan will grow to 110% funded by 30 years</a:t>
            </a:r>
          </a:p>
          <a:p>
            <a:pPr lvl="1"/>
            <a:r>
              <a:rPr lang="en-US" dirty="0"/>
              <a:t>Never below 100% funded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89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        William B. Fornia, FSA </a:t>
            </a:r>
            <a:br>
              <a:rPr lang="en-US" dirty="0"/>
            </a:br>
            <a:r>
              <a:rPr lang="en-US" dirty="0"/>
              <a:t>                 Credentials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Highest Actuarial Credentials</a:t>
            </a:r>
          </a:p>
          <a:p>
            <a:pPr lvl="1"/>
            <a:r>
              <a:rPr lang="en-US" sz="2000" dirty="0"/>
              <a:t>Fellow of the Society of Actuaries (1986) </a:t>
            </a:r>
          </a:p>
          <a:p>
            <a:pPr lvl="1"/>
            <a:r>
              <a:rPr lang="en-US" sz="2000" dirty="0"/>
              <a:t>Enrolled Actuary under ERISA (1984)</a:t>
            </a:r>
          </a:p>
          <a:p>
            <a:pPr lvl="1"/>
            <a:r>
              <a:rPr lang="en-US" sz="2000" dirty="0"/>
              <a:t>Member of the American Academy of Actuaries (1983) </a:t>
            </a:r>
          </a:p>
          <a:p>
            <a:pPr lvl="1"/>
            <a:r>
              <a:rPr lang="en-US" sz="2000" dirty="0"/>
              <a:t>Active in national actuarial organizations (elected to SOA board)</a:t>
            </a:r>
          </a:p>
          <a:p>
            <a:r>
              <a:rPr lang="en-US" sz="2400" dirty="0"/>
              <a:t>Author and Frequent Speaker</a:t>
            </a:r>
          </a:p>
          <a:p>
            <a:pPr lvl="1"/>
            <a:r>
              <a:rPr lang="en-US" sz="2000" dirty="0"/>
              <a:t>“Still A Better Bang for the Buck” (with National Institute on Retirement Security), 2014</a:t>
            </a:r>
          </a:p>
          <a:p>
            <a:pPr lvl="1"/>
            <a:r>
              <a:rPr lang="en-US" sz="2000" dirty="0"/>
              <a:t>“Are California Teachers Better off with a Pension or 401(k)” Berkeley Labor Center and Journal of Retirement, 2016 </a:t>
            </a:r>
          </a:p>
          <a:p>
            <a:pPr lvl="1"/>
            <a:r>
              <a:rPr lang="en-US" sz="2000" dirty="0"/>
              <a:t>Frequent Testimony to Legislatures and City Councils</a:t>
            </a:r>
          </a:p>
          <a:p>
            <a:pPr lvl="1"/>
            <a:r>
              <a:rPr lang="en-US" sz="2000" dirty="0"/>
              <a:t>Regular Expert Witness (Detroit, Stockton, Puerto Rico)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911988" y="6632812"/>
            <a:ext cx="232011" cy="225188"/>
          </a:xfrm>
        </p:spPr>
        <p:txBody>
          <a:bodyPr/>
          <a:lstStyle/>
          <a:p>
            <a:fld id="{F9BE88E7-2217-4FEB-873B-706F8F37F5B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841242" y="600501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5968" y="274638"/>
            <a:ext cx="1830450" cy="2560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0950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 Plan Simulations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467793" y="1637732"/>
            <a:ext cx="8229600" cy="2296960"/>
          </a:xfrm>
        </p:spPr>
        <p:txBody>
          <a:bodyPr>
            <a:normAutofit/>
          </a:bodyPr>
          <a:lstStyle/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67793" y="1526899"/>
            <a:ext cx="8229600" cy="4217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More sophisticated benefit plan simulations are in process</a:t>
            </a:r>
          </a:p>
          <a:p>
            <a:pPr lvl="1"/>
            <a:r>
              <a:rPr lang="en-US" dirty="0"/>
              <a:t>Will consider varying dynamic investment returns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94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have other states operated?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52" y="1689507"/>
            <a:ext cx="3446611" cy="1882031"/>
          </a:xfrm>
          <a:prstGeom prst="rect">
            <a:avLst/>
          </a:prstGeom>
        </p:spPr>
      </p:pic>
      <p:pic>
        <p:nvPicPr>
          <p:cNvPr id="7" name="Picture 2" descr="C:\Users\Owner\AppData\Local\Microsoft\Windows\Temporary Internet Files\Content.IE5\LF6JO1JD\MC90043669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7072" y="1689508"/>
            <a:ext cx="3455728" cy="1882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Owner\AppData\Local\Microsoft\Windows\Temporary Internet Files\Content.IE5\LF6JO1JD\MC900436766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52" y="4092096"/>
            <a:ext cx="3395553" cy="1858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300" y="4125558"/>
            <a:ext cx="3344000" cy="1824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6333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341313" algn="l"/>
            <a:r>
              <a:rPr lang="en-US" dirty="0"/>
              <a:t>Case Study – Wisconsin 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6896"/>
            <a:ext cx="8229600" cy="421715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Cost of Living Adjustment is dependent on fund returns</a:t>
            </a:r>
          </a:p>
          <a:p>
            <a:r>
              <a:rPr lang="en-US" dirty="0"/>
              <a:t>At retirement, each member has a fixed benefit</a:t>
            </a:r>
          </a:p>
          <a:p>
            <a:r>
              <a:rPr lang="en-US" dirty="0"/>
              <a:t>A variable benefit is added to this, based on fund returns</a:t>
            </a:r>
          </a:p>
          <a:p>
            <a:r>
              <a:rPr lang="en-US" dirty="0"/>
              <a:t>The variable benefit itself can go down as well as up, but the fixed benefit does not decrease</a:t>
            </a:r>
          </a:p>
          <a:p>
            <a:r>
              <a:rPr lang="en-US" dirty="0"/>
              <a:t>Following 2008, the variable benefit did decrease, but has recovered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1696" y="374290"/>
            <a:ext cx="1746504" cy="9509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976348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341313" algn="l"/>
            <a:r>
              <a:rPr lang="en-US" dirty="0"/>
              <a:t>Case Study – FPPA 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17663"/>
            <a:ext cx="8229600" cy="4550628"/>
          </a:xfrm>
        </p:spPr>
        <p:txBody>
          <a:bodyPr>
            <a:noAutofit/>
          </a:bodyPr>
          <a:lstStyle/>
          <a:p>
            <a:pPr>
              <a:buFont typeface="Arial" charset="0"/>
              <a:buChar char="•"/>
            </a:pPr>
            <a:r>
              <a:rPr lang="en-US" sz="3000" dirty="0">
                <a:latin typeface="Calibri" pitchFamily="34" charset="0"/>
              </a:rPr>
              <a:t>Colorado Fire and Police Pension Association</a:t>
            </a:r>
          </a:p>
          <a:p>
            <a:pPr lvl="1"/>
            <a:r>
              <a:rPr lang="en-US" dirty="0"/>
              <a:t>Formed in 1980, creating new statewide plan</a:t>
            </a:r>
          </a:p>
          <a:p>
            <a:pPr lvl="1"/>
            <a:r>
              <a:rPr lang="en-US" dirty="0"/>
              <a:t>Contributions are fixed at 8% employee + 8% employer</a:t>
            </a:r>
          </a:p>
          <a:p>
            <a:pPr lvl="1"/>
            <a:r>
              <a:rPr lang="en-US" dirty="0"/>
              <a:t>This level is sufficient for core DB plan</a:t>
            </a:r>
          </a:p>
          <a:p>
            <a:pPr lvl="1"/>
            <a:r>
              <a:rPr lang="en-US" dirty="0"/>
              <a:t>Excess contributions went into DC plan during good times</a:t>
            </a:r>
          </a:p>
          <a:p>
            <a:pPr lvl="1"/>
            <a:r>
              <a:rPr lang="en-US" dirty="0"/>
              <a:t>Board has discretion over COLA, keeping costs below 16%</a:t>
            </a:r>
          </a:p>
          <a:p>
            <a:endParaRPr lang="en-US" sz="3000" dirty="0"/>
          </a:p>
        </p:txBody>
      </p:sp>
      <p:pic>
        <p:nvPicPr>
          <p:cNvPr id="8" name="Picture 2" descr="C:\Users\Owner\AppData\Local\Microsoft\Windows\Temporary Internet Files\Content.IE5\LF6JO1JD\MC90043669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818" y="379688"/>
            <a:ext cx="1744999" cy="950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74593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341313" algn="l"/>
            <a:r>
              <a:rPr lang="en-US" dirty="0"/>
              <a:t>Case Study – SDRS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489475" y="1637731"/>
            <a:ext cx="7924800" cy="4217159"/>
          </a:xfrm>
        </p:spPr>
        <p:txBody>
          <a:bodyPr>
            <a:normAutofit/>
          </a:bodyPr>
          <a:lstStyle/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1509998"/>
            <a:ext cx="8229600" cy="4573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600" dirty="0">
                <a:latin typeface="Calibri" pitchFamily="34" charset="0"/>
              </a:rPr>
              <a:t>Historically among best funded state plans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600" dirty="0">
                <a:latin typeface="Calibri" pitchFamily="34" charset="0"/>
              </a:rPr>
              <a:t>SDRS is considered a hybrid  DB plan with DC features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600" dirty="0">
                <a:latin typeface="Calibri" pitchFamily="34" charset="0"/>
              </a:rPr>
              <a:t>History of substantive benefit improvements funded by favorable investment results—included retirees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600" dirty="0">
                <a:latin typeface="Calibri" pitchFamily="34" charset="0"/>
              </a:rPr>
              <a:t>Fixed member and employer contributions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600" dirty="0">
                <a:latin typeface="Calibri" pitchFamily="34" charset="0"/>
              </a:rPr>
              <a:t>Statutory triggers requiring Board recommendations for corrective actions/no higher employer contributions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600" dirty="0">
                <a:latin typeface="Calibri" pitchFamily="34" charset="0"/>
              </a:rPr>
              <a:t>Primary benefit change tied COLA to Funded Ratio and CPI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600" dirty="0">
                <a:latin typeface="Calibri" pitchFamily="34" charset="0"/>
              </a:rPr>
              <a:t>Retirees received smaller COLA as a result</a:t>
            </a:r>
          </a:p>
        </p:txBody>
      </p:sp>
      <p:pic>
        <p:nvPicPr>
          <p:cNvPr id="7" name="Picture 2" descr="C:\Users\Owner\AppData\Local\Microsoft\Windows\Temporary Internet Files\Content.IE5\LF6JO1JD\MC90043676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4906" y="368103"/>
            <a:ext cx="1746504" cy="955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89446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341313" algn="l"/>
            <a:r>
              <a:rPr lang="en-US" dirty="0"/>
              <a:t>Case Study – Ohio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00762"/>
            <a:ext cx="8229600" cy="421715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Employer contributions are fixed for each of five pension systems</a:t>
            </a:r>
          </a:p>
          <a:p>
            <a:r>
              <a:rPr lang="en-US" dirty="0"/>
              <a:t>Major pension reform completed in 2012</a:t>
            </a:r>
          </a:p>
          <a:p>
            <a:r>
              <a:rPr lang="en-US" dirty="0"/>
              <a:t>Systems were and are required to develop plans to keep funded periods within 30 years</a:t>
            </a:r>
          </a:p>
          <a:p>
            <a:r>
              <a:rPr lang="en-US" dirty="0"/>
              <a:t>Systems are now imposing plan reductions in many cases</a:t>
            </a:r>
          </a:p>
          <a:p>
            <a:r>
              <a:rPr lang="en-US" dirty="0"/>
              <a:t>Like Alaska, plans include retiree healthcare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4904" y="357762"/>
            <a:ext cx="1746504" cy="953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4591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Proposed 12% employer contribution is consistent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545907" y="1610434"/>
            <a:ext cx="8140893" cy="435363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Recently modified police and fire plans</a:t>
            </a:r>
          </a:p>
          <a:p>
            <a:pPr lvl="1"/>
            <a:r>
              <a:rPr lang="en-US" dirty="0"/>
              <a:t>Utah employer contribution of 12.0%</a:t>
            </a:r>
          </a:p>
          <a:p>
            <a:pPr lvl="1"/>
            <a:r>
              <a:rPr lang="en-US" dirty="0"/>
              <a:t>Ohio employer contribution of 14.0% for non-emergency, 19.5% for Police, and 24.0% for Fire</a:t>
            </a:r>
          </a:p>
          <a:p>
            <a:r>
              <a:rPr lang="en-US" dirty="0"/>
              <a:t>Major Alaska employers</a:t>
            </a:r>
          </a:p>
          <a:p>
            <a:pPr lvl="1"/>
            <a:r>
              <a:rPr lang="en-US" dirty="0"/>
              <a:t>Wells Fargo</a:t>
            </a:r>
          </a:p>
          <a:p>
            <a:pPr lvl="2"/>
            <a:r>
              <a:rPr lang="en-US" dirty="0"/>
              <a:t>6% match on 401(k)</a:t>
            </a:r>
          </a:p>
          <a:p>
            <a:pPr lvl="2"/>
            <a:r>
              <a:rPr lang="en-US" dirty="0"/>
              <a:t>Plus 6.2% Social Security for total of </a:t>
            </a:r>
            <a:r>
              <a:rPr lang="en-US" sz="2600" b="1" dirty="0"/>
              <a:t>12.2%</a:t>
            </a:r>
            <a:endParaRPr lang="en-US" b="1" dirty="0"/>
          </a:p>
          <a:p>
            <a:pPr lvl="1"/>
            <a:r>
              <a:rPr lang="en-US" dirty="0"/>
              <a:t>Alaska Airlines</a:t>
            </a:r>
          </a:p>
          <a:p>
            <a:pPr lvl="2"/>
            <a:r>
              <a:rPr lang="en-US" dirty="0"/>
              <a:t>7% match on 401(k) plus 1.5% Stock Purchase Plan subsidy</a:t>
            </a:r>
          </a:p>
          <a:p>
            <a:pPr lvl="2"/>
            <a:r>
              <a:rPr lang="en-US" dirty="0"/>
              <a:t>Plus 6.2% Social Security for total of </a:t>
            </a:r>
            <a:r>
              <a:rPr lang="en-US" sz="2600" b="1" dirty="0"/>
              <a:t>14.7%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428077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Recap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45367"/>
            <a:ext cx="8229600" cy="446574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Alaska has concern with potential future unfunded liabilities</a:t>
            </a:r>
          </a:p>
          <a:p>
            <a:r>
              <a:rPr lang="en-US" dirty="0"/>
              <a:t>DCR provides inadequate benefits</a:t>
            </a:r>
          </a:p>
          <a:p>
            <a:r>
              <a:rPr lang="en-US" dirty="0"/>
              <a:t>HB 79 is a potential solution</a:t>
            </a:r>
          </a:p>
          <a:p>
            <a:pPr lvl="1"/>
            <a:r>
              <a:rPr lang="en-US" dirty="0"/>
              <a:t>If actuarial experience is as expected, benefits will be paid comparable to Tier 3</a:t>
            </a:r>
          </a:p>
          <a:p>
            <a:pPr lvl="1"/>
            <a:r>
              <a:rPr lang="en-US" dirty="0"/>
              <a:t>If actuarial experience is unfavorable, lower benefits will be paid</a:t>
            </a:r>
          </a:p>
          <a:p>
            <a:pPr lvl="1"/>
            <a:r>
              <a:rPr lang="en-US" dirty="0"/>
              <a:t>Individuals do not take this risk, the government does not take this risk; pools of individuals do</a:t>
            </a:r>
          </a:p>
        </p:txBody>
      </p:sp>
    </p:spTree>
    <p:extLst>
      <p:ext uri="{BB962C8B-B14F-4D97-AF65-F5344CB8AC3E}">
        <p14:creationId xmlns:p14="http://schemas.microsoft.com/office/powerpoint/2010/main" val="10521589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Questions?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570156" y="1637731"/>
            <a:ext cx="7924800" cy="44657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6000" dirty="0"/>
          </a:p>
          <a:p>
            <a:pPr marL="0" indent="0" algn="ctr">
              <a:buNone/>
            </a:pPr>
            <a:r>
              <a:rPr lang="en-US" sz="6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706494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Appendix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08427"/>
            <a:ext cx="8229600" cy="4465749"/>
          </a:xfrm>
        </p:spPr>
        <p:txBody>
          <a:bodyPr>
            <a:normAutofit/>
          </a:bodyPr>
          <a:lstStyle/>
          <a:p>
            <a:r>
              <a:rPr lang="en-US" sz="2400" dirty="0"/>
              <a:t>We recommend that PERS actuary review and refine our estimates</a:t>
            </a:r>
          </a:p>
          <a:p>
            <a:endParaRPr lang="en-US" sz="2400" dirty="0"/>
          </a:p>
          <a:p>
            <a:r>
              <a:rPr lang="en-US" sz="2400" dirty="0"/>
              <a:t>Estimates based on limited publicly available actuarial information, while PERS actuary has complete information</a:t>
            </a:r>
          </a:p>
          <a:p>
            <a:endParaRPr lang="en-US" sz="2400" dirty="0"/>
          </a:p>
          <a:p>
            <a:r>
              <a:rPr lang="en-US" sz="2400" dirty="0"/>
              <a:t>Actuarial calculations were made by or under the direction of William Fornia, FSA, a Member of the American Academy of Actuaries, who is qualified to render these actuarial opinions</a:t>
            </a:r>
          </a:p>
        </p:txBody>
      </p:sp>
    </p:spTree>
    <p:extLst>
      <p:ext uri="{BB962C8B-B14F-4D97-AF65-F5344CB8AC3E}">
        <p14:creationId xmlns:p14="http://schemas.microsoft.com/office/powerpoint/2010/main" val="2107815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Sample Work History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74147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Corporate actuary for Boeing 1980-1984 </a:t>
            </a:r>
          </a:p>
          <a:p>
            <a:r>
              <a:rPr lang="en-US" sz="2400" dirty="0"/>
              <a:t>Alaska related experience</a:t>
            </a:r>
          </a:p>
          <a:p>
            <a:pPr lvl="1"/>
            <a:r>
              <a:rPr lang="en-US" sz="2000" dirty="0"/>
              <a:t>ARMB first ongoing review actuary 2005-2006</a:t>
            </a:r>
          </a:p>
          <a:p>
            <a:pPr lvl="1"/>
            <a:r>
              <a:rPr lang="en-US" sz="2000" dirty="0"/>
              <a:t>Audited Alaska PERS/TRS actuarial valuations 2009</a:t>
            </a:r>
          </a:p>
          <a:p>
            <a:pPr lvl="1"/>
            <a:r>
              <a:rPr lang="en-US" sz="2000" dirty="0"/>
              <a:t>Former leader of Buck Consultants’ Denver retirement practice </a:t>
            </a:r>
          </a:p>
          <a:p>
            <a:r>
              <a:rPr lang="en-US" sz="2400" dirty="0"/>
              <a:t>Consulting services for 22 statewide retirement systems in Alaska, Colorado, Missouri, North Dakota, Oklahoma, Puerto Rico, Utah, Texas, Wyoming and others. </a:t>
            </a:r>
          </a:p>
          <a:p>
            <a:pPr lvl="1"/>
            <a:r>
              <a:rPr lang="en-US" sz="2000" dirty="0"/>
              <a:t>Served as system actuary for most of these (including CO, MO, ND, OK,WY)</a:t>
            </a:r>
          </a:p>
          <a:p>
            <a:pPr lvl="1"/>
            <a:r>
              <a:rPr lang="en-US" sz="2000" dirty="0"/>
              <a:t>Ongoing consultant to Ohio Retirement Study Council, including reform</a:t>
            </a:r>
          </a:p>
          <a:p>
            <a:r>
              <a:rPr lang="en-US" sz="2400" dirty="0"/>
              <a:t>Expert testimony and consulting for pension systems, governments, and labor groups</a:t>
            </a:r>
          </a:p>
          <a:p>
            <a:r>
              <a:rPr lang="en-US" sz="2400" dirty="0"/>
              <a:t>Other clients have included the US Department of State, Cities of Baltimore, New York and Philadelphia, IBM, US WEST and Ford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911988" y="6632812"/>
            <a:ext cx="232011" cy="225188"/>
          </a:xfrm>
        </p:spPr>
        <p:txBody>
          <a:bodyPr/>
          <a:lstStyle/>
          <a:p>
            <a:fld id="{F9BE88E7-2217-4FEB-873B-706F8F37F5B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841242" y="600501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052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Alaska Public Safety Pension Fix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is change necessary?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Proposed structure of Public Safety Pension Fix (PSF)</a:t>
            </a:r>
          </a:p>
          <a:p>
            <a:endParaRPr lang="en-US" dirty="0"/>
          </a:p>
          <a:p>
            <a:r>
              <a:rPr lang="en-US" dirty="0"/>
              <a:t>Illustration of Financial Projections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41242" y="600501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83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7866423"/>
              </p:ext>
            </p:extLst>
          </p:nvPr>
        </p:nvGraphicFramePr>
        <p:xfrm>
          <a:off x="764273" y="1992573"/>
          <a:ext cx="7820169" cy="34384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26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1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3469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Typical Average Pension Illustration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Police &amp; Fire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Other PERS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46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Hire Age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469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Retirement Age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469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Years of Service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3715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DB Benefit as Percent of Final Average Compensation (based on Tier 3 provisions)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9809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DCR Benefit as Percent of Final Average Compensation (calculated based on reduced return and uncertain longevity)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136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Reduction of Benefit % due to DCR program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897039" y="1520439"/>
            <a:ext cx="5349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Tier 3 provided adequate benefits; Tier 4 does not</a:t>
            </a:r>
            <a:endParaRPr lang="en-US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2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Why is change necessary?</a:t>
            </a:r>
          </a:p>
        </p:txBody>
      </p:sp>
    </p:spTree>
    <p:extLst>
      <p:ext uri="{BB962C8B-B14F-4D97-AF65-F5344CB8AC3E}">
        <p14:creationId xmlns:p14="http://schemas.microsoft.com/office/powerpoint/2010/main" val="2043113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4287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Illustration of hypothetical police/fire benefits: $80,000 Final Average Salary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845546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52759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50152"/>
            <a:ext cx="8229600" cy="4267200"/>
          </a:xfrm>
        </p:spPr>
        <p:txBody>
          <a:bodyPr>
            <a:normAutofit fontScale="85000" lnSpcReduction="10000"/>
          </a:bodyPr>
          <a:lstStyle/>
          <a:p>
            <a:r>
              <a:rPr lang="en-US" sz="2600" dirty="0"/>
              <a:t>DB Plans are more cost effective at providing retirement benefits</a:t>
            </a:r>
          </a:p>
          <a:p>
            <a:pPr marL="917575" lvl="1" indent="-457200"/>
            <a:r>
              <a:rPr lang="en-US" sz="2200" dirty="0"/>
              <a:t>DB pension plans pool “longevity risks”</a:t>
            </a:r>
          </a:p>
          <a:p>
            <a:pPr marL="917575" lvl="1" indent="-457200"/>
            <a:r>
              <a:rPr lang="en-US" sz="2200" dirty="0"/>
              <a:t>DB pension plans can maintain a better diversified portfolio because, unlike individuals, they do not age</a:t>
            </a:r>
          </a:p>
          <a:p>
            <a:pPr marL="917575" lvl="1" indent="-457200"/>
            <a:r>
              <a:rPr lang="en-US" sz="2200" dirty="0"/>
              <a:t>DB pension plans achieve better investment returns because of professional asset management and lower fees</a:t>
            </a:r>
          </a:p>
          <a:p>
            <a:pPr marL="517525" indent="-457200"/>
            <a:endParaRPr lang="en-US" sz="2000" dirty="0"/>
          </a:p>
          <a:p>
            <a:r>
              <a:rPr lang="en-US" sz="2600" dirty="0"/>
              <a:t>DC Plans are more consistent with individual responsibility</a:t>
            </a:r>
          </a:p>
          <a:p>
            <a:pPr marL="917575" lvl="1" indent="-457200"/>
            <a:r>
              <a:rPr lang="en-US" sz="2200" dirty="0"/>
              <a:t>Benefit is a clearly defined contribution from the employer and employee to a trust</a:t>
            </a:r>
          </a:p>
          <a:p>
            <a:pPr marL="917575" lvl="1" indent="-457200"/>
            <a:r>
              <a:rPr lang="en-US" sz="2200" dirty="0"/>
              <a:t>Benefit is more under the control and full ownership of the individual</a:t>
            </a:r>
          </a:p>
          <a:p>
            <a:pPr marL="917575" lvl="1" indent="-457200"/>
            <a:r>
              <a:rPr lang="en-US" sz="2200" dirty="0"/>
              <a:t>Benefit is much more portable</a:t>
            </a:r>
          </a:p>
          <a:p>
            <a:pPr marL="917575" lvl="1" indent="-457200"/>
            <a:r>
              <a:rPr lang="en-US" sz="2200" dirty="0"/>
              <a:t>No risk of unfunded liabilities to employer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342878"/>
            <a:ext cx="8229600" cy="11430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2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Key considerations with PSF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Considerations with PSF</a:t>
            </a:r>
          </a:p>
        </p:txBody>
      </p:sp>
    </p:spTree>
    <p:extLst>
      <p:ext uri="{BB962C8B-B14F-4D97-AF65-F5344CB8AC3E}">
        <p14:creationId xmlns:p14="http://schemas.microsoft.com/office/powerpoint/2010/main" val="4195811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34836"/>
            <a:ext cx="8229600" cy="4461164"/>
          </a:xfrm>
        </p:spPr>
        <p:txBody>
          <a:bodyPr>
            <a:noAutofit/>
          </a:bodyPr>
          <a:lstStyle/>
          <a:p>
            <a:pPr lvl="0"/>
            <a:r>
              <a:rPr lang="en-US" sz="2800" dirty="0"/>
              <a:t>Start with 12% fixed employer contribution and manage plan within that target</a:t>
            </a:r>
          </a:p>
          <a:p>
            <a:pPr lvl="0"/>
            <a:r>
              <a:rPr lang="en-US" sz="2800" dirty="0"/>
              <a:t>Design current target benefit levels</a:t>
            </a:r>
          </a:p>
          <a:p>
            <a:pPr lvl="1"/>
            <a:r>
              <a:rPr lang="en-US" sz="2400" dirty="0"/>
              <a:t>Consider benefits provided by DCR and latest DB</a:t>
            </a:r>
          </a:p>
          <a:p>
            <a:pPr lvl="0"/>
            <a:r>
              <a:rPr lang="en-US" sz="2800" dirty="0"/>
              <a:t>Build in benefit and/or employee contribution adjustment mechanisms</a:t>
            </a:r>
          </a:p>
          <a:p>
            <a:pPr lvl="0"/>
            <a:r>
              <a:rPr lang="en-US" sz="2800" dirty="0"/>
              <a:t>Utilize lower discount rate to provide cushion against adverse experience</a:t>
            </a:r>
          </a:p>
          <a:p>
            <a:pPr lvl="0"/>
            <a:endParaRPr lang="en-US" sz="2000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342878"/>
            <a:ext cx="8229600" cy="11430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2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/>
              <a:t>How does HB 79 strike a compromise?</a:t>
            </a:r>
          </a:p>
        </p:txBody>
      </p:sp>
    </p:spTree>
    <p:extLst>
      <p:ext uri="{BB962C8B-B14F-4D97-AF65-F5344CB8AC3E}">
        <p14:creationId xmlns:p14="http://schemas.microsoft.com/office/powerpoint/2010/main" val="1865102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F663978-72AA-4000-BD2A-753A650832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2626390"/>
              </p:ext>
            </p:extLst>
          </p:nvPr>
        </p:nvGraphicFramePr>
        <p:xfrm>
          <a:off x="457200" y="1371600"/>
          <a:ext cx="8229604" cy="4830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613094"/>
                    </a:ext>
                  </a:extLst>
                </a:gridCol>
                <a:gridCol w="2057401">
                  <a:extLst>
                    <a:ext uri="{9D8B030D-6E8A-4147-A177-3AD203B41FA5}">
                      <a16:colId xmlns:a16="http://schemas.microsoft.com/office/drawing/2014/main" val="1488690264"/>
                    </a:ext>
                  </a:extLst>
                </a:gridCol>
                <a:gridCol w="2057401">
                  <a:extLst>
                    <a:ext uri="{9D8B030D-6E8A-4147-A177-3AD203B41FA5}">
                      <a16:colId xmlns:a16="http://schemas.microsoft.com/office/drawing/2014/main" val="1271603453"/>
                    </a:ext>
                  </a:extLst>
                </a:gridCol>
                <a:gridCol w="2057401">
                  <a:extLst>
                    <a:ext uri="{9D8B030D-6E8A-4147-A177-3AD203B41FA5}">
                      <a16:colId xmlns:a16="http://schemas.microsoft.com/office/drawing/2014/main" val="3159747599"/>
                    </a:ext>
                  </a:extLst>
                </a:gridCol>
              </a:tblGrid>
              <a:tr h="32893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Tier 3 Public Safety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Tier 4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Public safety fix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103649449"/>
                  </a:ext>
                </a:extLst>
              </a:tr>
              <a:tr h="567752">
                <a:tc>
                  <a:txBody>
                    <a:bodyPr/>
                    <a:lstStyle/>
                    <a:p>
                      <a:r>
                        <a:rPr lang="en-US" sz="1600" dirty="0"/>
                        <a:t>Employee contributions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7.5%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8.0%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Range of 8-10% set by ARM board (Sec. 13-14)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818340290"/>
                  </a:ext>
                </a:extLst>
              </a:tr>
              <a:tr h="567752">
                <a:tc>
                  <a:txBody>
                    <a:bodyPr/>
                    <a:lstStyle/>
                    <a:p>
                      <a:r>
                        <a:rPr lang="en-US" sz="1600" dirty="0"/>
                        <a:t>Employer contribution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22%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22%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22% with no less than 12% to PSF (Sec. 17)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22338628"/>
                  </a:ext>
                </a:extLst>
              </a:tr>
              <a:tr h="328935">
                <a:tc>
                  <a:txBody>
                    <a:bodyPr/>
                    <a:lstStyle/>
                    <a:p>
                      <a:r>
                        <a:rPr lang="en-US" sz="1600" dirty="0"/>
                        <a:t>Vesting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 (applicable via Sec. 11)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681291183"/>
                  </a:ext>
                </a:extLst>
              </a:tr>
              <a:tr h="567752">
                <a:tc>
                  <a:txBody>
                    <a:bodyPr/>
                    <a:lstStyle/>
                    <a:p>
                      <a:r>
                        <a:rPr lang="en-US" sz="1600" dirty="0"/>
                        <a:t>Retirement age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Any age with 20 years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 None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55 with 20 years or 60 without (Sec. 19-20)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912619796"/>
                  </a:ext>
                </a:extLst>
              </a:tr>
              <a:tr h="750234">
                <a:tc>
                  <a:txBody>
                    <a:bodyPr/>
                    <a:lstStyle/>
                    <a:p>
                      <a:r>
                        <a:rPr lang="en-US" sz="1600" dirty="0"/>
                        <a:t>Benefit</a:t>
                      </a:r>
                      <a:r>
                        <a:rPr lang="en-US" sz="1600" baseline="0" dirty="0"/>
                        <a:t> Multiplier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2% x first 10 years, 2.5% thereafter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None – based on market returns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2% x first 10 years, 2.5% thereafter (applicable via Sec. 11)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94286908"/>
                  </a:ext>
                </a:extLst>
              </a:tr>
              <a:tr h="567752">
                <a:tc>
                  <a:txBody>
                    <a:bodyPr/>
                    <a:lstStyle/>
                    <a:p>
                      <a:r>
                        <a:rPr lang="en-US" sz="1600" dirty="0"/>
                        <a:t>Final</a:t>
                      </a:r>
                      <a:r>
                        <a:rPr lang="en-US" sz="1600" baseline="0" dirty="0"/>
                        <a:t> Average Pay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Highest 3 years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NA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Highest</a:t>
                      </a:r>
                      <a:r>
                        <a:rPr lang="en-US" sz="1600" baseline="0" dirty="0"/>
                        <a:t> 5 years (Sec. 29)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805075872"/>
                  </a:ext>
                </a:extLst>
              </a:tr>
              <a:tr h="641576">
                <a:tc>
                  <a:txBody>
                    <a:bodyPr/>
                    <a:lstStyle/>
                    <a:p>
                      <a:r>
                        <a:rPr lang="en-US" sz="1600" dirty="0"/>
                        <a:t>COLA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$50 or 10% whichever is higher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None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None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993678005"/>
                  </a:ext>
                </a:extLst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57200" y="342878"/>
            <a:ext cx="8229600" cy="102872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2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>
            <a:lvl1pPr algn="ctr"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Plan Comparison</a:t>
            </a:r>
          </a:p>
        </p:txBody>
      </p:sp>
    </p:spTree>
    <p:extLst>
      <p:ext uri="{BB962C8B-B14F-4D97-AF65-F5344CB8AC3E}">
        <p14:creationId xmlns:p14="http://schemas.microsoft.com/office/powerpoint/2010/main" val="4223213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8601</TotalTime>
  <Words>2181</Words>
  <Application>Microsoft Office PowerPoint</Application>
  <PresentationFormat>On-screen Show (4:3)</PresentationFormat>
  <Paragraphs>323</Paragraphs>
  <Slides>29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Cambria</vt:lpstr>
      <vt:lpstr>Office Theme</vt:lpstr>
      <vt:lpstr>Alaska Public Safety Pension Fix HB 79</vt:lpstr>
      <vt:lpstr>        William B. Fornia, FSA                   Credentials</vt:lpstr>
      <vt:lpstr>Sample Work History</vt:lpstr>
      <vt:lpstr>Alaska Public Safety Pension Fix</vt:lpstr>
      <vt:lpstr>PowerPoint Presentation</vt:lpstr>
      <vt:lpstr>Illustration of hypothetical police/fire benefits: $80,000 Final Average Salary</vt:lpstr>
      <vt:lpstr>Key Considerations with PSF</vt:lpstr>
      <vt:lpstr>PowerPoint Presentation</vt:lpstr>
      <vt:lpstr>PowerPoint Presentation</vt:lpstr>
      <vt:lpstr>Plan Comparison (cont’d)</vt:lpstr>
      <vt:lpstr>Changes from old DB system</vt:lpstr>
      <vt:lpstr>Current Tier 4 members transferring  into plan</vt:lpstr>
      <vt:lpstr>Benefit Comparison</vt:lpstr>
      <vt:lpstr>Benefit Comparison (cont’d)</vt:lpstr>
      <vt:lpstr>Safeguard #1: Reduce benefits vis-à-vis Tier 3</vt:lpstr>
      <vt:lpstr>Preliminary Cost Estimates</vt:lpstr>
      <vt:lpstr>Safeguard #2:  Actuarial Methods</vt:lpstr>
      <vt:lpstr>Safeguard #3: Reduced Discount Rate</vt:lpstr>
      <vt:lpstr>Benefit Plan Simulations</vt:lpstr>
      <vt:lpstr>Benefit Plan Simulations</vt:lpstr>
      <vt:lpstr>How have other states operated?</vt:lpstr>
      <vt:lpstr>Case Study – Wisconsin </vt:lpstr>
      <vt:lpstr>Case Study – FPPA </vt:lpstr>
      <vt:lpstr>Case Study – SDRS</vt:lpstr>
      <vt:lpstr>Case Study – Ohio</vt:lpstr>
      <vt:lpstr>Proposed 12% employer contribution is consistent</vt:lpstr>
      <vt:lpstr>Recap</vt:lpstr>
      <vt:lpstr>Questions?</vt:lpstr>
      <vt:lpstr>Appendix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JFS</dc:creator>
  <cp:lastModifiedBy>Ken Truitt</cp:lastModifiedBy>
  <cp:revision>346</cp:revision>
  <cp:lastPrinted>2012-09-13T19:56:59Z</cp:lastPrinted>
  <dcterms:created xsi:type="dcterms:W3CDTF">2010-08-09T03:01:39Z</dcterms:created>
  <dcterms:modified xsi:type="dcterms:W3CDTF">2019-03-18T23:29:31Z</dcterms:modified>
</cp:coreProperties>
</file>