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6" r:id="rId1"/>
  </p:sldMasterIdLst>
  <p:notesMasterIdLst>
    <p:notesMasterId r:id="rId25"/>
  </p:notesMasterIdLst>
  <p:handoutMasterIdLst>
    <p:handoutMasterId r:id="rId26"/>
  </p:handoutMasterIdLst>
  <p:sldIdLst>
    <p:sldId id="257" r:id="rId2"/>
    <p:sldId id="258" r:id="rId3"/>
    <p:sldId id="343" r:id="rId4"/>
    <p:sldId id="344" r:id="rId5"/>
    <p:sldId id="345" r:id="rId6"/>
    <p:sldId id="346" r:id="rId7"/>
    <p:sldId id="347" r:id="rId8"/>
    <p:sldId id="261" r:id="rId9"/>
    <p:sldId id="348" r:id="rId10"/>
    <p:sldId id="358" r:id="rId11"/>
    <p:sldId id="349" r:id="rId12"/>
    <p:sldId id="262" r:id="rId13"/>
    <p:sldId id="359" r:id="rId14"/>
    <p:sldId id="341" r:id="rId15"/>
    <p:sldId id="342" r:id="rId16"/>
    <p:sldId id="350" r:id="rId17"/>
    <p:sldId id="351" r:id="rId18"/>
    <p:sldId id="352" r:id="rId19"/>
    <p:sldId id="328" r:id="rId20"/>
    <p:sldId id="324" r:id="rId21"/>
    <p:sldId id="325" r:id="rId22"/>
    <p:sldId id="326" r:id="rId23"/>
    <p:sldId id="32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isdell, Dave A (LAW)" initials="DAB" lastIdx="4" clrIdx="0"/>
  <p:cmAuthor id="1" name="mjenicek" initials="m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3" autoAdjust="0"/>
    <p:restoredTop sz="75000" autoAdjust="0"/>
  </p:normalViewPr>
  <p:slideViewPr>
    <p:cSldViewPr>
      <p:cViewPr>
        <p:scale>
          <a:sx n="63" d="100"/>
          <a:sy n="63" d="100"/>
        </p:scale>
        <p:origin x="-2526" y="-636"/>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06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475" cy="464980"/>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sz="quarter" idx="1"/>
          </p:nvPr>
        </p:nvSpPr>
        <p:spPr>
          <a:xfrm>
            <a:off x="3970341" y="3"/>
            <a:ext cx="3038475" cy="464980"/>
          </a:xfrm>
          <a:prstGeom prst="rect">
            <a:avLst/>
          </a:prstGeom>
        </p:spPr>
        <p:txBody>
          <a:bodyPr vert="horz" lIns="91433" tIns="45717" rIns="91433" bIns="45717" rtlCol="0"/>
          <a:lstStyle>
            <a:lvl1pPr algn="r">
              <a:defRPr sz="1200"/>
            </a:lvl1pPr>
          </a:lstStyle>
          <a:p>
            <a:fld id="{A677194D-3DE4-4936-8329-8BE7B4BCF023}" type="datetimeFigureOut">
              <a:rPr lang="en-US" smtClean="0"/>
              <a:t>1/27/2015</a:t>
            </a:fld>
            <a:endParaRPr lang="en-US"/>
          </a:p>
        </p:txBody>
      </p:sp>
      <p:sp>
        <p:nvSpPr>
          <p:cNvPr id="4" name="Footer Placeholder 3"/>
          <p:cNvSpPr>
            <a:spLocks noGrp="1"/>
          </p:cNvSpPr>
          <p:nvPr>
            <p:ph type="ftr" sz="quarter" idx="2"/>
          </p:nvPr>
        </p:nvSpPr>
        <p:spPr>
          <a:xfrm>
            <a:off x="2" y="8829826"/>
            <a:ext cx="3038475" cy="464980"/>
          </a:xfrm>
          <a:prstGeom prst="rect">
            <a:avLst/>
          </a:prstGeom>
        </p:spPr>
        <p:txBody>
          <a:bodyPr vert="horz" lIns="91433" tIns="45717" rIns="91433"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829826"/>
            <a:ext cx="3038475" cy="464980"/>
          </a:xfrm>
          <a:prstGeom prst="rect">
            <a:avLst/>
          </a:prstGeom>
        </p:spPr>
        <p:txBody>
          <a:bodyPr vert="horz" lIns="91433" tIns="45717" rIns="91433" bIns="45717" rtlCol="0" anchor="b"/>
          <a:lstStyle>
            <a:lvl1pPr algn="r">
              <a:defRPr sz="1200"/>
            </a:lvl1pPr>
          </a:lstStyle>
          <a:p>
            <a:fld id="{963121D5-F550-48F3-8C52-E1C149524261}" type="slidenum">
              <a:rPr lang="en-US" smtClean="0"/>
              <a:t>‹#›</a:t>
            </a:fld>
            <a:endParaRPr lang="en-US"/>
          </a:p>
        </p:txBody>
      </p:sp>
    </p:spTree>
    <p:extLst>
      <p:ext uri="{BB962C8B-B14F-4D97-AF65-F5344CB8AC3E}">
        <p14:creationId xmlns:p14="http://schemas.microsoft.com/office/powerpoint/2010/main" val="968865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23" tIns="46412" rIns="92823" bIns="4641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23" tIns="46412" rIns="92823" bIns="46412" rtlCol="0"/>
          <a:lstStyle>
            <a:lvl1pPr algn="r">
              <a:defRPr sz="1200"/>
            </a:lvl1pPr>
          </a:lstStyle>
          <a:p>
            <a:fld id="{5A866A09-42CF-4B0F-93B4-3B08E3E61755}" type="datetimeFigureOut">
              <a:rPr lang="en-US" smtClean="0"/>
              <a:t>1/27/2015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23" tIns="46412" rIns="92823" bIns="46412"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23" tIns="46412" rIns="92823" bIns="464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823" tIns="46412" rIns="92823" bIns="4641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23" tIns="46412" rIns="92823" bIns="46412" rtlCol="0" anchor="b"/>
          <a:lstStyle>
            <a:lvl1pPr algn="r">
              <a:defRPr sz="1200"/>
            </a:lvl1pPr>
          </a:lstStyle>
          <a:p>
            <a:fld id="{39EE3AE9-E01F-4B16-8BF6-33FDC5224BB6}" type="slidenum">
              <a:rPr lang="en-US" smtClean="0"/>
              <a:t>‹#›</a:t>
            </a:fld>
            <a:endParaRPr lang="en-US"/>
          </a:p>
        </p:txBody>
      </p:sp>
    </p:spTree>
    <p:extLst>
      <p:ext uri="{BB962C8B-B14F-4D97-AF65-F5344CB8AC3E}">
        <p14:creationId xmlns:p14="http://schemas.microsoft.com/office/powerpoint/2010/main" val="36754071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45958">
              <a:defRPr>
                <a:solidFill>
                  <a:schemeClr val="tx1"/>
                </a:solidFill>
                <a:latin typeface="Arial" charset="0"/>
              </a:defRPr>
            </a:lvl1pPr>
            <a:lvl2pPr marL="754188" indent="-290072" defTabSz="945958">
              <a:defRPr>
                <a:solidFill>
                  <a:schemeClr val="tx1"/>
                </a:solidFill>
                <a:latin typeface="Arial" charset="0"/>
              </a:defRPr>
            </a:lvl2pPr>
            <a:lvl3pPr marL="1160289" indent="-232058" defTabSz="945958">
              <a:defRPr>
                <a:solidFill>
                  <a:schemeClr val="tx1"/>
                </a:solidFill>
                <a:latin typeface="Arial" charset="0"/>
              </a:defRPr>
            </a:lvl3pPr>
            <a:lvl4pPr marL="1624405" indent="-232058" defTabSz="945958">
              <a:defRPr>
                <a:solidFill>
                  <a:schemeClr val="tx1"/>
                </a:solidFill>
                <a:latin typeface="Arial" charset="0"/>
              </a:defRPr>
            </a:lvl4pPr>
            <a:lvl5pPr marL="2088519" indent="-232058" defTabSz="945958">
              <a:defRPr>
                <a:solidFill>
                  <a:schemeClr val="tx1"/>
                </a:solidFill>
                <a:latin typeface="Arial" charset="0"/>
              </a:defRPr>
            </a:lvl5pPr>
            <a:lvl6pPr marL="2552636" indent="-232058" defTabSz="945958" eaLnBrk="0" fontAlgn="base" hangingPunct="0">
              <a:spcBef>
                <a:spcPct val="0"/>
              </a:spcBef>
              <a:spcAft>
                <a:spcPct val="0"/>
              </a:spcAft>
              <a:defRPr>
                <a:solidFill>
                  <a:schemeClr val="tx1"/>
                </a:solidFill>
                <a:latin typeface="Arial" charset="0"/>
              </a:defRPr>
            </a:lvl6pPr>
            <a:lvl7pPr marL="3016751" indent="-232058" defTabSz="945958" eaLnBrk="0" fontAlgn="base" hangingPunct="0">
              <a:spcBef>
                <a:spcPct val="0"/>
              </a:spcBef>
              <a:spcAft>
                <a:spcPct val="0"/>
              </a:spcAft>
              <a:defRPr>
                <a:solidFill>
                  <a:schemeClr val="tx1"/>
                </a:solidFill>
                <a:latin typeface="Arial" charset="0"/>
              </a:defRPr>
            </a:lvl7pPr>
            <a:lvl8pPr marL="3480867" indent="-232058" defTabSz="945958" eaLnBrk="0" fontAlgn="base" hangingPunct="0">
              <a:spcBef>
                <a:spcPct val="0"/>
              </a:spcBef>
              <a:spcAft>
                <a:spcPct val="0"/>
              </a:spcAft>
              <a:defRPr>
                <a:solidFill>
                  <a:schemeClr val="tx1"/>
                </a:solidFill>
                <a:latin typeface="Arial" charset="0"/>
              </a:defRPr>
            </a:lvl8pPr>
            <a:lvl9pPr marL="3944983" indent="-232058" defTabSz="945958" eaLnBrk="0" fontAlgn="base" hangingPunct="0">
              <a:spcBef>
                <a:spcPct val="0"/>
              </a:spcBef>
              <a:spcAft>
                <a:spcPct val="0"/>
              </a:spcAft>
              <a:defRPr>
                <a:solidFill>
                  <a:schemeClr val="tx1"/>
                </a:solidFill>
                <a:latin typeface="Arial" charset="0"/>
              </a:defRPr>
            </a:lvl9pPr>
          </a:lstStyle>
          <a:p>
            <a:fld id="{D6501853-E6C3-4C07-83A4-B633B42B1F3E}" type="slidenum">
              <a:rPr lang="en-US" smtClean="0"/>
              <a:pPr/>
              <a:t>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E3AE9-E01F-4B16-8BF6-33FDC5224BB6}" type="slidenum">
              <a:rPr lang="en-US" smtClean="0"/>
              <a:t>10</a:t>
            </a:fld>
            <a:endParaRPr lang="en-US"/>
          </a:p>
        </p:txBody>
      </p:sp>
    </p:spTree>
    <p:extLst>
      <p:ext uri="{BB962C8B-B14F-4D97-AF65-F5344CB8AC3E}">
        <p14:creationId xmlns:p14="http://schemas.microsoft.com/office/powerpoint/2010/main" val="106189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E3AE9-E01F-4B16-8BF6-33FDC5224BB6}" type="slidenum">
              <a:rPr lang="en-US" smtClean="0"/>
              <a:t>11</a:t>
            </a:fld>
            <a:endParaRPr lang="en-US"/>
          </a:p>
        </p:txBody>
      </p:sp>
    </p:spTree>
    <p:extLst>
      <p:ext uri="{BB962C8B-B14F-4D97-AF65-F5344CB8AC3E}">
        <p14:creationId xmlns:p14="http://schemas.microsoft.com/office/powerpoint/2010/main" val="344275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45958">
              <a:defRPr>
                <a:solidFill>
                  <a:schemeClr val="tx1"/>
                </a:solidFill>
                <a:latin typeface="Arial" charset="0"/>
              </a:defRPr>
            </a:lvl1pPr>
            <a:lvl2pPr marL="754188" indent="-290072" defTabSz="945958">
              <a:defRPr>
                <a:solidFill>
                  <a:schemeClr val="tx1"/>
                </a:solidFill>
                <a:latin typeface="Arial" charset="0"/>
              </a:defRPr>
            </a:lvl2pPr>
            <a:lvl3pPr marL="1160289" indent="-232058" defTabSz="945958">
              <a:defRPr>
                <a:solidFill>
                  <a:schemeClr val="tx1"/>
                </a:solidFill>
                <a:latin typeface="Arial" charset="0"/>
              </a:defRPr>
            </a:lvl3pPr>
            <a:lvl4pPr marL="1624405" indent="-232058" defTabSz="945958">
              <a:defRPr>
                <a:solidFill>
                  <a:schemeClr val="tx1"/>
                </a:solidFill>
                <a:latin typeface="Arial" charset="0"/>
              </a:defRPr>
            </a:lvl4pPr>
            <a:lvl5pPr marL="2088519" indent="-232058" defTabSz="945958">
              <a:defRPr>
                <a:solidFill>
                  <a:schemeClr val="tx1"/>
                </a:solidFill>
                <a:latin typeface="Arial" charset="0"/>
              </a:defRPr>
            </a:lvl5pPr>
            <a:lvl6pPr marL="2552636" indent="-232058" defTabSz="945958" eaLnBrk="0" fontAlgn="base" hangingPunct="0">
              <a:spcBef>
                <a:spcPct val="0"/>
              </a:spcBef>
              <a:spcAft>
                <a:spcPct val="0"/>
              </a:spcAft>
              <a:defRPr>
                <a:solidFill>
                  <a:schemeClr val="tx1"/>
                </a:solidFill>
                <a:latin typeface="Arial" charset="0"/>
              </a:defRPr>
            </a:lvl6pPr>
            <a:lvl7pPr marL="3016751" indent="-232058" defTabSz="945958" eaLnBrk="0" fontAlgn="base" hangingPunct="0">
              <a:spcBef>
                <a:spcPct val="0"/>
              </a:spcBef>
              <a:spcAft>
                <a:spcPct val="0"/>
              </a:spcAft>
              <a:defRPr>
                <a:solidFill>
                  <a:schemeClr val="tx1"/>
                </a:solidFill>
                <a:latin typeface="Arial" charset="0"/>
              </a:defRPr>
            </a:lvl7pPr>
            <a:lvl8pPr marL="3480867" indent="-232058" defTabSz="945958" eaLnBrk="0" fontAlgn="base" hangingPunct="0">
              <a:spcBef>
                <a:spcPct val="0"/>
              </a:spcBef>
              <a:spcAft>
                <a:spcPct val="0"/>
              </a:spcAft>
              <a:defRPr>
                <a:solidFill>
                  <a:schemeClr val="tx1"/>
                </a:solidFill>
                <a:latin typeface="Arial" charset="0"/>
              </a:defRPr>
            </a:lvl8pPr>
            <a:lvl9pPr marL="3944983" indent="-232058" defTabSz="945958" eaLnBrk="0" fontAlgn="base" hangingPunct="0">
              <a:spcBef>
                <a:spcPct val="0"/>
              </a:spcBef>
              <a:spcAft>
                <a:spcPct val="0"/>
              </a:spcAft>
              <a:defRPr>
                <a:solidFill>
                  <a:schemeClr val="tx1"/>
                </a:solidFill>
                <a:latin typeface="Arial" charset="0"/>
              </a:defRPr>
            </a:lvl9pPr>
          </a:lstStyle>
          <a:p>
            <a:fld id="{B86D19E5-CFB3-4539-BD87-F70F548A5D1E}" type="slidenum">
              <a:rPr lang="en-US" smtClean="0"/>
              <a:pPr/>
              <a:t>12</a:t>
            </a:fld>
            <a:endParaRPr lang="en-US" smtClean="0"/>
          </a:p>
        </p:txBody>
      </p:sp>
      <p:sp>
        <p:nvSpPr>
          <p:cNvPr id="74755" name="Slide Image Placeholder 1"/>
          <p:cNvSpPr>
            <a:spLocks noGrp="1" noRot="1" noChangeAspect="1" noTextEdit="1"/>
          </p:cNvSpPr>
          <p:nvPr>
            <p:ph type="sldImg"/>
          </p:nvPr>
        </p:nvSpPr>
        <p:spPr>
          <a:ln/>
        </p:spPr>
      </p:sp>
      <p:sp>
        <p:nvSpPr>
          <p:cNvPr id="74756" name="Notes Placeholder 2"/>
          <p:cNvSpPr>
            <a:spLocks noGrp="1"/>
          </p:cNvSpPr>
          <p:nvPr>
            <p:ph type="body" idx="1"/>
          </p:nvPr>
        </p:nvSpPr>
        <p:spPr>
          <a:noFill/>
        </p:spPr>
        <p:txBody>
          <a:bodyPr lIns="94582" tIns="47291" rIns="94582" bIns="47291"/>
          <a:lstStyle/>
          <a:p>
            <a:pPr eaLnBrk="1" hangingPunct="1">
              <a:lnSpc>
                <a:spcPct val="80000"/>
              </a:lnSpc>
              <a:spcBef>
                <a:spcPct val="0"/>
              </a:spcBef>
            </a:pPr>
            <a:endParaRPr lang="en-US" sz="1000" dirty="0"/>
          </a:p>
        </p:txBody>
      </p:sp>
      <p:sp>
        <p:nvSpPr>
          <p:cNvPr id="74757" name="Slide Number Placeholder 3"/>
          <p:cNvSpPr txBox="1">
            <a:spLocks noGrp="1"/>
          </p:cNvSpPr>
          <p:nvPr/>
        </p:nvSpPr>
        <p:spPr bwMode="auto">
          <a:xfrm>
            <a:off x="3970886" y="8829058"/>
            <a:ext cx="3038318"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2" tIns="47291" rIns="94582" bIns="47291" anchor="b"/>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F4AC0359-808D-4AC8-B204-1439B9CE7969}" type="slidenum">
              <a:rPr lang="en-US" sz="1200">
                <a:latin typeface="Calibri" pitchFamily="34" charset="0"/>
              </a:rPr>
              <a:pPr algn="r" eaLnBrk="1" hangingPunct="1"/>
              <a:t>12</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45958">
              <a:defRPr>
                <a:solidFill>
                  <a:schemeClr val="tx1"/>
                </a:solidFill>
                <a:latin typeface="Arial" charset="0"/>
              </a:defRPr>
            </a:lvl1pPr>
            <a:lvl2pPr marL="754188" indent="-290072" defTabSz="945958">
              <a:defRPr>
                <a:solidFill>
                  <a:schemeClr val="tx1"/>
                </a:solidFill>
                <a:latin typeface="Arial" charset="0"/>
              </a:defRPr>
            </a:lvl2pPr>
            <a:lvl3pPr marL="1160289" indent="-232058" defTabSz="945958">
              <a:defRPr>
                <a:solidFill>
                  <a:schemeClr val="tx1"/>
                </a:solidFill>
                <a:latin typeface="Arial" charset="0"/>
              </a:defRPr>
            </a:lvl3pPr>
            <a:lvl4pPr marL="1624405" indent="-232058" defTabSz="945958">
              <a:defRPr>
                <a:solidFill>
                  <a:schemeClr val="tx1"/>
                </a:solidFill>
                <a:latin typeface="Arial" charset="0"/>
              </a:defRPr>
            </a:lvl4pPr>
            <a:lvl5pPr marL="2088519" indent="-232058" defTabSz="945958">
              <a:defRPr>
                <a:solidFill>
                  <a:schemeClr val="tx1"/>
                </a:solidFill>
                <a:latin typeface="Arial" charset="0"/>
              </a:defRPr>
            </a:lvl5pPr>
            <a:lvl6pPr marL="2552636" indent="-232058" defTabSz="945958" eaLnBrk="0" fontAlgn="base" hangingPunct="0">
              <a:spcBef>
                <a:spcPct val="0"/>
              </a:spcBef>
              <a:spcAft>
                <a:spcPct val="0"/>
              </a:spcAft>
              <a:defRPr>
                <a:solidFill>
                  <a:schemeClr val="tx1"/>
                </a:solidFill>
                <a:latin typeface="Arial" charset="0"/>
              </a:defRPr>
            </a:lvl6pPr>
            <a:lvl7pPr marL="3016751" indent="-232058" defTabSz="945958" eaLnBrk="0" fontAlgn="base" hangingPunct="0">
              <a:spcBef>
                <a:spcPct val="0"/>
              </a:spcBef>
              <a:spcAft>
                <a:spcPct val="0"/>
              </a:spcAft>
              <a:defRPr>
                <a:solidFill>
                  <a:schemeClr val="tx1"/>
                </a:solidFill>
                <a:latin typeface="Arial" charset="0"/>
              </a:defRPr>
            </a:lvl7pPr>
            <a:lvl8pPr marL="3480867" indent="-232058" defTabSz="945958" eaLnBrk="0" fontAlgn="base" hangingPunct="0">
              <a:spcBef>
                <a:spcPct val="0"/>
              </a:spcBef>
              <a:spcAft>
                <a:spcPct val="0"/>
              </a:spcAft>
              <a:defRPr>
                <a:solidFill>
                  <a:schemeClr val="tx1"/>
                </a:solidFill>
                <a:latin typeface="Arial" charset="0"/>
              </a:defRPr>
            </a:lvl8pPr>
            <a:lvl9pPr marL="3944983" indent="-232058" defTabSz="945958" eaLnBrk="0" fontAlgn="base" hangingPunct="0">
              <a:spcBef>
                <a:spcPct val="0"/>
              </a:spcBef>
              <a:spcAft>
                <a:spcPct val="0"/>
              </a:spcAft>
              <a:defRPr>
                <a:solidFill>
                  <a:schemeClr val="tx1"/>
                </a:solidFill>
                <a:latin typeface="Arial" charset="0"/>
              </a:defRPr>
            </a:lvl9pPr>
          </a:lstStyle>
          <a:p>
            <a:fld id="{B86D19E5-CFB3-4539-BD87-F70F548A5D1E}" type="slidenum">
              <a:rPr lang="en-US" smtClean="0"/>
              <a:pPr/>
              <a:t>13</a:t>
            </a:fld>
            <a:endParaRPr lang="en-US" smtClean="0"/>
          </a:p>
        </p:txBody>
      </p:sp>
      <p:sp>
        <p:nvSpPr>
          <p:cNvPr id="74755" name="Slide Image Placeholder 1"/>
          <p:cNvSpPr>
            <a:spLocks noGrp="1" noRot="1" noChangeAspect="1" noTextEdit="1"/>
          </p:cNvSpPr>
          <p:nvPr>
            <p:ph type="sldImg"/>
          </p:nvPr>
        </p:nvSpPr>
        <p:spPr>
          <a:ln/>
        </p:spPr>
      </p:sp>
      <p:sp>
        <p:nvSpPr>
          <p:cNvPr id="74756" name="Notes Placeholder 2"/>
          <p:cNvSpPr>
            <a:spLocks noGrp="1"/>
          </p:cNvSpPr>
          <p:nvPr>
            <p:ph type="body" idx="1"/>
          </p:nvPr>
        </p:nvSpPr>
        <p:spPr>
          <a:noFill/>
        </p:spPr>
        <p:txBody>
          <a:bodyPr lIns="94582" tIns="47291" rIns="94582" bIns="47291"/>
          <a:lstStyle/>
          <a:p>
            <a:pPr eaLnBrk="1" hangingPunct="1">
              <a:lnSpc>
                <a:spcPct val="80000"/>
              </a:lnSpc>
              <a:spcBef>
                <a:spcPct val="0"/>
              </a:spcBef>
            </a:pPr>
            <a:endParaRPr lang="en-US" sz="1000" dirty="0"/>
          </a:p>
        </p:txBody>
      </p:sp>
      <p:sp>
        <p:nvSpPr>
          <p:cNvPr id="74757" name="Slide Number Placeholder 3"/>
          <p:cNvSpPr txBox="1">
            <a:spLocks noGrp="1"/>
          </p:cNvSpPr>
          <p:nvPr/>
        </p:nvSpPr>
        <p:spPr bwMode="auto">
          <a:xfrm>
            <a:off x="3970886" y="8829058"/>
            <a:ext cx="3038318"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2" tIns="47291" rIns="94582" bIns="47291" anchor="b"/>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F4AC0359-808D-4AC8-B204-1439B9CE7969}" type="slidenum">
              <a:rPr lang="en-US" sz="1200">
                <a:latin typeface="Calibri" pitchFamily="34" charset="0"/>
              </a:rPr>
              <a:pPr algn="r" eaLnBrk="1" hangingPunct="1"/>
              <a:t>13</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E3AE9-E01F-4B16-8BF6-33FDC5224BB6}" type="slidenum">
              <a:rPr lang="en-US" smtClean="0"/>
              <a:t>14</a:t>
            </a:fld>
            <a:endParaRPr lang="en-US"/>
          </a:p>
        </p:txBody>
      </p:sp>
    </p:spTree>
    <p:extLst>
      <p:ext uri="{BB962C8B-B14F-4D97-AF65-F5344CB8AC3E}">
        <p14:creationId xmlns:p14="http://schemas.microsoft.com/office/powerpoint/2010/main" val="268845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E3AE9-E01F-4B16-8BF6-33FDC5224BB6}" type="slidenum">
              <a:rPr lang="en-US" smtClean="0"/>
              <a:t>15</a:t>
            </a:fld>
            <a:endParaRPr lang="en-US"/>
          </a:p>
        </p:txBody>
      </p:sp>
    </p:spTree>
    <p:extLst>
      <p:ext uri="{BB962C8B-B14F-4D97-AF65-F5344CB8AC3E}">
        <p14:creationId xmlns:p14="http://schemas.microsoft.com/office/powerpoint/2010/main" val="2787002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E3AE9-E01F-4B16-8BF6-33FDC5224BB6}" type="slidenum">
              <a:rPr lang="en-US" smtClean="0"/>
              <a:t>16</a:t>
            </a:fld>
            <a:endParaRPr lang="en-US"/>
          </a:p>
        </p:txBody>
      </p:sp>
    </p:spTree>
    <p:extLst>
      <p:ext uri="{BB962C8B-B14F-4D97-AF65-F5344CB8AC3E}">
        <p14:creationId xmlns:p14="http://schemas.microsoft.com/office/powerpoint/2010/main" val="2678907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E3AE9-E01F-4B16-8BF6-33FDC5224BB6}" type="slidenum">
              <a:rPr lang="en-US" smtClean="0"/>
              <a:t>17</a:t>
            </a:fld>
            <a:endParaRPr lang="en-US"/>
          </a:p>
        </p:txBody>
      </p:sp>
    </p:spTree>
    <p:extLst>
      <p:ext uri="{BB962C8B-B14F-4D97-AF65-F5344CB8AC3E}">
        <p14:creationId xmlns:p14="http://schemas.microsoft.com/office/powerpoint/2010/main" val="2282516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E3AE9-E01F-4B16-8BF6-33FDC5224BB6}" type="slidenum">
              <a:rPr lang="en-US" smtClean="0"/>
              <a:t>18</a:t>
            </a:fld>
            <a:endParaRPr lang="en-US"/>
          </a:p>
        </p:txBody>
      </p:sp>
    </p:spTree>
    <p:extLst>
      <p:ext uri="{BB962C8B-B14F-4D97-AF65-F5344CB8AC3E}">
        <p14:creationId xmlns:p14="http://schemas.microsoft.com/office/powerpoint/2010/main" val="1220817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E3AE9-E01F-4B16-8BF6-33FDC5224BB6}" type="slidenum">
              <a:rPr lang="en-US" smtClean="0"/>
              <a:t>19</a:t>
            </a:fld>
            <a:endParaRPr lang="en-US"/>
          </a:p>
        </p:txBody>
      </p:sp>
    </p:spTree>
    <p:extLst>
      <p:ext uri="{BB962C8B-B14F-4D97-AF65-F5344CB8AC3E}">
        <p14:creationId xmlns:p14="http://schemas.microsoft.com/office/powerpoint/2010/main" val="261121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45958">
              <a:defRPr>
                <a:solidFill>
                  <a:schemeClr val="tx1"/>
                </a:solidFill>
                <a:latin typeface="Arial" charset="0"/>
              </a:defRPr>
            </a:lvl1pPr>
            <a:lvl2pPr marL="754188" indent="-290072" defTabSz="945958">
              <a:defRPr>
                <a:solidFill>
                  <a:schemeClr val="tx1"/>
                </a:solidFill>
                <a:latin typeface="Arial" charset="0"/>
              </a:defRPr>
            </a:lvl2pPr>
            <a:lvl3pPr marL="1160289" indent="-232058" defTabSz="945958">
              <a:defRPr>
                <a:solidFill>
                  <a:schemeClr val="tx1"/>
                </a:solidFill>
                <a:latin typeface="Arial" charset="0"/>
              </a:defRPr>
            </a:lvl3pPr>
            <a:lvl4pPr marL="1624405" indent="-232058" defTabSz="945958">
              <a:defRPr>
                <a:solidFill>
                  <a:schemeClr val="tx1"/>
                </a:solidFill>
                <a:latin typeface="Arial" charset="0"/>
              </a:defRPr>
            </a:lvl4pPr>
            <a:lvl5pPr marL="2088519" indent="-232058" defTabSz="945958">
              <a:defRPr>
                <a:solidFill>
                  <a:schemeClr val="tx1"/>
                </a:solidFill>
                <a:latin typeface="Arial" charset="0"/>
              </a:defRPr>
            </a:lvl5pPr>
            <a:lvl6pPr marL="2552636" indent="-232058" defTabSz="945958" eaLnBrk="0" fontAlgn="base" hangingPunct="0">
              <a:spcBef>
                <a:spcPct val="0"/>
              </a:spcBef>
              <a:spcAft>
                <a:spcPct val="0"/>
              </a:spcAft>
              <a:defRPr>
                <a:solidFill>
                  <a:schemeClr val="tx1"/>
                </a:solidFill>
                <a:latin typeface="Arial" charset="0"/>
              </a:defRPr>
            </a:lvl6pPr>
            <a:lvl7pPr marL="3016751" indent="-232058" defTabSz="945958" eaLnBrk="0" fontAlgn="base" hangingPunct="0">
              <a:spcBef>
                <a:spcPct val="0"/>
              </a:spcBef>
              <a:spcAft>
                <a:spcPct val="0"/>
              </a:spcAft>
              <a:defRPr>
                <a:solidFill>
                  <a:schemeClr val="tx1"/>
                </a:solidFill>
                <a:latin typeface="Arial" charset="0"/>
              </a:defRPr>
            </a:lvl7pPr>
            <a:lvl8pPr marL="3480867" indent="-232058" defTabSz="945958" eaLnBrk="0" fontAlgn="base" hangingPunct="0">
              <a:spcBef>
                <a:spcPct val="0"/>
              </a:spcBef>
              <a:spcAft>
                <a:spcPct val="0"/>
              </a:spcAft>
              <a:defRPr>
                <a:solidFill>
                  <a:schemeClr val="tx1"/>
                </a:solidFill>
                <a:latin typeface="Arial" charset="0"/>
              </a:defRPr>
            </a:lvl8pPr>
            <a:lvl9pPr marL="3944983" indent="-232058" defTabSz="945958" eaLnBrk="0" fontAlgn="base" hangingPunct="0">
              <a:spcBef>
                <a:spcPct val="0"/>
              </a:spcBef>
              <a:spcAft>
                <a:spcPct val="0"/>
              </a:spcAft>
              <a:defRPr>
                <a:solidFill>
                  <a:schemeClr val="tx1"/>
                </a:solidFill>
                <a:latin typeface="Arial" charset="0"/>
              </a:defRPr>
            </a:lvl9pPr>
          </a:lstStyle>
          <a:p>
            <a:fld id="{093FDD22-A3B4-415B-9620-BF6E9351B1BD}" type="slidenum">
              <a:rPr lang="en-US" smtClean="0"/>
              <a:pPr/>
              <a:t>2</a:t>
            </a:fld>
            <a:endParaRPr lang="en-US" smtClean="0"/>
          </a:p>
        </p:txBody>
      </p:sp>
      <p:sp>
        <p:nvSpPr>
          <p:cNvPr id="70659" name="Slide Image Placeholder 1"/>
          <p:cNvSpPr>
            <a:spLocks noGrp="1" noRot="1" noChangeAspect="1" noTextEdit="1"/>
          </p:cNvSpPr>
          <p:nvPr>
            <p:ph type="sldImg"/>
          </p:nvPr>
        </p:nvSpPr>
        <p:spPr>
          <a:ln/>
        </p:spPr>
      </p:sp>
      <p:sp>
        <p:nvSpPr>
          <p:cNvPr id="70660" name="Notes Placeholder 2"/>
          <p:cNvSpPr>
            <a:spLocks noGrp="1"/>
          </p:cNvSpPr>
          <p:nvPr>
            <p:ph type="body" idx="1"/>
          </p:nvPr>
        </p:nvSpPr>
        <p:spPr>
          <a:noFill/>
        </p:spPr>
        <p:txBody>
          <a:bodyPr lIns="94582" tIns="47291" rIns="94582" bIns="47291"/>
          <a:lstStyle/>
          <a:p>
            <a:pPr marL="171450" indent="-171450" eaLnBrk="1" hangingPunct="1">
              <a:spcBef>
                <a:spcPct val="0"/>
              </a:spcBef>
              <a:buFont typeface="Arial" panose="020B0604020202020204" pitchFamily="34" charset="0"/>
              <a:buChar char="•"/>
            </a:pPr>
            <a:endParaRPr lang="en-US" b="0" u="none" baseline="0" dirty="0" smtClean="0"/>
          </a:p>
          <a:p>
            <a:pPr eaLnBrk="1" hangingPunct="1">
              <a:spcBef>
                <a:spcPct val="0"/>
              </a:spcBef>
            </a:pPr>
            <a:endParaRPr lang="en-US" dirty="0" smtClean="0"/>
          </a:p>
        </p:txBody>
      </p:sp>
      <p:sp>
        <p:nvSpPr>
          <p:cNvPr id="70661" name="Slide Number Placeholder 3"/>
          <p:cNvSpPr txBox="1">
            <a:spLocks noGrp="1"/>
          </p:cNvSpPr>
          <p:nvPr/>
        </p:nvSpPr>
        <p:spPr bwMode="auto">
          <a:xfrm>
            <a:off x="3970886" y="8829058"/>
            <a:ext cx="3038318"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2" tIns="47291" rIns="94582" bIns="47291" anchor="b"/>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8F8472ED-9A99-4AEF-A7DE-7F75454E3231}" type="slidenum">
              <a:rPr lang="en-US" sz="1200">
                <a:latin typeface="Calibri" pitchFamily="34" charset="0"/>
              </a:rPr>
              <a:pPr algn="r" eaLnBrk="1" hangingPunct="1"/>
              <a:t>2</a:t>
            </a:fld>
            <a:endParaRPr lang="en-US"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9EE3AE9-E01F-4B16-8BF6-33FDC5224BB6}" type="slidenum">
              <a:rPr lang="en-US" smtClean="0"/>
              <a:t>20</a:t>
            </a:fld>
            <a:endParaRPr lang="en-US"/>
          </a:p>
        </p:txBody>
      </p:sp>
    </p:spTree>
    <p:extLst>
      <p:ext uri="{BB962C8B-B14F-4D97-AF65-F5344CB8AC3E}">
        <p14:creationId xmlns:p14="http://schemas.microsoft.com/office/powerpoint/2010/main" val="1314895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E3AE9-E01F-4B16-8BF6-33FDC5224BB6}" type="slidenum">
              <a:rPr lang="en-US" smtClean="0"/>
              <a:t>21</a:t>
            </a:fld>
            <a:endParaRPr lang="en-US"/>
          </a:p>
        </p:txBody>
      </p:sp>
    </p:spTree>
    <p:extLst>
      <p:ext uri="{BB962C8B-B14F-4D97-AF65-F5344CB8AC3E}">
        <p14:creationId xmlns:p14="http://schemas.microsoft.com/office/powerpoint/2010/main" val="3245127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E3AE9-E01F-4B16-8BF6-33FDC5224BB6}" type="slidenum">
              <a:rPr lang="en-US" smtClean="0"/>
              <a:t>22</a:t>
            </a:fld>
            <a:endParaRPr lang="en-US"/>
          </a:p>
        </p:txBody>
      </p:sp>
    </p:spTree>
    <p:extLst>
      <p:ext uri="{BB962C8B-B14F-4D97-AF65-F5344CB8AC3E}">
        <p14:creationId xmlns:p14="http://schemas.microsoft.com/office/powerpoint/2010/main" val="564687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E3AE9-E01F-4B16-8BF6-33FDC5224BB6}" type="slidenum">
              <a:rPr lang="en-US" smtClean="0"/>
              <a:t>23</a:t>
            </a:fld>
            <a:endParaRPr lang="en-US"/>
          </a:p>
        </p:txBody>
      </p:sp>
    </p:spTree>
    <p:extLst>
      <p:ext uri="{BB962C8B-B14F-4D97-AF65-F5344CB8AC3E}">
        <p14:creationId xmlns:p14="http://schemas.microsoft.com/office/powerpoint/2010/main" val="84869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E3AE9-E01F-4B16-8BF6-33FDC5224BB6}" type="slidenum">
              <a:rPr lang="en-US" smtClean="0"/>
              <a:t>3</a:t>
            </a:fld>
            <a:endParaRPr lang="en-US"/>
          </a:p>
        </p:txBody>
      </p:sp>
    </p:spTree>
    <p:extLst>
      <p:ext uri="{BB962C8B-B14F-4D97-AF65-F5344CB8AC3E}">
        <p14:creationId xmlns:p14="http://schemas.microsoft.com/office/powerpoint/2010/main" val="222627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39EE3AE9-E01F-4B16-8BF6-33FDC5224BB6}" type="slidenum">
              <a:rPr lang="en-US" smtClean="0"/>
              <a:t>4</a:t>
            </a:fld>
            <a:endParaRPr lang="en-US"/>
          </a:p>
        </p:txBody>
      </p:sp>
    </p:spTree>
    <p:extLst>
      <p:ext uri="{BB962C8B-B14F-4D97-AF65-F5344CB8AC3E}">
        <p14:creationId xmlns:p14="http://schemas.microsoft.com/office/powerpoint/2010/main" val="244260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E3AE9-E01F-4B16-8BF6-33FDC5224BB6}" type="slidenum">
              <a:rPr lang="en-US" smtClean="0"/>
              <a:t>5</a:t>
            </a:fld>
            <a:endParaRPr lang="en-US"/>
          </a:p>
        </p:txBody>
      </p:sp>
    </p:spTree>
    <p:extLst>
      <p:ext uri="{BB962C8B-B14F-4D97-AF65-F5344CB8AC3E}">
        <p14:creationId xmlns:p14="http://schemas.microsoft.com/office/powerpoint/2010/main" val="348730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9EE3AE9-E01F-4B16-8BF6-33FDC5224BB6}" type="slidenum">
              <a:rPr lang="en-US" smtClean="0"/>
              <a:t>6</a:t>
            </a:fld>
            <a:endParaRPr lang="en-US"/>
          </a:p>
        </p:txBody>
      </p:sp>
    </p:spTree>
    <p:extLst>
      <p:ext uri="{BB962C8B-B14F-4D97-AF65-F5344CB8AC3E}">
        <p14:creationId xmlns:p14="http://schemas.microsoft.com/office/powerpoint/2010/main" val="364888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E3AE9-E01F-4B16-8BF6-33FDC5224BB6}" type="slidenum">
              <a:rPr lang="en-US" smtClean="0"/>
              <a:t>7</a:t>
            </a:fld>
            <a:endParaRPr lang="en-US"/>
          </a:p>
        </p:txBody>
      </p:sp>
    </p:spTree>
    <p:extLst>
      <p:ext uri="{BB962C8B-B14F-4D97-AF65-F5344CB8AC3E}">
        <p14:creationId xmlns:p14="http://schemas.microsoft.com/office/powerpoint/2010/main" val="392266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45958">
              <a:defRPr>
                <a:solidFill>
                  <a:schemeClr val="tx1"/>
                </a:solidFill>
                <a:latin typeface="Arial" charset="0"/>
              </a:defRPr>
            </a:lvl1pPr>
            <a:lvl2pPr marL="754188" indent="-290072" defTabSz="945958">
              <a:defRPr>
                <a:solidFill>
                  <a:schemeClr val="tx1"/>
                </a:solidFill>
                <a:latin typeface="Arial" charset="0"/>
              </a:defRPr>
            </a:lvl2pPr>
            <a:lvl3pPr marL="1160289" indent="-232058" defTabSz="945958">
              <a:defRPr>
                <a:solidFill>
                  <a:schemeClr val="tx1"/>
                </a:solidFill>
                <a:latin typeface="Arial" charset="0"/>
              </a:defRPr>
            </a:lvl3pPr>
            <a:lvl4pPr marL="1624405" indent="-232058" defTabSz="945958">
              <a:defRPr>
                <a:solidFill>
                  <a:schemeClr val="tx1"/>
                </a:solidFill>
                <a:latin typeface="Arial" charset="0"/>
              </a:defRPr>
            </a:lvl4pPr>
            <a:lvl5pPr marL="2088519" indent="-232058" defTabSz="945958">
              <a:defRPr>
                <a:solidFill>
                  <a:schemeClr val="tx1"/>
                </a:solidFill>
                <a:latin typeface="Arial" charset="0"/>
              </a:defRPr>
            </a:lvl5pPr>
            <a:lvl6pPr marL="2552636" indent="-232058" defTabSz="945958" eaLnBrk="0" fontAlgn="base" hangingPunct="0">
              <a:spcBef>
                <a:spcPct val="0"/>
              </a:spcBef>
              <a:spcAft>
                <a:spcPct val="0"/>
              </a:spcAft>
              <a:defRPr>
                <a:solidFill>
                  <a:schemeClr val="tx1"/>
                </a:solidFill>
                <a:latin typeface="Arial" charset="0"/>
              </a:defRPr>
            </a:lvl6pPr>
            <a:lvl7pPr marL="3016751" indent="-232058" defTabSz="945958" eaLnBrk="0" fontAlgn="base" hangingPunct="0">
              <a:spcBef>
                <a:spcPct val="0"/>
              </a:spcBef>
              <a:spcAft>
                <a:spcPct val="0"/>
              </a:spcAft>
              <a:defRPr>
                <a:solidFill>
                  <a:schemeClr val="tx1"/>
                </a:solidFill>
                <a:latin typeface="Arial" charset="0"/>
              </a:defRPr>
            </a:lvl7pPr>
            <a:lvl8pPr marL="3480867" indent="-232058" defTabSz="945958" eaLnBrk="0" fontAlgn="base" hangingPunct="0">
              <a:spcBef>
                <a:spcPct val="0"/>
              </a:spcBef>
              <a:spcAft>
                <a:spcPct val="0"/>
              </a:spcAft>
              <a:defRPr>
                <a:solidFill>
                  <a:schemeClr val="tx1"/>
                </a:solidFill>
                <a:latin typeface="Arial" charset="0"/>
              </a:defRPr>
            </a:lvl8pPr>
            <a:lvl9pPr marL="3944983" indent="-232058" defTabSz="945958" eaLnBrk="0" fontAlgn="base" hangingPunct="0">
              <a:spcBef>
                <a:spcPct val="0"/>
              </a:spcBef>
              <a:spcAft>
                <a:spcPct val="0"/>
              </a:spcAft>
              <a:defRPr>
                <a:solidFill>
                  <a:schemeClr val="tx1"/>
                </a:solidFill>
                <a:latin typeface="Arial" charset="0"/>
              </a:defRPr>
            </a:lvl9pPr>
          </a:lstStyle>
          <a:p>
            <a:fld id="{75F2DD33-4786-42FF-95F7-A8C3B6C67C62}" type="slidenum">
              <a:rPr lang="en-US" smtClean="0"/>
              <a:pPr/>
              <a:t>8</a:t>
            </a:fld>
            <a:endParaRPr lang="en-US" smtClean="0"/>
          </a:p>
        </p:txBody>
      </p:sp>
      <p:sp>
        <p:nvSpPr>
          <p:cNvPr id="73731" name="Rectangle 7"/>
          <p:cNvSpPr txBox="1">
            <a:spLocks noGrp="1" noChangeArrowheads="1"/>
          </p:cNvSpPr>
          <p:nvPr/>
        </p:nvSpPr>
        <p:spPr bwMode="auto">
          <a:xfrm>
            <a:off x="3970886" y="8829058"/>
            <a:ext cx="3038318"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6" tIns="47293" rIns="94586" bIns="47293" anchor="b"/>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DA6DA5E4-7945-4429-933B-E7BDD09C45D1}" type="slidenum">
              <a:rPr lang="en-US" sz="1200"/>
              <a:pPr algn="r" eaLnBrk="1" hangingPunct="1"/>
              <a:t>8</a:t>
            </a:fld>
            <a:endParaRPr lang="en-US" sz="1200"/>
          </a:p>
        </p:txBody>
      </p:sp>
      <p:sp>
        <p:nvSpPr>
          <p:cNvPr id="73732" name="Rectangle 7"/>
          <p:cNvSpPr txBox="1">
            <a:spLocks noGrp="1" noChangeArrowheads="1"/>
          </p:cNvSpPr>
          <p:nvPr/>
        </p:nvSpPr>
        <p:spPr bwMode="auto">
          <a:xfrm>
            <a:off x="3970886" y="8829058"/>
            <a:ext cx="3038318"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6" tIns="47293" rIns="94586" bIns="47293" anchor="b"/>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EEA75157-543F-4977-9200-3DE5F0B0FFC1}" type="slidenum">
              <a:rPr lang="en-US" sz="1200"/>
              <a:pPr algn="r" eaLnBrk="1" hangingPunct="1"/>
              <a:t>8</a:t>
            </a:fld>
            <a:endParaRPr lang="en-US" sz="1200"/>
          </a:p>
        </p:txBody>
      </p:sp>
      <p:sp>
        <p:nvSpPr>
          <p:cNvPr id="73733" name="Slide Image Placeholder 1"/>
          <p:cNvSpPr>
            <a:spLocks noGrp="1" noRot="1" noChangeAspect="1" noTextEdit="1"/>
          </p:cNvSpPr>
          <p:nvPr>
            <p:ph type="sldImg"/>
          </p:nvPr>
        </p:nvSpPr>
        <p:spPr>
          <a:ln/>
        </p:spPr>
      </p:sp>
      <p:sp>
        <p:nvSpPr>
          <p:cNvPr id="73734" name="Notes Placeholder 2"/>
          <p:cNvSpPr>
            <a:spLocks noGrp="1"/>
          </p:cNvSpPr>
          <p:nvPr>
            <p:ph type="body" idx="1"/>
          </p:nvPr>
        </p:nvSpPr>
        <p:spPr>
          <a:xfrm>
            <a:off x="701520" y="4418741"/>
            <a:ext cx="5607362" cy="4180854"/>
          </a:xfrm>
          <a:noFill/>
        </p:spPr>
        <p:txBody>
          <a:bodyPr lIns="96378" tIns="48190" rIns="96378" bIns="48190"/>
          <a:lstStyle/>
          <a:p>
            <a:pPr eaLnBrk="1" hangingPunct="1">
              <a:spcBef>
                <a:spcPct val="0"/>
              </a:spcBef>
            </a:pPr>
            <a:endParaRPr lang="en-US" dirty="0" smtClean="0"/>
          </a:p>
        </p:txBody>
      </p:sp>
      <p:sp>
        <p:nvSpPr>
          <p:cNvPr id="73735" name="Slide Number Placeholder 3"/>
          <p:cNvSpPr txBox="1">
            <a:spLocks noGrp="1"/>
          </p:cNvSpPr>
          <p:nvPr/>
        </p:nvSpPr>
        <p:spPr bwMode="auto">
          <a:xfrm>
            <a:off x="3970886" y="8829058"/>
            <a:ext cx="3038318"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8" tIns="48190" rIns="96378" bIns="48190" anchor="b"/>
          <a:lstStyle>
            <a:lvl1pPr defTabSz="949325">
              <a:defRPr>
                <a:solidFill>
                  <a:schemeClr val="tx1"/>
                </a:solidFill>
                <a:latin typeface="Arial" charset="0"/>
              </a:defRPr>
            </a:lvl1pPr>
            <a:lvl2pPr marL="742950" indent="-285750" defTabSz="949325">
              <a:defRPr>
                <a:solidFill>
                  <a:schemeClr val="tx1"/>
                </a:solidFill>
                <a:latin typeface="Arial" charset="0"/>
              </a:defRPr>
            </a:lvl2pPr>
            <a:lvl3pPr marL="1143000" indent="-228600" defTabSz="949325">
              <a:defRPr>
                <a:solidFill>
                  <a:schemeClr val="tx1"/>
                </a:solidFill>
                <a:latin typeface="Arial" charset="0"/>
              </a:defRPr>
            </a:lvl3pPr>
            <a:lvl4pPr marL="1600200" indent="-228600" defTabSz="949325">
              <a:defRPr>
                <a:solidFill>
                  <a:schemeClr val="tx1"/>
                </a:solidFill>
                <a:latin typeface="Arial" charset="0"/>
              </a:defRPr>
            </a:lvl4pPr>
            <a:lvl5pPr marL="2057400" indent="-228600" defTabSz="949325">
              <a:defRPr>
                <a:solidFill>
                  <a:schemeClr val="tx1"/>
                </a:solidFill>
                <a:latin typeface="Arial" charset="0"/>
              </a:defRPr>
            </a:lvl5pPr>
            <a:lvl6pPr marL="2514600" indent="-228600" defTabSz="949325" eaLnBrk="0" fontAlgn="base" hangingPunct="0">
              <a:spcBef>
                <a:spcPct val="0"/>
              </a:spcBef>
              <a:spcAft>
                <a:spcPct val="0"/>
              </a:spcAft>
              <a:defRPr>
                <a:solidFill>
                  <a:schemeClr val="tx1"/>
                </a:solidFill>
                <a:latin typeface="Arial" charset="0"/>
              </a:defRPr>
            </a:lvl6pPr>
            <a:lvl7pPr marL="2971800" indent="-228600" defTabSz="949325" eaLnBrk="0" fontAlgn="base" hangingPunct="0">
              <a:spcBef>
                <a:spcPct val="0"/>
              </a:spcBef>
              <a:spcAft>
                <a:spcPct val="0"/>
              </a:spcAft>
              <a:defRPr>
                <a:solidFill>
                  <a:schemeClr val="tx1"/>
                </a:solidFill>
                <a:latin typeface="Arial" charset="0"/>
              </a:defRPr>
            </a:lvl7pPr>
            <a:lvl8pPr marL="3429000" indent="-228600" defTabSz="949325" eaLnBrk="0" fontAlgn="base" hangingPunct="0">
              <a:spcBef>
                <a:spcPct val="0"/>
              </a:spcBef>
              <a:spcAft>
                <a:spcPct val="0"/>
              </a:spcAft>
              <a:defRPr>
                <a:solidFill>
                  <a:schemeClr val="tx1"/>
                </a:solidFill>
                <a:latin typeface="Arial" charset="0"/>
              </a:defRPr>
            </a:lvl8pPr>
            <a:lvl9pPr marL="3886200" indent="-228600" defTabSz="949325" eaLnBrk="0" fontAlgn="base" hangingPunct="0">
              <a:spcBef>
                <a:spcPct val="0"/>
              </a:spcBef>
              <a:spcAft>
                <a:spcPct val="0"/>
              </a:spcAft>
              <a:defRPr>
                <a:solidFill>
                  <a:schemeClr val="tx1"/>
                </a:solidFill>
                <a:latin typeface="Arial" charset="0"/>
              </a:defRPr>
            </a:lvl9pPr>
          </a:lstStyle>
          <a:p>
            <a:pPr algn="r" eaLnBrk="1" hangingPunct="1"/>
            <a:fld id="{8693A307-5567-481F-9470-B0CA3C6D53D8}" type="slidenum">
              <a:rPr lang="en-US" sz="1200">
                <a:latin typeface="Calibri" pitchFamily="34" charset="0"/>
              </a:rPr>
              <a:pPr algn="r" eaLnBrk="1" hangingPunct="1"/>
              <a:t>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E3AE9-E01F-4B16-8BF6-33FDC5224BB6}" type="slidenum">
              <a:rPr lang="en-US" smtClean="0"/>
              <a:t>9</a:t>
            </a:fld>
            <a:endParaRPr lang="en-US"/>
          </a:p>
        </p:txBody>
      </p:sp>
    </p:spTree>
    <p:extLst>
      <p:ext uri="{BB962C8B-B14F-4D97-AF65-F5344CB8AC3E}">
        <p14:creationId xmlns:p14="http://schemas.microsoft.com/office/powerpoint/2010/main" val="2045581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F734BD-8531-4FD5-BD1B-CE45C89C50E3}" type="datetime1">
              <a:rPr lang="en-US" smtClean="0"/>
              <a:t>1/27/2015</a:t>
            </a:fld>
            <a:endParaRPr lang="en-US"/>
          </a:p>
        </p:txBody>
      </p:sp>
      <p:sp>
        <p:nvSpPr>
          <p:cNvPr id="5" name="Footer Placeholder 4"/>
          <p:cNvSpPr>
            <a:spLocks noGrp="1"/>
          </p:cNvSpPr>
          <p:nvPr>
            <p:ph type="ftr" sz="quarter" idx="11"/>
          </p:nvPr>
        </p:nvSpPr>
        <p:spPr/>
        <p:txBody>
          <a:bodyPr/>
          <a:lstStyle/>
          <a:p>
            <a:r>
              <a:rPr lang="en-US" smtClean="0"/>
              <a:t>CONFIDENTIAL AND PRIVILEGED</a:t>
            </a:r>
            <a:endParaRPr lang="en-US"/>
          </a:p>
        </p:txBody>
      </p:sp>
      <p:sp>
        <p:nvSpPr>
          <p:cNvPr id="6" name="Slide Number Placeholder 5"/>
          <p:cNvSpPr>
            <a:spLocks noGrp="1"/>
          </p:cNvSpPr>
          <p:nvPr>
            <p:ph type="sldNum" sz="quarter" idx="12"/>
          </p:nvPr>
        </p:nvSpPr>
        <p:spPr/>
        <p:txBody>
          <a:bodyPr/>
          <a:lstStyle/>
          <a:p>
            <a:fld id="{7C8E08E1-0EDE-4AB4-BEFF-885FF95877A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3646A-AC6A-4B88-9CD6-15DCE0F7F7E4}" type="datetime1">
              <a:rPr lang="en-US" smtClean="0"/>
              <a:t>1/27/2015</a:t>
            </a:fld>
            <a:endParaRPr lang="en-US"/>
          </a:p>
        </p:txBody>
      </p:sp>
      <p:sp>
        <p:nvSpPr>
          <p:cNvPr id="5" name="Footer Placeholder 4"/>
          <p:cNvSpPr>
            <a:spLocks noGrp="1"/>
          </p:cNvSpPr>
          <p:nvPr>
            <p:ph type="ftr" sz="quarter" idx="11"/>
          </p:nvPr>
        </p:nvSpPr>
        <p:spPr/>
        <p:txBody>
          <a:bodyPr/>
          <a:lstStyle/>
          <a:p>
            <a:r>
              <a:rPr lang="en-US" smtClean="0"/>
              <a:t>CONFIDENTIAL AND PRIVILEGED</a:t>
            </a:r>
            <a:endParaRPr lang="en-US"/>
          </a:p>
        </p:txBody>
      </p:sp>
      <p:sp>
        <p:nvSpPr>
          <p:cNvPr id="6" name="Slide Number Placeholder 5"/>
          <p:cNvSpPr>
            <a:spLocks noGrp="1"/>
          </p:cNvSpPr>
          <p:nvPr>
            <p:ph type="sldNum" sz="quarter" idx="12"/>
          </p:nvPr>
        </p:nvSpPr>
        <p:spPr/>
        <p:txBody>
          <a:bodyPr/>
          <a:lstStyle/>
          <a:p>
            <a:fld id="{7C8E08E1-0EDE-4AB4-BEFF-885FF95877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D428A-972D-4582-9ACB-55F86DE28756}" type="datetime1">
              <a:rPr lang="en-US" smtClean="0"/>
              <a:t>1/27/2015</a:t>
            </a:fld>
            <a:endParaRPr lang="en-US"/>
          </a:p>
        </p:txBody>
      </p:sp>
      <p:sp>
        <p:nvSpPr>
          <p:cNvPr id="5" name="Footer Placeholder 4"/>
          <p:cNvSpPr>
            <a:spLocks noGrp="1"/>
          </p:cNvSpPr>
          <p:nvPr>
            <p:ph type="ftr" sz="quarter" idx="11"/>
          </p:nvPr>
        </p:nvSpPr>
        <p:spPr/>
        <p:txBody>
          <a:bodyPr/>
          <a:lstStyle/>
          <a:p>
            <a:r>
              <a:rPr lang="en-US" smtClean="0"/>
              <a:t>CONFIDENTIAL AND PRIVILEGED</a:t>
            </a:r>
            <a:endParaRPr lang="en-US"/>
          </a:p>
        </p:txBody>
      </p:sp>
      <p:sp>
        <p:nvSpPr>
          <p:cNvPr id="6" name="Slide Number Placeholder 5"/>
          <p:cNvSpPr>
            <a:spLocks noGrp="1"/>
          </p:cNvSpPr>
          <p:nvPr>
            <p:ph type="sldNum" sz="quarter" idx="12"/>
          </p:nvPr>
        </p:nvSpPr>
        <p:spPr/>
        <p:txBody>
          <a:bodyPr/>
          <a:lstStyle/>
          <a:p>
            <a:fld id="{7C8E08E1-0EDE-4AB4-BEFF-885FF95877A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D4781-8C0F-4B94-BFD4-A7D6E84D90DC}" type="datetime1">
              <a:rPr lang="en-US" smtClean="0"/>
              <a:t>1/27/2015</a:t>
            </a:fld>
            <a:endParaRPr lang="en-US"/>
          </a:p>
        </p:txBody>
      </p:sp>
      <p:sp>
        <p:nvSpPr>
          <p:cNvPr id="5" name="Footer Placeholder 4"/>
          <p:cNvSpPr>
            <a:spLocks noGrp="1"/>
          </p:cNvSpPr>
          <p:nvPr>
            <p:ph type="ftr" sz="quarter" idx="11"/>
          </p:nvPr>
        </p:nvSpPr>
        <p:spPr/>
        <p:txBody>
          <a:bodyPr/>
          <a:lstStyle/>
          <a:p>
            <a:r>
              <a:rPr lang="en-US" smtClean="0"/>
              <a:t>CONFIDENTIAL AND PRIVILEGED</a:t>
            </a:r>
            <a:endParaRPr lang="en-US"/>
          </a:p>
        </p:txBody>
      </p:sp>
      <p:sp>
        <p:nvSpPr>
          <p:cNvPr id="6" name="Slide Number Placeholder 5"/>
          <p:cNvSpPr>
            <a:spLocks noGrp="1"/>
          </p:cNvSpPr>
          <p:nvPr>
            <p:ph type="sldNum" sz="quarter" idx="12"/>
          </p:nvPr>
        </p:nvSpPr>
        <p:spPr/>
        <p:txBody>
          <a:bodyPr/>
          <a:lstStyle/>
          <a:p>
            <a:fld id="{7C8E08E1-0EDE-4AB4-BEFF-885FF95877A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41B8A2-80DB-4ADE-AE2A-01B85351323D}" type="datetime1">
              <a:rPr lang="en-US" smtClean="0"/>
              <a:t>1/27/2015</a:t>
            </a:fld>
            <a:endParaRPr lang="en-US"/>
          </a:p>
        </p:txBody>
      </p:sp>
      <p:sp>
        <p:nvSpPr>
          <p:cNvPr id="5" name="Footer Placeholder 4"/>
          <p:cNvSpPr>
            <a:spLocks noGrp="1"/>
          </p:cNvSpPr>
          <p:nvPr>
            <p:ph type="ftr" sz="quarter" idx="11"/>
          </p:nvPr>
        </p:nvSpPr>
        <p:spPr/>
        <p:txBody>
          <a:bodyPr/>
          <a:lstStyle/>
          <a:p>
            <a:r>
              <a:rPr lang="en-US" smtClean="0"/>
              <a:t>CONFIDENTIAL AND PRIVILEGED</a:t>
            </a:r>
            <a:endParaRPr lang="en-US"/>
          </a:p>
        </p:txBody>
      </p:sp>
      <p:sp>
        <p:nvSpPr>
          <p:cNvPr id="6" name="Slide Number Placeholder 5"/>
          <p:cNvSpPr>
            <a:spLocks noGrp="1"/>
          </p:cNvSpPr>
          <p:nvPr>
            <p:ph type="sldNum" sz="quarter" idx="12"/>
          </p:nvPr>
        </p:nvSpPr>
        <p:spPr/>
        <p:txBody>
          <a:bodyPr/>
          <a:lstStyle/>
          <a:p>
            <a:fld id="{7C8E08E1-0EDE-4AB4-BEFF-885FF95877A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4DA066-AE38-48A6-AB53-9028682DAF21}" type="datetime1">
              <a:rPr lang="en-US" smtClean="0"/>
              <a:t>1/27/2015</a:t>
            </a:fld>
            <a:endParaRPr lang="en-US"/>
          </a:p>
        </p:txBody>
      </p:sp>
      <p:sp>
        <p:nvSpPr>
          <p:cNvPr id="6" name="Footer Placeholder 5"/>
          <p:cNvSpPr>
            <a:spLocks noGrp="1"/>
          </p:cNvSpPr>
          <p:nvPr>
            <p:ph type="ftr" sz="quarter" idx="11"/>
          </p:nvPr>
        </p:nvSpPr>
        <p:spPr/>
        <p:txBody>
          <a:bodyPr/>
          <a:lstStyle/>
          <a:p>
            <a:r>
              <a:rPr lang="en-US" smtClean="0"/>
              <a:t>CONFIDENTIAL AND PRIVILEGED</a:t>
            </a:r>
            <a:endParaRPr lang="en-US"/>
          </a:p>
        </p:txBody>
      </p:sp>
      <p:sp>
        <p:nvSpPr>
          <p:cNvPr id="7" name="Slide Number Placeholder 6"/>
          <p:cNvSpPr>
            <a:spLocks noGrp="1"/>
          </p:cNvSpPr>
          <p:nvPr>
            <p:ph type="sldNum" sz="quarter" idx="12"/>
          </p:nvPr>
        </p:nvSpPr>
        <p:spPr/>
        <p:txBody>
          <a:bodyPr/>
          <a:lstStyle/>
          <a:p>
            <a:fld id="{7C8E08E1-0EDE-4AB4-BEFF-885FF95877A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17327C-9BC1-440E-92EE-7D418D015C3F}" type="datetime1">
              <a:rPr lang="en-US" smtClean="0"/>
              <a:t>1/27/2015</a:t>
            </a:fld>
            <a:endParaRPr lang="en-US"/>
          </a:p>
        </p:txBody>
      </p:sp>
      <p:sp>
        <p:nvSpPr>
          <p:cNvPr id="8" name="Footer Placeholder 7"/>
          <p:cNvSpPr>
            <a:spLocks noGrp="1"/>
          </p:cNvSpPr>
          <p:nvPr>
            <p:ph type="ftr" sz="quarter" idx="11"/>
          </p:nvPr>
        </p:nvSpPr>
        <p:spPr/>
        <p:txBody>
          <a:bodyPr/>
          <a:lstStyle/>
          <a:p>
            <a:r>
              <a:rPr lang="en-US" smtClean="0"/>
              <a:t>CONFIDENTIAL AND PRIVILEGED</a:t>
            </a:r>
            <a:endParaRPr lang="en-US"/>
          </a:p>
        </p:txBody>
      </p:sp>
      <p:sp>
        <p:nvSpPr>
          <p:cNvPr id="9" name="Slide Number Placeholder 8"/>
          <p:cNvSpPr>
            <a:spLocks noGrp="1"/>
          </p:cNvSpPr>
          <p:nvPr>
            <p:ph type="sldNum" sz="quarter" idx="12"/>
          </p:nvPr>
        </p:nvSpPr>
        <p:spPr/>
        <p:txBody>
          <a:bodyPr/>
          <a:lstStyle/>
          <a:p>
            <a:fld id="{7C8E08E1-0EDE-4AB4-BEFF-885FF95877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8B5BDA-EB1E-4735-8088-287D7CEC6254}" type="datetime1">
              <a:rPr lang="en-US" smtClean="0"/>
              <a:t>1/27/2015</a:t>
            </a:fld>
            <a:endParaRPr lang="en-US"/>
          </a:p>
        </p:txBody>
      </p:sp>
      <p:sp>
        <p:nvSpPr>
          <p:cNvPr id="4" name="Footer Placeholder 3"/>
          <p:cNvSpPr>
            <a:spLocks noGrp="1"/>
          </p:cNvSpPr>
          <p:nvPr>
            <p:ph type="ftr" sz="quarter" idx="11"/>
          </p:nvPr>
        </p:nvSpPr>
        <p:spPr/>
        <p:txBody>
          <a:bodyPr/>
          <a:lstStyle/>
          <a:p>
            <a:r>
              <a:rPr lang="en-US" smtClean="0"/>
              <a:t>CONFIDENTIAL AND PRIVILEGED</a:t>
            </a:r>
            <a:endParaRPr lang="en-US"/>
          </a:p>
        </p:txBody>
      </p:sp>
      <p:sp>
        <p:nvSpPr>
          <p:cNvPr id="5" name="Slide Number Placeholder 4"/>
          <p:cNvSpPr>
            <a:spLocks noGrp="1"/>
          </p:cNvSpPr>
          <p:nvPr>
            <p:ph type="sldNum" sz="quarter" idx="12"/>
          </p:nvPr>
        </p:nvSpPr>
        <p:spPr/>
        <p:txBody>
          <a:bodyPr/>
          <a:lstStyle/>
          <a:p>
            <a:fld id="{7C8E08E1-0EDE-4AB4-BEFF-885FF95877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098B9-B2BC-4728-85EB-F6ADE00121EC}" type="datetime1">
              <a:rPr lang="en-US" smtClean="0"/>
              <a:t>1/27/2015</a:t>
            </a:fld>
            <a:endParaRPr lang="en-US"/>
          </a:p>
        </p:txBody>
      </p:sp>
      <p:sp>
        <p:nvSpPr>
          <p:cNvPr id="3" name="Footer Placeholder 2"/>
          <p:cNvSpPr>
            <a:spLocks noGrp="1"/>
          </p:cNvSpPr>
          <p:nvPr>
            <p:ph type="ftr" sz="quarter" idx="11"/>
          </p:nvPr>
        </p:nvSpPr>
        <p:spPr/>
        <p:txBody>
          <a:bodyPr/>
          <a:lstStyle/>
          <a:p>
            <a:r>
              <a:rPr lang="en-US" smtClean="0"/>
              <a:t>CONFIDENTIAL AND PRIVILEGED</a:t>
            </a:r>
            <a:endParaRPr lang="en-US"/>
          </a:p>
        </p:txBody>
      </p:sp>
      <p:sp>
        <p:nvSpPr>
          <p:cNvPr id="4" name="Slide Number Placeholder 3"/>
          <p:cNvSpPr>
            <a:spLocks noGrp="1"/>
          </p:cNvSpPr>
          <p:nvPr>
            <p:ph type="sldNum" sz="quarter" idx="12"/>
          </p:nvPr>
        </p:nvSpPr>
        <p:spPr/>
        <p:txBody>
          <a:bodyPr/>
          <a:lstStyle/>
          <a:p>
            <a:fld id="{7C8E08E1-0EDE-4AB4-BEFF-885FF95877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B486E4-E678-45EC-9D9A-B779A0733778}" type="datetime1">
              <a:rPr lang="en-US" smtClean="0"/>
              <a:t>1/27/2015</a:t>
            </a:fld>
            <a:endParaRPr lang="en-US"/>
          </a:p>
        </p:txBody>
      </p:sp>
      <p:sp>
        <p:nvSpPr>
          <p:cNvPr id="6" name="Footer Placeholder 5"/>
          <p:cNvSpPr>
            <a:spLocks noGrp="1"/>
          </p:cNvSpPr>
          <p:nvPr>
            <p:ph type="ftr" sz="quarter" idx="11"/>
          </p:nvPr>
        </p:nvSpPr>
        <p:spPr/>
        <p:txBody>
          <a:bodyPr/>
          <a:lstStyle/>
          <a:p>
            <a:r>
              <a:rPr lang="en-US" smtClean="0"/>
              <a:t>CONFIDENTIAL AND PRIVILEGED</a:t>
            </a:r>
            <a:endParaRPr lang="en-US"/>
          </a:p>
        </p:txBody>
      </p:sp>
      <p:sp>
        <p:nvSpPr>
          <p:cNvPr id="7" name="Slide Number Placeholder 6"/>
          <p:cNvSpPr>
            <a:spLocks noGrp="1"/>
          </p:cNvSpPr>
          <p:nvPr>
            <p:ph type="sldNum" sz="quarter" idx="12"/>
          </p:nvPr>
        </p:nvSpPr>
        <p:spPr/>
        <p:txBody>
          <a:bodyPr/>
          <a:lstStyle/>
          <a:p>
            <a:fld id="{7C8E08E1-0EDE-4AB4-BEFF-885FF95877A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0C29351-2D91-4B97-8A22-A7113AEB1F64}" type="datetime1">
              <a:rPr lang="en-US" smtClean="0"/>
              <a:t>1/27/2015</a:t>
            </a:fld>
            <a:endParaRPr lang="en-US"/>
          </a:p>
        </p:txBody>
      </p:sp>
      <p:sp>
        <p:nvSpPr>
          <p:cNvPr id="9" name="Slide Number Placeholder 8"/>
          <p:cNvSpPr>
            <a:spLocks noGrp="1"/>
          </p:cNvSpPr>
          <p:nvPr>
            <p:ph type="sldNum" sz="quarter" idx="11"/>
          </p:nvPr>
        </p:nvSpPr>
        <p:spPr/>
        <p:txBody>
          <a:bodyPr/>
          <a:lstStyle/>
          <a:p>
            <a:fld id="{7C8E08E1-0EDE-4AB4-BEFF-885FF95877A1}" type="slidenum">
              <a:rPr lang="en-US" smtClean="0"/>
              <a:t>‹#›</a:t>
            </a:fld>
            <a:endParaRPr lang="en-US"/>
          </a:p>
        </p:txBody>
      </p:sp>
      <p:sp>
        <p:nvSpPr>
          <p:cNvPr id="10" name="Footer Placeholder 9"/>
          <p:cNvSpPr>
            <a:spLocks noGrp="1"/>
          </p:cNvSpPr>
          <p:nvPr>
            <p:ph type="ftr" sz="quarter" idx="12"/>
          </p:nvPr>
        </p:nvSpPr>
        <p:spPr/>
        <p:txBody>
          <a:bodyPr/>
          <a:lstStyle/>
          <a:p>
            <a:r>
              <a:rPr lang="en-US" smtClean="0"/>
              <a:t>CONFIDENTIAL AND PRIVILEGED</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C8E08E1-0EDE-4AB4-BEFF-885FF95877A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CONFIDENTIAL AND PRIVILEGED</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EE3CDBB-641B-4B9A-AF7A-D4B8272232CA}" type="datetime1">
              <a:rPr lang="en-US" smtClean="0"/>
              <a:t>1/27/2015</a:t>
            </a:fld>
            <a:endParaRPr lang="en-US"/>
          </a:p>
        </p:txBody>
      </p:sp>
    </p:spTree>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hf hd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685800" y="2400300"/>
            <a:ext cx="7772400" cy="1028700"/>
          </a:xfrm>
        </p:spPr>
        <p:txBody>
          <a:bodyPr>
            <a:normAutofit fontScale="90000"/>
          </a:bodyPr>
          <a:lstStyle/>
          <a:p>
            <a:pPr algn="ctr"/>
            <a:r>
              <a:rPr lang="en-US" sz="3800" dirty="0" smtClean="0"/>
              <a:t>                        	</a:t>
            </a:r>
            <a:r>
              <a:rPr lang="en-US" dirty="0" smtClean="0">
                <a:solidFill>
                  <a:schemeClr val="tx2"/>
                </a:solidFill>
              </a:rPr>
              <a:t/>
            </a:r>
            <a:br>
              <a:rPr lang="en-US" dirty="0" smtClean="0">
                <a:solidFill>
                  <a:schemeClr val="tx2"/>
                </a:solidFill>
              </a:rPr>
            </a:br>
            <a:r>
              <a:rPr lang="en-US" dirty="0" smtClean="0">
                <a:solidFill>
                  <a:schemeClr val="tx2"/>
                </a:solidFill>
              </a:rPr>
              <a:t>		</a:t>
            </a:r>
            <a:r>
              <a:rPr lang="en-US" sz="3800" dirty="0" smtClean="0"/>
              <a:t/>
            </a:r>
            <a:br>
              <a:rPr lang="en-US" sz="3800" dirty="0" smtClean="0"/>
            </a:br>
            <a:r>
              <a:rPr lang="en-US" sz="3800" dirty="0" smtClean="0"/>
              <a:t>        		</a:t>
            </a:r>
            <a:br>
              <a:rPr lang="en-US" sz="3800" dirty="0" smtClean="0"/>
            </a:br>
            <a:r>
              <a:rPr lang="en-US" sz="3800" dirty="0"/>
              <a:t>	</a:t>
            </a:r>
            <a:r>
              <a:rPr lang="en-US" sz="3800" dirty="0" smtClean="0"/>
              <a:t>	      </a:t>
            </a:r>
            <a:r>
              <a:rPr lang="en-US" sz="4400" b="1" dirty="0" smtClean="0"/>
              <a:t>Department </a:t>
            </a:r>
            <a:r>
              <a:rPr lang="en-US" sz="4400" b="1" dirty="0"/>
              <a:t>of Law</a:t>
            </a:r>
            <a:r>
              <a:rPr lang="en-US" sz="3600" b="1" dirty="0"/>
              <a:t/>
            </a:r>
            <a:br>
              <a:rPr lang="en-US" sz="3600" b="1" dirty="0"/>
            </a:br>
            <a:r>
              <a:rPr lang="en-US" sz="3600" b="1" dirty="0"/>
              <a:t>5 		   </a:t>
            </a:r>
            <a:r>
              <a:rPr lang="en-US" sz="3600" b="1" dirty="0" smtClean="0"/>
              <a:t>   </a:t>
            </a:r>
            <a:r>
              <a:rPr lang="en-US" sz="4400" b="1" dirty="0" smtClean="0"/>
              <a:t>FY16 </a:t>
            </a:r>
            <a:r>
              <a:rPr lang="en-US" sz="4400" b="1" dirty="0"/>
              <a:t>Budget Overview</a:t>
            </a:r>
            <a:r>
              <a:rPr lang="en-US" sz="3200" dirty="0"/>
              <a:t/>
            </a:r>
            <a:br>
              <a:rPr lang="en-US" sz="3200" dirty="0"/>
            </a:br>
            <a:r>
              <a:rPr lang="en-US" sz="3800" dirty="0" smtClean="0"/>
              <a:t>    </a:t>
            </a:r>
          </a:p>
        </p:txBody>
      </p:sp>
      <p:sp>
        <p:nvSpPr>
          <p:cNvPr id="3077" name="Rectangle 4"/>
          <p:cNvSpPr>
            <a:spLocks noGrp="1" noChangeArrowheads="1"/>
          </p:cNvSpPr>
          <p:nvPr>
            <p:ph type="subTitle" idx="1"/>
          </p:nvPr>
        </p:nvSpPr>
        <p:spPr>
          <a:xfrm>
            <a:off x="1371600" y="4648200"/>
            <a:ext cx="6400800" cy="1371600"/>
          </a:xfrm>
        </p:spPr>
        <p:txBody>
          <a:bodyPr>
            <a:normAutofit/>
          </a:bodyPr>
          <a:lstStyle/>
          <a:p>
            <a:pPr algn="ctr" eaLnBrk="1" hangingPunct="1">
              <a:lnSpc>
                <a:spcPct val="80000"/>
              </a:lnSpc>
            </a:pPr>
            <a:r>
              <a:rPr lang="en-US" sz="3200" b="1" dirty="0" smtClean="0">
                <a:solidFill>
                  <a:schemeClr val="tx1"/>
                </a:solidFill>
                <a:latin typeface="+mj-lt"/>
              </a:rPr>
              <a:t>Craig W. Richards</a:t>
            </a:r>
          </a:p>
          <a:p>
            <a:pPr algn="ctr" eaLnBrk="1" hangingPunct="1">
              <a:lnSpc>
                <a:spcPct val="80000"/>
              </a:lnSpc>
            </a:pPr>
            <a:r>
              <a:rPr lang="en-US" sz="3200" b="1" dirty="0" smtClean="0">
                <a:solidFill>
                  <a:schemeClr val="tx1"/>
                </a:solidFill>
                <a:latin typeface="+mj-lt"/>
              </a:rPr>
              <a:t>Attorney General</a:t>
            </a:r>
          </a:p>
        </p:txBody>
      </p:sp>
      <p:sp>
        <p:nvSpPr>
          <p:cNvPr id="3079"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t>1/27/2015</a:t>
            </a:r>
            <a:endParaRPr lang="en-US" altLang="en-US" dirty="0"/>
          </a:p>
        </p:txBody>
      </p:sp>
      <p:sp>
        <p:nvSpPr>
          <p:cNvPr id="3074" name="Rectangle 6"/>
          <p:cNvSpPr>
            <a:spLocks noGrp="1" noChangeArrowheads="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9A7E955-D51C-4FCA-B9F5-D3C522CA1E2D}" type="slidenum">
              <a:rPr lang="en-US" altLang="en-US" smtClean="0">
                <a:solidFill>
                  <a:schemeClr val="bg1"/>
                </a:solidFill>
              </a:rPr>
              <a:pPr/>
              <a:t>1</a:t>
            </a:fld>
            <a:endParaRPr lang="en-US" altLang="en-US" dirty="0" smtClean="0">
              <a:solidFill>
                <a:schemeClr val="bg1"/>
              </a:solidFill>
            </a:endParaRPr>
          </a:p>
        </p:txBody>
      </p:sp>
      <p:pic>
        <p:nvPicPr>
          <p:cNvPr id="8" name="Picture 7" descr="logo_color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302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Current Budget is not all GF</a:t>
            </a:r>
            <a:endParaRPr lang="en-US" dirty="0"/>
          </a:p>
        </p:txBody>
      </p:sp>
      <p:sp>
        <p:nvSpPr>
          <p:cNvPr id="8" name="Content Placeholder 7"/>
          <p:cNvSpPr>
            <a:spLocks noGrp="1"/>
          </p:cNvSpPr>
          <p:nvPr>
            <p:ph idx="1"/>
          </p:nvPr>
        </p:nvSpPr>
        <p:spPr/>
        <p:txBody>
          <a:bodyPr/>
          <a:lstStyle/>
          <a:p>
            <a:r>
              <a:rPr lang="en-US" dirty="0" smtClean="0"/>
              <a:t>Operating reductions by sister agencies may impact Law:</a:t>
            </a:r>
          </a:p>
          <a:p>
            <a:pPr lvl="1">
              <a:buFont typeface="Wingdings" panose="05000000000000000000" pitchFamily="2" charset="2"/>
              <a:buChar char="§"/>
            </a:pPr>
            <a:r>
              <a:rPr lang="en-US" sz="1900" dirty="0" smtClean="0"/>
              <a:t>34% of the Department’s budget is funded from sources other than undesignated general fund. Substantially all of those funds are from other agencies</a:t>
            </a:r>
          </a:p>
          <a:p>
            <a:pPr marL="411480" lvl="1" indent="0">
              <a:buNone/>
            </a:pPr>
            <a:endParaRPr lang="en-US" sz="1600" dirty="0"/>
          </a:p>
          <a:p>
            <a:pPr lvl="1">
              <a:buFont typeface="Wingdings" panose="05000000000000000000" pitchFamily="2" charset="2"/>
              <a:buChar char="§"/>
            </a:pPr>
            <a:r>
              <a:rPr lang="en-US" sz="1900" dirty="0" smtClean="0"/>
              <a:t>As other departments draw down or eliminate programs, the amount of legal support required may be reduced. However, past </a:t>
            </a:r>
            <a:r>
              <a:rPr lang="en-US" sz="1900" dirty="0"/>
              <a:t>experience indicates that program elimination or downsizing generally has a </a:t>
            </a:r>
            <a:r>
              <a:rPr lang="en-US" sz="1900" dirty="0" smtClean="0"/>
              <a:t>short-term </a:t>
            </a:r>
            <a:r>
              <a:rPr lang="en-US" sz="1900" dirty="0"/>
              <a:t>uptick in level of legal work that is necessary</a:t>
            </a:r>
            <a:r>
              <a:rPr lang="en-US" sz="1900" dirty="0" smtClean="0"/>
              <a:t>.</a:t>
            </a:r>
          </a:p>
          <a:p>
            <a:pPr lvl="1">
              <a:buFont typeface="Wingdings" panose="05000000000000000000" pitchFamily="2" charset="2"/>
              <a:buChar char="§"/>
            </a:pPr>
            <a:endParaRPr lang="en-US" sz="1900" dirty="0"/>
          </a:p>
          <a:p>
            <a:pPr lvl="1">
              <a:buFont typeface="Wingdings" panose="05000000000000000000" pitchFamily="2" charset="2"/>
              <a:buChar char="§"/>
            </a:pPr>
            <a:r>
              <a:rPr lang="en-US" sz="1900" dirty="0" smtClean="0"/>
              <a:t>Legal efforts required by other agencies are not predictably parallel to reductions – an area of concern is that sister agencies may “cut corners” when seeking Law’s expertise, potentially leading to greater legal trouble in the future. </a:t>
            </a:r>
          </a:p>
          <a:p>
            <a:endParaRPr lang="en-US" dirty="0" smtClean="0"/>
          </a:p>
          <a:p>
            <a:pPr marL="114300" indent="0">
              <a:buNone/>
            </a:pPr>
            <a:endParaRPr lang="en-US" dirty="0"/>
          </a:p>
          <a:p>
            <a:endParaRPr lang="en-US" dirty="0" smtClean="0"/>
          </a:p>
          <a:p>
            <a:endParaRPr lang="en-US" dirty="0"/>
          </a:p>
          <a:p>
            <a:pPr marL="114300" indent="0">
              <a:buNone/>
            </a:pPr>
            <a:endParaRPr lang="en-US" dirty="0"/>
          </a:p>
          <a:p>
            <a:endParaRPr lang="en-US" dirty="0" smtClean="0"/>
          </a:p>
          <a:p>
            <a:endParaRPr lang="en-US" dirty="0"/>
          </a:p>
          <a:p>
            <a:endParaRPr lang="en-US" dirty="0"/>
          </a:p>
        </p:txBody>
      </p:sp>
      <p:sp>
        <p:nvSpPr>
          <p:cNvPr id="4" name="Date Placeholder 3"/>
          <p:cNvSpPr>
            <a:spLocks noGrp="1"/>
          </p:cNvSpPr>
          <p:nvPr>
            <p:ph type="dt" sz="half" idx="10"/>
          </p:nvPr>
        </p:nvSpPr>
        <p:spPr>
          <a:xfrm rot="16200000">
            <a:off x="7574281" y="1264919"/>
            <a:ext cx="2438399" cy="365760"/>
          </a:xfrm>
        </p:spPr>
        <p:txBody>
          <a:bodyPr/>
          <a:lstStyle/>
          <a:p>
            <a:pPr algn="r"/>
            <a:fld id="{730D4781-8C0F-4B94-BFD4-A7D6E84D90D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7C8E08E1-0EDE-4AB4-BEFF-885FF95877A1}" type="slidenum">
              <a:rPr lang="en-US" smtClean="0"/>
              <a:t>10</a:t>
            </a:fld>
            <a:endParaRPr lang="en-US"/>
          </a:p>
        </p:txBody>
      </p:sp>
    </p:spTree>
    <p:extLst>
      <p:ext uri="{BB962C8B-B14F-4D97-AF65-F5344CB8AC3E}">
        <p14:creationId xmlns:p14="http://schemas.microsoft.com/office/powerpoint/2010/main" val="1669425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Actions</a:t>
            </a:r>
            <a:endParaRPr lang="en-US" dirty="0"/>
          </a:p>
        </p:txBody>
      </p:sp>
      <p:sp>
        <p:nvSpPr>
          <p:cNvPr id="3" name="Content Placeholder 2"/>
          <p:cNvSpPr>
            <a:spLocks noGrp="1"/>
          </p:cNvSpPr>
          <p:nvPr>
            <p:ph idx="1"/>
          </p:nvPr>
        </p:nvSpPr>
        <p:spPr>
          <a:xfrm>
            <a:off x="152400" y="1600200"/>
            <a:ext cx="7620000" cy="4800600"/>
          </a:xfrm>
        </p:spPr>
        <p:txBody>
          <a:bodyPr>
            <a:normAutofit fontScale="92500"/>
          </a:bodyPr>
          <a:lstStyle/>
          <a:p>
            <a:pPr lvl="2"/>
            <a:r>
              <a:rPr lang="en-US" sz="2200" dirty="0"/>
              <a:t>Working with </a:t>
            </a:r>
            <a:r>
              <a:rPr lang="en-US" sz="2200" dirty="0" smtClean="0"/>
              <a:t>the Alaska </a:t>
            </a:r>
            <a:r>
              <a:rPr lang="en-US" sz="2200" dirty="0"/>
              <a:t>Court System (</a:t>
            </a:r>
            <a:r>
              <a:rPr lang="en-US" sz="2200" dirty="0" smtClean="0"/>
              <a:t>48-hour </a:t>
            </a:r>
            <a:r>
              <a:rPr lang="en-US" sz="2200" dirty="0"/>
              <a:t>notice on arraignments) </a:t>
            </a:r>
            <a:r>
              <a:rPr lang="en-US" sz="2200" dirty="0" smtClean="0"/>
              <a:t>to eliminate Fairbanks and </a:t>
            </a:r>
            <a:r>
              <a:rPr lang="en-US" sz="2200" dirty="0"/>
              <a:t>Anchorage overtime</a:t>
            </a:r>
          </a:p>
          <a:p>
            <a:pPr lvl="2"/>
            <a:endParaRPr lang="en-US" sz="2200" dirty="0" smtClean="0"/>
          </a:p>
          <a:p>
            <a:pPr lvl="2"/>
            <a:r>
              <a:rPr lang="en-US" sz="2200" dirty="0" smtClean="0"/>
              <a:t>Reviewing </a:t>
            </a:r>
            <a:r>
              <a:rPr lang="en-US" sz="2200" dirty="0"/>
              <a:t>current cases to determine if there are any that shouldn’t be pursued</a:t>
            </a:r>
          </a:p>
          <a:p>
            <a:pPr lvl="2"/>
            <a:endParaRPr lang="en-US" sz="2200" dirty="0" smtClean="0"/>
          </a:p>
          <a:p>
            <a:pPr lvl="2"/>
            <a:r>
              <a:rPr lang="en-US" sz="2200" dirty="0" smtClean="0"/>
              <a:t>Establishing </a:t>
            </a:r>
            <a:r>
              <a:rPr lang="en-US" sz="2200" dirty="0"/>
              <a:t>a protocol to fill </a:t>
            </a:r>
            <a:r>
              <a:rPr lang="en-US" sz="2200" dirty="0" smtClean="0"/>
              <a:t>positions as they become vacant</a:t>
            </a:r>
            <a:endParaRPr lang="en-US" sz="2200" dirty="0"/>
          </a:p>
          <a:p>
            <a:pPr lvl="2"/>
            <a:endParaRPr lang="en-US" sz="2200" dirty="0" smtClean="0"/>
          </a:p>
          <a:p>
            <a:pPr lvl="2"/>
            <a:r>
              <a:rPr lang="en-US" sz="2200" dirty="0" smtClean="0"/>
              <a:t>Reviewing </a:t>
            </a:r>
            <a:r>
              <a:rPr lang="en-US" sz="2200" dirty="0"/>
              <a:t>existing structure at Law – does it make sense to look at a re-organization</a:t>
            </a:r>
          </a:p>
          <a:p>
            <a:pPr lvl="2"/>
            <a:endParaRPr lang="en-US" sz="2200" dirty="0" smtClean="0"/>
          </a:p>
          <a:p>
            <a:pPr lvl="2"/>
            <a:r>
              <a:rPr lang="en-US" sz="2200" dirty="0" smtClean="0"/>
              <a:t>Restructure </a:t>
            </a:r>
            <a:r>
              <a:rPr lang="en-US" sz="2200" dirty="0"/>
              <a:t>of Anchorage </a:t>
            </a:r>
            <a:r>
              <a:rPr lang="en-US" sz="2200" dirty="0" smtClean="0"/>
              <a:t>criminal </a:t>
            </a:r>
            <a:r>
              <a:rPr lang="en-US" sz="2200" dirty="0"/>
              <a:t>cases (potentially eliminate the pre-indictment hearing process)</a:t>
            </a:r>
          </a:p>
          <a:p>
            <a:pPr marL="114300" indent="0">
              <a:buNone/>
            </a:pPr>
            <a:endParaRPr lang="en-US" dirty="0"/>
          </a:p>
        </p:txBody>
      </p:sp>
      <p:sp>
        <p:nvSpPr>
          <p:cNvPr id="4" name="Date Placeholder 3"/>
          <p:cNvSpPr>
            <a:spLocks noGrp="1"/>
          </p:cNvSpPr>
          <p:nvPr>
            <p:ph type="dt" sz="half" idx="10"/>
          </p:nvPr>
        </p:nvSpPr>
        <p:spPr>
          <a:xfrm rot="16200000">
            <a:off x="7574281" y="1341119"/>
            <a:ext cx="2438399" cy="365760"/>
          </a:xfrm>
        </p:spPr>
        <p:txBody>
          <a:bodyPr/>
          <a:lstStyle/>
          <a:p>
            <a:pPr algn="r"/>
            <a:fld id="{730D4781-8C0F-4B94-BFD4-A7D6E84D90D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7C8E08E1-0EDE-4AB4-BEFF-885FF95877A1}" type="slidenum">
              <a:rPr lang="en-US" smtClean="0"/>
              <a:t>11</a:t>
            </a:fld>
            <a:endParaRPr lang="en-US"/>
          </a:p>
        </p:txBody>
      </p:sp>
    </p:spTree>
    <p:extLst>
      <p:ext uri="{BB962C8B-B14F-4D97-AF65-F5344CB8AC3E}">
        <p14:creationId xmlns:p14="http://schemas.microsoft.com/office/powerpoint/2010/main" val="404580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4"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t>1/27/2015</a:t>
            </a:r>
            <a:endParaRPr lang="en-US" altLang="en-US" dirty="0"/>
          </a:p>
        </p:txBody>
      </p:sp>
      <p:sp>
        <p:nvSpPr>
          <p:cNvPr id="8194"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5C3307-BF94-42DF-9469-D5B8C6EABFFA}" type="slidenum">
              <a:rPr lang="en-US" altLang="en-US" smtClean="0">
                <a:solidFill>
                  <a:schemeClr val="bg1"/>
                </a:solidFill>
              </a:rPr>
              <a:pPr/>
              <a:t>12</a:t>
            </a:fld>
            <a:endParaRPr lang="en-US" altLang="en-US" smtClean="0">
              <a:solidFill>
                <a:schemeClr val="bg1"/>
              </a:solidFill>
            </a:endParaRPr>
          </a:p>
        </p:txBody>
      </p:sp>
      <p:sp>
        <p:nvSpPr>
          <p:cNvPr id="8195" name="Title 1"/>
          <p:cNvSpPr>
            <a:spLocks noGrp="1"/>
          </p:cNvSpPr>
          <p:nvPr>
            <p:ph type="title" idx="4294967295"/>
          </p:nvPr>
        </p:nvSpPr>
        <p:spPr>
          <a:xfrm>
            <a:off x="152400" y="457200"/>
            <a:ext cx="8229600" cy="1139825"/>
          </a:xfrm>
        </p:spPr>
        <p:txBody>
          <a:bodyPr anchor="ctr">
            <a:normAutofit/>
          </a:bodyPr>
          <a:lstStyle/>
          <a:p>
            <a:pPr algn="ctr" eaLnBrk="1" hangingPunct="1"/>
            <a:r>
              <a:rPr lang="en-US" sz="4400" dirty="0">
                <a:ln w="12700">
                  <a:solidFill>
                    <a:schemeClr val="accent4">
                      <a:lumMod val="50000"/>
                    </a:schemeClr>
                  </a:solidFill>
                </a:ln>
              </a:rPr>
              <a:t>FY16 Governor’s Budget</a:t>
            </a:r>
            <a:r>
              <a:rPr lang="en-US" dirty="0" smtClean="0"/>
              <a:t/>
            </a:r>
            <a:br>
              <a:rPr lang="en-US" dirty="0" smtClean="0"/>
            </a:br>
            <a:r>
              <a:rPr lang="en-US" sz="1700" b="1" dirty="0" smtClean="0"/>
              <a:t>(in thousands)</a:t>
            </a:r>
            <a:endParaRPr lang="en-US" b="1" dirty="0" smtClean="0"/>
          </a:p>
        </p:txBody>
      </p:sp>
      <p:graphicFrame>
        <p:nvGraphicFramePr>
          <p:cNvPr id="4" name="Table 3"/>
          <p:cNvGraphicFramePr>
            <a:graphicFrameLocks noGrp="1"/>
          </p:cNvGraphicFramePr>
          <p:nvPr>
            <p:extLst>
              <p:ext uri="{D42A27DB-BD31-4B8C-83A1-F6EECF244321}">
                <p14:modId xmlns:p14="http://schemas.microsoft.com/office/powerpoint/2010/main" val="1547782949"/>
              </p:ext>
            </p:extLst>
          </p:nvPr>
        </p:nvGraphicFramePr>
        <p:xfrm>
          <a:off x="304800" y="1905000"/>
          <a:ext cx="7924800" cy="3125470"/>
        </p:xfrm>
        <a:graphic>
          <a:graphicData uri="http://schemas.openxmlformats.org/drawingml/2006/table">
            <a:tbl>
              <a:tblPr/>
              <a:tblGrid>
                <a:gridCol w="2886075"/>
                <a:gridCol w="1876425"/>
                <a:gridCol w="1638300"/>
                <a:gridCol w="1524000"/>
              </a:tblGrid>
              <a:tr h="533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Division</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FY16 Governor’s Budget Request</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FY15 Management Plan</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Change</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84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Civil </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52,090.2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57,493.9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(5,403.7)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r>
              <a:tr h="584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Criminal </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32,004.6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33,387.0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(1,382.4)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r>
              <a:tr h="584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Administrative Services</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4,348.8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4,520.5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(171.7)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r>
              <a:tr h="58420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Total</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88,443.6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95,401.4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(6,957.8)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bl>
          </a:graphicData>
        </a:graphic>
      </p:graphicFrame>
    </p:spTree>
    <p:extLst>
      <p:ext uri="{BB962C8B-B14F-4D97-AF65-F5344CB8AC3E}">
        <p14:creationId xmlns:p14="http://schemas.microsoft.com/office/powerpoint/2010/main" val="1008627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4" name="Date Placeholder 1"/>
          <p:cNvSpPr>
            <a:spLocks noGrp="1"/>
          </p:cNvSpPr>
          <p:nvPr>
            <p:ph type="dt" sz="half" idx="10"/>
          </p:nvPr>
        </p:nvSpPr>
        <p:spPr>
          <a:xfrm rot="16200000">
            <a:off x="757428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t>1/27/2015</a:t>
            </a:r>
            <a:endParaRPr lang="en-US" altLang="en-US" dirty="0"/>
          </a:p>
        </p:txBody>
      </p:sp>
      <p:sp>
        <p:nvSpPr>
          <p:cNvPr id="8194"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5C3307-BF94-42DF-9469-D5B8C6EABFFA}" type="slidenum">
              <a:rPr lang="en-US" altLang="en-US" smtClean="0">
                <a:solidFill>
                  <a:schemeClr val="bg1"/>
                </a:solidFill>
              </a:rPr>
              <a:pPr/>
              <a:t>13</a:t>
            </a:fld>
            <a:endParaRPr lang="en-US" altLang="en-US" smtClean="0">
              <a:solidFill>
                <a:schemeClr val="bg1"/>
              </a:solidFill>
            </a:endParaRPr>
          </a:p>
        </p:txBody>
      </p:sp>
      <p:sp>
        <p:nvSpPr>
          <p:cNvPr id="8195" name="Title 1"/>
          <p:cNvSpPr>
            <a:spLocks noGrp="1"/>
          </p:cNvSpPr>
          <p:nvPr>
            <p:ph type="title" idx="4294967295"/>
          </p:nvPr>
        </p:nvSpPr>
        <p:spPr>
          <a:xfrm>
            <a:off x="152400" y="457200"/>
            <a:ext cx="8229600" cy="1139825"/>
          </a:xfrm>
        </p:spPr>
        <p:txBody>
          <a:bodyPr anchor="ctr">
            <a:normAutofit fontScale="90000"/>
          </a:bodyPr>
          <a:lstStyle/>
          <a:p>
            <a:pPr algn="ctr" eaLnBrk="1" hangingPunct="1"/>
            <a:r>
              <a:rPr lang="en-US" sz="3600" dirty="0" smtClean="0">
                <a:ln w="12700">
                  <a:solidFill>
                    <a:schemeClr val="accent4">
                      <a:lumMod val="50000"/>
                    </a:schemeClr>
                  </a:solidFill>
                </a:ln>
              </a:rPr>
              <a:t>FY15 Management Plan to FY16 Governor’s Request Line Item Detail – All Funds</a:t>
            </a:r>
            <a:r>
              <a:rPr lang="en-US" dirty="0" smtClean="0"/>
              <a:t/>
            </a:r>
            <a:br>
              <a:rPr lang="en-US" dirty="0" smtClean="0"/>
            </a:br>
            <a:r>
              <a:rPr lang="en-US" sz="1700" b="1" dirty="0" smtClean="0"/>
              <a:t>(in thousands)</a:t>
            </a:r>
            <a:endParaRPr lang="en-US" b="1" dirty="0" smtClean="0"/>
          </a:p>
        </p:txBody>
      </p:sp>
      <p:graphicFrame>
        <p:nvGraphicFramePr>
          <p:cNvPr id="4" name="Table 3"/>
          <p:cNvGraphicFramePr>
            <a:graphicFrameLocks noGrp="1"/>
          </p:cNvGraphicFramePr>
          <p:nvPr>
            <p:extLst>
              <p:ext uri="{D42A27DB-BD31-4B8C-83A1-F6EECF244321}">
                <p14:modId xmlns:p14="http://schemas.microsoft.com/office/powerpoint/2010/main" val="987015626"/>
              </p:ext>
            </p:extLst>
          </p:nvPr>
        </p:nvGraphicFramePr>
        <p:xfrm>
          <a:off x="304800" y="1905000"/>
          <a:ext cx="7924800" cy="4293870"/>
        </p:xfrm>
        <a:graphic>
          <a:graphicData uri="http://schemas.openxmlformats.org/drawingml/2006/table">
            <a:tbl>
              <a:tblPr/>
              <a:tblGrid>
                <a:gridCol w="2886075"/>
                <a:gridCol w="1876425"/>
                <a:gridCol w="1638300"/>
                <a:gridCol w="1524000"/>
              </a:tblGrid>
              <a:tr h="533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Objects of Expenditure</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FY16 Governor’s Budget Request</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FY15 Management Plan</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Change</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84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Personal Services</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67,471.6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69,887.3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(2,405.7)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r>
              <a:tr h="584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Travel</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1,321.4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1,178.0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143.4)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r>
              <a:tr h="584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Contractual Services</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18,700.2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23,116.7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(4,416.5)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r>
              <a:tr h="584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Commodities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829.8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1,041.6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(211.8)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r>
              <a:tr h="584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Capital Outlay</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120.6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177.8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(57.2)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r>
              <a:tr h="58420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Total</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88,443.6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95,401.4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(6,957.8)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bl>
          </a:graphicData>
        </a:graphic>
      </p:graphicFrame>
    </p:spTree>
    <p:extLst>
      <p:ext uri="{BB962C8B-B14F-4D97-AF65-F5344CB8AC3E}">
        <p14:creationId xmlns:p14="http://schemas.microsoft.com/office/powerpoint/2010/main" val="3068896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7620000" cy="1828800"/>
          </a:xfrm>
        </p:spPr>
        <p:txBody>
          <a:bodyPr/>
          <a:lstStyle/>
          <a:p>
            <a:pPr algn="ctr"/>
            <a:r>
              <a:rPr lang="en-US" sz="3600" dirty="0">
                <a:ln w="12700">
                  <a:solidFill>
                    <a:schemeClr val="accent4">
                      <a:lumMod val="50000"/>
                    </a:schemeClr>
                  </a:solidFill>
                </a:ln>
              </a:rPr>
              <a:t>Adjustments to FY </a:t>
            </a:r>
            <a:r>
              <a:rPr lang="en-US" sz="3600" dirty="0" smtClean="0">
                <a:ln w="12700">
                  <a:solidFill>
                    <a:schemeClr val="accent4">
                      <a:lumMod val="50000"/>
                    </a:schemeClr>
                  </a:solidFill>
                </a:ln>
              </a:rPr>
              <a:t>15 </a:t>
            </a:r>
            <a:r>
              <a:rPr lang="en-US" sz="3600" dirty="0">
                <a:ln w="12700">
                  <a:solidFill>
                    <a:schemeClr val="accent4">
                      <a:lumMod val="50000"/>
                    </a:schemeClr>
                  </a:solidFill>
                </a:ln>
              </a:rPr>
              <a:t>Management Plan to Arrive at </a:t>
            </a:r>
            <a:r>
              <a:rPr lang="en-US" sz="3600" dirty="0" smtClean="0">
                <a:ln w="12700">
                  <a:solidFill>
                    <a:schemeClr val="accent4">
                      <a:lumMod val="50000"/>
                    </a:schemeClr>
                  </a:solidFill>
                </a:ln>
              </a:rPr>
              <a:t>Base </a:t>
            </a:r>
            <a:br>
              <a:rPr lang="en-US" sz="3600" dirty="0" smtClean="0">
                <a:ln w="12700">
                  <a:solidFill>
                    <a:schemeClr val="accent4">
                      <a:lumMod val="50000"/>
                    </a:schemeClr>
                  </a:solidFill>
                </a:ln>
              </a:rPr>
            </a:br>
            <a:r>
              <a:rPr lang="en-US" sz="1700" dirty="0" smtClean="0">
                <a:ln w="12700">
                  <a:solidFill>
                    <a:schemeClr val="accent4">
                      <a:lumMod val="50000"/>
                    </a:schemeClr>
                  </a:solidFill>
                </a:ln>
              </a:rPr>
              <a:t>(in thousands)</a:t>
            </a:r>
            <a:r>
              <a:rPr lang="en-US" sz="4800" dirty="0">
                <a:ln w="12700">
                  <a:solidFill>
                    <a:schemeClr val="accent4">
                      <a:lumMod val="50000"/>
                    </a:schemeClr>
                  </a:solidFill>
                </a:ln>
                <a:effectLst>
                  <a:outerShdw blurRad="50800" dist="38100" dir="8100000" algn="tr" rotWithShape="0">
                    <a:prstClr val="black">
                      <a:alpha val="40000"/>
                    </a:prstClr>
                  </a:outerShdw>
                </a:effectLst>
              </a:rPr>
              <a:t/>
            </a:r>
            <a:br>
              <a:rPr lang="en-US" sz="4800" dirty="0">
                <a:ln w="12700">
                  <a:solidFill>
                    <a:schemeClr val="accent4">
                      <a:lumMod val="50000"/>
                    </a:schemeClr>
                  </a:solidFill>
                </a:ln>
                <a:effectLst>
                  <a:outerShdw blurRad="50800" dist="38100" dir="8100000" algn="tr" rotWithShape="0">
                    <a:prstClr val="black">
                      <a:alpha val="40000"/>
                    </a:prstClr>
                  </a:outerShdw>
                </a:effectLst>
              </a:rPr>
            </a:br>
            <a:endParaRPr lang="en-US" dirty="0"/>
          </a:p>
        </p:txBody>
      </p:sp>
      <p:sp>
        <p:nvSpPr>
          <p:cNvPr id="6" name="Content Placeholder 5"/>
          <p:cNvSpPr>
            <a:spLocks noGrp="1"/>
          </p:cNvSpPr>
          <p:nvPr>
            <p:ph idx="1"/>
          </p:nvPr>
        </p:nvSpPr>
        <p:spPr/>
        <p:txBody>
          <a:bodyPr>
            <a:normAutofit/>
          </a:bodyPr>
          <a:lstStyle/>
          <a:p>
            <a:pPr marL="0" indent="0" fontAlgn="b">
              <a:spcBef>
                <a:spcPts val="0"/>
              </a:spcBef>
              <a:buNone/>
            </a:pPr>
            <a:endParaRPr lang="en-US" sz="2400" dirty="0">
              <a:latin typeface="Arial"/>
            </a:endParaRPr>
          </a:p>
          <a:p>
            <a:pPr marL="114300" indent="0">
              <a:buNone/>
            </a:pPr>
            <a:endParaRPr lang="en-US" dirty="0"/>
          </a:p>
        </p:txBody>
      </p:sp>
      <p:sp>
        <p:nvSpPr>
          <p:cNvPr id="2" name="Date Placeholder 1"/>
          <p:cNvSpPr>
            <a:spLocks noGrp="1"/>
          </p:cNvSpPr>
          <p:nvPr>
            <p:ph type="dt" sz="half" idx="10"/>
          </p:nvPr>
        </p:nvSpPr>
        <p:spPr>
          <a:xfrm rot="16200000">
            <a:off x="7574281" y="1341119"/>
            <a:ext cx="2438399" cy="365760"/>
          </a:xfrm>
        </p:spPr>
        <p:txBody>
          <a:bodyPr/>
          <a:lstStyle/>
          <a:p>
            <a:pPr algn="r"/>
            <a:fld id="{5E1098B9-B2BC-4728-85EB-F6ADE00121E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C8E08E1-0EDE-4AB4-BEFF-885FF95877A1}" type="slidenum">
              <a:rPr lang="en-US" smtClean="0"/>
              <a:t>14</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577264611"/>
              </p:ext>
            </p:extLst>
          </p:nvPr>
        </p:nvGraphicFramePr>
        <p:xfrm>
          <a:off x="228600" y="1464424"/>
          <a:ext cx="7924798" cy="4876799"/>
        </p:xfrm>
        <a:graphic>
          <a:graphicData uri="http://schemas.openxmlformats.org/drawingml/2006/table">
            <a:tbl>
              <a:tblPr>
                <a:tableStyleId>{5C22544A-7EE6-4342-B048-85BDC9FD1C3A}</a:tableStyleId>
              </a:tblPr>
              <a:tblGrid>
                <a:gridCol w="3124199"/>
                <a:gridCol w="1026269"/>
                <a:gridCol w="968442"/>
                <a:gridCol w="968442"/>
                <a:gridCol w="869004"/>
                <a:gridCol w="968442"/>
              </a:tblGrid>
              <a:tr h="721217">
                <a:tc>
                  <a:txBody>
                    <a:bodyPr/>
                    <a:lstStyle/>
                    <a:p>
                      <a:pPr algn="l" fontAlgn="b"/>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heavy" strike="noStrike" baseline="0" dirty="0">
                          <a:solidFill>
                            <a:srgbClr val="000000"/>
                          </a:solidFill>
                          <a:effectLst/>
                          <a:latin typeface="Calibri"/>
                        </a:rPr>
                        <a:t>UGF</a:t>
                      </a:r>
                    </a:p>
                  </a:txBody>
                  <a:tcPr marL="9525" marR="9525" marT="9525" marB="0" anchor="b"/>
                </a:tc>
                <a:tc>
                  <a:txBody>
                    <a:bodyPr/>
                    <a:lstStyle/>
                    <a:p>
                      <a:pPr algn="ctr" fontAlgn="b"/>
                      <a:r>
                        <a:rPr lang="en-US" sz="1800" b="0" i="0" u="heavy" strike="noStrike" baseline="0" dirty="0">
                          <a:solidFill>
                            <a:srgbClr val="000000"/>
                          </a:solidFill>
                          <a:effectLst/>
                          <a:latin typeface="Calibri"/>
                        </a:rPr>
                        <a:t>DGF</a:t>
                      </a:r>
                    </a:p>
                  </a:txBody>
                  <a:tcPr marL="9525" marR="9525" marT="9525" marB="0" anchor="b"/>
                </a:tc>
                <a:tc>
                  <a:txBody>
                    <a:bodyPr/>
                    <a:lstStyle/>
                    <a:p>
                      <a:pPr algn="ctr" fontAlgn="b"/>
                      <a:r>
                        <a:rPr lang="en-US" sz="1800" b="0" i="0" u="heavy" strike="noStrike" baseline="0" dirty="0">
                          <a:solidFill>
                            <a:srgbClr val="000000"/>
                          </a:solidFill>
                          <a:effectLst/>
                          <a:latin typeface="Calibri"/>
                        </a:rPr>
                        <a:t>Other </a:t>
                      </a:r>
                    </a:p>
                  </a:txBody>
                  <a:tcPr marL="9525" marR="9525" marT="9525" marB="0" anchor="b"/>
                </a:tc>
                <a:tc>
                  <a:txBody>
                    <a:bodyPr/>
                    <a:lstStyle/>
                    <a:p>
                      <a:pPr algn="ctr" fontAlgn="b"/>
                      <a:r>
                        <a:rPr lang="en-US" sz="1800" b="0" i="0" u="heavy" strike="noStrike" baseline="0" dirty="0">
                          <a:solidFill>
                            <a:srgbClr val="000000"/>
                          </a:solidFill>
                          <a:effectLst/>
                          <a:latin typeface="Calibri"/>
                        </a:rPr>
                        <a:t>Federal</a:t>
                      </a:r>
                    </a:p>
                  </a:txBody>
                  <a:tcPr marL="9525" marR="9525" marT="9525" marB="0" anchor="b"/>
                </a:tc>
                <a:tc>
                  <a:txBody>
                    <a:bodyPr/>
                    <a:lstStyle/>
                    <a:p>
                      <a:pPr algn="ctr" fontAlgn="b"/>
                      <a:r>
                        <a:rPr lang="en-US" sz="1800" b="0" i="0" u="heavy" strike="noStrike" baseline="0" dirty="0">
                          <a:solidFill>
                            <a:srgbClr val="000000"/>
                          </a:solidFill>
                          <a:effectLst/>
                          <a:latin typeface="Calibri"/>
                        </a:rPr>
                        <a:t>Total</a:t>
                      </a:r>
                    </a:p>
                  </a:txBody>
                  <a:tcPr marL="9525" marR="9525" marT="9525" marB="0" anchor="b"/>
                </a:tc>
              </a:tr>
              <a:tr h="686873">
                <a:tc>
                  <a:txBody>
                    <a:bodyPr/>
                    <a:lstStyle/>
                    <a:p>
                      <a:pPr algn="l" fontAlgn="b"/>
                      <a:r>
                        <a:rPr lang="en-US" sz="1800" b="0" i="0" u="sng" strike="noStrike" dirty="0">
                          <a:solidFill>
                            <a:srgbClr val="000000"/>
                          </a:solidFill>
                          <a:effectLst/>
                          <a:latin typeface="Calibri"/>
                        </a:rPr>
                        <a:t>FY15 Management Plan</a:t>
                      </a:r>
                    </a:p>
                  </a:txBody>
                  <a:tcPr marL="9525" marR="9525" marT="9525" marB="0" anchor="b"/>
                </a:tc>
                <a:tc>
                  <a:txBody>
                    <a:bodyPr/>
                    <a:lstStyle/>
                    <a:p>
                      <a:pPr algn="r" fontAlgn="b"/>
                      <a:r>
                        <a:rPr lang="en-US" sz="1800" b="0" i="0" u="sng" strike="noStrike" dirty="0">
                          <a:solidFill>
                            <a:srgbClr val="000000"/>
                          </a:solidFill>
                          <a:effectLst/>
                          <a:latin typeface="Calibri"/>
                        </a:rPr>
                        <a:t>     61,275.3 </a:t>
                      </a:r>
                    </a:p>
                  </a:txBody>
                  <a:tcPr marL="9525" marR="9525" marT="9525" marB="0" anchor="b"/>
                </a:tc>
                <a:tc>
                  <a:txBody>
                    <a:bodyPr/>
                    <a:lstStyle/>
                    <a:p>
                      <a:pPr algn="r" fontAlgn="b"/>
                      <a:r>
                        <a:rPr lang="en-US" sz="1800" b="0" i="0" u="sng" strike="noStrike" dirty="0">
                          <a:solidFill>
                            <a:srgbClr val="000000"/>
                          </a:solidFill>
                          <a:effectLst/>
                          <a:latin typeface="Calibri"/>
                        </a:rPr>
                        <a:t>       2,727.9 </a:t>
                      </a:r>
                    </a:p>
                  </a:txBody>
                  <a:tcPr marL="9525" marR="9525" marT="9525" marB="0" anchor="b"/>
                </a:tc>
                <a:tc>
                  <a:txBody>
                    <a:bodyPr/>
                    <a:lstStyle/>
                    <a:p>
                      <a:pPr algn="r" fontAlgn="b"/>
                      <a:r>
                        <a:rPr lang="en-US" sz="1800" b="0" i="0" u="sng" strike="noStrike" dirty="0">
                          <a:solidFill>
                            <a:srgbClr val="000000"/>
                          </a:solidFill>
                          <a:effectLst/>
                          <a:latin typeface="Calibri"/>
                        </a:rPr>
                        <a:t>     30,393.9 </a:t>
                      </a:r>
                    </a:p>
                  </a:txBody>
                  <a:tcPr marL="9525" marR="9525" marT="9525" marB="0" anchor="b"/>
                </a:tc>
                <a:tc>
                  <a:txBody>
                    <a:bodyPr/>
                    <a:lstStyle/>
                    <a:p>
                      <a:pPr algn="r" fontAlgn="b"/>
                      <a:r>
                        <a:rPr lang="en-US" sz="1800" b="0" i="0" u="sng" strike="noStrike" dirty="0">
                          <a:solidFill>
                            <a:srgbClr val="000000"/>
                          </a:solidFill>
                          <a:effectLst/>
                          <a:latin typeface="Calibri"/>
                        </a:rPr>
                        <a:t>     </a:t>
                      </a:r>
                      <a:r>
                        <a:rPr lang="en-US" sz="1800" b="0" i="0" u="sng" strike="noStrike" dirty="0" smtClean="0">
                          <a:solidFill>
                            <a:srgbClr val="000000"/>
                          </a:solidFill>
                          <a:effectLst/>
                          <a:latin typeface="Calibri"/>
                        </a:rPr>
                        <a:t>1,004.3 </a:t>
                      </a:r>
                      <a:endParaRPr lang="en-US" sz="1800" b="0" i="0" u="sng" strike="noStrike" dirty="0">
                        <a:solidFill>
                          <a:srgbClr val="000000"/>
                        </a:solidFill>
                        <a:effectLst/>
                        <a:latin typeface="Calibri"/>
                      </a:endParaRPr>
                    </a:p>
                  </a:txBody>
                  <a:tcPr marL="9525" marR="9525" marT="9525" marB="0" anchor="b"/>
                </a:tc>
                <a:tc>
                  <a:txBody>
                    <a:bodyPr/>
                    <a:lstStyle/>
                    <a:p>
                      <a:pPr algn="r" fontAlgn="b"/>
                      <a:r>
                        <a:rPr lang="en-US" sz="1800" b="0" i="0" u="sng" strike="noStrike" dirty="0">
                          <a:solidFill>
                            <a:srgbClr val="000000"/>
                          </a:solidFill>
                          <a:effectLst/>
                          <a:latin typeface="Calibri"/>
                        </a:rPr>
                        <a:t>     95,401.4 </a:t>
                      </a:r>
                    </a:p>
                  </a:txBody>
                  <a:tcPr marL="9525" marR="9525" marT="9525" marB="0" anchor="b"/>
                </a:tc>
              </a:tr>
              <a:tr h="686873">
                <a:tc>
                  <a:txBody>
                    <a:bodyPr/>
                    <a:lstStyle/>
                    <a:p>
                      <a:pPr algn="l" fontAlgn="b"/>
                      <a:r>
                        <a:rPr lang="en-US" sz="1800" b="0" i="0" u="none" strike="noStrike" dirty="0">
                          <a:solidFill>
                            <a:srgbClr val="000000"/>
                          </a:solidFill>
                          <a:effectLst/>
                          <a:latin typeface="Calibri"/>
                        </a:rPr>
                        <a:t>Less items (deleted)/added to </a:t>
                      </a:r>
                      <a:r>
                        <a:rPr lang="en-US" sz="1800" b="0" i="0" u="none" strike="noStrike" dirty="0" smtClean="0">
                          <a:solidFill>
                            <a:srgbClr val="000000"/>
                          </a:solidFill>
                          <a:effectLst/>
                          <a:latin typeface="Calibri"/>
                        </a:rPr>
                        <a:t>Base</a:t>
                      </a:r>
                      <a:endParaRPr lang="en-US" sz="1800" b="0" i="0" u="none" strike="noStrike" dirty="0">
                        <a:solidFill>
                          <a:srgbClr val="000000"/>
                        </a:solidFill>
                        <a:effectLst/>
                        <a:latin typeface="Calibri"/>
                      </a:endParaRPr>
                    </a:p>
                  </a:txBody>
                  <a:tcPr marL="9525" marR="9525" marT="9525" marB="0" anchor="b"/>
                </a:tc>
                <a:tc>
                  <a:txBody>
                    <a:bodyPr/>
                    <a:lstStyle/>
                    <a:p>
                      <a:pPr algn="r" fontAlgn="b"/>
                      <a:endParaRPr lang="en-US" sz="1800" b="0" i="0" u="none" strike="noStrike" dirty="0">
                        <a:solidFill>
                          <a:srgbClr val="000000"/>
                        </a:solidFill>
                        <a:effectLst/>
                        <a:latin typeface="Calibri"/>
                      </a:endParaRPr>
                    </a:p>
                  </a:txBody>
                  <a:tcPr marL="9525" marR="9525" marT="9525" marB="0" anchor="b"/>
                </a:tc>
                <a:tc>
                  <a:txBody>
                    <a:bodyPr/>
                    <a:lstStyle/>
                    <a:p>
                      <a:pPr algn="r" fontAlgn="b"/>
                      <a:endParaRPr lang="en-US" sz="1800" b="0" i="0" u="none" strike="noStrike">
                        <a:solidFill>
                          <a:srgbClr val="000000"/>
                        </a:solidFill>
                        <a:effectLst/>
                        <a:latin typeface="Calibri"/>
                      </a:endParaRPr>
                    </a:p>
                  </a:txBody>
                  <a:tcPr marL="9525" marR="9525" marT="9525" marB="0" anchor="b"/>
                </a:tc>
                <a:tc>
                  <a:txBody>
                    <a:bodyPr/>
                    <a:lstStyle/>
                    <a:p>
                      <a:pPr algn="r" fontAlgn="b"/>
                      <a:endParaRPr lang="en-US" sz="1800" b="0" i="0" u="none" strike="noStrike" dirty="0">
                        <a:solidFill>
                          <a:srgbClr val="000000"/>
                        </a:solidFill>
                        <a:effectLst/>
                        <a:latin typeface="Calibri"/>
                      </a:endParaRPr>
                    </a:p>
                  </a:txBody>
                  <a:tcPr marL="9525" marR="9525" marT="9525" marB="0" anchor="b"/>
                </a:tc>
                <a:tc>
                  <a:txBody>
                    <a:bodyPr/>
                    <a:lstStyle/>
                    <a:p>
                      <a:pPr algn="r" fontAlgn="b"/>
                      <a:endParaRPr lang="en-US" sz="1800" b="0" i="0" u="none" strike="noStrike" dirty="0">
                        <a:solidFill>
                          <a:srgbClr val="000000"/>
                        </a:solidFill>
                        <a:effectLst/>
                        <a:latin typeface="Calibri"/>
                      </a:endParaRPr>
                    </a:p>
                  </a:txBody>
                  <a:tcPr marL="9525" marR="9525" marT="9525" marB="0" anchor="b"/>
                </a:tc>
                <a:tc>
                  <a:txBody>
                    <a:bodyPr/>
                    <a:lstStyle/>
                    <a:p>
                      <a:pPr algn="r" fontAlgn="b"/>
                      <a:endParaRPr lang="en-US" sz="1800" b="0" i="0" u="none" strike="noStrike" dirty="0">
                        <a:solidFill>
                          <a:srgbClr val="000000"/>
                        </a:solidFill>
                        <a:effectLst/>
                        <a:latin typeface="Calibri"/>
                      </a:endParaRPr>
                    </a:p>
                  </a:txBody>
                  <a:tcPr marL="9525" marR="9525" marT="9525" marB="0" anchor="b"/>
                </a:tc>
              </a:tr>
              <a:tr h="686873">
                <a:tc>
                  <a:txBody>
                    <a:bodyPr/>
                    <a:lstStyle/>
                    <a:p>
                      <a:pPr algn="l" fontAlgn="b"/>
                      <a:r>
                        <a:rPr lang="en-US" sz="1800" b="0" i="0" u="none" strike="noStrike" dirty="0">
                          <a:solidFill>
                            <a:srgbClr val="000000"/>
                          </a:solidFill>
                          <a:effectLst/>
                          <a:latin typeface="Calibri"/>
                        </a:rPr>
                        <a:t>One time items </a:t>
                      </a:r>
                    </a:p>
                  </a:txBody>
                  <a:tcPr marL="9525" marR="9525" marT="9525" marB="0" anchor="b"/>
                </a:tc>
                <a:tc>
                  <a:txBody>
                    <a:bodyPr/>
                    <a:lstStyle/>
                    <a:p>
                      <a:pPr algn="r" fontAlgn="b"/>
                      <a:r>
                        <a:rPr lang="en-US" sz="1800" b="0" i="0" u="none" strike="noStrike" dirty="0">
                          <a:solidFill>
                            <a:srgbClr val="000000"/>
                          </a:solidFill>
                          <a:effectLst/>
                          <a:latin typeface="Calibri"/>
                        </a:rPr>
                        <a:t>     </a:t>
                      </a:r>
                      <a:r>
                        <a:rPr lang="en-US" sz="1800" b="0" i="0" u="none" strike="noStrike" dirty="0" smtClean="0">
                          <a:solidFill>
                            <a:srgbClr val="000000"/>
                          </a:solidFill>
                          <a:effectLst/>
                          <a:latin typeface="Calibri"/>
                        </a:rPr>
                        <a:t>(5,300.0</a:t>
                      </a:r>
                      <a:r>
                        <a:rPr lang="en-US" sz="1800" b="0" i="0" u="none" strike="noStrike" dirty="0">
                          <a:solidFill>
                            <a:srgbClr val="000000"/>
                          </a:solidFill>
                          <a:effectLst/>
                          <a:latin typeface="Calibri"/>
                        </a:rPr>
                        <a:t>)</a:t>
                      </a:r>
                    </a:p>
                  </a:txBody>
                  <a:tcPr marL="9525" marR="9525" marT="9525" marB="0" anchor="b"/>
                </a:tc>
                <a:tc>
                  <a:txBody>
                    <a:bodyPr/>
                    <a:lstStyle/>
                    <a:p>
                      <a:pPr algn="r" fontAlgn="b"/>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b="0" i="0" u="none" strike="noStrike" dirty="0" smtClean="0">
                          <a:solidFill>
                            <a:srgbClr val="000000"/>
                          </a:solidFill>
                          <a:effectLst/>
                          <a:latin typeface="Calibri"/>
                        </a:rPr>
                        <a:t>(15.0)</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b="0" i="0" u="none" strike="noStrike" dirty="0">
                          <a:solidFill>
                            <a:srgbClr val="000000"/>
                          </a:solidFill>
                          <a:effectLst/>
                          <a:latin typeface="Calibri"/>
                        </a:rPr>
                        <a:t>           </a:t>
                      </a:r>
                      <a:r>
                        <a:rPr lang="en-US" sz="1800" b="0" i="0" u="none" strike="noStrike" dirty="0" smtClean="0">
                          <a:solidFill>
                            <a:srgbClr val="000000"/>
                          </a:solidFill>
                          <a:effectLst/>
                          <a:latin typeface="Calibri"/>
                        </a:rPr>
                        <a:t> </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b="0" i="0" u="none" strike="noStrike" dirty="0">
                          <a:solidFill>
                            <a:srgbClr val="000000"/>
                          </a:solidFill>
                          <a:effectLst/>
                          <a:latin typeface="Calibri"/>
                        </a:rPr>
                        <a:t>     </a:t>
                      </a:r>
                      <a:r>
                        <a:rPr lang="en-US" sz="1800" b="0" i="0" u="none" strike="noStrike" dirty="0" smtClean="0">
                          <a:solidFill>
                            <a:srgbClr val="000000"/>
                          </a:solidFill>
                          <a:effectLst/>
                          <a:latin typeface="Calibri"/>
                        </a:rPr>
                        <a:t>(5,315.0</a:t>
                      </a:r>
                      <a:r>
                        <a:rPr lang="en-US" sz="1800" b="0" i="0" u="none" strike="noStrike" dirty="0">
                          <a:solidFill>
                            <a:srgbClr val="000000"/>
                          </a:solidFill>
                          <a:effectLst/>
                          <a:latin typeface="Calibri"/>
                        </a:rPr>
                        <a:t>)</a:t>
                      </a:r>
                    </a:p>
                  </a:txBody>
                  <a:tcPr marL="9525" marR="9525" marT="9525" marB="0" anchor="b"/>
                </a:tc>
              </a:tr>
              <a:tr h="686873">
                <a:tc>
                  <a:txBody>
                    <a:bodyPr/>
                    <a:lstStyle/>
                    <a:p>
                      <a:pPr algn="l" fontAlgn="b"/>
                      <a:r>
                        <a:rPr lang="en-US" sz="1800" b="0" i="0" u="none" strike="noStrike" dirty="0" smtClean="0">
                          <a:solidFill>
                            <a:srgbClr val="000000"/>
                          </a:solidFill>
                          <a:effectLst/>
                          <a:latin typeface="Calibri"/>
                        </a:rPr>
                        <a:t>Multiyear appropriation for</a:t>
                      </a:r>
                      <a:r>
                        <a:rPr lang="en-US" sz="1800" b="0" i="0" u="none" strike="noStrike" baseline="0" dirty="0" smtClean="0">
                          <a:solidFill>
                            <a:srgbClr val="000000"/>
                          </a:solidFill>
                          <a:effectLst/>
                          <a:latin typeface="Calibri"/>
                        </a:rPr>
                        <a:t> Oil, Gas and Mining and Flint Hills</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b="0" i="0" u="none" strike="noStrike" dirty="0" smtClean="0">
                          <a:solidFill>
                            <a:srgbClr val="000000"/>
                          </a:solidFill>
                          <a:effectLst/>
                          <a:latin typeface="Calibri"/>
                        </a:rPr>
                        <a:t>(2,000.0)</a:t>
                      </a:r>
                      <a:endParaRPr lang="en-US" sz="1800" b="0" i="0" u="none" strike="noStrike" dirty="0">
                        <a:solidFill>
                          <a:srgbClr val="000000"/>
                        </a:solidFill>
                        <a:effectLst/>
                        <a:latin typeface="Calibri"/>
                      </a:endParaRPr>
                    </a:p>
                  </a:txBody>
                  <a:tcPr marL="9525" marR="9525" marT="9525" marB="0" anchor="b"/>
                </a:tc>
                <a:tc>
                  <a:txBody>
                    <a:bodyPr/>
                    <a:lstStyle/>
                    <a:p>
                      <a:pPr algn="r" fontAlgn="b"/>
                      <a:endParaRPr lang="en-US" sz="1800" b="0" i="0" u="none" strike="noStrike" dirty="0">
                        <a:solidFill>
                          <a:srgbClr val="000000"/>
                        </a:solidFill>
                        <a:effectLst/>
                        <a:latin typeface="Calibri"/>
                      </a:endParaRPr>
                    </a:p>
                  </a:txBody>
                  <a:tcPr marL="9525" marR="9525" marT="9525" marB="0" anchor="b"/>
                </a:tc>
                <a:tc>
                  <a:txBody>
                    <a:bodyPr/>
                    <a:lstStyle/>
                    <a:p>
                      <a:pPr algn="r" fontAlgn="b"/>
                      <a:endParaRPr lang="en-US" sz="1800" b="0" i="0" u="none" strike="noStrike">
                        <a:solidFill>
                          <a:srgbClr val="000000"/>
                        </a:solidFill>
                        <a:effectLst/>
                        <a:latin typeface="Calibri"/>
                      </a:endParaRPr>
                    </a:p>
                  </a:txBody>
                  <a:tcPr marL="9525" marR="9525" marT="9525" marB="0" anchor="b"/>
                </a:tc>
                <a:tc>
                  <a:txBody>
                    <a:bodyPr/>
                    <a:lstStyle/>
                    <a:p>
                      <a:pPr algn="r" fontAlgn="b"/>
                      <a:endParaRPr lang="en-US" sz="1800" b="0" i="0" u="none" strike="noStrike" dirty="0">
                        <a:solidFill>
                          <a:srgbClr val="000000"/>
                        </a:solidFill>
                        <a:effectLst/>
                        <a:latin typeface="Calibri"/>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 (2,000.0)</a:t>
                      </a:r>
                      <a:endParaRPr lang="en-US" sz="1800" b="0" i="0" u="none" strike="noStrike" dirty="0">
                        <a:solidFill>
                          <a:srgbClr val="000000"/>
                        </a:solidFill>
                        <a:effectLst/>
                        <a:latin typeface="Calibri"/>
                      </a:endParaRPr>
                    </a:p>
                  </a:txBody>
                  <a:tcPr marL="9525" marR="9525" marT="9525" marB="0" anchor="b"/>
                </a:tc>
              </a:tr>
              <a:tr h="686873">
                <a:tc>
                  <a:txBody>
                    <a:bodyPr/>
                    <a:lstStyle/>
                    <a:p>
                      <a:pPr algn="l" fontAlgn="b"/>
                      <a:r>
                        <a:rPr lang="en-US" sz="1800" b="0" i="0" u="none" strike="noStrike">
                          <a:solidFill>
                            <a:srgbClr val="000000"/>
                          </a:solidFill>
                          <a:effectLst/>
                          <a:latin typeface="Calibri"/>
                        </a:rPr>
                        <a:t>Statewide items (Health and Salary)</a:t>
                      </a:r>
                    </a:p>
                  </a:txBody>
                  <a:tcPr marL="9525" marR="9525" marT="9525" marB="0" anchor="b"/>
                </a:tc>
                <a:tc>
                  <a:txBody>
                    <a:bodyPr/>
                    <a:lstStyle/>
                    <a:p>
                      <a:pPr algn="r" fontAlgn="b"/>
                      <a:r>
                        <a:rPr lang="en-US" sz="1800" b="0" i="0" u="sng" strike="noStrike" dirty="0">
                          <a:solidFill>
                            <a:srgbClr val="000000"/>
                          </a:solidFill>
                          <a:effectLst/>
                          <a:latin typeface="Calibri"/>
                        </a:rPr>
                        <a:t>           856.9 </a:t>
                      </a:r>
                    </a:p>
                  </a:txBody>
                  <a:tcPr marL="9525" marR="9525" marT="9525" marB="0" anchor="b"/>
                </a:tc>
                <a:tc>
                  <a:txBody>
                    <a:bodyPr/>
                    <a:lstStyle/>
                    <a:p>
                      <a:pPr algn="r" fontAlgn="b"/>
                      <a:r>
                        <a:rPr lang="en-US" sz="1800" b="0" i="0" u="sng" strike="noStrike" dirty="0">
                          <a:solidFill>
                            <a:srgbClr val="000000"/>
                          </a:solidFill>
                          <a:effectLst/>
                          <a:latin typeface="Calibri"/>
                        </a:rPr>
                        <a:t>             37.8 </a:t>
                      </a:r>
                    </a:p>
                  </a:txBody>
                  <a:tcPr marL="9525" marR="9525" marT="9525" marB="0" anchor="b"/>
                </a:tc>
                <a:tc>
                  <a:txBody>
                    <a:bodyPr/>
                    <a:lstStyle/>
                    <a:p>
                      <a:pPr algn="r" fontAlgn="b"/>
                      <a:r>
                        <a:rPr lang="en-US" sz="1800" b="0" i="0" u="sng" strike="noStrike" dirty="0">
                          <a:solidFill>
                            <a:srgbClr val="000000"/>
                          </a:solidFill>
                          <a:effectLst/>
                          <a:latin typeface="Calibri"/>
                        </a:rPr>
                        <a:t>           408.1 </a:t>
                      </a:r>
                    </a:p>
                  </a:txBody>
                  <a:tcPr marL="9525" marR="9525" marT="9525" marB="0" anchor="b"/>
                </a:tc>
                <a:tc>
                  <a:txBody>
                    <a:bodyPr/>
                    <a:lstStyle/>
                    <a:p>
                      <a:pPr algn="r" fontAlgn="b"/>
                      <a:r>
                        <a:rPr lang="en-US" sz="1800" b="0" i="0" u="sng" strike="noStrike" dirty="0">
                          <a:solidFill>
                            <a:srgbClr val="000000"/>
                          </a:solidFill>
                          <a:effectLst/>
                          <a:latin typeface="Calibri"/>
                        </a:rPr>
                        <a:t>             </a:t>
                      </a:r>
                      <a:r>
                        <a:rPr lang="en-US" sz="1800" b="0" i="0" u="sng" strike="noStrike" dirty="0" smtClean="0">
                          <a:solidFill>
                            <a:srgbClr val="000000"/>
                          </a:solidFill>
                          <a:effectLst/>
                          <a:latin typeface="Calibri"/>
                        </a:rPr>
                        <a:t>15.8 </a:t>
                      </a:r>
                      <a:endParaRPr lang="en-US" sz="1800" b="0" i="0" u="sng" strike="noStrike" dirty="0">
                        <a:solidFill>
                          <a:srgbClr val="000000"/>
                        </a:solidFill>
                        <a:effectLst/>
                        <a:latin typeface="Calibri"/>
                      </a:endParaRPr>
                    </a:p>
                  </a:txBody>
                  <a:tcPr marL="9525" marR="9525" marT="9525" marB="0" anchor="b"/>
                </a:tc>
                <a:tc>
                  <a:txBody>
                    <a:bodyPr/>
                    <a:lstStyle/>
                    <a:p>
                      <a:pPr algn="r" fontAlgn="b"/>
                      <a:r>
                        <a:rPr lang="en-US" sz="1800" b="0" i="0" u="sng" strike="noStrike" dirty="0">
                          <a:solidFill>
                            <a:srgbClr val="000000"/>
                          </a:solidFill>
                          <a:effectLst/>
                          <a:latin typeface="Calibri"/>
                        </a:rPr>
                        <a:t>       </a:t>
                      </a:r>
                      <a:r>
                        <a:rPr lang="en-US" sz="1800" b="0" i="0" u="sng" strike="noStrike" dirty="0" smtClean="0">
                          <a:solidFill>
                            <a:srgbClr val="000000"/>
                          </a:solidFill>
                          <a:effectLst/>
                          <a:latin typeface="Calibri"/>
                        </a:rPr>
                        <a:t>1,318.6 </a:t>
                      </a:r>
                      <a:endParaRPr lang="en-US" sz="1800" b="0" i="0" u="sng" strike="noStrike" dirty="0">
                        <a:solidFill>
                          <a:srgbClr val="000000"/>
                        </a:solidFill>
                        <a:effectLst/>
                        <a:latin typeface="Calibri"/>
                      </a:endParaRPr>
                    </a:p>
                  </a:txBody>
                  <a:tcPr marL="9525" marR="9525" marT="9525" marB="0" anchor="b"/>
                </a:tc>
              </a:tr>
              <a:tr h="721217">
                <a:tc>
                  <a:txBody>
                    <a:bodyPr/>
                    <a:lstStyle/>
                    <a:p>
                      <a:pPr algn="l" fontAlgn="b"/>
                      <a:r>
                        <a:rPr lang="en-US" sz="1800" b="0" i="0" u="none" strike="noStrike" dirty="0">
                          <a:solidFill>
                            <a:srgbClr val="000000"/>
                          </a:solidFill>
                          <a:effectLst/>
                          <a:latin typeface="Calibri"/>
                        </a:rPr>
                        <a:t>FY16 Adjusted </a:t>
                      </a:r>
                      <a:r>
                        <a:rPr lang="en-US" sz="1800" b="0" i="0" u="none" strike="noStrike" dirty="0" smtClean="0">
                          <a:solidFill>
                            <a:srgbClr val="000000"/>
                          </a:solidFill>
                          <a:effectLst/>
                          <a:latin typeface="Calibri"/>
                        </a:rPr>
                        <a:t>Base</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b="0" i="0" u="heavy" strike="noStrike" baseline="0" dirty="0">
                          <a:solidFill>
                            <a:srgbClr val="000000"/>
                          </a:solidFill>
                          <a:effectLst/>
                          <a:latin typeface="Calibri"/>
                        </a:rPr>
                        <a:t>     54,832.2 </a:t>
                      </a:r>
                    </a:p>
                  </a:txBody>
                  <a:tcPr marL="9525" marR="9525" marT="9525" marB="0" anchor="b"/>
                </a:tc>
                <a:tc>
                  <a:txBody>
                    <a:bodyPr/>
                    <a:lstStyle/>
                    <a:p>
                      <a:pPr algn="r" fontAlgn="b"/>
                      <a:r>
                        <a:rPr lang="en-US" sz="1800" b="0" i="0" u="heavy" strike="noStrike" baseline="0" dirty="0">
                          <a:solidFill>
                            <a:srgbClr val="000000"/>
                          </a:solidFill>
                          <a:effectLst/>
                          <a:latin typeface="Calibri"/>
                        </a:rPr>
                        <a:t>       2,765.7 </a:t>
                      </a:r>
                    </a:p>
                  </a:txBody>
                  <a:tcPr marL="9525" marR="9525" marT="9525" marB="0" anchor="b"/>
                </a:tc>
                <a:tc>
                  <a:txBody>
                    <a:bodyPr/>
                    <a:lstStyle/>
                    <a:p>
                      <a:pPr algn="r" fontAlgn="b"/>
                      <a:r>
                        <a:rPr lang="en-US" sz="1800" b="0" i="0" u="heavy" strike="noStrike" baseline="0" dirty="0">
                          <a:solidFill>
                            <a:srgbClr val="000000"/>
                          </a:solidFill>
                          <a:effectLst/>
                          <a:latin typeface="Calibri"/>
                        </a:rPr>
                        <a:t>     </a:t>
                      </a:r>
                      <a:r>
                        <a:rPr lang="en-US" sz="1800" b="0" i="0" u="heavy" strike="noStrike" baseline="0" dirty="0" smtClean="0">
                          <a:solidFill>
                            <a:srgbClr val="000000"/>
                          </a:solidFill>
                          <a:effectLst/>
                          <a:latin typeface="Calibri"/>
                        </a:rPr>
                        <a:t>30,787.0</a:t>
                      </a:r>
                      <a:endParaRPr lang="en-US" sz="1800" b="0" i="0" u="heavy" strike="noStrike" baseline="0" dirty="0">
                        <a:solidFill>
                          <a:srgbClr val="000000"/>
                        </a:solidFill>
                        <a:effectLst/>
                        <a:latin typeface="Calibri"/>
                      </a:endParaRPr>
                    </a:p>
                  </a:txBody>
                  <a:tcPr marL="9525" marR="9525" marT="9525" marB="0" anchor="b"/>
                </a:tc>
                <a:tc>
                  <a:txBody>
                    <a:bodyPr/>
                    <a:lstStyle/>
                    <a:p>
                      <a:pPr algn="r" fontAlgn="b"/>
                      <a:r>
                        <a:rPr lang="en-US" sz="1800" b="0" i="0" u="heavy" strike="noStrike" baseline="0" dirty="0" smtClean="0">
                          <a:solidFill>
                            <a:srgbClr val="000000"/>
                          </a:solidFill>
                          <a:effectLst/>
                          <a:latin typeface="Calibri"/>
                        </a:rPr>
                        <a:t>1,020.1      </a:t>
                      </a:r>
                      <a:endParaRPr lang="en-US" sz="1800" b="0" i="0" u="heavy" strike="noStrike" baseline="0" dirty="0">
                        <a:solidFill>
                          <a:srgbClr val="000000"/>
                        </a:solidFill>
                        <a:effectLst/>
                        <a:latin typeface="Calibri"/>
                      </a:endParaRPr>
                    </a:p>
                  </a:txBody>
                  <a:tcPr marL="9525" marR="9525" marT="9525" marB="0" anchor="b"/>
                </a:tc>
                <a:tc>
                  <a:txBody>
                    <a:bodyPr/>
                    <a:lstStyle/>
                    <a:p>
                      <a:pPr algn="r" fontAlgn="b"/>
                      <a:r>
                        <a:rPr lang="en-US" sz="1800" b="0" i="0" u="heavy" strike="noStrike" baseline="0" dirty="0">
                          <a:solidFill>
                            <a:srgbClr val="000000"/>
                          </a:solidFill>
                          <a:effectLst/>
                          <a:latin typeface="Calibri"/>
                        </a:rPr>
                        <a:t>     </a:t>
                      </a:r>
                      <a:r>
                        <a:rPr lang="en-US" sz="1800" b="0" i="0" u="heavy" strike="noStrike" baseline="0" dirty="0" smtClean="0">
                          <a:solidFill>
                            <a:srgbClr val="000000"/>
                          </a:solidFill>
                          <a:effectLst/>
                          <a:latin typeface="Calibri"/>
                        </a:rPr>
                        <a:t>89,405.0 </a:t>
                      </a:r>
                      <a:endParaRPr lang="en-US" sz="1800" b="0" i="0" u="heavy" strike="noStrike" baseline="0"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528245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FY16 Adj. Base to FY16 Budget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57991357"/>
              </p:ext>
            </p:extLst>
          </p:nvPr>
        </p:nvGraphicFramePr>
        <p:xfrm>
          <a:off x="228600" y="1256452"/>
          <a:ext cx="8077200" cy="5494075"/>
        </p:xfrm>
        <a:graphic>
          <a:graphicData uri="http://schemas.openxmlformats.org/drawingml/2006/table">
            <a:tbl>
              <a:tblPr>
                <a:tableStyleId>{5C22544A-7EE6-4342-B048-85BDC9FD1C3A}</a:tableStyleId>
              </a:tblPr>
              <a:tblGrid>
                <a:gridCol w="3243219"/>
                <a:gridCol w="987066"/>
                <a:gridCol w="987066"/>
                <a:gridCol w="987066"/>
                <a:gridCol w="885717"/>
                <a:gridCol w="987066"/>
              </a:tblGrid>
              <a:tr h="398645">
                <a:tc>
                  <a:txBody>
                    <a:bodyPr/>
                    <a:lstStyle/>
                    <a:p>
                      <a:pPr algn="l" fontAlgn="b"/>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heavy" strike="noStrike" baseline="0" dirty="0">
                          <a:effectLst/>
                        </a:rPr>
                        <a:t>UGF</a:t>
                      </a:r>
                      <a:endParaRPr lang="en-US" sz="1800" b="0" i="0" u="heavy" strike="noStrike" baseline="0" dirty="0">
                        <a:solidFill>
                          <a:srgbClr val="000000"/>
                        </a:solidFill>
                        <a:effectLst/>
                        <a:latin typeface="Calibri"/>
                      </a:endParaRPr>
                    </a:p>
                  </a:txBody>
                  <a:tcPr marL="9525" marR="9525" marT="9525" marB="0" anchor="b"/>
                </a:tc>
                <a:tc>
                  <a:txBody>
                    <a:bodyPr/>
                    <a:lstStyle/>
                    <a:p>
                      <a:pPr algn="ctr" fontAlgn="b"/>
                      <a:r>
                        <a:rPr lang="en-US" sz="1800" u="heavy" strike="noStrike" baseline="0" dirty="0">
                          <a:effectLst/>
                        </a:rPr>
                        <a:t>DGF</a:t>
                      </a:r>
                      <a:endParaRPr lang="en-US" sz="1800" b="0" i="0" u="heavy" strike="noStrike" baseline="0" dirty="0">
                        <a:solidFill>
                          <a:srgbClr val="000000"/>
                        </a:solidFill>
                        <a:effectLst/>
                        <a:latin typeface="Calibri"/>
                      </a:endParaRPr>
                    </a:p>
                  </a:txBody>
                  <a:tcPr marL="9525" marR="9525" marT="9525" marB="0" anchor="b"/>
                </a:tc>
                <a:tc>
                  <a:txBody>
                    <a:bodyPr/>
                    <a:lstStyle/>
                    <a:p>
                      <a:pPr algn="ctr" fontAlgn="b"/>
                      <a:r>
                        <a:rPr lang="en-US" sz="1800" u="heavy" strike="noStrike" baseline="0" dirty="0">
                          <a:effectLst/>
                        </a:rPr>
                        <a:t>Other </a:t>
                      </a:r>
                      <a:endParaRPr lang="en-US" sz="1800" b="0" i="0" u="heavy" strike="noStrike" baseline="0" dirty="0">
                        <a:solidFill>
                          <a:srgbClr val="000000"/>
                        </a:solidFill>
                        <a:effectLst/>
                        <a:latin typeface="Calibri"/>
                      </a:endParaRPr>
                    </a:p>
                  </a:txBody>
                  <a:tcPr marL="9525" marR="9525" marT="9525" marB="0" anchor="b"/>
                </a:tc>
                <a:tc>
                  <a:txBody>
                    <a:bodyPr/>
                    <a:lstStyle/>
                    <a:p>
                      <a:pPr algn="ctr" fontAlgn="b"/>
                      <a:r>
                        <a:rPr lang="en-US" sz="1800" u="heavy" strike="noStrike" baseline="0" dirty="0">
                          <a:effectLst/>
                        </a:rPr>
                        <a:t>Federal</a:t>
                      </a:r>
                      <a:endParaRPr lang="en-US" sz="1800" b="0" i="0" u="heavy" strike="noStrike" baseline="0" dirty="0">
                        <a:solidFill>
                          <a:srgbClr val="000000"/>
                        </a:solidFill>
                        <a:effectLst/>
                        <a:latin typeface="Calibri"/>
                      </a:endParaRPr>
                    </a:p>
                  </a:txBody>
                  <a:tcPr marL="9525" marR="9525" marT="9525" marB="0" anchor="b"/>
                </a:tc>
                <a:tc>
                  <a:txBody>
                    <a:bodyPr/>
                    <a:lstStyle/>
                    <a:p>
                      <a:pPr algn="ctr" fontAlgn="b"/>
                      <a:r>
                        <a:rPr lang="en-US" sz="1800" u="heavy" strike="noStrike" baseline="0" dirty="0">
                          <a:effectLst/>
                        </a:rPr>
                        <a:t>Total</a:t>
                      </a:r>
                      <a:endParaRPr lang="en-US" sz="1800" b="0" i="0" u="heavy" strike="noStrike" baseline="0" dirty="0">
                        <a:solidFill>
                          <a:srgbClr val="000000"/>
                        </a:solidFill>
                        <a:effectLst/>
                        <a:latin typeface="Calibri"/>
                      </a:endParaRPr>
                    </a:p>
                  </a:txBody>
                  <a:tcPr marL="9525" marR="9525" marT="9525" marB="0" anchor="b"/>
                </a:tc>
              </a:tr>
              <a:tr h="537196">
                <a:tc>
                  <a:txBody>
                    <a:bodyPr/>
                    <a:lstStyle/>
                    <a:p>
                      <a:pPr algn="l" fontAlgn="b"/>
                      <a:r>
                        <a:rPr lang="en-US" sz="1800" u="none" strike="noStrike" dirty="0">
                          <a:effectLst/>
                        </a:rPr>
                        <a:t>FY16 Adjusted </a:t>
                      </a:r>
                      <a:r>
                        <a:rPr lang="en-US" sz="1800" u="none" strike="noStrike" dirty="0" smtClean="0">
                          <a:effectLst/>
                        </a:rPr>
                        <a:t>Base</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sng" strike="noStrike" baseline="0" dirty="0">
                          <a:effectLst/>
                        </a:rPr>
                        <a:t>     54,832.2 </a:t>
                      </a:r>
                      <a:endParaRPr lang="en-US" sz="1800" b="0" i="0" u="sng" strike="noStrike" baseline="0" dirty="0">
                        <a:solidFill>
                          <a:srgbClr val="000000"/>
                        </a:solidFill>
                        <a:effectLst/>
                        <a:latin typeface="Calibri"/>
                      </a:endParaRPr>
                    </a:p>
                  </a:txBody>
                  <a:tcPr marL="9525" marR="9525" marT="9525" marB="0" anchor="b"/>
                </a:tc>
                <a:tc>
                  <a:txBody>
                    <a:bodyPr/>
                    <a:lstStyle/>
                    <a:p>
                      <a:pPr algn="r" fontAlgn="b"/>
                      <a:r>
                        <a:rPr lang="en-US" sz="1800" u="sng" strike="noStrike" baseline="0" dirty="0">
                          <a:effectLst/>
                        </a:rPr>
                        <a:t>       2,765.7 </a:t>
                      </a:r>
                      <a:endParaRPr lang="en-US" sz="1800" b="0" i="0" u="sng" strike="noStrike" baseline="0" dirty="0">
                        <a:solidFill>
                          <a:srgbClr val="000000"/>
                        </a:solidFill>
                        <a:effectLst/>
                        <a:latin typeface="Calibri"/>
                      </a:endParaRPr>
                    </a:p>
                  </a:txBody>
                  <a:tcPr marL="9525" marR="9525" marT="9525" marB="0" anchor="b"/>
                </a:tc>
                <a:tc>
                  <a:txBody>
                    <a:bodyPr/>
                    <a:lstStyle/>
                    <a:p>
                      <a:pPr algn="r" fontAlgn="b"/>
                      <a:r>
                        <a:rPr lang="en-US" sz="1800" u="sng" strike="noStrike" baseline="0" dirty="0">
                          <a:effectLst/>
                        </a:rPr>
                        <a:t>     </a:t>
                      </a:r>
                      <a:r>
                        <a:rPr lang="en-US" sz="1800" u="sng" strike="noStrike" baseline="0" dirty="0" smtClean="0">
                          <a:effectLst/>
                        </a:rPr>
                        <a:t>30,787.0 </a:t>
                      </a:r>
                      <a:endParaRPr lang="en-US" sz="1800" b="0" i="0" u="sng" strike="noStrike" baseline="0" dirty="0">
                        <a:solidFill>
                          <a:srgbClr val="000000"/>
                        </a:solidFill>
                        <a:effectLst/>
                        <a:latin typeface="Calibri"/>
                      </a:endParaRPr>
                    </a:p>
                  </a:txBody>
                  <a:tcPr marL="9525" marR="9525" marT="9525" marB="0" anchor="b"/>
                </a:tc>
                <a:tc>
                  <a:txBody>
                    <a:bodyPr/>
                    <a:lstStyle/>
                    <a:p>
                      <a:pPr algn="r" fontAlgn="b"/>
                      <a:r>
                        <a:rPr lang="en-US" sz="1800" u="sng" strike="noStrike" baseline="0" dirty="0" smtClean="0">
                          <a:effectLst/>
                        </a:rPr>
                        <a:t>1,020.1      </a:t>
                      </a:r>
                      <a:endParaRPr lang="en-US" sz="1800" b="0" i="0" u="sng" strike="noStrike" baseline="0" dirty="0">
                        <a:solidFill>
                          <a:srgbClr val="000000"/>
                        </a:solidFill>
                        <a:effectLst/>
                        <a:latin typeface="Calibri"/>
                      </a:endParaRPr>
                    </a:p>
                  </a:txBody>
                  <a:tcPr marL="9525" marR="9525" marT="9525" marB="0" anchor="b"/>
                </a:tc>
                <a:tc>
                  <a:txBody>
                    <a:bodyPr/>
                    <a:lstStyle/>
                    <a:p>
                      <a:pPr algn="r" fontAlgn="b"/>
                      <a:r>
                        <a:rPr lang="en-US" sz="1800" u="sng" strike="noStrike" baseline="0" dirty="0">
                          <a:effectLst/>
                        </a:rPr>
                        <a:t>     </a:t>
                      </a:r>
                      <a:r>
                        <a:rPr lang="en-US" sz="1800" u="sng" strike="noStrike" baseline="0" dirty="0" smtClean="0">
                          <a:effectLst/>
                        </a:rPr>
                        <a:t>89,405.0 </a:t>
                      </a:r>
                      <a:endParaRPr lang="en-US" sz="1800" b="0" i="0" u="sng" strike="noStrike" baseline="0" dirty="0">
                        <a:solidFill>
                          <a:srgbClr val="000000"/>
                        </a:solidFill>
                        <a:effectLst/>
                        <a:latin typeface="Calibri"/>
                      </a:endParaRPr>
                    </a:p>
                  </a:txBody>
                  <a:tcPr marL="9525" marR="9525" marT="9525" marB="0" anchor="b"/>
                </a:tc>
              </a:tr>
              <a:tr h="537196">
                <a:tc>
                  <a:txBody>
                    <a:bodyPr/>
                    <a:lstStyle/>
                    <a:p>
                      <a:pPr algn="l" fontAlgn="b"/>
                      <a:r>
                        <a:rPr lang="en-US" sz="1800" u="none" strike="noStrike">
                          <a:effectLst/>
                        </a:rPr>
                        <a:t>One time items</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       3,700.0 </a:t>
                      </a:r>
                      <a:endParaRPr lang="en-US" sz="1800" b="0" i="0" u="none" strike="noStrike">
                        <a:solidFill>
                          <a:srgbClr val="000000"/>
                        </a:solidFill>
                        <a:effectLst/>
                        <a:latin typeface="Calibri"/>
                      </a:endParaRPr>
                    </a:p>
                  </a:txBody>
                  <a:tcPr marL="9525" marR="9525" marT="9525" marB="0" anchor="b"/>
                </a:tc>
                <a:tc>
                  <a:txBody>
                    <a:bodyPr/>
                    <a:lstStyle/>
                    <a:p>
                      <a:pPr algn="r" fontAlgn="b"/>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b="0" i="0" u="none" strike="noStrike" dirty="0" smtClean="0">
                          <a:solidFill>
                            <a:srgbClr val="000000"/>
                          </a:solidFill>
                          <a:effectLst/>
                          <a:latin typeface="Calibri"/>
                        </a:rPr>
                        <a:t>15.0</a:t>
                      </a:r>
                      <a:endParaRPr lang="en-US" sz="1800" b="0" i="0" u="none" strike="noStrike" dirty="0">
                        <a:solidFill>
                          <a:srgbClr val="000000"/>
                        </a:solidFill>
                        <a:effectLst/>
                        <a:latin typeface="Calibri"/>
                      </a:endParaRPr>
                    </a:p>
                  </a:txBody>
                  <a:tcPr marL="9525" marR="9525" marT="9525" marB="0" anchor="b"/>
                </a:tc>
                <a:tc>
                  <a:txBody>
                    <a:bodyPr/>
                    <a:lstStyle/>
                    <a:p>
                      <a:pPr algn="r" fontAlgn="b"/>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       </a:t>
                      </a:r>
                      <a:r>
                        <a:rPr lang="en-US" sz="1800" u="none" strike="noStrike" dirty="0" smtClean="0">
                          <a:effectLst/>
                        </a:rPr>
                        <a:t>3,715.0 </a:t>
                      </a:r>
                      <a:endParaRPr lang="en-US" sz="1800" b="0" i="0" u="none" strike="noStrike" dirty="0">
                        <a:solidFill>
                          <a:srgbClr val="000000"/>
                        </a:solidFill>
                        <a:effectLst/>
                        <a:latin typeface="Calibri"/>
                      </a:endParaRPr>
                    </a:p>
                  </a:txBody>
                  <a:tcPr marL="9525" marR="9525" marT="9525" marB="0" anchor="b"/>
                </a:tc>
              </a:tr>
              <a:tr h="687186">
                <a:tc>
                  <a:txBody>
                    <a:bodyPr/>
                    <a:lstStyle/>
                    <a:p>
                      <a:pPr algn="l" fontAlgn="b"/>
                      <a:r>
                        <a:rPr lang="en-US" sz="1800" u="none" strike="noStrike">
                          <a:effectLst/>
                        </a:rPr>
                        <a:t>General reductions in operating costs</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         (546.0)</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         (120.0)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         (186.4)</a:t>
                      </a:r>
                      <a:endParaRPr lang="en-US" sz="1800" b="0" i="0" u="none" strike="noStrike">
                        <a:solidFill>
                          <a:srgbClr val="000000"/>
                        </a:solidFill>
                        <a:effectLst/>
                        <a:latin typeface="Calibri"/>
                      </a:endParaRPr>
                    </a:p>
                  </a:txBody>
                  <a:tcPr marL="9525" marR="9525" marT="9525" marB="0" anchor="b"/>
                </a:tc>
                <a:tc>
                  <a:txBody>
                    <a:bodyPr/>
                    <a:lstStyle/>
                    <a:p>
                      <a:pPr algn="r" fontAlgn="b"/>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         (852.4)</a:t>
                      </a:r>
                      <a:endParaRPr lang="en-US" sz="1800" b="0" i="0" u="none" strike="noStrike" dirty="0">
                        <a:solidFill>
                          <a:srgbClr val="000000"/>
                        </a:solidFill>
                        <a:effectLst/>
                        <a:latin typeface="Calibri"/>
                      </a:endParaRPr>
                    </a:p>
                  </a:txBody>
                  <a:tcPr marL="9525" marR="9525" marT="9525" marB="0" anchor="b"/>
                </a:tc>
              </a:tr>
              <a:tr h="537196">
                <a:tc>
                  <a:txBody>
                    <a:bodyPr/>
                    <a:lstStyle/>
                    <a:p>
                      <a:pPr algn="l" fontAlgn="b"/>
                      <a:r>
                        <a:rPr lang="en-US" sz="1800" u="none" strike="noStrike" dirty="0" smtClean="0">
                          <a:effectLst/>
                        </a:rPr>
                        <a:t>48-hour </a:t>
                      </a:r>
                      <a:r>
                        <a:rPr lang="en-US" sz="1800" u="none" strike="noStrike" dirty="0">
                          <a:effectLst/>
                        </a:rPr>
                        <a:t>arraignment requirement</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           (30.9)</a:t>
                      </a:r>
                      <a:endParaRPr lang="en-US" sz="1800" b="0" i="0" u="none" strike="noStrike">
                        <a:solidFill>
                          <a:srgbClr val="000000"/>
                        </a:solidFill>
                        <a:effectLst/>
                        <a:latin typeface="Calibri"/>
                      </a:endParaRPr>
                    </a:p>
                  </a:txBody>
                  <a:tcPr marL="9525" marR="9525" marT="9525" marB="0" anchor="b"/>
                </a:tc>
                <a:tc>
                  <a:txBody>
                    <a:bodyPr/>
                    <a:lstStyle/>
                    <a:p>
                      <a:pPr algn="r" fontAlgn="b"/>
                      <a:endParaRPr lang="en-US" sz="1800" b="0" i="0" u="none" strike="noStrike">
                        <a:solidFill>
                          <a:srgbClr val="000000"/>
                        </a:solidFill>
                        <a:effectLst/>
                        <a:latin typeface="Calibri"/>
                      </a:endParaRPr>
                    </a:p>
                  </a:txBody>
                  <a:tcPr marL="9525" marR="9525" marT="9525" marB="0" anchor="b"/>
                </a:tc>
                <a:tc>
                  <a:txBody>
                    <a:bodyPr/>
                    <a:lstStyle/>
                    <a:p>
                      <a:pPr algn="r" fontAlgn="b"/>
                      <a:endParaRPr lang="en-US" sz="1800" b="0" i="0" u="none" strike="noStrike">
                        <a:solidFill>
                          <a:srgbClr val="000000"/>
                        </a:solidFill>
                        <a:effectLst/>
                        <a:latin typeface="Calibri"/>
                      </a:endParaRPr>
                    </a:p>
                  </a:txBody>
                  <a:tcPr marL="9525" marR="9525" marT="9525" marB="0" anchor="b"/>
                </a:tc>
                <a:tc>
                  <a:txBody>
                    <a:bodyPr/>
                    <a:lstStyle/>
                    <a:p>
                      <a:pPr algn="r" fontAlgn="b"/>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           (30.9)</a:t>
                      </a:r>
                      <a:endParaRPr lang="en-US" sz="1800" b="0" i="0" u="none" strike="noStrike" dirty="0">
                        <a:solidFill>
                          <a:srgbClr val="000000"/>
                        </a:solidFill>
                        <a:effectLst/>
                        <a:latin typeface="Calibri"/>
                      </a:endParaRPr>
                    </a:p>
                  </a:txBody>
                  <a:tcPr marL="9525" marR="9525" marT="9525" marB="0" anchor="b"/>
                </a:tc>
              </a:tr>
              <a:tr h="687186">
                <a:tc>
                  <a:txBody>
                    <a:bodyPr/>
                    <a:lstStyle/>
                    <a:p>
                      <a:pPr algn="l" fontAlgn="b"/>
                      <a:r>
                        <a:rPr lang="en-US" sz="1800" u="none" strike="noStrike" dirty="0">
                          <a:effectLst/>
                        </a:rPr>
                        <a:t>ESA </a:t>
                      </a:r>
                      <a:r>
                        <a:rPr lang="en-US" sz="1800" u="none" strike="noStrike" dirty="0" smtClean="0">
                          <a:effectLst/>
                        </a:rPr>
                        <a:t>outside counsel</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         (300.0)</a:t>
                      </a:r>
                      <a:endParaRPr lang="en-US" sz="1800" b="0" i="0" u="none" strike="noStrike">
                        <a:solidFill>
                          <a:srgbClr val="000000"/>
                        </a:solidFill>
                        <a:effectLst/>
                        <a:latin typeface="Calibri"/>
                      </a:endParaRPr>
                    </a:p>
                  </a:txBody>
                  <a:tcPr marL="9525" marR="9525" marT="9525" marB="0" anchor="b"/>
                </a:tc>
                <a:tc>
                  <a:txBody>
                    <a:bodyPr/>
                    <a:lstStyle/>
                    <a:p>
                      <a:pPr algn="r" fontAlgn="b"/>
                      <a:endParaRPr lang="en-US" sz="1800" b="0" i="0" u="none" strike="noStrike">
                        <a:solidFill>
                          <a:srgbClr val="000000"/>
                        </a:solidFill>
                        <a:effectLst/>
                        <a:latin typeface="Calibri"/>
                      </a:endParaRPr>
                    </a:p>
                  </a:txBody>
                  <a:tcPr marL="9525" marR="9525" marT="9525" marB="0" anchor="b"/>
                </a:tc>
                <a:tc>
                  <a:txBody>
                    <a:bodyPr/>
                    <a:lstStyle/>
                    <a:p>
                      <a:pPr algn="r" fontAlgn="b"/>
                      <a:endParaRPr lang="en-US" sz="1800" b="0" i="0" u="none" strike="noStrike">
                        <a:solidFill>
                          <a:srgbClr val="000000"/>
                        </a:solidFill>
                        <a:effectLst/>
                        <a:latin typeface="Calibri"/>
                      </a:endParaRPr>
                    </a:p>
                  </a:txBody>
                  <a:tcPr marL="9525" marR="9525" marT="9525" marB="0" anchor="b"/>
                </a:tc>
                <a:tc>
                  <a:txBody>
                    <a:bodyPr/>
                    <a:lstStyle/>
                    <a:p>
                      <a:pPr algn="r" fontAlgn="b"/>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         (300.0)</a:t>
                      </a:r>
                      <a:endParaRPr lang="en-US" sz="1800" b="0" i="0" u="none" strike="noStrike" dirty="0">
                        <a:solidFill>
                          <a:srgbClr val="000000"/>
                        </a:solidFill>
                        <a:effectLst/>
                        <a:latin typeface="Calibri"/>
                      </a:endParaRPr>
                    </a:p>
                  </a:txBody>
                  <a:tcPr marL="9525" marR="9525" marT="9525" marB="0" anchor="b"/>
                </a:tc>
              </a:tr>
              <a:tr h="687186">
                <a:tc>
                  <a:txBody>
                    <a:bodyPr/>
                    <a:lstStyle/>
                    <a:p>
                      <a:pPr algn="l" fontAlgn="b"/>
                      <a:r>
                        <a:rPr lang="en-US" sz="1800" u="none" strike="noStrike" dirty="0">
                          <a:effectLst/>
                        </a:rPr>
                        <a:t>Restructuring rural DA Office service delivery</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         (916.7)</a:t>
                      </a:r>
                      <a:endParaRPr lang="en-US" sz="1800" b="0" i="0" u="none" strike="noStrike">
                        <a:solidFill>
                          <a:srgbClr val="000000"/>
                        </a:solidFill>
                        <a:effectLst/>
                        <a:latin typeface="Calibri"/>
                      </a:endParaRPr>
                    </a:p>
                  </a:txBody>
                  <a:tcPr marL="9525" marR="9525" marT="9525" marB="0" anchor="b"/>
                </a:tc>
                <a:tc>
                  <a:txBody>
                    <a:bodyPr/>
                    <a:lstStyle/>
                    <a:p>
                      <a:pPr algn="r" fontAlgn="b"/>
                      <a:endParaRPr lang="en-US" sz="1800" b="0" i="0" u="none" strike="noStrike">
                        <a:solidFill>
                          <a:srgbClr val="000000"/>
                        </a:solidFill>
                        <a:effectLst/>
                        <a:latin typeface="Calibri"/>
                      </a:endParaRPr>
                    </a:p>
                  </a:txBody>
                  <a:tcPr marL="9525" marR="9525" marT="9525" marB="0" anchor="b"/>
                </a:tc>
                <a:tc>
                  <a:txBody>
                    <a:bodyPr/>
                    <a:lstStyle/>
                    <a:p>
                      <a:pPr algn="r" fontAlgn="b"/>
                      <a:endParaRPr lang="en-US" sz="1800" b="0" i="0" u="none" strike="noStrike">
                        <a:solidFill>
                          <a:srgbClr val="000000"/>
                        </a:solidFill>
                        <a:effectLst/>
                        <a:latin typeface="Calibri"/>
                      </a:endParaRPr>
                    </a:p>
                  </a:txBody>
                  <a:tcPr marL="9525" marR="9525" marT="9525" marB="0" anchor="b"/>
                </a:tc>
                <a:tc>
                  <a:txBody>
                    <a:bodyPr/>
                    <a:lstStyle/>
                    <a:p>
                      <a:pPr algn="r" fontAlgn="b"/>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         (916.7)</a:t>
                      </a:r>
                      <a:endParaRPr lang="en-US" sz="1800" b="0" i="0" u="none" strike="noStrike" dirty="0">
                        <a:solidFill>
                          <a:srgbClr val="000000"/>
                        </a:solidFill>
                        <a:effectLst/>
                        <a:latin typeface="Calibri"/>
                      </a:endParaRPr>
                    </a:p>
                  </a:txBody>
                  <a:tcPr marL="9525" marR="9525" marT="9525" marB="0" anchor="b"/>
                </a:tc>
              </a:tr>
              <a:tr h="537196">
                <a:tc>
                  <a:txBody>
                    <a:bodyPr/>
                    <a:lstStyle/>
                    <a:p>
                      <a:pPr algn="l" fontAlgn="b"/>
                      <a:r>
                        <a:rPr lang="en-US" sz="1800" u="none" strike="noStrike" dirty="0">
                          <a:effectLst/>
                        </a:rPr>
                        <a:t>Staff </a:t>
                      </a:r>
                      <a:r>
                        <a:rPr lang="en-US" sz="1800" u="none" strike="noStrike" dirty="0" smtClean="0">
                          <a:effectLst/>
                        </a:rPr>
                        <a:t>reductions (est. 19)</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sng" strike="noStrike" baseline="0" dirty="0">
                          <a:effectLst/>
                        </a:rPr>
                        <a:t>     (2,576.4)</a:t>
                      </a:r>
                      <a:endParaRPr lang="en-US" sz="1800" b="0" i="0" u="sng" strike="noStrike" baseline="0" dirty="0">
                        <a:solidFill>
                          <a:srgbClr val="000000"/>
                        </a:solidFill>
                        <a:effectLst/>
                        <a:latin typeface="Calibri"/>
                      </a:endParaRPr>
                    </a:p>
                  </a:txBody>
                  <a:tcPr marL="9525" marR="9525" marT="9525" marB="0" anchor="b"/>
                </a:tc>
                <a:tc>
                  <a:txBody>
                    <a:bodyPr/>
                    <a:lstStyle/>
                    <a:p>
                      <a:pPr algn="r" fontAlgn="b"/>
                      <a:endParaRPr lang="en-US" sz="1800" b="0" i="0" u="sng" strike="noStrike" baseline="0" dirty="0">
                        <a:solidFill>
                          <a:srgbClr val="000000"/>
                        </a:solidFill>
                        <a:effectLst/>
                        <a:latin typeface="Calibri"/>
                      </a:endParaRPr>
                    </a:p>
                  </a:txBody>
                  <a:tcPr marL="9525" marR="9525" marT="9525" marB="0" anchor="b"/>
                </a:tc>
                <a:tc>
                  <a:txBody>
                    <a:bodyPr/>
                    <a:lstStyle/>
                    <a:p>
                      <a:pPr algn="r" fontAlgn="b"/>
                      <a:endParaRPr lang="en-US" sz="1800" b="0" i="0" u="sng" strike="noStrike" baseline="0" dirty="0">
                        <a:solidFill>
                          <a:srgbClr val="000000"/>
                        </a:solidFill>
                        <a:effectLst/>
                        <a:latin typeface="Calibri"/>
                      </a:endParaRPr>
                    </a:p>
                  </a:txBody>
                  <a:tcPr marL="9525" marR="9525" marT="9525" marB="0" anchor="b"/>
                </a:tc>
                <a:tc>
                  <a:txBody>
                    <a:bodyPr/>
                    <a:lstStyle/>
                    <a:p>
                      <a:pPr algn="r" fontAlgn="b"/>
                      <a:endParaRPr lang="en-US" sz="1800" b="0" i="0" u="sng" strike="noStrike" baseline="0" dirty="0">
                        <a:solidFill>
                          <a:srgbClr val="000000"/>
                        </a:solidFill>
                        <a:effectLst/>
                        <a:latin typeface="Calibri"/>
                      </a:endParaRPr>
                    </a:p>
                  </a:txBody>
                  <a:tcPr marL="9525" marR="9525" marT="9525" marB="0" anchor="b"/>
                </a:tc>
                <a:tc>
                  <a:txBody>
                    <a:bodyPr/>
                    <a:lstStyle/>
                    <a:p>
                      <a:pPr algn="r" fontAlgn="b"/>
                      <a:r>
                        <a:rPr lang="en-US" sz="1800" u="sng" strike="noStrike" baseline="0" dirty="0">
                          <a:effectLst/>
                        </a:rPr>
                        <a:t>     (2,576.4)</a:t>
                      </a:r>
                      <a:endParaRPr lang="en-US" sz="1800" b="0" i="0" u="sng" strike="noStrike" baseline="0" dirty="0">
                        <a:solidFill>
                          <a:srgbClr val="000000"/>
                        </a:solidFill>
                        <a:effectLst/>
                        <a:latin typeface="Calibri"/>
                      </a:endParaRPr>
                    </a:p>
                  </a:txBody>
                  <a:tcPr marL="9525" marR="9525" marT="9525" marB="0" anchor="b"/>
                </a:tc>
              </a:tr>
              <a:tr h="801212">
                <a:tc>
                  <a:txBody>
                    <a:bodyPr/>
                    <a:lstStyle/>
                    <a:p>
                      <a:pPr algn="l" fontAlgn="b"/>
                      <a:endParaRPr lang="en-US" sz="1800" b="0" i="0" u="none" strike="noStrike" dirty="0" smtClean="0">
                        <a:solidFill>
                          <a:srgbClr val="000000"/>
                        </a:solidFill>
                        <a:effectLst/>
                        <a:latin typeface="Calibri"/>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kern="1200" dirty="0" smtClean="0">
                          <a:solidFill>
                            <a:schemeClr val="dk1"/>
                          </a:solidFill>
                          <a:effectLst/>
                          <a:latin typeface="+mn-lt"/>
                          <a:ea typeface="+mn-ea"/>
                          <a:cs typeface="+mn-cs"/>
                        </a:rPr>
                        <a:t>FY16 Gov. Request</a:t>
                      </a:r>
                    </a:p>
                  </a:txBody>
                  <a:tcPr marL="9525" marR="9525" marT="9525" marB="0" anchor="b"/>
                </a:tc>
                <a:tc>
                  <a:txBody>
                    <a:bodyPr/>
                    <a:lstStyle/>
                    <a:p>
                      <a:pPr algn="r" fontAlgn="b"/>
                      <a:r>
                        <a:rPr lang="en-US" sz="1800" u="heavy" strike="noStrike" baseline="0" dirty="0" smtClean="0">
                          <a:effectLst/>
                        </a:rPr>
                        <a:t>    </a:t>
                      </a:r>
                      <a:r>
                        <a:rPr lang="en-US" sz="1800" u="heavy" strike="noStrike" baseline="0" dirty="0">
                          <a:effectLst/>
                        </a:rPr>
                        <a:t>54,162.2 </a:t>
                      </a:r>
                      <a:endParaRPr lang="en-US" sz="1800" b="0" i="0" u="heavy" strike="noStrike" baseline="0" dirty="0">
                        <a:solidFill>
                          <a:srgbClr val="000000"/>
                        </a:solidFill>
                        <a:effectLst/>
                        <a:latin typeface="Calibri"/>
                      </a:endParaRPr>
                    </a:p>
                  </a:txBody>
                  <a:tcPr marL="9525" marR="9525" marT="9525" marB="0" anchor="b"/>
                </a:tc>
                <a:tc>
                  <a:txBody>
                    <a:bodyPr/>
                    <a:lstStyle/>
                    <a:p>
                      <a:pPr algn="r" fontAlgn="b"/>
                      <a:r>
                        <a:rPr lang="en-US" sz="1800" u="heavy" strike="noStrike" baseline="0" dirty="0">
                          <a:effectLst/>
                        </a:rPr>
                        <a:t>       2,645.7 </a:t>
                      </a:r>
                      <a:endParaRPr lang="en-US" sz="1800" b="0" i="0" u="heavy" strike="noStrike" baseline="0" dirty="0">
                        <a:solidFill>
                          <a:srgbClr val="000000"/>
                        </a:solidFill>
                        <a:effectLst/>
                        <a:latin typeface="Calibri"/>
                      </a:endParaRPr>
                    </a:p>
                  </a:txBody>
                  <a:tcPr marL="9525" marR="9525" marT="9525" marB="0" anchor="b"/>
                </a:tc>
                <a:tc>
                  <a:txBody>
                    <a:bodyPr/>
                    <a:lstStyle/>
                    <a:p>
                      <a:pPr algn="r" fontAlgn="b"/>
                      <a:r>
                        <a:rPr lang="en-US" sz="1800" u="heavy" strike="noStrike" baseline="0" dirty="0">
                          <a:effectLst/>
                        </a:rPr>
                        <a:t>     30,615.6 </a:t>
                      </a:r>
                      <a:endParaRPr lang="en-US" sz="1800" b="0" i="0" u="heavy" strike="noStrike" baseline="0" dirty="0">
                        <a:solidFill>
                          <a:srgbClr val="000000"/>
                        </a:solidFill>
                        <a:effectLst/>
                        <a:latin typeface="Calibri"/>
                      </a:endParaRPr>
                    </a:p>
                  </a:txBody>
                  <a:tcPr marL="9525" marR="9525" marT="9525" marB="0" anchor="b"/>
                </a:tc>
                <a:tc>
                  <a:txBody>
                    <a:bodyPr/>
                    <a:lstStyle/>
                    <a:p>
                      <a:pPr algn="r" fontAlgn="b"/>
                      <a:r>
                        <a:rPr lang="en-US" sz="1800" u="heavy" strike="noStrike" baseline="0" dirty="0">
                          <a:effectLst/>
                        </a:rPr>
                        <a:t>     </a:t>
                      </a:r>
                      <a:r>
                        <a:rPr lang="en-US" sz="1800" u="heavy" strike="noStrike" baseline="0" dirty="0" smtClean="0">
                          <a:effectLst/>
                        </a:rPr>
                        <a:t>1,020.1 </a:t>
                      </a:r>
                      <a:endParaRPr lang="en-US" sz="1800" b="0" i="0" u="heavy" strike="noStrike" baseline="0" dirty="0">
                        <a:solidFill>
                          <a:srgbClr val="000000"/>
                        </a:solidFill>
                        <a:effectLst/>
                        <a:latin typeface="Calibri"/>
                      </a:endParaRPr>
                    </a:p>
                  </a:txBody>
                  <a:tcPr marL="9525" marR="9525" marT="9525" marB="0" anchor="b"/>
                </a:tc>
                <a:tc>
                  <a:txBody>
                    <a:bodyPr/>
                    <a:lstStyle/>
                    <a:p>
                      <a:pPr algn="r" fontAlgn="b"/>
                      <a:r>
                        <a:rPr lang="en-US" sz="1800" u="heavy" strike="noStrike" baseline="0" dirty="0">
                          <a:effectLst/>
                        </a:rPr>
                        <a:t>     88,443.6 </a:t>
                      </a:r>
                      <a:endParaRPr lang="en-US" sz="1800" b="0" i="0" u="heavy" strike="noStrike" baseline="0" dirty="0">
                        <a:solidFill>
                          <a:srgbClr val="000000"/>
                        </a:solidFill>
                        <a:effectLst/>
                        <a:latin typeface="Calibri"/>
                      </a:endParaRPr>
                    </a:p>
                  </a:txBody>
                  <a:tcPr marL="9525" marR="9525" marT="9525" marB="0" anchor="b"/>
                </a:tc>
              </a:tr>
            </a:tbl>
          </a:graphicData>
        </a:graphic>
      </p:graphicFrame>
      <p:sp>
        <p:nvSpPr>
          <p:cNvPr id="4" name="Date Placeholder 3"/>
          <p:cNvSpPr>
            <a:spLocks noGrp="1"/>
          </p:cNvSpPr>
          <p:nvPr>
            <p:ph type="dt" sz="half" idx="10"/>
          </p:nvPr>
        </p:nvSpPr>
        <p:spPr>
          <a:xfrm rot="16200000">
            <a:off x="7574281" y="1341119"/>
            <a:ext cx="2438399" cy="365760"/>
          </a:xfrm>
        </p:spPr>
        <p:txBody>
          <a:bodyPr/>
          <a:lstStyle/>
          <a:p>
            <a:pPr algn="r"/>
            <a:fld id="{730D4781-8C0F-4B94-BFD4-A7D6E84D90D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7C8E08E1-0EDE-4AB4-BEFF-885FF95877A1}" type="slidenum">
              <a:rPr lang="en-US" smtClean="0"/>
              <a:t>15</a:t>
            </a:fld>
            <a:endParaRPr lang="en-US"/>
          </a:p>
        </p:txBody>
      </p:sp>
    </p:spTree>
    <p:extLst>
      <p:ext uri="{BB962C8B-B14F-4D97-AF65-F5344CB8AC3E}">
        <p14:creationId xmlns:p14="http://schemas.microsoft.com/office/powerpoint/2010/main" val="92262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74281" y="1264919"/>
            <a:ext cx="2438399" cy="365760"/>
          </a:xfrm>
        </p:spPr>
        <p:txBody>
          <a:bodyPr/>
          <a:lstStyle/>
          <a:p>
            <a:pPr algn="r"/>
            <a:fld id="{5E1098B9-B2BC-4728-85EB-F6ADE00121EC}" type="datetime1">
              <a:rPr lang="en-US" smtClean="0">
                <a:solidFill>
                  <a:schemeClr val="tx1"/>
                </a:solidFill>
                <a:latin typeface="Arial" panose="020B0604020202020204" pitchFamily="34" charset="0"/>
                <a:cs typeface="Arial" panose="020B0604020202020204" pitchFamily="34" charset="0"/>
              </a:rPr>
              <a:pPr algn="r"/>
              <a:t>1/27/2015</a:t>
            </a:fld>
            <a:endParaRPr lang="en-US">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C8E08E1-0EDE-4AB4-BEFF-885FF95877A1}" type="slidenum">
              <a:rPr lang="en-US" smtClean="0"/>
              <a:t>16</a:t>
            </a:fld>
            <a:endParaRPr lang="en-US"/>
          </a:p>
        </p:txBody>
      </p:sp>
      <p:pic>
        <p:nvPicPr>
          <p:cNvPr id="5" name="Picture 4" descr="LAW FY15 graphs.pdf - Adobe Acrobat Pro"/>
          <p:cNvPicPr>
            <a:picLocks noChangeAspect="1"/>
          </p:cNvPicPr>
          <p:nvPr/>
        </p:nvPicPr>
        <p:blipFill rotWithShape="1">
          <a:blip r:embed="rId3">
            <a:extLst>
              <a:ext uri="{28A0092B-C50C-407E-A947-70E740481C1C}">
                <a14:useLocalDpi xmlns:a14="http://schemas.microsoft.com/office/drawing/2010/main" val="0"/>
              </a:ext>
            </a:extLst>
          </a:blip>
          <a:srcRect l="18001" t="13209" r="17666"/>
          <a:stretch/>
        </p:blipFill>
        <p:spPr>
          <a:xfrm>
            <a:off x="-228600" y="-152400"/>
            <a:ext cx="8686800" cy="7010399"/>
          </a:xfrm>
          <a:prstGeom prst="rect">
            <a:avLst/>
          </a:prstGeom>
        </p:spPr>
      </p:pic>
    </p:spTree>
    <p:extLst>
      <p:ext uri="{BB962C8B-B14F-4D97-AF65-F5344CB8AC3E}">
        <p14:creationId xmlns:p14="http://schemas.microsoft.com/office/powerpoint/2010/main" val="2888707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74281" y="1264919"/>
            <a:ext cx="2438399" cy="365760"/>
          </a:xfrm>
        </p:spPr>
        <p:txBody>
          <a:bodyPr/>
          <a:lstStyle/>
          <a:p>
            <a:pPr algn="r"/>
            <a:fld id="{5E1098B9-B2BC-4728-85EB-F6ADE00121E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C8E08E1-0EDE-4AB4-BEFF-885FF95877A1}" type="slidenum">
              <a:rPr lang="en-US" smtClean="0"/>
              <a:t>17</a:t>
            </a:fld>
            <a:endParaRPr lang="en-US"/>
          </a:p>
        </p:txBody>
      </p:sp>
      <p:pic>
        <p:nvPicPr>
          <p:cNvPr id="5" name="Picture 4" descr="LAW FY15 graphs.pdf - Adobe Acrobat Pro"/>
          <p:cNvPicPr>
            <a:picLocks noChangeAspect="1"/>
          </p:cNvPicPr>
          <p:nvPr/>
        </p:nvPicPr>
        <p:blipFill rotWithShape="1">
          <a:blip r:embed="rId3">
            <a:extLst>
              <a:ext uri="{28A0092B-C50C-407E-A947-70E740481C1C}">
                <a14:useLocalDpi xmlns:a14="http://schemas.microsoft.com/office/drawing/2010/main" val="0"/>
              </a:ext>
            </a:extLst>
          </a:blip>
          <a:srcRect l="19833" t="14835" r="18000" b="2650"/>
          <a:stretch/>
        </p:blipFill>
        <p:spPr>
          <a:xfrm>
            <a:off x="152400" y="228600"/>
            <a:ext cx="8229600" cy="6477000"/>
          </a:xfrm>
          <a:prstGeom prst="rect">
            <a:avLst/>
          </a:prstGeom>
        </p:spPr>
      </p:pic>
    </p:spTree>
    <p:extLst>
      <p:ext uri="{BB962C8B-B14F-4D97-AF65-F5344CB8AC3E}">
        <p14:creationId xmlns:p14="http://schemas.microsoft.com/office/powerpoint/2010/main" val="3659934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74281" y="1264919"/>
            <a:ext cx="2438399" cy="365760"/>
          </a:xfrm>
        </p:spPr>
        <p:txBody>
          <a:bodyPr/>
          <a:lstStyle/>
          <a:p>
            <a:pPr algn="r"/>
            <a:fld id="{5E1098B9-B2BC-4728-85EB-F6ADE00121E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C8E08E1-0EDE-4AB4-BEFF-885FF95877A1}" type="slidenum">
              <a:rPr lang="en-US" smtClean="0"/>
              <a:t>18</a:t>
            </a:fld>
            <a:endParaRPr lang="en-US"/>
          </a:p>
        </p:txBody>
      </p:sp>
      <p:pic>
        <p:nvPicPr>
          <p:cNvPr id="5" name="Picture 4" descr="LAW FY15 graphs.pdf - Adobe Acrobat Pro"/>
          <p:cNvPicPr>
            <a:picLocks noChangeAspect="1"/>
          </p:cNvPicPr>
          <p:nvPr/>
        </p:nvPicPr>
        <p:blipFill rotWithShape="1">
          <a:blip r:embed="rId3">
            <a:extLst>
              <a:ext uri="{28A0092B-C50C-407E-A947-70E740481C1C}">
                <a14:useLocalDpi xmlns:a14="http://schemas.microsoft.com/office/drawing/2010/main" val="0"/>
              </a:ext>
            </a:extLst>
          </a:blip>
          <a:srcRect l="15000" t="12619" r="13167"/>
          <a:stretch/>
        </p:blipFill>
        <p:spPr>
          <a:xfrm>
            <a:off x="152400" y="0"/>
            <a:ext cx="8229600" cy="6857999"/>
          </a:xfrm>
          <a:prstGeom prst="rect">
            <a:avLst/>
          </a:prstGeom>
        </p:spPr>
      </p:pic>
    </p:spTree>
    <p:extLst>
      <p:ext uri="{BB962C8B-B14F-4D97-AF65-F5344CB8AC3E}">
        <p14:creationId xmlns:p14="http://schemas.microsoft.com/office/powerpoint/2010/main" val="2101222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74281" y="1295399"/>
            <a:ext cx="2438399" cy="365760"/>
          </a:xfrm>
        </p:spPr>
        <p:txBody>
          <a:bodyPr/>
          <a:lstStyle/>
          <a:p>
            <a:pPr algn="r"/>
            <a:fld id="{5E1098B9-B2BC-4728-85EB-F6ADE00121E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C8E08E1-0EDE-4AB4-BEFF-885FF95877A1}" type="slidenum">
              <a:rPr lang="en-US" smtClean="0"/>
              <a:t>19</a:t>
            </a:fld>
            <a:endParaRPr lang="en-US"/>
          </a:p>
        </p:txBody>
      </p:sp>
      <p:pic>
        <p:nvPicPr>
          <p:cNvPr id="6" name="Picture 5" descr="LAW FY15 graphs.pdf - Adobe Acrobat Pro"/>
          <p:cNvPicPr>
            <a:picLocks noChangeAspect="1"/>
          </p:cNvPicPr>
          <p:nvPr/>
        </p:nvPicPr>
        <p:blipFill rotWithShape="1">
          <a:blip r:embed="rId3">
            <a:extLst>
              <a:ext uri="{28A0092B-C50C-407E-A947-70E740481C1C}">
                <a14:useLocalDpi xmlns:a14="http://schemas.microsoft.com/office/drawing/2010/main" val="0"/>
              </a:ext>
            </a:extLst>
          </a:blip>
          <a:srcRect l="18333" t="12895" r="17166" b="5143"/>
          <a:stretch/>
        </p:blipFill>
        <p:spPr>
          <a:xfrm>
            <a:off x="0" y="228600"/>
            <a:ext cx="8305800" cy="6629400"/>
          </a:xfrm>
          <a:prstGeom prst="rect">
            <a:avLst/>
          </a:prstGeom>
        </p:spPr>
      </p:pic>
    </p:spTree>
    <p:extLst>
      <p:ext uri="{BB962C8B-B14F-4D97-AF65-F5344CB8AC3E}">
        <p14:creationId xmlns:p14="http://schemas.microsoft.com/office/powerpoint/2010/main" val="3222450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Date Placeholder 1"/>
          <p:cNvSpPr>
            <a:spLocks noGrp="1"/>
          </p:cNvSpPr>
          <p:nvPr>
            <p:ph type="dt" sz="half" idx="10"/>
          </p:nvPr>
        </p:nvSpPr>
        <p:spPr>
          <a:xfrm rot="16200000">
            <a:off x="7543800" y="1188720"/>
            <a:ext cx="2438399" cy="365760"/>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t>1/27/2015</a:t>
            </a:r>
            <a:endParaRPr lang="en-US" altLang="en-US" dirty="0"/>
          </a:p>
        </p:txBody>
      </p:sp>
      <p:sp>
        <p:nvSpPr>
          <p:cNvPr id="4098"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64158F-0B0F-4125-AFD7-3E4667E84CF6}" type="slidenum">
              <a:rPr lang="en-US" altLang="en-US" smtClean="0">
                <a:solidFill>
                  <a:schemeClr val="bg1"/>
                </a:solidFill>
              </a:rPr>
              <a:pPr/>
              <a:t>2</a:t>
            </a:fld>
            <a:endParaRPr lang="en-US" altLang="en-US" dirty="0" smtClean="0">
              <a:solidFill>
                <a:schemeClr val="bg1"/>
              </a:solidFill>
            </a:endParaRPr>
          </a:p>
        </p:txBody>
      </p:sp>
      <p:sp>
        <p:nvSpPr>
          <p:cNvPr id="4099" name="Title 1"/>
          <p:cNvSpPr>
            <a:spLocks noGrp="1"/>
          </p:cNvSpPr>
          <p:nvPr>
            <p:ph type="ctrTitle" idx="4294967295"/>
          </p:nvPr>
        </p:nvSpPr>
        <p:spPr>
          <a:xfrm>
            <a:off x="2926080" y="533400"/>
            <a:ext cx="5257800" cy="685800"/>
          </a:xfrm>
        </p:spPr>
        <p:txBody>
          <a:bodyPr anchor="b">
            <a:normAutofit fontScale="90000"/>
          </a:bodyPr>
          <a:lstStyle/>
          <a:p>
            <a:pPr algn="l" eaLnBrk="1" hangingPunct="1"/>
            <a:r>
              <a:rPr lang="en-US" b="1" dirty="0" smtClean="0"/>
              <a:t> MISSION</a:t>
            </a:r>
            <a:r>
              <a:rPr lang="en-US" sz="5700" dirty="0" smtClean="0"/>
              <a:t>	</a:t>
            </a:r>
          </a:p>
        </p:txBody>
      </p:sp>
      <p:sp>
        <p:nvSpPr>
          <p:cNvPr id="4100" name="Subtitle 2"/>
          <p:cNvSpPr>
            <a:spLocks noGrp="1"/>
          </p:cNvSpPr>
          <p:nvPr>
            <p:ph type="subTitle" idx="4294967295"/>
          </p:nvPr>
        </p:nvSpPr>
        <p:spPr>
          <a:xfrm>
            <a:off x="3048000" y="1219200"/>
            <a:ext cx="5410200" cy="1485900"/>
          </a:xfrm>
        </p:spPr>
        <p:txBody>
          <a:bodyPr>
            <a:normAutofit fontScale="92500"/>
          </a:bodyPr>
          <a:lstStyle/>
          <a:p>
            <a:pPr marL="0" indent="0" eaLnBrk="1" hangingPunct="1">
              <a:lnSpc>
                <a:spcPct val="90000"/>
              </a:lnSpc>
              <a:buFont typeface="Wingdings" pitchFamily="2" charset="2"/>
              <a:buNone/>
            </a:pPr>
            <a:r>
              <a:rPr lang="en-US" sz="2300" b="1" dirty="0" smtClean="0">
                <a:latin typeface="+mj-lt"/>
              </a:rPr>
              <a:t>The Alaska Department of Law prosecutes crime and provides legal services to state government for the protection and benefit of Alaska’s citizens.  </a:t>
            </a:r>
          </a:p>
        </p:txBody>
      </p:sp>
      <p:sp>
        <p:nvSpPr>
          <p:cNvPr id="6" name="Rectangle 5"/>
          <p:cNvSpPr/>
          <p:nvPr/>
        </p:nvSpPr>
        <p:spPr>
          <a:xfrm>
            <a:off x="274320" y="3200400"/>
            <a:ext cx="8458200" cy="3031599"/>
          </a:xfrm>
          <a:prstGeom prst="rect">
            <a:avLst/>
          </a:prstGeom>
        </p:spPr>
        <p:txBody>
          <a:bodyPr wrap="square">
            <a:spAutoFit/>
          </a:bodyPr>
          <a:lstStyle/>
          <a:p>
            <a:r>
              <a:rPr lang="en-US" sz="3200" b="1" dirty="0" smtClean="0">
                <a:latin typeface="+mj-lt"/>
              </a:rPr>
              <a:t>Core Services</a:t>
            </a:r>
          </a:p>
          <a:p>
            <a:pPr marL="342900" indent="-342900">
              <a:lnSpc>
                <a:spcPct val="150000"/>
              </a:lnSpc>
              <a:buFont typeface="Arial" panose="020B0604020202020204" pitchFamily="34" charset="0"/>
              <a:buChar char="•"/>
            </a:pPr>
            <a:r>
              <a:rPr lang="en-US" sz="2200" dirty="0" smtClean="0">
                <a:latin typeface="+mj-lt"/>
              </a:rPr>
              <a:t>  </a:t>
            </a:r>
            <a:r>
              <a:rPr lang="en-US" sz="2100" dirty="0" smtClean="0">
                <a:latin typeface="+mj-lt"/>
              </a:rPr>
              <a:t>Protecting </a:t>
            </a:r>
            <a:r>
              <a:rPr lang="en-US" sz="2100" dirty="0">
                <a:latin typeface="+mj-lt"/>
              </a:rPr>
              <a:t>the safety and financial </a:t>
            </a:r>
            <a:r>
              <a:rPr lang="en-US" sz="2100" dirty="0" smtClean="0">
                <a:latin typeface="+mj-lt"/>
              </a:rPr>
              <a:t>well-being of </a:t>
            </a:r>
            <a:r>
              <a:rPr lang="en-US" sz="2100" dirty="0">
                <a:latin typeface="+mj-lt"/>
              </a:rPr>
              <a:t>Alaskans</a:t>
            </a:r>
          </a:p>
          <a:p>
            <a:pPr marL="342900" lvl="0" indent="-342900">
              <a:lnSpc>
                <a:spcPct val="150000"/>
              </a:lnSpc>
              <a:buFont typeface="Arial" panose="020B0604020202020204" pitchFamily="34" charset="0"/>
              <a:buChar char="•"/>
            </a:pPr>
            <a:r>
              <a:rPr lang="en-US" sz="2100" dirty="0" smtClean="0">
                <a:latin typeface="+mj-lt"/>
              </a:rPr>
              <a:t>  Fostering </a:t>
            </a:r>
            <a:r>
              <a:rPr lang="en-US" sz="2100" dirty="0">
                <a:latin typeface="+mj-lt"/>
              </a:rPr>
              <a:t>conditions </a:t>
            </a:r>
            <a:r>
              <a:rPr lang="en-US" sz="2100" dirty="0" smtClean="0">
                <a:latin typeface="+mj-lt"/>
              </a:rPr>
              <a:t>for responsible </a:t>
            </a:r>
            <a:r>
              <a:rPr lang="en-US" sz="2100" dirty="0">
                <a:latin typeface="+mj-lt"/>
              </a:rPr>
              <a:t>development of our </a:t>
            </a:r>
            <a:r>
              <a:rPr lang="en-US" sz="2100" dirty="0" smtClean="0">
                <a:latin typeface="+mj-lt"/>
              </a:rPr>
              <a:t>natural  </a:t>
            </a:r>
          </a:p>
          <a:p>
            <a:pPr lvl="0">
              <a:lnSpc>
                <a:spcPct val="150000"/>
              </a:lnSpc>
            </a:pPr>
            <a:r>
              <a:rPr lang="en-US" sz="2100" dirty="0">
                <a:latin typeface="+mj-lt"/>
              </a:rPr>
              <a:t> </a:t>
            </a:r>
            <a:r>
              <a:rPr lang="en-US" sz="2100" dirty="0" smtClean="0">
                <a:latin typeface="+mj-lt"/>
              </a:rPr>
              <a:t>       resources</a:t>
            </a:r>
            <a:endParaRPr lang="en-US" sz="2100" dirty="0">
              <a:latin typeface="+mj-lt"/>
            </a:endParaRPr>
          </a:p>
          <a:p>
            <a:pPr marL="342900" lvl="0" indent="-342900">
              <a:lnSpc>
                <a:spcPct val="150000"/>
              </a:lnSpc>
              <a:buFont typeface="Arial" panose="020B0604020202020204" pitchFamily="34" charset="0"/>
              <a:buChar char="•"/>
            </a:pPr>
            <a:r>
              <a:rPr lang="en-US" sz="2100" dirty="0" smtClean="0">
                <a:latin typeface="+mj-lt"/>
              </a:rPr>
              <a:t>  Protecting </a:t>
            </a:r>
            <a:r>
              <a:rPr lang="en-US" sz="2100" dirty="0">
                <a:latin typeface="+mj-lt"/>
              </a:rPr>
              <a:t>the fiscal integrity of the State of Alaska </a:t>
            </a:r>
          </a:p>
          <a:p>
            <a:pPr marL="342900" lvl="0" indent="-342900">
              <a:lnSpc>
                <a:spcPct val="150000"/>
              </a:lnSpc>
              <a:buFont typeface="Arial" panose="020B0604020202020204" pitchFamily="34" charset="0"/>
              <a:buChar char="•"/>
            </a:pPr>
            <a:r>
              <a:rPr lang="en-US" sz="2100" dirty="0" smtClean="0">
                <a:latin typeface="+mj-lt"/>
              </a:rPr>
              <a:t>  Promoting </a:t>
            </a:r>
            <a:r>
              <a:rPr lang="en-US" sz="2100" dirty="0">
                <a:latin typeface="+mj-lt"/>
              </a:rPr>
              <a:t>good </a:t>
            </a:r>
            <a:r>
              <a:rPr lang="en-US" sz="2100" dirty="0" smtClean="0">
                <a:latin typeface="+mj-lt"/>
              </a:rPr>
              <a:t>governance</a:t>
            </a:r>
          </a:p>
        </p:txBody>
      </p:sp>
      <p:pic>
        <p:nvPicPr>
          <p:cNvPr id="12" name="Picture 11" descr="logo_color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189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rot="16200000">
            <a:off x="7574281" y="1264919"/>
            <a:ext cx="2438399" cy="365760"/>
          </a:xfrm>
        </p:spPr>
        <p:txBody>
          <a:bodyPr/>
          <a:lstStyle/>
          <a:p>
            <a:pPr algn="r"/>
            <a:fld id="{730D4781-8C0F-4B94-BFD4-A7D6E84D90D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7C8E08E1-0EDE-4AB4-BEFF-885FF95877A1}" type="slidenum">
              <a:rPr lang="en-US" smtClean="0"/>
              <a:t>20</a:t>
            </a:fld>
            <a:endParaRPr lang="en-US"/>
          </a:p>
        </p:txBody>
      </p:sp>
      <p:pic>
        <p:nvPicPr>
          <p:cNvPr id="7" name="Picture 6" descr="LAW FY15 graphs.pdf - Adobe Acrobat Pro"/>
          <p:cNvPicPr>
            <a:picLocks noChangeAspect="1"/>
          </p:cNvPicPr>
          <p:nvPr/>
        </p:nvPicPr>
        <p:blipFill rotWithShape="1">
          <a:blip r:embed="rId3">
            <a:extLst>
              <a:ext uri="{28A0092B-C50C-407E-A947-70E740481C1C}">
                <a14:useLocalDpi xmlns:a14="http://schemas.microsoft.com/office/drawing/2010/main" val="0"/>
              </a:ext>
            </a:extLst>
          </a:blip>
          <a:srcRect l="9167" t="5696" r="7834"/>
          <a:stretch/>
        </p:blipFill>
        <p:spPr>
          <a:xfrm>
            <a:off x="0" y="0"/>
            <a:ext cx="8427720" cy="6857999"/>
          </a:xfrm>
          <a:prstGeom prst="rect">
            <a:avLst/>
          </a:prstGeom>
        </p:spPr>
      </p:pic>
    </p:spTree>
    <p:extLst>
      <p:ext uri="{BB962C8B-B14F-4D97-AF65-F5344CB8AC3E}">
        <p14:creationId xmlns:p14="http://schemas.microsoft.com/office/powerpoint/2010/main" val="2703660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74281" y="1264919"/>
            <a:ext cx="2438399" cy="365760"/>
          </a:xfrm>
        </p:spPr>
        <p:txBody>
          <a:bodyPr/>
          <a:lstStyle/>
          <a:p>
            <a:pPr algn="r"/>
            <a:fld id="{5E1098B9-B2BC-4728-85EB-F6ADE00121E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C8E08E1-0EDE-4AB4-BEFF-885FF95877A1}" type="slidenum">
              <a:rPr lang="en-US" smtClean="0"/>
              <a:t>21</a:t>
            </a:fld>
            <a:endParaRPr lang="en-US"/>
          </a:p>
        </p:txBody>
      </p:sp>
      <p:pic>
        <p:nvPicPr>
          <p:cNvPr id="5" name="Picture 4" descr="LAW FY15 graphs.pdf - Adobe Acrobat Pro"/>
          <p:cNvPicPr>
            <a:picLocks noChangeAspect="1"/>
          </p:cNvPicPr>
          <p:nvPr/>
        </p:nvPicPr>
        <p:blipFill rotWithShape="1">
          <a:blip r:embed="rId3">
            <a:extLst>
              <a:ext uri="{28A0092B-C50C-407E-A947-70E740481C1C}">
                <a14:useLocalDpi xmlns:a14="http://schemas.microsoft.com/office/drawing/2010/main" val="0"/>
              </a:ext>
            </a:extLst>
          </a:blip>
          <a:srcRect l="22500" t="19265" r="21333"/>
          <a:stretch/>
        </p:blipFill>
        <p:spPr>
          <a:xfrm>
            <a:off x="0" y="0"/>
            <a:ext cx="8382000" cy="6857999"/>
          </a:xfrm>
          <a:prstGeom prst="rect">
            <a:avLst/>
          </a:prstGeom>
        </p:spPr>
      </p:pic>
    </p:spTree>
    <p:extLst>
      <p:ext uri="{BB962C8B-B14F-4D97-AF65-F5344CB8AC3E}">
        <p14:creationId xmlns:p14="http://schemas.microsoft.com/office/powerpoint/2010/main" val="2860656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rot="16200000">
            <a:off x="7574281" y="1264919"/>
            <a:ext cx="2438399" cy="365760"/>
          </a:xfrm>
        </p:spPr>
        <p:txBody>
          <a:bodyPr/>
          <a:lstStyle/>
          <a:p>
            <a:pPr algn="r"/>
            <a:fld id="{730D4781-8C0F-4B94-BFD4-A7D6E84D90DC}" type="datetime1">
              <a:rPr lang="en-US" smtClean="0">
                <a:solidFill>
                  <a:schemeClr val="tx1"/>
                </a:solidFill>
                <a:latin typeface="Arial" panose="020B0604020202020204" pitchFamily="34" charset="0"/>
                <a:cs typeface="Arial" panose="020B0604020202020204" pitchFamily="34" charset="0"/>
              </a:rPr>
              <a:pPr algn="r"/>
              <a:t>1/27/2015</a:t>
            </a:fld>
            <a:endParaRPr lang="en-US">
              <a:solidFill>
                <a:schemeClr val="tx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7C8E08E1-0EDE-4AB4-BEFF-885FF95877A1}" type="slidenum">
              <a:rPr lang="en-US" smtClean="0"/>
              <a:t>22</a:t>
            </a:fld>
            <a:endParaRPr lang="en-US"/>
          </a:p>
        </p:txBody>
      </p:sp>
      <p:pic>
        <p:nvPicPr>
          <p:cNvPr id="7" name="Picture 6" descr="LAW FY15 graphs.pdf - Adobe Acrobat Pro"/>
          <p:cNvPicPr>
            <a:picLocks noChangeAspect="1"/>
          </p:cNvPicPr>
          <p:nvPr/>
        </p:nvPicPr>
        <p:blipFill rotWithShape="1">
          <a:blip r:embed="rId3">
            <a:extLst>
              <a:ext uri="{28A0092B-C50C-407E-A947-70E740481C1C}">
                <a14:useLocalDpi xmlns:a14="http://schemas.microsoft.com/office/drawing/2010/main" val="0"/>
              </a:ext>
            </a:extLst>
          </a:blip>
          <a:srcRect l="20834" t="12619" r="20166" b="2927"/>
          <a:stretch/>
        </p:blipFill>
        <p:spPr>
          <a:xfrm>
            <a:off x="0" y="0"/>
            <a:ext cx="8458200" cy="6857999"/>
          </a:xfrm>
          <a:prstGeom prst="rect">
            <a:avLst/>
          </a:prstGeom>
        </p:spPr>
      </p:pic>
    </p:spTree>
    <p:extLst>
      <p:ext uri="{BB962C8B-B14F-4D97-AF65-F5344CB8AC3E}">
        <p14:creationId xmlns:p14="http://schemas.microsoft.com/office/powerpoint/2010/main" val="801358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74281" y="1264919"/>
            <a:ext cx="2438399" cy="365760"/>
          </a:xfrm>
        </p:spPr>
        <p:txBody>
          <a:bodyPr/>
          <a:lstStyle/>
          <a:p>
            <a:pPr algn="r"/>
            <a:fld id="{5E1098B9-B2BC-4728-85EB-F6ADE00121E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C8E08E1-0EDE-4AB4-BEFF-885FF95877A1}" type="slidenum">
              <a:rPr lang="en-US" smtClean="0"/>
              <a:t>23</a:t>
            </a:fld>
            <a:endParaRPr lang="en-US"/>
          </a:p>
        </p:txBody>
      </p:sp>
      <p:pic>
        <p:nvPicPr>
          <p:cNvPr id="5" name="Picture 4" descr="LAW FY15 graphs.pdf - Adobe Acrobat Pro"/>
          <p:cNvPicPr>
            <a:picLocks noChangeAspect="1"/>
          </p:cNvPicPr>
          <p:nvPr/>
        </p:nvPicPr>
        <p:blipFill rotWithShape="1">
          <a:blip r:embed="rId3">
            <a:extLst>
              <a:ext uri="{28A0092B-C50C-407E-A947-70E740481C1C}">
                <a14:useLocalDpi xmlns:a14="http://schemas.microsoft.com/office/drawing/2010/main" val="0"/>
              </a:ext>
            </a:extLst>
          </a:blip>
          <a:srcRect l="20833" t="13727" r="18666" b="3599"/>
          <a:stretch/>
        </p:blipFill>
        <p:spPr>
          <a:xfrm>
            <a:off x="0" y="0"/>
            <a:ext cx="8382000" cy="6857999"/>
          </a:xfrm>
          <a:prstGeom prst="rect">
            <a:avLst/>
          </a:prstGeom>
        </p:spPr>
      </p:pic>
    </p:spTree>
    <p:extLst>
      <p:ext uri="{BB962C8B-B14F-4D97-AF65-F5344CB8AC3E}">
        <p14:creationId xmlns:p14="http://schemas.microsoft.com/office/powerpoint/2010/main" val="3156522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74280" y="1188720"/>
            <a:ext cx="2438399" cy="365760"/>
          </a:xfrm>
        </p:spPr>
        <p:txBody>
          <a:bodyPr/>
          <a:lstStyle/>
          <a:p>
            <a:pPr algn="r"/>
            <a:fld id="{5E1098B9-B2BC-4728-85EB-F6ADE00121E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C8E08E1-0EDE-4AB4-BEFF-885FF95877A1}" type="slidenum">
              <a:rPr lang="en-US" smtClean="0"/>
              <a:t>3</a:t>
            </a:fld>
            <a:endParaRPr lang="en-US"/>
          </a:p>
        </p:txBody>
      </p:sp>
      <p:graphicFrame>
        <p:nvGraphicFramePr>
          <p:cNvPr id="5" name="Group 3"/>
          <p:cNvGraphicFramePr>
            <a:graphicFrameLocks/>
          </p:cNvGraphicFramePr>
          <p:nvPr>
            <p:extLst>
              <p:ext uri="{D42A27DB-BD31-4B8C-83A1-F6EECF244321}">
                <p14:modId xmlns:p14="http://schemas.microsoft.com/office/powerpoint/2010/main" val="82610973"/>
              </p:ext>
            </p:extLst>
          </p:nvPr>
        </p:nvGraphicFramePr>
        <p:xfrm>
          <a:off x="304800" y="2362200"/>
          <a:ext cx="7848600" cy="2680363"/>
        </p:xfrm>
        <a:graphic>
          <a:graphicData uri="http://schemas.openxmlformats.org/drawingml/2006/table">
            <a:tbl>
              <a:tblPr/>
              <a:tblGrid>
                <a:gridCol w="3016441"/>
                <a:gridCol w="2004693"/>
                <a:gridCol w="1413733"/>
                <a:gridCol w="1413733"/>
              </a:tblGrid>
              <a:tr h="78790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Case Classification</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Accepted for Prosecution</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Convictions</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(Total)</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Pending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(into CY14)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20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Felony</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rPr>
                        <a:t>5,720</a:t>
                      </a:r>
                      <a:endParaRPr kumimoji="0" lang="en-US" sz="14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3,487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1,299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60685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Misdemeanor</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19,925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13,262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1,793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633587">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Total</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rPr>
                        <a:t>25,645</a:t>
                      </a:r>
                      <a:endParaRPr kumimoji="0" lang="en-US" sz="14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16,749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3,092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bl>
          </a:graphicData>
        </a:graphic>
      </p:graphicFrame>
      <p:sp>
        <p:nvSpPr>
          <p:cNvPr id="6" name="TextBox 5"/>
          <p:cNvSpPr txBox="1"/>
          <p:nvPr/>
        </p:nvSpPr>
        <p:spPr>
          <a:xfrm>
            <a:off x="304800" y="5410200"/>
            <a:ext cx="7848600" cy="1077218"/>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These numbers reflect the cases that were accepted in and subsequently resolved within 2013; it does not reflect cases pending from prior years that were resolved in 2013. Additionally, 570 criminal appeals and 6,469 other matters from 2013 were settled by the Criminal Division that year.</a:t>
            </a:r>
            <a:endParaRPr lang="en-US" sz="1600" dirty="0">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a:xfrm>
            <a:off x="0" y="330200"/>
            <a:ext cx="8229600" cy="187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   Protecting Alaskans</a:t>
            </a:r>
            <a:endParaRPr lang="en-US" sz="2400" dirty="0" smtClean="0"/>
          </a:p>
          <a:p>
            <a:r>
              <a:rPr lang="en-US" dirty="0" smtClean="0"/>
              <a:t>   </a:t>
            </a:r>
            <a:r>
              <a:rPr lang="en-US" sz="3200" dirty="0" smtClean="0">
                <a:solidFill>
                  <a:schemeClr val="tx1"/>
                </a:solidFill>
              </a:rPr>
              <a:t>Prosecutions and Convictions in CY13</a:t>
            </a:r>
            <a:r>
              <a:rPr lang="en-US" dirty="0" smtClean="0"/>
              <a:t> </a:t>
            </a:r>
          </a:p>
        </p:txBody>
      </p:sp>
    </p:spTree>
    <p:extLst>
      <p:ext uri="{BB962C8B-B14F-4D97-AF65-F5344CB8AC3E}">
        <p14:creationId xmlns:p14="http://schemas.microsoft.com/office/powerpoint/2010/main" val="706781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81000"/>
            <a:ext cx="7620000" cy="1143000"/>
          </a:xfrm>
        </p:spPr>
        <p:txBody>
          <a:bodyPr/>
          <a:lstStyle/>
          <a:p>
            <a:r>
              <a:rPr lang="en-US" dirty="0" smtClean="0"/>
              <a:t>Protecting Alaskans</a:t>
            </a:r>
            <a:endParaRPr lang="en-US" dirty="0"/>
          </a:p>
        </p:txBody>
      </p:sp>
      <p:sp>
        <p:nvSpPr>
          <p:cNvPr id="6" name="Content Placeholder 5"/>
          <p:cNvSpPr>
            <a:spLocks noGrp="1"/>
          </p:cNvSpPr>
          <p:nvPr>
            <p:ph idx="1"/>
          </p:nvPr>
        </p:nvSpPr>
        <p:spPr>
          <a:xfrm>
            <a:off x="457200" y="1600200"/>
            <a:ext cx="7848600" cy="4953000"/>
          </a:xfrm>
        </p:spPr>
        <p:txBody>
          <a:bodyPr>
            <a:normAutofit/>
          </a:bodyPr>
          <a:lstStyle/>
          <a:p>
            <a:pPr lvl="0"/>
            <a:r>
              <a:rPr lang="en-US" dirty="0" smtClean="0"/>
              <a:t>Securing safe living conditions for Alaska’s children:</a:t>
            </a:r>
          </a:p>
          <a:p>
            <a:pPr lvl="1">
              <a:buFont typeface="Wingdings" panose="05000000000000000000" pitchFamily="2" charset="2"/>
              <a:buChar char="§"/>
            </a:pPr>
            <a:r>
              <a:rPr lang="en-US" sz="1900" dirty="0" smtClean="0"/>
              <a:t>The </a:t>
            </a:r>
            <a:r>
              <a:rPr lang="en-US" sz="1900" dirty="0"/>
              <a:t>Alaska Supreme Court resolved 29 appeals in FY14 relating to child protection cases, affirming the position taken by OCS in 28 of those appeals – a 96% success rate</a:t>
            </a:r>
            <a:r>
              <a:rPr lang="en-US" sz="1900" dirty="0" smtClean="0"/>
              <a:t>.</a:t>
            </a:r>
          </a:p>
          <a:p>
            <a:pPr marL="411480" lvl="1" indent="0">
              <a:buNone/>
            </a:pPr>
            <a:endParaRPr lang="en-US" sz="1600" dirty="0"/>
          </a:p>
          <a:p>
            <a:pPr lvl="0"/>
            <a:r>
              <a:rPr lang="en-US" dirty="0" smtClean="0"/>
              <a:t>Safeguarding Alaska’s consumers:</a:t>
            </a:r>
          </a:p>
          <a:p>
            <a:pPr lvl="1">
              <a:buFont typeface="Wingdings" panose="05000000000000000000" pitchFamily="2" charset="2"/>
              <a:buChar char="§"/>
            </a:pPr>
            <a:r>
              <a:rPr lang="en-US" sz="1900" dirty="0" smtClean="0"/>
              <a:t>The </a:t>
            </a:r>
            <a:r>
              <a:rPr lang="en-US" sz="1900" dirty="0"/>
              <a:t>Commercial and Fair Business section participated in settlement of </a:t>
            </a:r>
            <a:r>
              <a:rPr lang="en-US" sz="1900" dirty="0" smtClean="0"/>
              <a:t>6 major </a:t>
            </a:r>
            <a:r>
              <a:rPr lang="en-US" sz="1900" dirty="0"/>
              <a:t>local and multi-state consumer protection cases, resulting in almost $6 million to the state. The Regulatory Affairs and Public Advocacy section yielded approximately $4.4 million in quantifiable consumer benefits in FY14.</a:t>
            </a:r>
          </a:p>
          <a:p>
            <a:pPr lvl="0"/>
            <a:endParaRPr lang="en-US" sz="1600" dirty="0" smtClean="0"/>
          </a:p>
          <a:p>
            <a:pPr lvl="0"/>
            <a:r>
              <a:rPr lang="en-US" dirty="0" smtClean="0"/>
              <a:t>Prosecuting criminals and shielding Alaska’s vulnerable adults:</a:t>
            </a:r>
          </a:p>
          <a:p>
            <a:pPr lvl="1">
              <a:buFont typeface="Wingdings" panose="05000000000000000000" pitchFamily="2" charset="2"/>
              <a:buChar char="§"/>
            </a:pPr>
            <a:r>
              <a:rPr lang="en-US" sz="1900" dirty="0" smtClean="0"/>
              <a:t>Extraditions, probation revocations, pursuing PFD and Medicaid fraud cases, and a continued focus on domestic violence and sexual assault.</a:t>
            </a:r>
            <a:endParaRPr lang="en-US" dirty="0"/>
          </a:p>
        </p:txBody>
      </p:sp>
      <p:sp>
        <p:nvSpPr>
          <p:cNvPr id="2" name="Date Placeholder 1"/>
          <p:cNvSpPr>
            <a:spLocks noGrp="1"/>
          </p:cNvSpPr>
          <p:nvPr>
            <p:ph type="dt" sz="half" idx="10"/>
          </p:nvPr>
        </p:nvSpPr>
        <p:spPr>
          <a:xfrm rot="16200000">
            <a:off x="7574281" y="1264919"/>
            <a:ext cx="2438399" cy="365760"/>
          </a:xfrm>
        </p:spPr>
        <p:txBody>
          <a:bodyPr/>
          <a:lstStyle/>
          <a:p>
            <a:pPr algn="r"/>
            <a:fld id="{5E1098B9-B2BC-4728-85EB-F6ADE00121E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C8E08E1-0EDE-4AB4-BEFF-885FF95877A1}" type="slidenum">
              <a:rPr lang="en-US" smtClean="0"/>
              <a:t>4</a:t>
            </a:fld>
            <a:endParaRPr lang="en-US"/>
          </a:p>
        </p:txBody>
      </p:sp>
    </p:spTree>
    <p:extLst>
      <p:ext uri="{BB962C8B-B14F-4D97-AF65-F5344CB8AC3E}">
        <p14:creationId xmlns:p14="http://schemas.microsoft.com/office/powerpoint/2010/main" val="2557529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924800" cy="1143000"/>
          </a:xfrm>
        </p:spPr>
        <p:txBody>
          <a:bodyPr/>
          <a:lstStyle/>
          <a:p>
            <a:r>
              <a:rPr lang="en-US" sz="4000" dirty="0" smtClean="0"/>
              <a:t/>
            </a:r>
            <a:br>
              <a:rPr lang="en-US" sz="4000" dirty="0" smtClean="0"/>
            </a:br>
            <a:r>
              <a:rPr lang="en-US" sz="4400" dirty="0" smtClean="0"/>
              <a:t>Fostering Economic Development</a:t>
            </a:r>
            <a:endParaRPr lang="en-US" sz="4400" dirty="0"/>
          </a:p>
        </p:txBody>
      </p:sp>
      <p:sp>
        <p:nvSpPr>
          <p:cNvPr id="3" name="Content Placeholder 2"/>
          <p:cNvSpPr>
            <a:spLocks noGrp="1"/>
          </p:cNvSpPr>
          <p:nvPr>
            <p:ph idx="1"/>
          </p:nvPr>
        </p:nvSpPr>
        <p:spPr/>
        <p:txBody>
          <a:bodyPr>
            <a:normAutofit fontScale="92500" lnSpcReduction="20000"/>
          </a:bodyPr>
          <a:lstStyle/>
          <a:p>
            <a:pPr marL="114300" lvl="0" indent="0">
              <a:buNone/>
            </a:pPr>
            <a:endParaRPr lang="en-US" dirty="0" smtClean="0"/>
          </a:p>
          <a:p>
            <a:pPr lvl="0"/>
            <a:r>
              <a:rPr lang="en-US" dirty="0" smtClean="0"/>
              <a:t>Ensuring Alaska’s Resources are accessible:</a:t>
            </a:r>
          </a:p>
          <a:p>
            <a:pPr lvl="1">
              <a:buFont typeface="Wingdings" panose="05000000000000000000" pitchFamily="2" charset="2"/>
              <a:buChar char="§"/>
            </a:pPr>
            <a:r>
              <a:rPr lang="en-US" sz="1900" dirty="0" smtClean="0"/>
              <a:t>Continued </a:t>
            </a:r>
            <a:r>
              <a:rPr lang="en-US" sz="1900" dirty="0"/>
              <a:t>efforts to preserve and enhance access </a:t>
            </a:r>
            <a:r>
              <a:rPr lang="en-US" sz="1900" dirty="0" smtClean="0"/>
              <a:t>throughout </a:t>
            </a:r>
            <a:r>
              <a:rPr lang="en-US" sz="1900" dirty="0"/>
              <a:t>the state, including the U.S. Secretary of the Interior’s denial of a land exchange to build a road to Cold </a:t>
            </a:r>
            <a:r>
              <a:rPr lang="en-US" sz="1900" dirty="0" smtClean="0"/>
              <a:t>Bay and </a:t>
            </a:r>
            <a:r>
              <a:rPr lang="en-US" sz="1900" dirty="0"/>
              <a:t>receipt of a favorable Ninth Circuit Court of Appeals decision to reinstate the Tongass exemption to the Roadless Rule</a:t>
            </a:r>
            <a:r>
              <a:rPr lang="en-US" sz="1900" dirty="0" smtClean="0"/>
              <a:t>.</a:t>
            </a:r>
          </a:p>
          <a:p>
            <a:pPr marL="114300" lvl="0" indent="0">
              <a:buNone/>
            </a:pPr>
            <a:endParaRPr lang="en-US" sz="1600" dirty="0"/>
          </a:p>
          <a:p>
            <a:pPr lvl="0"/>
            <a:r>
              <a:rPr lang="en-US" dirty="0" smtClean="0"/>
              <a:t>Defending the Alaska’s right to manage its resources:</a:t>
            </a:r>
          </a:p>
          <a:p>
            <a:pPr lvl="1">
              <a:buFont typeface="Wingdings" panose="05000000000000000000" pitchFamily="2" charset="2"/>
              <a:buChar char="§"/>
            </a:pPr>
            <a:r>
              <a:rPr lang="en-US" dirty="0" smtClean="0"/>
              <a:t>Protecting the state’s claim to title to navigable waters and water beds against the federal government and others, as well as its rights and obligations under the public trust doctrine.</a:t>
            </a:r>
            <a:endParaRPr lang="en-US" dirty="0"/>
          </a:p>
          <a:p>
            <a:pPr marL="114300" lvl="0" indent="0">
              <a:buNone/>
            </a:pPr>
            <a:endParaRPr lang="en-US" sz="1600" dirty="0" smtClean="0"/>
          </a:p>
          <a:p>
            <a:pPr lvl="0"/>
            <a:r>
              <a:rPr lang="en-US" dirty="0" smtClean="0"/>
              <a:t>Representing the state’s interests  in resource development: </a:t>
            </a:r>
          </a:p>
          <a:p>
            <a:pPr lvl="1">
              <a:buFont typeface="Wingdings" panose="05000000000000000000" pitchFamily="2" charset="2"/>
              <a:buChar char="§"/>
            </a:pPr>
            <a:r>
              <a:rPr lang="en-US" dirty="0" smtClean="0"/>
              <a:t>Worked </a:t>
            </a:r>
            <a:r>
              <a:rPr lang="en-US" dirty="0"/>
              <a:t>with multiple state agencies to provide comments on the EPA’s proposed rule to enforce a reduction of CO2 emissions from existing power plants.</a:t>
            </a:r>
          </a:p>
          <a:p>
            <a:endParaRPr lang="en-US" dirty="0"/>
          </a:p>
        </p:txBody>
      </p:sp>
      <p:sp>
        <p:nvSpPr>
          <p:cNvPr id="4" name="Date Placeholder 3"/>
          <p:cNvSpPr>
            <a:spLocks noGrp="1"/>
          </p:cNvSpPr>
          <p:nvPr>
            <p:ph type="dt" sz="half" idx="10"/>
          </p:nvPr>
        </p:nvSpPr>
        <p:spPr>
          <a:xfrm rot="16200000">
            <a:off x="7574281" y="1264919"/>
            <a:ext cx="2438399" cy="365760"/>
          </a:xfrm>
        </p:spPr>
        <p:txBody>
          <a:bodyPr/>
          <a:lstStyle/>
          <a:p>
            <a:pPr algn="r"/>
            <a:fld id="{730D4781-8C0F-4B94-BFD4-A7D6E84D90D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7C8E08E1-0EDE-4AB4-BEFF-885FF95877A1}" type="slidenum">
              <a:rPr lang="en-US" smtClean="0"/>
              <a:t>5</a:t>
            </a:fld>
            <a:endParaRPr lang="en-US"/>
          </a:p>
        </p:txBody>
      </p:sp>
    </p:spTree>
    <p:extLst>
      <p:ext uri="{BB962C8B-B14F-4D97-AF65-F5344CB8AC3E}">
        <p14:creationId xmlns:p14="http://schemas.microsoft.com/office/powerpoint/2010/main" val="1883621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Fiscal Integrity</a:t>
            </a:r>
            <a:endParaRPr lang="en-US" dirty="0"/>
          </a:p>
        </p:txBody>
      </p:sp>
      <p:sp>
        <p:nvSpPr>
          <p:cNvPr id="3" name="Content Placeholder 2"/>
          <p:cNvSpPr>
            <a:spLocks noGrp="1"/>
          </p:cNvSpPr>
          <p:nvPr>
            <p:ph idx="1"/>
          </p:nvPr>
        </p:nvSpPr>
        <p:spPr>
          <a:xfrm>
            <a:off x="457200" y="1600200"/>
            <a:ext cx="7696200" cy="4800600"/>
          </a:xfrm>
        </p:spPr>
        <p:txBody>
          <a:bodyPr>
            <a:normAutofit lnSpcReduction="10000"/>
          </a:bodyPr>
          <a:lstStyle/>
          <a:p>
            <a:r>
              <a:rPr lang="en-US" dirty="0" smtClean="0"/>
              <a:t>Providing legal support in the development of a gasline:</a:t>
            </a:r>
          </a:p>
          <a:p>
            <a:pPr lvl="1">
              <a:buFont typeface="Wingdings" panose="05000000000000000000" pitchFamily="2" charset="2"/>
              <a:buChar char="§"/>
            </a:pPr>
            <a:r>
              <a:rPr lang="en-US" sz="1900" dirty="0" smtClean="0"/>
              <a:t>Continued </a:t>
            </a:r>
            <a:r>
              <a:rPr lang="en-US" sz="1900" dirty="0"/>
              <a:t>to </a:t>
            </a:r>
            <a:r>
              <a:rPr lang="en-US" sz="1900" dirty="0" smtClean="0"/>
              <a:t>furnish </a:t>
            </a:r>
            <a:r>
              <a:rPr lang="en-US" sz="1900" dirty="0"/>
              <a:t>legal </a:t>
            </a:r>
            <a:r>
              <a:rPr lang="en-US" sz="1900" dirty="0" smtClean="0"/>
              <a:t>guidance </a:t>
            </a:r>
            <a:r>
              <a:rPr lang="en-US" sz="1900" dirty="0"/>
              <a:t>to develop a gas line to transport Alaska North Slope gas to markets in and outside of Alaska. The development of this resource is vital to strengthening Alaska’s economic future. </a:t>
            </a:r>
          </a:p>
          <a:p>
            <a:pPr marL="114300" lvl="0" indent="0">
              <a:buNone/>
            </a:pPr>
            <a:endParaRPr lang="en-US" sz="1600" dirty="0" smtClean="0"/>
          </a:p>
          <a:p>
            <a:pPr lvl="0"/>
            <a:r>
              <a:rPr lang="en-US" dirty="0" smtClean="0"/>
              <a:t>Collecting on monies owed to the state:</a:t>
            </a:r>
          </a:p>
          <a:p>
            <a:pPr lvl="1">
              <a:buFont typeface="Wingdings" panose="05000000000000000000" pitchFamily="2" charset="2"/>
              <a:buChar char="§"/>
            </a:pPr>
            <a:r>
              <a:rPr lang="en-US" sz="1900" dirty="0" smtClean="0"/>
              <a:t>Represented </a:t>
            </a:r>
            <a:r>
              <a:rPr lang="en-US" sz="1900" dirty="0"/>
              <a:t>the Department of Revenue (DOR) in negotiations to settle corporate income tax disputes, yielding an additional $700,000 in taxes, penalties and interest in FY14.</a:t>
            </a:r>
          </a:p>
          <a:p>
            <a:pPr lvl="0"/>
            <a:endParaRPr lang="en-US" sz="1600" dirty="0" smtClean="0"/>
          </a:p>
          <a:p>
            <a:pPr lvl="0"/>
            <a:r>
              <a:rPr lang="en-US" dirty="0" smtClean="0"/>
              <a:t>Securing an equitable share to Alaska for its resources:</a:t>
            </a:r>
          </a:p>
          <a:p>
            <a:pPr lvl="1">
              <a:buFont typeface="Wingdings" panose="05000000000000000000" pitchFamily="2" charset="2"/>
              <a:buChar char="§"/>
            </a:pPr>
            <a:r>
              <a:rPr lang="en-US" sz="1900" dirty="0" smtClean="0"/>
              <a:t>Monitoring and participating, where appropriate, in state and federal regulatory oversight of tariffs on common carrier pipelines in the state. This vigilance can earn the state millions of dollars in royalties and production taxes each year.</a:t>
            </a:r>
          </a:p>
          <a:p>
            <a:pPr lvl="0"/>
            <a:endParaRPr lang="en-US" dirty="0" smtClean="0"/>
          </a:p>
          <a:p>
            <a:endParaRPr lang="en-US" dirty="0"/>
          </a:p>
        </p:txBody>
      </p:sp>
      <p:sp>
        <p:nvSpPr>
          <p:cNvPr id="4" name="Date Placeholder 3"/>
          <p:cNvSpPr>
            <a:spLocks noGrp="1"/>
          </p:cNvSpPr>
          <p:nvPr>
            <p:ph type="dt" sz="half" idx="10"/>
          </p:nvPr>
        </p:nvSpPr>
        <p:spPr>
          <a:xfrm rot="16200000">
            <a:off x="7574281" y="1264919"/>
            <a:ext cx="2438399" cy="365760"/>
          </a:xfrm>
        </p:spPr>
        <p:txBody>
          <a:bodyPr/>
          <a:lstStyle/>
          <a:p>
            <a:pPr algn="r"/>
            <a:fld id="{730D4781-8C0F-4B94-BFD4-A7D6E84D90D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7C8E08E1-0EDE-4AB4-BEFF-885FF95877A1}" type="slidenum">
              <a:rPr lang="en-US" smtClean="0"/>
              <a:t>6</a:t>
            </a:fld>
            <a:endParaRPr lang="en-US"/>
          </a:p>
        </p:txBody>
      </p:sp>
    </p:spTree>
    <p:extLst>
      <p:ext uri="{BB962C8B-B14F-4D97-AF65-F5344CB8AC3E}">
        <p14:creationId xmlns:p14="http://schemas.microsoft.com/office/powerpoint/2010/main" val="3720720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Good Governance</a:t>
            </a:r>
            <a:endParaRPr lang="en-US" dirty="0"/>
          </a:p>
        </p:txBody>
      </p:sp>
      <p:sp>
        <p:nvSpPr>
          <p:cNvPr id="3" name="Content Placeholder 2"/>
          <p:cNvSpPr>
            <a:spLocks noGrp="1"/>
          </p:cNvSpPr>
          <p:nvPr>
            <p:ph idx="1"/>
          </p:nvPr>
        </p:nvSpPr>
        <p:spPr>
          <a:xfrm>
            <a:off x="457200" y="1600200"/>
            <a:ext cx="7848600" cy="4800600"/>
          </a:xfrm>
        </p:spPr>
        <p:txBody>
          <a:bodyPr>
            <a:normAutofit/>
          </a:bodyPr>
          <a:lstStyle/>
          <a:p>
            <a:pPr lvl="0"/>
            <a:r>
              <a:rPr lang="en-US" dirty="0" smtClean="0"/>
              <a:t>Defending the state’s elections process:</a:t>
            </a:r>
          </a:p>
          <a:p>
            <a:pPr lvl="1">
              <a:buFont typeface="Wingdings" panose="05000000000000000000" pitchFamily="2" charset="2"/>
              <a:buChar char="§"/>
            </a:pPr>
            <a:r>
              <a:rPr lang="en-US" sz="1900" dirty="0" smtClean="0"/>
              <a:t>Advised </a:t>
            </a:r>
            <a:r>
              <a:rPr lang="en-US" sz="1900" dirty="0"/>
              <a:t>the Office of the Lieutenant Governor regarding certification of four ballot measures and a referendum; subsequently defended the referendum in litigation, with favorable results. </a:t>
            </a:r>
          </a:p>
          <a:p>
            <a:pPr marL="114300" lvl="0" indent="0">
              <a:buNone/>
            </a:pPr>
            <a:endParaRPr lang="en-US" sz="1600" dirty="0" smtClean="0"/>
          </a:p>
          <a:p>
            <a:pPr lvl="0"/>
            <a:r>
              <a:rPr lang="en-US" dirty="0" smtClean="0"/>
              <a:t>Upholding the public interest in programmatic investments:</a:t>
            </a:r>
          </a:p>
          <a:p>
            <a:pPr lvl="1">
              <a:buFont typeface="Wingdings" panose="05000000000000000000" pitchFamily="2" charset="2"/>
              <a:buChar char="§"/>
            </a:pPr>
            <a:r>
              <a:rPr lang="en-US" sz="1900" dirty="0" smtClean="0"/>
              <a:t>On </a:t>
            </a:r>
            <a:r>
              <a:rPr lang="en-US" sz="1900" dirty="0"/>
              <a:t>behalf of DHSS, brought an administrative claim against Xerox State Healthcare, for the company’s failure to provide a functional Medicaid Management Information System. Proceedings will commence in 2015.</a:t>
            </a:r>
          </a:p>
          <a:p>
            <a:pPr marL="114300" indent="0">
              <a:buNone/>
            </a:pPr>
            <a:endParaRPr lang="en-US" sz="1600" dirty="0" smtClean="0"/>
          </a:p>
          <a:p>
            <a:r>
              <a:rPr lang="en-US" dirty="0" smtClean="0"/>
              <a:t>Providing consistent legal opinions:</a:t>
            </a:r>
          </a:p>
          <a:p>
            <a:pPr lvl="1">
              <a:buFont typeface="Wingdings" panose="05000000000000000000" pitchFamily="2" charset="2"/>
              <a:buChar char="§"/>
            </a:pPr>
            <a:r>
              <a:rPr lang="en-US" sz="1900" dirty="0" smtClean="0"/>
              <a:t>The department plays an integral role in the success of many state programs and operations that are under the purview of our sister agencies.</a:t>
            </a:r>
            <a:endParaRPr lang="en-US" sz="1900" dirty="0"/>
          </a:p>
        </p:txBody>
      </p:sp>
      <p:sp>
        <p:nvSpPr>
          <p:cNvPr id="4" name="Date Placeholder 3"/>
          <p:cNvSpPr>
            <a:spLocks noGrp="1"/>
          </p:cNvSpPr>
          <p:nvPr>
            <p:ph type="dt" sz="half" idx="10"/>
          </p:nvPr>
        </p:nvSpPr>
        <p:spPr>
          <a:xfrm rot="16200000">
            <a:off x="7574281" y="1264920"/>
            <a:ext cx="2438399" cy="365760"/>
          </a:xfrm>
        </p:spPr>
        <p:txBody>
          <a:bodyPr/>
          <a:lstStyle/>
          <a:p>
            <a:pPr algn="r"/>
            <a:fld id="{730D4781-8C0F-4B94-BFD4-A7D6E84D90D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7C8E08E1-0EDE-4AB4-BEFF-885FF95877A1}" type="slidenum">
              <a:rPr lang="en-US" smtClean="0"/>
              <a:t>7</a:t>
            </a:fld>
            <a:endParaRPr lang="en-US"/>
          </a:p>
        </p:txBody>
      </p:sp>
    </p:spTree>
    <p:extLst>
      <p:ext uri="{BB962C8B-B14F-4D97-AF65-F5344CB8AC3E}">
        <p14:creationId xmlns:p14="http://schemas.microsoft.com/office/powerpoint/2010/main" val="1253334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Title 1"/>
          <p:cNvSpPr>
            <a:spLocks noGrp="1"/>
          </p:cNvSpPr>
          <p:nvPr>
            <p:ph type="title"/>
          </p:nvPr>
        </p:nvSpPr>
        <p:spPr>
          <a:xfrm>
            <a:off x="381000" y="304800"/>
            <a:ext cx="7772400" cy="1295400"/>
          </a:xfrm>
        </p:spPr>
        <p:txBody>
          <a:bodyPr anchor="ctr">
            <a:normAutofit fontScale="90000"/>
          </a:bodyPr>
          <a:lstStyle/>
          <a:p>
            <a:pPr eaLnBrk="1" hangingPunct="1">
              <a:defRPr/>
            </a:pPr>
            <a:r>
              <a:rPr lang="en-US" sz="4000" cap="none" dirty="0">
                <a:ln w="12700">
                  <a:solidFill>
                    <a:schemeClr val="accent4">
                      <a:lumMod val="50000"/>
                    </a:schemeClr>
                  </a:solidFill>
                </a:ln>
              </a:rPr>
              <a:t>Key </a:t>
            </a:r>
            <a:r>
              <a:rPr lang="en-US" sz="4000" cap="none" dirty="0" smtClean="0">
                <a:ln w="12700">
                  <a:solidFill>
                    <a:schemeClr val="accent4">
                      <a:lumMod val="50000"/>
                    </a:schemeClr>
                  </a:solidFill>
                </a:ln>
              </a:rPr>
              <a:t>Personnel Statistics – FY16 Budget</a:t>
            </a:r>
            <a:endParaRPr lang="en-US" sz="4000" b="1" dirty="0" smtClean="0">
              <a:solidFill>
                <a:schemeClr val="tx1"/>
              </a:solidFill>
            </a:endParaRPr>
          </a:p>
        </p:txBody>
      </p:sp>
      <p:sp>
        <p:nvSpPr>
          <p:cNvPr id="7207" name="Date Placeholder 1"/>
          <p:cNvSpPr>
            <a:spLocks noGrp="1"/>
          </p:cNvSpPr>
          <p:nvPr>
            <p:ph type="dt" sz="half" idx="10"/>
          </p:nvPr>
        </p:nvSpPr>
        <p:spPr>
          <a:xfrm rot="16200000">
            <a:off x="7505700" y="1257298"/>
            <a:ext cx="2514601" cy="304802"/>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dirty="0" smtClean="0"/>
              <a:t>1/27/2015</a:t>
            </a:r>
            <a:endParaRPr lang="en-US" altLang="en-US" dirty="0"/>
          </a:p>
        </p:txBody>
      </p:sp>
      <p:sp>
        <p:nvSpPr>
          <p:cNvPr id="7171"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117534-9B9D-4E84-A122-D144014E9324}" type="slidenum">
              <a:rPr lang="en-US" altLang="en-US" smtClean="0">
                <a:solidFill>
                  <a:schemeClr val="bg1"/>
                </a:solidFill>
              </a:rPr>
              <a:pPr/>
              <a:t>8</a:t>
            </a:fld>
            <a:endParaRPr lang="en-US" altLang="en-US" dirty="0" smtClean="0">
              <a:solidFill>
                <a:schemeClr val="bg1"/>
              </a:solidFill>
            </a:endParaRPr>
          </a:p>
        </p:txBody>
      </p:sp>
      <p:graphicFrame>
        <p:nvGraphicFramePr>
          <p:cNvPr id="194563" name="Group 3"/>
          <p:cNvGraphicFramePr>
            <a:graphicFrameLocks noGrp="1"/>
          </p:cNvGraphicFramePr>
          <p:nvPr>
            <p:ph idx="4294967295"/>
            <p:extLst>
              <p:ext uri="{D42A27DB-BD31-4B8C-83A1-F6EECF244321}">
                <p14:modId xmlns:p14="http://schemas.microsoft.com/office/powerpoint/2010/main" val="2164945901"/>
              </p:ext>
            </p:extLst>
          </p:nvPr>
        </p:nvGraphicFramePr>
        <p:xfrm>
          <a:off x="304800" y="1828800"/>
          <a:ext cx="7805523" cy="3111597"/>
        </p:xfrm>
        <a:graphic>
          <a:graphicData uri="http://schemas.openxmlformats.org/drawingml/2006/table">
            <a:tbl>
              <a:tblPr/>
              <a:tblGrid>
                <a:gridCol w="2965158"/>
                <a:gridCol w="1970610"/>
                <a:gridCol w="1389697"/>
                <a:gridCol w="1480058"/>
              </a:tblGrid>
              <a:tr h="49647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Division</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FY16 Budget</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FY15 Management Plan</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Total</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8896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Civil</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rPr>
                        <a:t>300</a:t>
                      </a:r>
                      <a:endParaRPr kumimoji="0" lang="en-US" sz="14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310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(10)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r>
              <a:tr h="54818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Criminal</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232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241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(9)</a:t>
                      </a:r>
                    </a:p>
                    <a:p>
                      <a:pPr marL="0" marR="0" lvl="0" indent="0" algn="r" defTabSz="914400" rtl="0" eaLnBrk="1" fontAlgn="base" latinLnBrk="0" hangingPunct="1">
                        <a:lnSpc>
                          <a:spcPct val="115000"/>
                        </a:lnSpc>
                        <a:spcBef>
                          <a:spcPct val="0"/>
                        </a:spcBef>
                        <a:spcAft>
                          <a:spcPct val="0"/>
                        </a:spcAft>
                        <a:buClrTx/>
                        <a:buSzTx/>
                        <a:buFontTx/>
                        <a:buNone/>
                        <a:tabLst/>
                      </a:pPr>
                      <a:endParaRPr kumimoji="0" lang="en-US" sz="1500" b="0" i="0" u="none" strike="noStrike" kern="1200" cap="none" normalizeH="0" baseline="0" dirty="0" smtClean="0">
                        <a:ln>
                          <a:noFill/>
                        </a:ln>
                        <a:solidFill>
                          <a:schemeClr val="tx1"/>
                        </a:solidFill>
                        <a:effectLst/>
                        <a:latin typeface="Arial" charset="0"/>
                        <a:ea typeface="+mn-ea"/>
                        <a:cs typeface="+mn-cs"/>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F"/>
                    </a:solidFill>
                  </a:tcPr>
                </a:tc>
              </a:tr>
              <a:tr h="61345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Administrative Services</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23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23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0DE"/>
                    </a:solidFill>
                  </a:tcPr>
                </a:tc>
              </a:tr>
              <a:tr h="5723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Total</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rPr>
                        <a:t>555</a:t>
                      </a:r>
                      <a:endParaRPr kumimoji="0" lang="en-US" sz="1400" b="0" i="0" u="none" strike="noStrike" cap="none" normalizeH="0" baseline="0" dirty="0" smtClean="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574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ea typeface="+mn-ea"/>
                          <a:cs typeface="+mn-cs"/>
                        </a:rPr>
                        <a:t>(19)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bl>
          </a:graphicData>
        </a:graphic>
      </p:graphicFrame>
      <p:sp>
        <p:nvSpPr>
          <p:cNvPr id="7206" name="TextBox 9"/>
          <p:cNvSpPr txBox="1">
            <a:spLocks noChangeArrowheads="1"/>
          </p:cNvSpPr>
          <p:nvPr/>
        </p:nvSpPr>
        <p:spPr bwMode="auto">
          <a:xfrm>
            <a:off x="304800" y="4953000"/>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600" dirty="0"/>
          </a:p>
          <a:p>
            <a:pPr eaLnBrk="1" hangingPunct="1"/>
            <a:r>
              <a:rPr lang="en-US" sz="1600" dirty="0"/>
              <a:t>Department offices: Anchorage, Barrow, Bethel, Dillingham, Fairbanks, Juneau, Kenai, Ketchikan, Kodiak, Kotzebue, Nome, Palmer, and Sitka </a:t>
            </a:r>
            <a:endParaRPr lang="en-US" sz="1600" dirty="0" smtClean="0"/>
          </a:p>
          <a:p>
            <a:pPr eaLnBrk="1" hangingPunct="1"/>
            <a:endParaRPr lang="en-US" sz="1600" dirty="0"/>
          </a:p>
          <a:p>
            <a:pPr eaLnBrk="1" hangingPunct="1"/>
            <a:endParaRPr lang="en-US" sz="1600" dirty="0"/>
          </a:p>
        </p:txBody>
      </p:sp>
    </p:spTree>
    <p:extLst>
      <p:ext uri="{BB962C8B-B14F-4D97-AF65-F5344CB8AC3E}">
        <p14:creationId xmlns:p14="http://schemas.microsoft.com/office/powerpoint/2010/main" val="1392860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
            </a:r>
            <a:br>
              <a:rPr lang="en-US" b="1" dirty="0" smtClean="0"/>
            </a:br>
            <a:r>
              <a:rPr lang="en-US" b="1" dirty="0" smtClean="0"/>
              <a:t>Facing </a:t>
            </a:r>
            <a:r>
              <a:rPr lang="en-US" b="1" dirty="0"/>
              <a:t>Tough Times</a:t>
            </a:r>
            <a:r>
              <a:rPr lang="en-US" dirty="0"/>
              <a:t/>
            </a:r>
            <a:br>
              <a:rPr lang="en-US" dirty="0"/>
            </a:br>
            <a:endParaRPr lang="en-US" dirty="0"/>
          </a:p>
        </p:txBody>
      </p:sp>
      <p:sp>
        <p:nvSpPr>
          <p:cNvPr id="6" name="Content Placeholder 5"/>
          <p:cNvSpPr>
            <a:spLocks noGrp="1"/>
          </p:cNvSpPr>
          <p:nvPr>
            <p:ph idx="1"/>
          </p:nvPr>
        </p:nvSpPr>
        <p:spPr>
          <a:xfrm>
            <a:off x="762000" y="1524000"/>
            <a:ext cx="7620000" cy="4800600"/>
          </a:xfrm>
        </p:spPr>
        <p:txBody>
          <a:bodyPr>
            <a:normAutofit/>
          </a:bodyPr>
          <a:lstStyle/>
          <a:p>
            <a:pPr lvl="0"/>
            <a:r>
              <a:rPr lang="en-US" dirty="0"/>
              <a:t>We plan to continue to meet our core functions</a:t>
            </a:r>
          </a:p>
          <a:p>
            <a:pPr lvl="0"/>
            <a:endParaRPr lang="en-US" dirty="0" smtClean="0"/>
          </a:p>
          <a:p>
            <a:pPr lvl="0"/>
            <a:r>
              <a:rPr lang="en-US" dirty="0" smtClean="0"/>
              <a:t>The </a:t>
            </a:r>
            <a:r>
              <a:rPr lang="en-US" dirty="0"/>
              <a:t>department </a:t>
            </a:r>
            <a:r>
              <a:rPr lang="en-US" dirty="0" smtClean="0"/>
              <a:t>is committed to delivering the same level of excellent service </a:t>
            </a:r>
          </a:p>
          <a:p>
            <a:pPr marL="114300" lvl="0" indent="0">
              <a:buNone/>
            </a:pPr>
            <a:endParaRPr lang="en-US" dirty="0" smtClean="0"/>
          </a:p>
          <a:p>
            <a:pPr lvl="0"/>
            <a:r>
              <a:rPr lang="en-US" dirty="0" smtClean="0"/>
              <a:t>We can’t define the details for all operations in a reduction environment at this time</a:t>
            </a:r>
            <a:endParaRPr lang="en-US" dirty="0"/>
          </a:p>
          <a:p>
            <a:pPr lvl="0"/>
            <a:endParaRPr lang="en-US" dirty="0" smtClean="0"/>
          </a:p>
          <a:p>
            <a:pPr lvl="0"/>
            <a:r>
              <a:rPr lang="en-US" dirty="0" smtClean="0"/>
              <a:t>Maintain </a:t>
            </a:r>
            <a:r>
              <a:rPr lang="en-US" dirty="0"/>
              <a:t>current flexibility in our budget allows movement to respond to the </a:t>
            </a:r>
            <a:r>
              <a:rPr lang="en-US" dirty="0" smtClean="0"/>
              <a:t>state’s </a:t>
            </a:r>
            <a:r>
              <a:rPr lang="en-US" dirty="0"/>
              <a:t>priorities</a:t>
            </a:r>
          </a:p>
          <a:p>
            <a:pPr marL="114300" lvl="0" indent="0">
              <a:buNone/>
            </a:pPr>
            <a:endParaRPr lang="en-US" dirty="0" smtClean="0"/>
          </a:p>
        </p:txBody>
      </p:sp>
      <p:sp>
        <p:nvSpPr>
          <p:cNvPr id="2" name="Date Placeholder 1"/>
          <p:cNvSpPr>
            <a:spLocks noGrp="1"/>
          </p:cNvSpPr>
          <p:nvPr>
            <p:ph type="dt" sz="half" idx="10"/>
          </p:nvPr>
        </p:nvSpPr>
        <p:spPr>
          <a:xfrm rot="16200000">
            <a:off x="7574281" y="1264919"/>
            <a:ext cx="2438399" cy="365760"/>
          </a:xfrm>
        </p:spPr>
        <p:txBody>
          <a:bodyPr/>
          <a:lstStyle/>
          <a:p>
            <a:pPr algn="r"/>
            <a:fld id="{5E1098B9-B2BC-4728-85EB-F6ADE00121EC}" type="datetime1">
              <a:rPr lang="en-US" smtClean="0">
                <a:solidFill>
                  <a:schemeClr val="tx1"/>
                </a:solidFill>
                <a:latin typeface="Arial" panose="020B0604020202020204" pitchFamily="34" charset="0"/>
                <a:cs typeface="Arial" panose="020B0604020202020204" pitchFamily="34" charset="0"/>
              </a:rPr>
              <a:pPr algn="r"/>
              <a:t>1/27/2015</a:t>
            </a:fld>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C8E08E1-0EDE-4AB4-BEFF-885FF95877A1}" type="slidenum">
              <a:rPr lang="en-US" smtClean="0"/>
              <a:t>9</a:t>
            </a:fld>
            <a:endParaRPr lang="en-US"/>
          </a:p>
        </p:txBody>
      </p:sp>
    </p:spTree>
    <p:extLst>
      <p:ext uri="{BB962C8B-B14F-4D97-AF65-F5344CB8AC3E}">
        <p14:creationId xmlns:p14="http://schemas.microsoft.com/office/powerpoint/2010/main" val="28143801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7628</TotalTime>
  <Words>1349</Words>
  <Application>Microsoft Office PowerPoint</Application>
  <PresentationFormat>On-screen Show (4:3)</PresentationFormat>
  <Paragraphs>330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Adjacency</vt:lpstr>
      <vt:lpstr>                                                Department of Law 5         FY16 Budget Overview     </vt:lpstr>
      <vt:lpstr> MISSION </vt:lpstr>
      <vt:lpstr>PowerPoint Presentation</vt:lpstr>
      <vt:lpstr>Protecting Alaskans</vt:lpstr>
      <vt:lpstr> Fostering Economic Development</vt:lpstr>
      <vt:lpstr>Protecting Fiscal Integrity</vt:lpstr>
      <vt:lpstr>Promoting Good Governance</vt:lpstr>
      <vt:lpstr>Key Personnel Statistics – FY16 Budget</vt:lpstr>
      <vt:lpstr> Facing Tough Times </vt:lpstr>
      <vt:lpstr>Current Budget is not all GF</vt:lpstr>
      <vt:lpstr>Current Actions</vt:lpstr>
      <vt:lpstr>FY16 Governor’s Budget (in thousands)</vt:lpstr>
      <vt:lpstr>FY15 Management Plan to FY16 Governor’s Request Line Item Detail – All Funds (in thousands)</vt:lpstr>
      <vt:lpstr>Adjustments to FY 15 Management Plan to Arrive at Base  (in thousands) </vt:lpstr>
      <vt:lpstr>FY16 Adj. Base to FY16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SOA-LAW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Law                         Photo by Sheena Scott, © Law Webmaster</dc:title>
  <dc:creator>mjenicek</dc:creator>
  <cp:lastModifiedBy>Valerie B. Rose</cp:lastModifiedBy>
  <cp:revision>173</cp:revision>
  <cp:lastPrinted>2015-01-27T17:49:18Z</cp:lastPrinted>
  <dcterms:created xsi:type="dcterms:W3CDTF">2012-01-27T00:01:43Z</dcterms:created>
  <dcterms:modified xsi:type="dcterms:W3CDTF">2015-01-27T22:54:16Z</dcterms:modified>
</cp:coreProperties>
</file>