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434" r:id="rId5"/>
    <p:sldId id="444" r:id="rId6"/>
    <p:sldId id="449" r:id="rId7"/>
    <p:sldId id="445" r:id="rId8"/>
    <p:sldId id="451" r:id="rId9"/>
    <p:sldId id="450" r:id="rId10"/>
    <p:sldId id="452" r:id="rId11"/>
    <p:sldId id="455" r:id="rId12"/>
    <p:sldId id="456" r:id="rId13"/>
    <p:sldId id="453" r:id="rId14"/>
    <p:sldId id="454" r:id="rId15"/>
    <p:sldId id="430" r:id="rId16"/>
    <p:sldId id="431" r:id="rId17"/>
    <p:sldId id="432" r:id="rId18"/>
    <p:sldId id="433" r:id="rId19"/>
    <p:sldId id="423" r:id="rId20"/>
    <p:sldId id="440" r:id="rId21"/>
    <p:sldId id="441" r:id="rId22"/>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8" autoAdjust="0"/>
    <p:restoredTop sz="98842" autoAdjust="0"/>
  </p:normalViewPr>
  <p:slideViewPr>
    <p:cSldViewPr snapToGrid="0" snapToObjects="1" showGuides="1">
      <p:cViewPr varScale="1">
        <p:scale>
          <a:sx n="132" d="100"/>
          <a:sy n="132" d="100"/>
        </p:scale>
        <p:origin x="-96" y="-496"/>
      </p:cViewPr>
      <p:guideLst>
        <p:guide orient="horz" pos="2451"/>
        <p:guide orient="horz" pos="2228"/>
        <p:guide orient="horz" pos="685"/>
        <p:guide orient="horz" pos="3987"/>
        <p:guide pos="2880"/>
        <p:guide pos="3003"/>
        <p:guide pos="2761"/>
        <p:guide pos="5759"/>
        <p:guide pos="288"/>
        <p:guide pos="5470"/>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102523" tIns="51261" rIns="102523" bIns="51261" rtlCol="0"/>
          <a:lstStyle>
            <a:lvl1pPr algn="l">
              <a:defRPr sz="1300" dirty="0">
                <a:latin typeface="Arial Narrow" charset="0"/>
                <a:ea typeface="ＭＳ Ｐゴシック" charset="0"/>
                <a:cs typeface="MS PGothic" charset="0"/>
              </a:defRPr>
            </a:lvl1pPr>
          </a:lstStyle>
          <a:p>
            <a:pPr>
              <a:defRPr/>
            </a:pPr>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102523" tIns="51261" rIns="102523" bIns="51261" numCol="1" anchor="t" anchorCtr="0" compatLnSpc="1">
            <a:prstTxWarp prst="textNoShape">
              <a:avLst/>
            </a:prstTxWarp>
          </a:bodyPr>
          <a:lstStyle>
            <a:lvl1pPr algn="r">
              <a:defRPr sz="1300">
                <a:latin typeface="Arial Narrow" charset="0"/>
                <a:ea typeface="ＭＳ Ｐゴシック" charset="0"/>
                <a:cs typeface="MS PGothic" charset="0"/>
              </a:defRPr>
            </a:lvl1pPr>
          </a:lstStyle>
          <a:p>
            <a:pPr>
              <a:defRPr/>
            </a:pPr>
            <a:fld id="{E624931F-BA2F-4B60-B0B4-35059C99D528}" type="datetimeFigureOut">
              <a:rPr lang="en-US"/>
              <a:pPr>
                <a:defRPr/>
              </a:pPr>
              <a:t>3/12/13</a:t>
            </a:fld>
            <a:endParaRPr lang="en-US" dirty="0"/>
          </a:p>
        </p:txBody>
      </p:sp>
      <p:sp>
        <p:nvSpPr>
          <p:cNvPr id="4" name="Footer Placeholder 3"/>
          <p:cNvSpPr>
            <a:spLocks noGrp="1"/>
          </p:cNvSpPr>
          <p:nvPr>
            <p:ph type="ftr" sz="quarter" idx="2"/>
          </p:nvPr>
        </p:nvSpPr>
        <p:spPr>
          <a:xfrm>
            <a:off x="0" y="9118600"/>
            <a:ext cx="3170238" cy="481013"/>
          </a:xfrm>
          <a:prstGeom prst="rect">
            <a:avLst/>
          </a:prstGeom>
        </p:spPr>
        <p:txBody>
          <a:bodyPr vert="horz" lIns="102523" tIns="51261" rIns="102523" bIns="51261" rtlCol="0" anchor="b"/>
          <a:lstStyle>
            <a:lvl1pPr algn="l">
              <a:defRPr sz="1300" dirty="0">
                <a:latin typeface="Arial Narrow" charset="0"/>
                <a:ea typeface="ＭＳ Ｐゴシック"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102523" tIns="51261" rIns="102523" bIns="51261" numCol="1" anchor="b" anchorCtr="0" compatLnSpc="1">
            <a:prstTxWarp prst="textNoShape">
              <a:avLst/>
            </a:prstTxWarp>
          </a:bodyPr>
          <a:lstStyle>
            <a:lvl1pPr algn="r">
              <a:defRPr sz="1300">
                <a:latin typeface="Arial Narrow" charset="0"/>
                <a:ea typeface="ＭＳ Ｐゴシック" charset="0"/>
                <a:cs typeface="MS PGothic" charset="0"/>
              </a:defRPr>
            </a:lvl1pPr>
          </a:lstStyle>
          <a:p>
            <a:pPr>
              <a:defRPr/>
            </a:pPr>
            <a:fld id="{7F4F2FB8-8364-47CB-81EC-889BD68F4CD0}" type="slidenum">
              <a:rPr lang="en-US"/>
              <a:pPr>
                <a:defRPr/>
              </a:pPr>
              <a:t>‹#›</a:t>
            </a:fld>
            <a:endParaRPr lang="en-US" dirty="0"/>
          </a:p>
        </p:txBody>
      </p:sp>
    </p:spTree>
    <p:extLst>
      <p:ext uri="{BB962C8B-B14F-4D97-AF65-F5344CB8AC3E}">
        <p14:creationId xmlns:p14="http://schemas.microsoft.com/office/powerpoint/2010/main" val="3466220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4" tIns="48327" rIns="96654" bIns="48327" rtlCol="0"/>
          <a:lstStyle>
            <a:lvl1pPr algn="l">
              <a:defRPr sz="1200" dirty="0">
                <a:latin typeface="Arial Narrow" pitchFamily="34" charset="0"/>
                <a:ea typeface="MS PGothic" pitchFamily="34" charset="-128"/>
                <a:cs typeface="+mn-cs"/>
              </a:defRPr>
            </a:lvl1pPr>
          </a:lstStyle>
          <a:p>
            <a:pPr>
              <a:defRPr/>
            </a:pPr>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wrap="square" lIns="96654" tIns="48327" rIns="96654" bIns="48327" numCol="1" anchor="t" anchorCtr="0" compatLnSpc="1">
            <a:prstTxWarp prst="textNoShape">
              <a:avLst/>
            </a:prstTxWarp>
          </a:bodyPr>
          <a:lstStyle>
            <a:lvl1pPr algn="r">
              <a:defRPr sz="1200">
                <a:latin typeface="Arial Narrow" charset="0"/>
                <a:ea typeface="ＭＳ Ｐゴシック" charset="0"/>
                <a:cs typeface="MS PGothic" charset="0"/>
              </a:defRPr>
            </a:lvl1pPr>
          </a:lstStyle>
          <a:p>
            <a:pPr>
              <a:defRPr/>
            </a:pPr>
            <a:fld id="{6EA40C5F-F938-4011-B524-0AB6CEBDA2B4}" type="datetimeFigureOut">
              <a:rPr lang="en-US"/>
              <a:pPr>
                <a:defRPr/>
              </a:pPr>
              <a:t>3/12/13</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4" tIns="48327" rIns="96654"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4" tIns="48327" rIns="96654"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6654" tIns="48327" rIns="96654" bIns="48327" rtlCol="0" anchor="b"/>
          <a:lstStyle>
            <a:lvl1pPr algn="l">
              <a:defRPr sz="1200" dirty="0">
                <a:latin typeface="Arial Narrow" pitchFamily="34" charset="0"/>
                <a:ea typeface="MS PGothic"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4" tIns="48327" rIns="96654" bIns="48327" numCol="1" anchor="b" anchorCtr="0" compatLnSpc="1">
            <a:prstTxWarp prst="textNoShape">
              <a:avLst/>
            </a:prstTxWarp>
          </a:bodyPr>
          <a:lstStyle>
            <a:lvl1pPr algn="r">
              <a:defRPr sz="1200">
                <a:latin typeface="Arial Narrow" charset="0"/>
                <a:ea typeface="ＭＳ Ｐゴシック" charset="0"/>
                <a:cs typeface="MS PGothic" charset="0"/>
              </a:defRPr>
            </a:lvl1pPr>
          </a:lstStyle>
          <a:p>
            <a:pPr>
              <a:defRPr/>
            </a:pPr>
            <a:fld id="{02F7BF45-6E7A-42CD-847E-240DC36184FB}" type="slidenum">
              <a:rPr lang="en-US"/>
              <a:pPr>
                <a:defRPr/>
              </a:pPr>
              <a:t>‹#›</a:t>
            </a:fld>
            <a:endParaRPr lang="en-US" dirty="0"/>
          </a:p>
        </p:txBody>
      </p:sp>
    </p:spTree>
    <p:extLst>
      <p:ext uri="{BB962C8B-B14F-4D97-AF65-F5344CB8AC3E}">
        <p14:creationId xmlns:p14="http://schemas.microsoft.com/office/powerpoint/2010/main" val="5103164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Legal Notice Slide</a:t>
            </a:r>
          </a:p>
        </p:txBody>
      </p:sp>
      <p:sp>
        <p:nvSpPr>
          <p:cNvPr id="54276" name="Slide Number Placeholder 3"/>
          <p:cNvSpPr>
            <a:spLocks noGrp="1"/>
          </p:cNvSpPr>
          <p:nvPr>
            <p:ph type="sldNum" sz="quarter" idx="5"/>
          </p:nvPr>
        </p:nvSpPr>
        <p:spPr bwMode="auto">
          <a:noFill/>
          <a:ln>
            <a:miter lim="800000"/>
            <a:headEnd/>
            <a:tailEnd/>
          </a:ln>
        </p:spPr>
        <p:txBody>
          <a:bodyPr/>
          <a:lstStyle/>
          <a:p>
            <a:fld id="{7EE65C5C-7ABF-41AE-95A5-25E08166C2B7}" type="slidenum">
              <a:rPr lang="en-US" smtClean="0">
                <a:latin typeface="Arial Narrow" pitchFamily="34" charset="0"/>
                <a:ea typeface="MS PGothic" pitchFamily="34" charset="-128"/>
              </a:rPr>
              <a:pPr/>
              <a:t>17</a:t>
            </a:fld>
            <a:endParaRPr lang="en-US" smtClean="0">
              <a:latin typeface="Arial Narrow"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Alternate B">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4" descr="105234497_rig_docked.jpg"/>
          <p:cNvPicPr>
            <a:picLocks noChangeAspect="1"/>
          </p:cNvPicPr>
          <p:nvPr/>
        </p:nvPicPr>
        <p:blipFill>
          <a:blip r:embed="rId2"/>
          <a:srcRect/>
          <a:stretch>
            <a:fillRect/>
          </a:stretch>
        </p:blipFill>
        <p:spPr bwMode="auto">
          <a:xfrm>
            <a:off x="0" y="1588"/>
            <a:ext cx="3422650" cy="6340475"/>
          </a:xfrm>
          <a:prstGeom prst="rect">
            <a:avLst/>
          </a:prstGeom>
          <a:noFill/>
          <a:ln w="9525">
            <a:noFill/>
            <a:miter lim="800000"/>
            <a:headEnd/>
            <a:tailEnd/>
          </a:ln>
        </p:spPr>
      </p:pic>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8" name="Title 1"/>
          <p:cNvSpPr>
            <a:spLocks noGrp="1"/>
          </p:cNvSpPr>
          <p:nvPr>
            <p:ph type="title"/>
          </p:nvPr>
        </p:nvSpPr>
        <p:spPr>
          <a:xfrm>
            <a:off x="3491454" y="2437630"/>
            <a:ext cx="5200730" cy="101856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9"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PFC Energy_JPG.jpg"/>
          <p:cNvPicPr>
            <a:picLocks noChangeAspect="1"/>
          </p:cNvPicPr>
          <p:nvPr userDrawn="1"/>
        </p:nvPicPr>
        <p:blipFill>
          <a:blip r:embed="rId3"/>
          <a:stretch>
            <a:fillRect/>
          </a:stretch>
        </p:blipFill>
        <p:spPr>
          <a:xfrm>
            <a:off x="7363588" y="6461535"/>
            <a:ext cx="1332737" cy="2834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phs w/ header 1 Tex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4" name="Content Placeholder 2"/>
          <p:cNvSpPr>
            <a:spLocks noGrp="1"/>
          </p:cNvSpPr>
          <p:nvPr>
            <p:ph idx="14"/>
          </p:nvPr>
        </p:nvSpPr>
        <p:spPr>
          <a:xfrm>
            <a:off x="4752552" y="1088210"/>
            <a:ext cx="3926628" cy="5236389"/>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0" name="Text Placeholder 2"/>
          <p:cNvSpPr>
            <a:spLocks noGrp="1"/>
          </p:cNvSpPr>
          <p:nvPr>
            <p:ph type="body" idx="11"/>
          </p:nvPr>
        </p:nvSpPr>
        <p:spPr>
          <a:xfrm>
            <a:off x="433436" y="373658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2"/>
          <p:cNvSpPr>
            <a:spLocks noGrp="1"/>
          </p:cNvSpPr>
          <p:nvPr>
            <p:ph idx="16"/>
          </p:nvPr>
        </p:nvSpPr>
        <p:spPr>
          <a:xfrm>
            <a:off x="457200" y="1578221"/>
            <a:ext cx="3926628" cy="2088616"/>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5" name="Text Placeholder 2"/>
          <p:cNvSpPr>
            <a:spLocks noGrp="1"/>
          </p:cNvSpPr>
          <p:nvPr>
            <p:ph type="body" idx="17"/>
          </p:nvPr>
        </p:nvSpPr>
        <p:spPr>
          <a:xfrm>
            <a:off x="457200" y="1078974"/>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8"/>
          </p:nvPr>
        </p:nvSpPr>
        <p:spPr>
          <a:xfrm>
            <a:off x="443344" y="4217356"/>
            <a:ext cx="3926628" cy="2088616"/>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Tree>
    <p:extLst>
      <p:ext uri="{BB962C8B-B14F-4D97-AF65-F5344CB8AC3E}">
        <p14:creationId xmlns:p14="http://schemas.microsoft.com/office/powerpoint/2010/main" val="241042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 Slide: 3">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noChangeAspect="1"/>
          </p:cNvSpPr>
          <p:nvPr>
            <p:ph idx="1"/>
          </p:nvPr>
        </p:nvSpPr>
        <p:spPr>
          <a:xfrm>
            <a:off x="450850" y="1085850"/>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noChangeAspect="1"/>
          </p:cNvSpPr>
          <p:nvPr>
            <p:ph idx="15"/>
          </p:nvPr>
        </p:nvSpPr>
        <p:spPr>
          <a:xfrm>
            <a:off x="444504" y="2892074"/>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noChangeAspect="1"/>
          </p:cNvSpPr>
          <p:nvPr>
            <p:ph idx="16"/>
          </p:nvPr>
        </p:nvSpPr>
        <p:spPr>
          <a:xfrm>
            <a:off x="444504" y="4698299"/>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9" name="Rectangle 8"/>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11"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12"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4754880"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2"/>
          <p:cNvSpPr>
            <a:spLocks noGrp="1"/>
          </p:cNvSpPr>
          <p:nvPr>
            <p:ph idx="1"/>
          </p:nvPr>
        </p:nvSpPr>
        <p:spPr>
          <a:xfrm>
            <a:off x="441007" y="1089025"/>
            <a:ext cx="3938588"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4767263" y="1089025"/>
            <a:ext cx="3919537"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ar">
    <p:spTree>
      <p:nvGrpSpPr>
        <p:cNvPr id="1" name=""/>
        <p:cNvGrpSpPr/>
        <p:nvPr/>
      </p:nvGrpSpPr>
      <p:grpSpPr>
        <a:xfrm>
          <a:off x="0" y="0"/>
          <a:ext cx="0" cy="0"/>
          <a:chOff x="0" y="0"/>
          <a:chExt cx="0" cy="0"/>
        </a:xfrm>
      </p:grpSpPr>
      <p:sp>
        <p:nvSpPr>
          <p:cNvPr id="6" name="Rectangle 5"/>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7"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8234892"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
          </p:nvPr>
        </p:nvSpPr>
        <p:spPr>
          <a:xfrm>
            <a:off x="450531" y="1089025"/>
            <a:ext cx="8239443"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 boxes 1 image">
    <p:spTree>
      <p:nvGrpSpPr>
        <p:cNvPr id="1" name=""/>
        <p:cNvGrpSpPr/>
        <p:nvPr/>
      </p:nvGrpSpPr>
      <p:grpSpPr>
        <a:xfrm>
          <a:off x="0" y="0"/>
          <a:ext cx="0" cy="0"/>
          <a:chOff x="0" y="0"/>
          <a:chExt cx="0" cy="0"/>
        </a:xfrm>
      </p:grpSpPr>
      <p:sp>
        <p:nvSpPr>
          <p:cNvPr id="6" name="Rectangle 5"/>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7"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8" name="Content Placeholder 2"/>
          <p:cNvSpPr>
            <a:spLocks noGrp="1"/>
          </p:cNvSpPr>
          <p:nvPr>
            <p:ph idx="17"/>
          </p:nvPr>
        </p:nvSpPr>
        <p:spPr>
          <a:xfrm>
            <a:off x="442260" y="3522917"/>
            <a:ext cx="8236920" cy="2801683"/>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41007" y="1089025"/>
            <a:ext cx="3938588" cy="2433892"/>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4" name="Content Placeholder 2"/>
          <p:cNvSpPr>
            <a:spLocks noGrp="1"/>
          </p:cNvSpPr>
          <p:nvPr>
            <p:ph idx="14"/>
          </p:nvPr>
        </p:nvSpPr>
        <p:spPr>
          <a:xfrm>
            <a:off x="4752552" y="1088211"/>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al Notice">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lstStyle/>
          <a:p>
            <a:pPr algn="just">
              <a:defRPr/>
            </a:pPr>
            <a:r>
              <a:rPr lang="en-US" sz="1200" dirty="0">
                <a:solidFill>
                  <a:srgbClr val="095C99"/>
                </a:solidFill>
                <a:latin typeface="Arial Narrow" charset="0"/>
                <a:ea typeface="ＭＳ Ｐゴシック"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dirty="0">
                <a:solidFill>
                  <a:srgbClr val="095C99"/>
                </a:solidFill>
                <a:latin typeface="Arial Narrow" charset="0"/>
                <a:ea typeface="ＭＳ Ｐゴシック" charset="0"/>
                <a:cs typeface="ＭＳ Ｐゴシック" charset="0"/>
              </a:rPr>
              <a:t>ACCORDINGLY, THESE MATERIALS AND THE INFORMATION CONTAINED THEREIN ARE PROVIDED “</a:t>
            </a:r>
            <a:r>
              <a:rPr lang="en-US" altLang="ja-JP" sz="1200" b="1" dirty="0">
                <a:solidFill>
                  <a:srgbClr val="095C99"/>
                </a:solidFill>
                <a:latin typeface="Arial Narrow" charset="0"/>
                <a:ea typeface="ＭＳ Ｐゴシック" charset="0"/>
                <a:cs typeface="ＭＳ Ｐゴシック" charset="0"/>
              </a:rPr>
              <a:t>AS IS</a:t>
            </a:r>
            <a:r>
              <a:rPr lang="en-US" sz="1200" b="1" dirty="0">
                <a:solidFill>
                  <a:srgbClr val="095C99"/>
                </a:solidFill>
                <a:latin typeface="Arial Narrow" charset="0"/>
                <a:ea typeface="ＭＳ Ｐゴシック" charset="0"/>
                <a:cs typeface="ＭＳ Ｐゴシック" charset="0"/>
              </a:rPr>
              <a:t>”</a:t>
            </a:r>
            <a:r>
              <a:rPr lang="en-US" altLang="ja-JP" sz="1200" b="1" dirty="0">
                <a:solidFill>
                  <a:srgbClr val="095C99"/>
                </a:solidFill>
                <a:latin typeface="Arial Narrow" charset="0"/>
                <a:ea typeface="ＭＳ Ｐゴシック" charset="0"/>
                <a:cs typeface="ＭＳ Ｐゴシック" charset="0"/>
              </a:rPr>
              <a:t> WITHOUT WARRANTY OF ANY KIND, EITHER EXPRESS OR IMPLIED, INCLUDING BUT NOT LIMITED TO THE IMPLIED WARRANTIES OF MERCHANTABILITY, ACCURACY, OR FITNESS FOR A PARTICULAR PURPOSE. </a:t>
            </a:r>
            <a:r>
              <a:rPr lang="en-US" altLang="ja-JP" sz="1200" dirty="0">
                <a:solidFill>
                  <a:srgbClr val="095C99"/>
                </a:solidFill>
                <a:latin typeface="Arial Narrow" charset="0"/>
                <a:ea typeface="ＭＳ Ｐゴシック"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This report reflects information available to PFC Energy as of the date of publication. Clients are invited to check our web site periodically for new updates.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3" descr="World_map_for_powerpoint_template_1.jpg"/>
          <p:cNvPicPr>
            <a:picLocks noChangeAspect="1"/>
          </p:cNvPicPr>
          <p:nvPr/>
        </p:nvPicPr>
        <p:blipFill>
          <a:blip r:embed="rId2"/>
          <a:srcRect t="2940" b="23476"/>
          <a:stretch>
            <a:fillRect/>
          </a:stretch>
        </p:blipFill>
        <p:spPr bwMode="auto">
          <a:xfrm>
            <a:off x="0" y="209550"/>
            <a:ext cx="9144000" cy="5199063"/>
          </a:xfrm>
          <a:prstGeom prst="rect">
            <a:avLst/>
          </a:prstGeom>
          <a:noFill/>
          <a:ln w="9525">
            <a:noFill/>
            <a:miter lim="800000"/>
            <a:headEnd/>
            <a:tailEnd/>
          </a:ln>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grpSp>
        <p:nvGrpSpPr>
          <p:cNvPr id="2" name="Group 19"/>
          <p:cNvGrpSpPr/>
          <p:nvPr userDrawn="1"/>
        </p:nvGrpSpPr>
        <p:grpSpPr>
          <a:xfrm>
            <a:off x="374650" y="1232755"/>
            <a:ext cx="8559800" cy="4451988"/>
            <a:chOff x="374650" y="1232755"/>
            <a:chExt cx="8559800" cy="4451988"/>
          </a:xfrm>
        </p:grpSpPr>
        <p:sp>
          <p:nvSpPr>
            <p:cNvPr id="8" name="TextBox 7"/>
            <p:cNvSpPr txBox="1"/>
            <p:nvPr/>
          </p:nvSpPr>
          <p:spPr>
            <a:xfrm>
              <a:off x="5964238" y="1232755"/>
              <a:ext cx="2970212" cy="4451988"/>
            </a:xfrm>
            <a:prstGeom prst="rect">
              <a:avLst/>
            </a:prstGeom>
            <a:noFill/>
          </p:spPr>
          <p:txBody>
            <a:bodyPr>
              <a:spAutoFit/>
            </a:bodyPr>
            <a:lstStyle/>
            <a:p>
              <a:pPr fontAlgn="auto">
                <a:spcBef>
                  <a:spcPct val="130000"/>
                </a:spcBef>
                <a:spcAft>
                  <a:spcPts val="0"/>
                </a:spcAft>
                <a:tabLst>
                  <a:tab pos="173038" algn="l"/>
                </a:tabLst>
                <a:defRPr/>
              </a:pPr>
              <a:r>
                <a:rPr lang="en-US" sz="1000" dirty="0" smtClean="0">
                  <a:latin typeface="Arial Black" charset="0"/>
                  <a:ea typeface="+mn-ea"/>
                  <a:sym typeface="Wingdings 3" charset="0"/>
                </a:rPr>
                <a:t>	</a:t>
              </a:r>
              <a:r>
                <a:rPr lang="en-US" sz="1400" b="1" dirty="0" smtClean="0">
                  <a:solidFill>
                    <a:srgbClr val="1B82CE"/>
                  </a:solidFill>
                  <a:latin typeface="+mj-lt"/>
                  <a:ea typeface="+mn-ea"/>
                  <a:sym typeface="Wingdings 3" charset="0"/>
                </a:rPr>
                <a:t>ASIA</a:t>
              </a:r>
              <a:endParaRPr lang="en-US" sz="1200" b="1" dirty="0">
                <a:solidFill>
                  <a:srgbClr val="1B82CE"/>
                </a:solidFill>
                <a:latin typeface="+mj-lt"/>
                <a:ea typeface="+mn-ea"/>
                <a:sym typeface="Wingdings 3" charset="0"/>
              </a:endParaRPr>
            </a:p>
            <a:p>
              <a:pPr fontAlgn="auto">
                <a:lnSpc>
                  <a:spcPts val="1160"/>
                </a:lnSpc>
                <a:spcBef>
                  <a:spcPts val="0"/>
                </a:spcBef>
                <a:spcAft>
                  <a:spcPts val="0"/>
                </a:spcAft>
                <a:buFont typeface="Wingdings 3" charset="0"/>
                <a:buNone/>
                <a:tabLst>
                  <a:tab pos="173038" algn="l"/>
                </a:tabLst>
                <a:defRPr/>
              </a:pPr>
              <a:r>
                <a:rPr lang="en-US" sz="1100" dirty="0">
                  <a:solidFill>
                    <a:srgbClr val="4D4D4D"/>
                  </a:solidFill>
                  <a:latin typeface="+mj-lt"/>
                  <a:ea typeface="+mn-ea"/>
                </a:rPr>
                <a:t>	</a:t>
              </a:r>
            </a:p>
            <a:p>
              <a:pPr fontAlgn="auto">
                <a:lnSpc>
                  <a:spcPts val="1360"/>
                </a:lnSpc>
                <a:spcBef>
                  <a:spcPts val="0"/>
                </a:spcBef>
                <a:spcAft>
                  <a:spcPts val="0"/>
                </a:spcAft>
                <a:buFont typeface="Wingdings 3" charset="0"/>
                <a:buNone/>
                <a:tabLst>
                  <a:tab pos="173038" algn="l"/>
                </a:tabLst>
                <a:defRPr/>
              </a:pPr>
              <a:r>
                <a:rPr lang="en-US" sz="1100" b="1" dirty="0">
                  <a:solidFill>
                    <a:srgbClr val="4D4D4D"/>
                  </a:solidFill>
                  <a:latin typeface="+mj-lt"/>
                  <a:ea typeface="+mn-ea"/>
                </a:rPr>
                <a:t>	</a:t>
              </a:r>
              <a:r>
                <a:rPr lang="en-US" sz="1100" b="1" dirty="0">
                  <a:solidFill>
                    <a:srgbClr val="000000"/>
                  </a:solidFill>
                  <a:latin typeface="+mj-lt"/>
                  <a:ea typeface="+mn-ea"/>
                </a:rPr>
                <a:t>PFC Energy, Kuala Lumpur</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Level 27, UBN Tower #21</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10 Jalan P. Ramlee</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50250 Kuala Lumpur, Malaysia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Tel +60 3 2172 3400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Fax +60 3 2072 3599</a:t>
              </a:r>
            </a:p>
            <a:p>
              <a:pPr fontAlgn="auto">
                <a:lnSpc>
                  <a:spcPts val="1360"/>
                </a:lnSpc>
                <a:spcBef>
                  <a:spcPts val="0"/>
                </a:spcBef>
                <a:spcAft>
                  <a:spcPts val="0"/>
                </a:spcAft>
                <a:buFont typeface="Wingdings 3" charset="0"/>
                <a:buNone/>
                <a:tabLst>
                  <a:tab pos="173038" algn="l"/>
                </a:tabLst>
                <a:defRPr/>
              </a:pPr>
              <a:endParaRPr lang="en-US" sz="1100"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Arial"/>
                  <a:ea typeface="ＭＳ Ｐゴシック" charset="0"/>
                  <a:cs typeface="ＭＳ Ｐゴシック" charset="0"/>
                </a:rPr>
                <a:t>	PFC Energy, 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89 Jianguo Road</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China Central Place # 4-1602 </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Chaoyang District, Beijing 100025,</a:t>
              </a:r>
              <a:r>
                <a:rPr lang="en-US" sz="1100" baseline="0" dirty="0" smtClean="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Tel </a:t>
              </a:r>
              <a:r>
                <a:rPr lang="en-US" sz="1100" dirty="0" smtClean="0">
                  <a:solidFill>
                    <a:srgbClr val="000000"/>
                  </a:solidFill>
                  <a:latin typeface="Arial"/>
                  <a:ea typeface="ＭＳ Ｐゴシック" charset="0"/>
                  <a:cs typeface="ＭＳ Ｐゴシック" charset="0"/>
                </a:rPr>
                <a:t>+86 10 6530 7010</a:t>
              </a:r>
              <a:endParaRPr lang="en-US" sz="1100" dirty="0">
                <a:solidFill>
                  <a:srgbClr val="000000"/>
                </a:solidFill>
                <a:latin typeface="Arial"/>
                <a:ea typeface="ＭＳ Ｐゴシック" charset="0"/>
                <a:cs typeface="ＭＳ Ｐゴシック" charset="0"/>
              </a:endParaRPr>
            </a:p>
            <a:p>
              <a:pPr marL="0" marR="0" indent="0" algn="l" defTabSz="457200" rtl="0" eaLnBrk="1" fontAlgn="auto" latinLnBrk="0" hangingPunct="1">
                <a:lnSpc>
                  <a:spcPts val="1360"/>
                </a:lnSpc>
                <a:spcBef>
                  <a:spcPts val="0"/>
                </a:spcBef>
                <a:spcAft>
                  <a:spcPts val="0"/>
                </a:spcAft>
                <a:buClrTx/>
                <a:buSzTx/>
                <a:buFontTx/>
                <a:buNone/>
                <a:tabLst>
                  <a:tab pos="173038" algn="l"/>
                </a:tabLst>
                <a:defRPr/>
              </a:pPr>
              <a:r>
                <a:rPr lang="en-US" sz="1100" dirty="0">
                  <a:solidFill>
                    <a:srgbClr val="000000"/>
                  </a:solidFill>
                  <a:latin typeface="Arial"/>
                  <a:ea typeface="ＭＳ Ｐゴシック" charset="0"/>
                  <a:cs typeface="ＭＳ Ｐゴシック" charset="0"/>
                </a:rPr>
                <a:t>	Fax </a:t>
              </a:r>
              <a:r>
                <a:rPr lang="en-US" sz="1100" dirty="0" smtClean="0">
                  <a:solidFill>
                    <a:srgbClr val="000000"/>
                  </a:solidFill>
                  <a:latin typeface="Arial"/>
                  <a:ea typeface="ＭＳ Ｐゴシック" charset="0"/>
                  <a:cs typeface="ＭＳ Ｐゴシック" charset="0"/>
                </a:rPr>
                <a:t>+86 10 6530 5093</a:t>
              </a:r>
              <a:endParaRPr lang="fr-FR" sz="1100" dirty="0">
                <a:solidFill>
                  <a:srgbClr val="000000"/>
                </a:solidFill>
                <a:latin typeface="Arial"/>
                <a:ea typeface="ＭＳ Ｐゴシック" charset="0"/>
                <a:cs typeface="ＭＳ Ｐゴシック" charset="0"/>
              </a:endParaRPr>
            </a:p>
            <a:p>
              <a:pPr marL="169863">
                <a:lnSpc>
                  <a:spcPts val="1363"/>
                </a:lnSpc>
                <a:spcBef>
                  <a:spcPct val="130000"/>
                </a:spcBef>
                <a:defRPr/>
              </a:pPr>
              <a:r>
                <a:rPr lang="en-US" sz="1100" b="1" dirty="0">
                  <a:solidFill>
                    <a:srgbClr val="000000"/>
                  </a:solidFill>
                  <a:latin typeface="+mj-lt"/>
                  <a:cs typeface="ＭＳ Ｐゴシック" charset="0"/>
                </a:rPr>
                <a:t>PFC Energy, Singapore</a:t>
              </a:r>
            </a:p>
            <a:p>
              <a:pPr>
                <a:lnSpc>
                  <a:spcPts val="1363"/>
                </a:lnSpc>
                <a:tabLst>
                  <a:tab pos="169863" algn="l"/>
                </a:tabLst>
                <a:defRPr/>
              </a:pP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15 Scotts Road</a:t>
              </a:r>
            </a:p>
            <a:p>
              <a:pPr>
                <a:lnSpc>
                  <a:spcPts val="1363"/>
                </a:lnSpc>
                <a:tabLst>
                  <a:tab pos="169863" algn="l"/>
                </a:tabLst>
                <a:defRPr/>
              </a:pPr>
              <a:r>
                <a:rPr lang="en-US" sz="1100" baseline="0" dirty="0" smtClean="0">
                  <a:solidFill>
                    <a:srgbClr val="000000"/>
                  </a:solidFill>
                  <a:latin typeface="+mj-lt"/>
                  <a:cs typeface="ＭＳ Ｐゴシック" charset="0"/>
                </a:rPr>
                <a:t>    </a:t>
              </a:r>
              <a:r>
                <a:rPr lang="en-US" sz="1100" dirty="0" smtClean="0">
                  <a:solidFill>
                    <a:srgbClr val="000000"/>
                  </a:solidFill>
                  <a:latin typeface="+mj-lt"/>
                  <a:cs typeface="ＭＳ Ｐゴシック" charset="0"/>
                </a:rPr>
                <a:t>Thong Teck Building, #08-04</a:t>
              </a: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Singapore</a:t>
              </a:r>
              <a:r>
                <a:rPr lang="en-US" sz="1100" baseline="0" dirty="0" smtClean="0">
                  <a:solidFill>
                    <a:srgbClr val="000000"/>
                  </a:solidFill>
                  <a:latin typeface="+mj-lt"/>
                  <a:cs typeface="ＭＳ Ｐゴシック" charset="0"/>
                </a:rPr>
                <a:t> 228218</a:t>
              </a:r>
              <a:endParaRPr lang="en-US" sz="1100" dirty="0">
                <a:solidFill>
                  <a:srgbClr val="000000"/>
                </a:solidFill>
                <a:latin typeface="+mj-lt"/>
                <a:cs typeface="ＭＳ Ｐゴシック" charset="0"/>
              </a:endParaRPr>
            </a:p>
            <a:p>
              <a:pPr>
                <a:lnSpc>
                  <a:spcPts val="1363"/>
                </a:lnSpc>
                <a:tabLst>
                  <a:tab pos="169863" algn="l"/>
                </a:tabLst>
                <a:defRPr/>
              </a:pPr>
              <a:r>
                <a:rPr lang="en-US" sz="1100" dirty="0">
                  <a:solidFill>
                    <a:srgbClr val="000000"/>
                  </a:solidFill>
                  <a:latin typeface="+mj-lt"/>
                  <a:cs typeface="ＭＳ Ｐゴシック" charset="0"/>
                </a:rPr>
                <a:t>	Tel +65 </a:t>
              </a:r>
              <a:r>
                <a:rPr lang="en-US" sz="1100" dirty="0" smtClean="0">
                  <a:solidFill>
                    <a:srgbClr val="000000"/>
                  </a:solidFill>
                  <a:latin typeface="+mj-lt"/>
                  <a:cs typeface="ＭＳ Ｐゴシック" charset="0"/>
                </a:rPr>
                <a:t>6736 4317</a:t>
              </a:r>
              <a:r>
                <a:rPr lang="en-US" sz="1100" dirty="0">
                  <a:solidFill>
                    <a:srgbClr val="000000"/>
                  </a:solidFill>
                  <a:latin typeface="+mj-lt"/>
                  <a:cs typeface="ＭＳ Ｐゴシック" charset="0"/>
                </a:rPr>
                <a:t>          </a:t>
              </a:r>
            </a:p>
            <a:p>
              <a:pPr>
                <a:lnSpc>
                  <a:spcPts val="1363"/>
                </a:lnSpc>
                <a:tabLst>
                  <a:tab pos="169863" algn="l"/>
                </a:tabLst>
                <a:defRPr/>
              </a:pPr>
              <a:r>
                <a:rPr lang="en-US" sz="1100" dirty="0">
                  <a:solidFill>
                    <a:srgbClr val="000000"/>
                  </a:solidFill>
                  <a:latin typeface="+mj-lt"/>
                  <a:cs typeface="ＭＳ Ｐゴシック" charset="0"/>
                </a:rPr>
                <a:t>	</a:t>
              </a:r>
            </a:p>
            <a:p>
              <a:pPr fontAlgn="auto">
                <a:lnSpc>
                  <a:spcPts val="1360"/>
                </a:lnSpc>
                <a:spcBef>
                  <a:spcPts val="0"/>
                </a:spcBef>
                <a:spcAft>
                  <a:spcPts val="0"/>
                </a:spcAft>
                <a:tabLst>
                  <a:tab pos="173038" algn="l"/>
                </a:tabLst>
                <a:defRPr/>
              </a:pPr>
              <a:endParaRPr lang="fr-FR" sz="1050" dirty="0">
                <a:solidFill>
                  <a:srgbClr val="4D4D4D"/>
                </a:solidFill>
                <a:latin typeface="+mj-lt"/>
                <a:ea typeface="ＭＳ Ｐゴシック" charset="0"/>
                <a:cs typeface="ＭＳ Ｐゴシック" charset="0"/>
              </a:endParaRP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sp>
          <p:nvSpPr>
            <p:cNvPr id="9" name="TextBox 8"/>
            <p:cNvSpPr txBox="1"/>
            <p:nvPr/>
          </p:nvSpPr>
          <p:spPr>
            <a:xfrm>
              <a:off x="3321050" y="1260463"/>
              <a:ext cx="2751138" cy="3670236"/>
            </a:xfrm>
            <a:prstGeom prst="rect">
              <a:avLst/>
            </a:prstGeom>
            <a:noFill/>
          </p:spPr>
          <p:txBody>
            <a:bodyPr>
              <a:spAutoFit/>
            </a:bodyPr>
            <a:lstStyle/>
            <a:p>
              <a:pPr>
                <a:lnSpc>
                  <a:spcPts val="1363"/>
                </a:lnSpc>
                <a:tabLst>
                  <a:tab pos="173038" algn="l"/>
                </a:tabLst>
                <a:defRPr/>
              </a:pPr>
              <a:r>
                <a:rPr lang="en-US" sz="1400" b="1" dirty="0">
                  <a:solidFill>
                    <a:srgbClr val="1B82CE"/>
                  </a:solidFill>
                  <a:latin typeface="+mj-lt"/>
                  <a:sym typeface="Wingdings 3" pitchFamily="18" charset="2"/>
                </a:rPr>
                <a:t>EUROPE</a:t>
              </a:r>
              <a:r>
                <a:rPr lang="en-US" sz="1050" dirty="0">
                  <a:solidFill>
                    <a:srgbClr val="4D4D4D"/>
                  </a:solidFill>
                  <a:latin typeface="+mj-lt"/>
                </a:rPr>
                <a:t>	</a:t>
              </a:r>
            </a:p>
            <a:p>
              <a:pPr>
                <a:lnSpc>
                  <a:spcPts val="1160"/>
                </a:lnSpc>
                <a:tabLst>
                  <a:tab pos="173038" algn="l"/>
                </a:tabLst>
                <a:defRPr/>
              </a:pPr>
              <a:endParaRPr lang="en-US" sz="1100" b="1" dirty="0">
                <a:solidFill>
                  <a:srgbClr val="4D4D4D"/>
                </a:solidFill>
                <a:latin typeface="+mj-lt"/>
              </a:endParaRPr>
            </a:p>
            <a:p>
              <a:pPr>
                <a:lnSpc>
                  <a:spcPts val="1363"/>
                </a:lnSpc>
                <a:tabLst>
                  <a:tab pos="173038" algn="l"/>
                </a:tabLst>
                <a:defRPr/>
              </a:pPr>
              <a:r>
                <a:rPr lang="en-US" sz="1100" b="1" dirty="0">
                  <a:solidFill>
                    <a:srgbClr val="000000"/>
                  </a:solidFill>
                  <a:latin typeface="+mj-lt"/>
                </a:rPr>
                <a:t>PFC Energy, France</a:t>
              </a:r>
            </a:p>
            <a:p>
              <a:pPr>
                <a:lnSpc>
                  <a:spcPts val="1363"/>
                </a:lnSpc>
                <a:tabLst>
                  <a:tab pos="173038" algn="l"/>
                </a:tabLst>
                <a:defRPr/>
              </a:pPr>
              <a:r>
                <a:rPr lang="en-US" sz="1100" dirty="0">
                  <a:solidFill>
                    <a:srgbClr val="000000"/>
                  </a:solidFill>
                  <a:latin typeface="+mj-lt"/>
                </a:rPr>
                <a:t>19 rue du </a:t>
              </a:r>
              <a:r>
                <a:rPr lang="fr-FR" sz="1100" dirty="0">
                  <a:solidFill>
                    <a:srgbClr val="000000"/>
                  </a:solidFill>
                  <a:latin typeface="+mj-lt"/>
                </a:rPr>
                <a:t>Général Foy</a:t>
              </a:r>
              <a:endParaRPr lang="en-US" sz="1100" dirty="0">
                <a:solidFill>
                  <a:srgbClr val="000000"/>
                </a:solidFill>
                <a:latin typeface="+mj-lt"/>
              </a:endParaRPr>
            </a:p>
            <a:p>
              <a:pPr>
                <a:lnSpc>
                  <a:spcPts val="1363"/>
                </a:lnSpc>
                <a:tabLst>
                  <a:tab pos="173038" algn="l"/>
                </a:tabLst>
                <a:defRPr/>
              </a:pPr>
              <a:r>
                <a:rPr lang="en-US" sz="1100" dirty="0">
                  <a:solidFill>
                    <a:srgbClr val="000000"/>
                  </a:solidFill>
                  <a:latin typeface="+mj-lt"/>
                </a:rPr>
                <a:t>75008 Paris, France </a:t>
              </a:r>
            </a:p>
            <a:p>
              <a:pPr>
                <a:lnSpc>
                  <a:spcPts val="1363"/>
                </a:lnSpc>
                <a:tabLst>
                  <a:tab pos="173038" algn="l"/>
                </a:tabLst>
                <a:defRPr/>
              </a:pPr>
              <a:r>
                <a:rPr lang="en-US" sz="1100" dirty="0">
                  <a:solidFill>
                    <a:srgbClr val="000000"/>
                  </a:solidFill>
                  <a:latin typeface="+mj-lt"/>
                </a:rPr>
                <a:t>Tel +33 1 4770 2900</a:t>
              </a:r>
            </a:p>
            <a:p>
              <a:pPr>
                <a:lnSpc>
                  <a:spcPts val="1363"/>
                </a:lnSpc>
                <a:tabLst>
                  <a:tab pos="173038" algn="l"/>
                </a:tabLst>
                <a:defRPr/>
              </a:pPr>
              <a:r>
                <a:rPr lang="en-US" sz="1100" dirty="0">
                  <a:solidFill>
                    <a:srgbClr val="000000"/>
                  </a:solidFill>
                  <a:latin typeface="+mj-lt"/>
                </a:rPr>
                <a:t>Fax +33 1 4770 </a:t>
              </a:r>
              <a:r>
                <a:rPr lang="en-US" sz="1100" dirty="0" smtClean="0">
                  <a:solidFill>
                    <a:srgbClr val="000000"/>
                  </a:solidFill>
                  <a:latin typeface="+mj-lt"/>
                </a:rPr>
                <a:t>5905</a:t>
              </a:r>
            </a:p>
            <a:p>
              <a:pPr>
                <a:lnSpc>
                  <a:spcPts val="1363"/>
                </a:lnSpc>
                <a:tabLst>
                  <a:tab pos="173038" algn="l"/>
                </a:tabLst>
                <a:defRPr/>
              </a:pPr>
              <a:endParaRPr lang="en-US" sz="1100" dirty="0" smtClean="0">
                <a:solidFill>
                  <a:srgbClr val="000000"/>
                </a:solidFill>
                <a:latin typeface="+mj-lt"/>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rPr>
                <a:t>RUSSIA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endPar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1" i="0" u="none" strike="noStrike" kern="1200" cap="none" spc="0" normalizeH="0" baseline="0" noProof="0" dirty="0" smtClean="0">
                  <a:ln>
                    <a:noFill/>
                  </a:ln>
                  <a:solidFill>
                    <a:srgbClr val="000000"/>
                  </a:solidFill>
                  <a:effectLst/>
                  <a:uLnTx/>
                  <a:uFillTx/>
                  <a:latin typeface="Arial"/>
                  <a:ea typeface="ＭＳ Ｐゴシック" charset="0"/>
                  <a:cs typeface="ＭＳ Ｐゴシック" charset="0"/>
                </a:rPr>
                <a:t>PFC Energy, Moscow</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10 </a:t>
              </a: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Vozdvizhenka</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Street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Voentorg</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building, Suite 341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Moscow, 125009</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Russian Federation</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Tel +7 (495) 797 3733</a:t>
              </a:r>
            </a:p>
            <a:p>
              <a:pPr>
                <a:lnSpc>
                  <a:spcPts val="1363"/>
                </a:lnSpc>
                <a:tabLst>
                  <a:tab pos="173038" algn="l"/>
                </a:tabLst>
                <a:defRPr/>
              </a:pPr>
              <a:endParaRPr lang="en-US" sz="1100" dirty="0" smtClean="0">
                <a:solidFill>
                  <a:srgbClr val="000000"/>
                </a:solidFill>
                <a:latin typeface="+mj-lt"/>
              </a:endParaRPr>
            </a:p>
            <a:p>
              <a:pPr>
                <a:lnSpc>
                  <a:spcPts val="1763"/>
                </a:lnSpc>
                <a:tabLst>
                  <a:tab pos="173038" algn="l"/>
                </a:tabLst>
                <a:defRPr/>
              </a:pPr>
              <a:endParaRPr lang="en-US" sz="1100" dirty="0">
                <a:solidFill>
                  <a:srgbClr val="000000"/>
                </a:solidFill>
                <a:latin typeface="+mj-lt"/>
              </a:endParaRPr>
            </a:p>
            <a:p>
              <a:pPr>
                <a:lnSpc>
                  <a:spcPts val="1063"/>
                </a:lnSpc>
                <a:tabLst>
                  <a:tab pos="173038" algn="l"/>
                </a:tabLst>
                <a:defRPr/>
              </a:pPr>
              <a:endParaRPr lang="en-US" sz="1100" dirty="0">
                <a:solidFill>
                  <a:srgbClr val="000000"/>
                </a:solidFill>
                <a:latin typeface="+mj-lt"/>
              </a:endParaRPr>
            </a:p>
            <a:p>
              <a:pPr>
                <a:lnSpc>
                  <a:spcPts val="1363"/>
                </a:lnSpc>
                <a:tabLst>
                  <a:tab pos="173038" algn="l"/>
                </a:tabLst>
                <a:defRPr/>
              </a:pPr>
              <a:endParaRPr lang="en-US" sz="1050" dirty="0">
                <a:solidFill>
                  <a:srgbClr val="4D4D4D"/>
                </a:solidFill>
                <a:latin typeface="+mj-lt"/>
              </a:endParaRPr>
            </a:p>
          </p:txBody>
        </p:sp>
        <p:sp>
          <p:nvSpPr>
            <p:cNvPr id="10" name="TextBox 9"/>
            <p:cNvSpPr txBox="1"/>
            <p:nvPr/>
          </p:nvSpPr>
          <p:spPr>
            <a:xfrm>
              <a:off x="374650" y="1260463"/>
              <a:ext cx="2185214" cy="2759730"/>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400" b="1" dirty="0">
                  <a:solidFill>
                    <a:srgbClr val="1B82CE"/>
                  </a:solidFill>
                  <a:latin typeface="+mj-lt"/>
                  <a:ea typeface="+mn-ea"/>
                  <a:sym typeface="Wingdings 3" charset="0"/>
                </a:rPr>
                <a:t>NORTH AMERICA</a:t>
              </a:r>
              <a:r>
                <a:rPr lang="en-US" sz="1400" b="1" dirty="0">
                  <a:solidFill>
                    <a:srgbClr val="1B82CE"/>
                  </a:solidFill>
                  <a:latin typeface="+mj-lt"/>
                  <a:ea typeface="+mn-ea"/>
                </a:rPr>
                <a:t>	</a:t>
              </a:r>
            </a:p>
            <a:p>
              <a:pPr fontAlgn="auto">
                <a:lnSpc>
                  <a:spcPts val="1160"/>
                </a:lnSpc>
                <a:spcBef>
                  <a:spcPts val="0"/>
                </a:spcBef>
                <a:spcAft>
                  <a:spcPts val="0"/>
                </a:spcAft>
                <a:buFont typeface="Wingdings 3" charset="0"/>
                <a:buNone/>
                <a:tabLst>
                  <a:tab pos="173038" algn="l"/>
                </a:tabLst>
                <a:defRPr/>
              </a:pPr>
              <a:endParaRPr lang="en-US" sz="1100" b="1" dirty="0">
                <a:solidFill>
                  <a:srgbClr val="4D4D4D"/>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Washington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1300 Connecticut Avenue, NW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Suite 800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Washington, DC 20036, USA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+1 202 872 1199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+1 202 872 1219</a:t>
              </a:r>
            </a:p>
            <a:p>
              <a:pPr fontAlgn="auto">
                <a:lnSpc>
                  <a:spcPts val="1360"/>
                </a:lnSpc>
                <a:spcBef>
                  <a:spcPts val="0"/>
                </a:spcBef>
                <a:spcAft>
                  <a:spcPts val="0"/>
                </a:spcAft>
                <a:buFont typeface="Wingdings 3" charset="0"/>
                <a:buNone/>
                <a:tabLst>
                  <a:tab pos="173038" algn="l"/>
                </a:tabLst>
                <a:defRPr/>
              </a:pPr>
              <a:endParaRPr lang="en-US" sz="1100" b="1"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Houston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2727 Allen Parkway, Suite 1300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Houston, Texas  77019, USA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+1 713 622 4447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+1 713 622 4448 </a:t>
              </a: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grpSp>
      <p:grpSp>
        <p:nvGrpSpPr>
          <p:cNvPr id="12" name="Group 14"/>
          <p:cNvGrpSpPr/>
          <p:nvPr userDrawn="1"/>
        </p:nvGrpSpPr>
        <p:grpSpPr>
          <a:xfrm>
            <a:off x="0" y="5685427"/>
            <a:ext cx="9144000" cy="363537"/>
            <a:chOff x="0" y="5685427"/>
            <a:chExt cx="9144000" cy="363537"/>
          </a:xfrm>
        </p:grpSpPr>
        <p:sp>
          <p:nvSpPr>
            <p:cNvPr id="11" name="Rectangle 10"/>
            <p:cNvSpPr>
              <a:spLocks noChangeArrowheads="1"/>
            </p:cNvSpPr>
            <p:nvPr/>
          </p:nvSpPr>
          <p:spPr bwMode="auto">
            <a:xfrm>
              <a:off x="0" y="5685427"/>
              <a:ext cx="9144000" cy="363537"/>
            </a:xfrm>
            <a:prstGeom prst="rect">
              <a:avLst/>
            </a:prstGeom>
            <a:solidFill>
              <a:schemeClr val="bg1">
                <a:alpha val="47842"/>
              </a:scheme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latin typeface="Arial Narrow" charset="0"/>
                <a:ea typeface="ＭＳ Ｐゴシック" charset="0"/>
              </a:endParaRPr>
            </a:p>
          </p:txBody>
        </p:sp>
        <p:sp>
          <p:nvSpPr>
            <p:cNvPr id="13" name="Rectangle 12"/>
            <p:cNvSpPr>
              <a:spLocks noChangeArrowheads="1"/>
            </p:cNvSpPr>
            <p:nvPr/>
          </p:nvSpPr>
          <p:spPr bwMode="auto">
            <a:xfrm>
              <a:off x="403225" y="5749809"/>
              <a:ext cx="3990975" cy="261610"/>
            </a:xfrm>
            <a:prstGeom prst="rect">
              <a:avLst/>
            </a:prstGeom>
            <a:noFill/>
            <a:ln w="9525">
              <a:noFill/>
              <a:miter lim="800000"/>
              <a:headEnd/>
              <a:tailEnd/>
            </a:ln>
          </p:spPr>
          <p:txBody>
            <a:bodyPr wrap="square">
              <a:spAutoFit/>
            </a:bodyPr>
            <a:lstStyle/>
            <a:p>
              <a:pPr>
                <a:spcBef>
                  <a:spcPct val="30000"/>
                </a:spcBef>
                <a:tabLst>
                  <a:tab pos="265113" algn="l"/>
                </a:tabLst>
                <a:defRPr/>
              </a:pPr>
              <a:r>
                <a:rPr lang="en-US" sz="1100" b="1" dirty="0">
                  <a:solidFill>
                    <a:srgbClr val="1B82CE"/>
                  </a:solidFill>
                  <a:latin typeface="Arial" pitchFamily="34" charset="0"/>
                  <a:ea typeface="ＭＳ Ｐゴシック" charset="0"/>
                </a:rPr>
                <a:t>www.pfcenergy.com  |  info@pfcenergy.com</a:t>
              </a:r>
            </a:p>
          </p:txBody>
        </p:sp>
      </p:grpSp>
      <p:sp>
        <p:nvSpPr>
          <p:cNvPr id="19" name="Title 1"/>
          <p:cNvSpPr>
            <a:spLocks noGrp="1"/>
          </p:cNvSpPr>
          <p:nvPr userDrawn="1">
            <p:ph type="title"/>
          </p:nvPr>
        </p:nvSpPr>
        <p:spPr>
          <a:xfrm>
            <a:off x="457200" y="0"/>
            <a:ext cx="8229600" cy="733266"/>
          </a:xfrm>
          <a:prstGeom prst="rect">
            <a:avLst/>
          </a:prstGeom>
        </p:spPr>
        <p:txBody>
          <a:bodyPr anchor="ctr" anchorCtr="0">
            <a:normAutofit/>
          </a:bodyPr>
          <a:lstStyle>
            <a:lvl1pPr algn="l">
              <a:defRPr sz="2400" b="1">
                <a:solidFill>
                  <a:schemeClr val="bg1"/>
                </a:solidFill>
              </a:defRPr>
            </a:lvl1pPr>
          </a:lstStyle>
          <a:p>
            <a:pPr lvl="0"/>
            <a:endParaRPr lang="en-US" dirty="0" smtClean="0"/>
          </a:p>
        </p:txBody>
      </p:sp>
    </p:spTree>
    <p:extLst>
      <p:ext uri="{BB962C8B-B14F-4D97-AF65-F5344CB8AC3E}">
        <p14:creationId xmlns:p14="http://schemas.microsoft.com/office/powerpoint/2010/main" val="374652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4" name="Rectangle 3"/>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grpSp>
        <p:nvGrpSpPr>
          <p:cNvPr id="6" name="Group 4"/>
          <p:cNvGrpSpPr/>
          <p:nvPr/>
        </p:nvGrpSpPr>
        <p:grpSpPr>
          <a:xfrm>
            <a:off x="2304283" y="-13240"/>
            <a:ext cx="1" cy="6858000"/>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12" name="Content Placeholder 2"/>
          <p:cNvSpPr>
            <a:spLocks noGrp="1"/>
          </p:cNvSpPr>
          <p:nvPr>
            <p:ph idx="1"/>
          </p:nvPr>
        </p:nvSpPr>
        <p:spPr>
          <a:xfrm>
            <a:off x="2424716" y="1736334"/>
            <a:ext cx="6246844" cy="4574614"/>
          </a:xfrm>
          <a:prstGeom prst="rect">
            <a:avLst/>
          </a:prstGeom>
        </p:spPr>
        <p:txBody>
          <a:bodyPr/>
          <a:lstStyle>
            <a:lvl1pPr marL="230188" indent="-230188">
              <a:spcBef>
                <a:spcPts val="600"/>
              </a:spcBef>
              <a:buClr>
                <a:schemeClr val="tx1">
                  <a:lumMod val="50000"/>
                  <a:lumOff val="50000"/>
                </a:schemeClr>
              </a:buClr>
              <a:buFont typeface="Wingdings" charset="2"/>
              <a:buNone/>
              <a:defRPr sz="22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400">
                <a:solidFill>
                  <a:srgbClr val="000000"/>
                </a:solidFill>
                <a:latin typeface="+mj-lt"/>
              </a:defRPr>
            </a:lvl5pPr>
          </a:lstStyle>
          <a:p>
            <a:pPr lvl="0"/>
            <a:r>
              <a:rPr lang="en-US" smtClean="0"/>
              <a:t>Click to edit Master text styles</a:t>
            </a:r>
          </a:p>
        </p:txBody>
      </p:sp>
      <p:sp>
        <p:nvSpPr>
          <p:cNvPr id="9" name="Text Placeholder 12"/>
          <p:cNvSpPr>
            <a:spLocks noGrp="1"/>
          </p:cNvSpPr>
          <p:nvPr>
            <p:ph type="body" sz="quarter" idx="10"/>
          </p:nvPr>
        </p:nvSpPr>
        <p:spPr>
          <a:xfrm>
            <a:off x="2424716" y="1150110"/>
            <a:ext cx="6246209" cy="566737"/>
          </a:xfrm>
          <a:prstGeom prst="rect">
            <a:avLst/>
          </a:prstGeom>
        </p:spPr>
        <p:txBody>
          <a:bodyPr/>
          <a:lstStyle>
            <a:lvl1pPr>
              <a:buNone/>
              <a:defRPr sz="2800" b="1">
                <a:latin typeface="Arial" pitchFamily="34" charset="0"/>
                <a:cs typeface="Arial" pitchFamily="34" charset="0"/>
              </a:defRPr>
            </a:lvl1pPr>
          </a:lstStyle>
          <a:p>
            <a:pPr lvl="0"/>
            <a:r>
              <a:rPr lang="en-US" smtClean="0"/>
              <a:t>Click to edit Master text styles</a:t>
            </a:r>
          </a:p>
        </p:txBody>
      </p:sp>
      <p:pic>
        <p:nvPicPr>
          <p:cNvPr id="10" name="Picture 9" descr="PFC Energy_JPG.jpg"/>
          <p:cNvPicPr>
            <a:picLocks noChangeAspect="1"/>
          </p:cNvPicPr>
          <p:nvPr userDrawn="1"/>
        </p:nvPicPr>
        <p:blipFill>
          <a:blip r:embed="rId2"/>
          <a:stretch>
            <a:fillRect/>
          </a:stretch>
        </p:blipFill>
        <p:spPr>
          <a:xfrm>
            <a:off x="7363588" y="6461535"/>
            <a:ext cx="1332737" cy="2834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Slide: Standard">
    <p:spTree>
      <p:nvGrpSpPr>
        <p:cNvPr id="1" name=""/>
        <p:cNvGrpSpPr/>
        <p:nvPr/>
      </p:nvGrpSpPr>
      <p:grpSpPr>
        <a:xfrm>
          <a:off x="0" y="0"/>
          <a:ext cx="0" cy="0"/>
          <a:chOff x="0" y="0"/>
          <a:chExt cx="0" cy="0"/>
        </a:xfrm>
      </p:grpSpPr>
      <p:sp>
        <p:nvSpPr>
          <p:cNvPr id="3" name="Rectangle 2"/>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grpSp>
        <p:nvGrpSpPr>
          <p:cNvPr id="5" name="Group 4"/>
          <p:cNvGrpSpPr/>
          <p:nvPr/>
        </p:nvGrpSpPr>
        <p:grpSpPr>
          <a:xfrm>
            <a:off x="2304283" y="-13240"/>
            <a:ext cx="1" cy="6858000"/>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6" name="Title 1"/>
          <p:cNvSpPr>
            <a:spLocks noGrp="1"/>
          </p:cNvSpPr>
          <p:nvPr>
            <p:ph type="title"/>
          </p:nvPr>
        </p:nvSpPr>
        <p:spPr>
          <a:xfrm>
            <a:off x="2424716" y="2437630"/>
            <a:ext cx="6270022" cy="1456508"/>
          </a:xfrm>
          <a:prstGeom prst="rect">
            <a:avLst/>
          </a:prstGeom>
          <a:noFill/>
          <a:ln>
            <a:noFill/>
          </a:ln>
        </p:spPr>
        <p:txBody>
          <a:bodyPr anchor="t">
            <a:no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000000"/>
                </a:solidFill>
              </a:defRPr>
            </a:lvl1pPr>
          </a:lstStyle>
          <a:p>
            <a:r>
              <a:rPr lang="en-US" smtClean="0"/>
              <a:t>Click to edit Master title style</a:t>
            </a:r>
            <a:endParaRPr lang="en-US" dirty="0"/>
          </a:p>
        </p:txBody>
      </p:sp>
      <p:pic>
        <p:nvPicPr>
          <p:cNvPr id="9" name="Picture 8" descr="PFC Energy_JPG.jpg"/>
          <p:cNvPicPr>
            <a:picLocks noChangeAspect="1"/>
          </p:cNvPicPr>
          <p:nvPr userDrawn="1"/>
        </p:nvPicPr>
        <p:blipFill>
          <a:blip r:embed="rId2"/>
          <a:stretch>
            <a:fillRect/>
          </a:stretch>
        </p:blipFill>
        <p:spPr>
          <a:xfrm>
            <a:off x="7363588" y="6461535"/>
            <a:ext cx="1332737" cy="283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41960" y="1085427"/>
            <a:ext cx="822960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numbered)">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41960" y="1085427"/>
            <a:ext cx="8229600" cy="5225521"/>
          </a:xfrm>
          <a:prstGeom prst="rect">
            <a:avLst/>
          </a:prstGeom>
        </p:spPr>
        <p:txBody>
          <a:bodyPr/>
          <a:lstStyle>
            <a:lvl1pPr marL="227013" indent="-227013">
              <a:spcBef>
                <a:spcPts val="600"/>
              </a:spcBef>
              <a:buClr>
                <a:schemeClr val="tx1">
                  <a:lumMod val="50000"/>
                  <a:lumOff val="50000"/>
                </a:schemeClr>
              </a:buClr>
              <a:buFont typeface="+mj-lt"/>
              <a:buAutoNum type="arabicPeriod"/>
              <a:defRPr sz="1600">
                <a:solidFill>
                  <a:srgbClr val="000000"/>
                </a:solidFill>
                <a:latin typeface="+mj-lt"/>
              </a:defRPr>
            </a:lvl1pPr>
            <a:lvl2pPr marL="461963" indent="-233363">
              <a:spcBef>
                <a:spcPts val="1080"/>
              </a:spcBef>
              <a:buClr>
                <a:schemeClr val="tx1">
                  <a:lumMod val="50000"/>
                  <a:lumOff val="50000"/>
                </a:schemeClr>
              </a:buClr>
              <a:buFont typeface="+mj-lt"/>
              <a:buAutoNum type="alphaUcPeriod"/>
              <a:defRPr sz="1600">
                <a:solidFill>
                  <a:srgbClr val="000000"/>
                </a:solidFill>
                <a:latin typeface="+mj-lt"/>
              </a:defRPr>
            </a:lvl2pPr>
            <a:lvl3pPr marL="687388" indent="-227013">
              <a:spcBef>
                <a:spcPts val="480"/>
              </a:spcBef>
              <a:buClr>
                <a:schemeClr val="tx1">
                  <a:lumMod val="50000"/>
                  <a:lumOff val="50000"/>
                </a:schemeClr>
              </a:buClr>
              <a:buSzPct val="100000"/>
              <a:buFont typeface="+mj-lt"/>
              <a:buAutoNum type="romanLcPeriod"/>
              <a:defRPr sz="1400">
                <a:solidFill>
                  <a:srgbClr val="000000"/>
                </a:solidFill>
                <a:latin typeface="+mj-lt"/>
              </a:defRPr>
            </a:lvl3pPr>
            <a:lvl4pPr marL="914400" indent="-225425">
              <a:spcBef>
                <a:spcPts val="480"/>
              </a:spcBef>
              <a:buClr>
                <a:schemeClr val="tx1">
                  <a:lumMod val="50000"/>
                  <a:lumOff val="50000"/>
                </a:schemeClr>
              </a:buClr>
              <a:buSzPct val="80000"/>
              <a:buFont typeface="+mj-lt"/>
              <a:buAutoNum type="alphaLcPeriod"/>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lain tex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1" y="1087438"/>
            <a:ext cx="8229600" cy="5241925"/>
          </a:xfrm>
          <a:prstGeom prst="rect">
            <a:avLst/>
          </a:prstGeom>
        </p:spPr>
        <p:txBody>
          <a:bodyPr/>
          <a:lstStyle>
            <a:lvl1pPr marL="0" indent="0">
              <a:buNone/>
              <a:defRPr sz="16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Heading and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9" name="Content Placeholder 2"/>
          <p:cNvSpPr>
            <a:spLocks noGrp="1"/>
          </p:cNvSpPr>
          <p:nvPr>
            <p:ph idx="1"/>
          </p:nvPr>
        </p:nvSpPr>
        <p:spPr>
          <a:xfrm>
            <a:off x="441960" y="1085427"/>
            <a:ext cx="393954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747260" y="1085427"/>
            <a:ext cx="393954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s Slide: 2X2">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9580" y="1090613"/>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2552" y="1088211"/>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p:cNvSpPr>
          <p:nvPr>
            <p:ph idx="15"/>
          </p:nvPr>
        </p:nvSpPr>
        <p:spPr>
          <a:xfrm>
            <a:off x="44323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p:cNvSpPr>
          <p:nvPr>
            <p:ph idx="16"/>
          </p:nvPr>
        </p:nvSpPr>
        <p:spPr>
          <a:xfrm>
            <a:off x="476049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Graphs 1 Tex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9580" y="1090613"/>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2552" y="1088210"/>
            <a:ext cx="3926628" cy="5236389"/>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1" name="Content Placeholder 2"/>
          <p:cNvSpPr>
            <a:spLocks noGrp="1"/>
          </p:cNvSpPr>
          <p:nvPr>
            <p:ph idx="15"/>
          </p:nvPr>
        </p:nvSpPr>
        <p:spPr>
          <a:xfrm>
            <a:off x="44323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581112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Hydrocarbons</a:t>
            </a:r>
            <a:r>
              <a:rPr lang="en-US" sz="900" baseline="0" dirty="0" smtClean="0">
                <a:solidFill>
                  <a:srgbClr val="777777"/>
                </a:solidFill>
                <a:latin typeface="Arial" charset="0"/>
                <a:cs typeface="Arial" charset="0"/>
              </a:rPr>
              <a:t> Fiscal Systems</a:t>
            </a:r>
            <a:r>
              <a:rPr lang="en-US" sz="900" dirty="0" smtClean="0">
                <a:solidFill>
                  <a:srgbClr val="777777"/>
                </a:solidFill>
                <a:latin typeface="Arial" charset="0"/>
                <a:cs typeface="Arial" charset="0"/>
              </a:rPr>
              <a:t>  |  © PFC Energy |  Page </a:t>
            </a:r>
            <a:fld id="{584D8FFA-3B20-474D-80B0-379946B337B7}"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a:t>
            </a:r>
            <a:r>
              <a:rPr lang="en-US" sz="900" dirty="0" smtClean="0">
                <a:solidFill>
                  <a:srgbClr val="777777"/>
                </a:solidFill>
                <a:latin typeface="Arial" charset="0"/>
                <a:cs typeface="Arial" charset="0"/>
              </a:rPr>
              <a:t>14 </a:t>
            </a:r>
            <a:r>
              <a:rPr lang="en-US" sz="900" dirty="0" smtClean="0">
                <a:solidFill>
                  <a:srgbClr val="777777"/>
                </a:solidFill>
                <a:latin typeface="Arial" charset="0"/>
                <a:cs typeface="Arial" charset="0"/>
              </a:rPr>
              <a:t>March 2013</a:t>
            </a:r>
            <a:endParaRPr lang="en-US" sz="900" dirty="0" smtClean="0">
              <a:solidFill>
                <a:srgbClr val="777777"/>
              </a:solidFill>
              <a:latin typeface="Times New Roman" charset="0"/>
            </a:endParaRPr>
          </a:p>
        </p:txBody>
      </p:sp>
      <p:pic>
        <p:nvPicPr>
          <p:cNvPr id="4" name="Picture 3" descr="PFC Energy_JPG.jpg"/>
          <p:cNvPicPr>
            <a:picLocks noChangeAspect="1"/>
          </p:cNvPicPr>
          <p:nvPr userDrawn="1"/>
        </p:nvPicPr>
        <p:blipFill>
          <a:blip r:embed="rId19"/>
          <a:stretch>
            <a:fillRect/>
          </a:stretch>
        </p:blipFill>
        <p:spPr>
          <a:xfrm>
            <a:off x="7363588" y="6461535"/>
            <a:ext cx="1332737" cy="283464"/>
          </a:xfrm>
          <a:prstGeom prst="rect">
            <a:avLst/>
          </a:prstGeom>
        </p:spPr>
      </p:pic>
    </p:spTree>
  </p:cSld>
  <p:clrMap bg1="lt1" tx1="dk1" bg2="lt2" tx2="dk2" accent1="accent1" accent2="accent2" accent3="accent3" accent4="accent4" accent5="accent5" accent6="accent6" hlink="hlink" folHlink="folHlink"/>
  <p:sldLayoutIdLst>
    <p:sldLayoutId id="2147484042" r:id="rId1"/>
    <p:sldLayoutId id="2147484048" r:id="rId2"/>
    <p:sldLayoutId id="2147484049" r:id="rId3"/>
    <p:sldLayoutId id="2147484050" r:id="rId4"/>
    <p:sldLayoutId id="2147484051" r:id="rId5"/>
    <p:sldLayoutId id="2147484052" r:id="rId6"/>
    <p:sldLayoutId id="2147484053" r:id="rId7"/>
    <p:sldLayoutId id="2147484054" r:id="rId8"/>
    <p:sldLayoutId id="2147484069" r:id="rId9"/>
    <p:sldLayoutId id="2147484071" r:id="rId10"/>
    <p:sldLayoutId id="2147484055" r:id="rId11"/>
    <p:sldLayoutId id="2147484056" r:id="rId12"/>
    <p:sldLayoutId id="2147484058" r:id="rId13"/>
    <p:sldLayoutId id="2147484065" r:id="rId14"/>
    <p:sldLayoutId id="2147484059" r:id="rId15"/>
    <p:sldLayoutId id="2147484060" r:id="rId16"/>
    <p:sldLayoutId id="2147484068" r:id="rId17"/>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86150" y="5218113"/>
            <a:ext cx="5205413" cy="704850"/>
          </a:xfrm>
        </p:spPr>
        <p:txBody>
          <a:bodyPr>
            <a:normAutofit fontScale="77500" lnSpcReduction="20000"/>
          </a:bodyPr>
          <a:lstStyle/>
          <a:p>
            <a:pPr fontAlgn="auto">
              <a:spcAft>
                <a:spcPts val="0"/>
              </a:spcAft>
              <a:defRPr/>
            </a:pPr>
            <a:r>
              <a:rPr lang="en-US" dirty="0" smtClean="0"/>
              <a:t>Janak Mayer</a:t>
            </a:r>
          </a:p>
          <a:p>
            <a:pPr fontAlgn="auto">
              <a:spcAft>
                <a:spcPts val="0"/>
              </a:spcAft>
              <a:defRPr/>
            </a:pPr>
            <a:r>
              <a:rPr lang="en-US" dirty="0" smtClean="0"/>
              <a:t>Manager, Upstream</a:t>
            </a:r>
          </a:p>
          <a:p>
            <a:pPr fontAlgn="auto">
              <a:spcAft>
                <a:spcPts val="0"/>
              </a:spcAft>
              <a:defRPr/>
            </a:pPr>
            <a:r>
              <a:rPr lang="en-US" dirty="0" smtClean="0"/>
              <a:t>PFC Energy</a:t>
            </a:r>
          </a:p>
          <a:p>
            <a:pPr>
              <a:buFont typeface="Arial" charset="0"/>
              <a:buNone/>
              <a:defRPr/>
            </a:pPr>
            <a:endParaRPr lang="en-US" dirty="0">
              <a:ea typeface="ＭＳ Ｐゴシック" charset="0"/>
            </a:endParaRPr>
          </a:p>
        </p:txBody>
      </p:sp>
      <p:sp>
        <p:nvSpPr>
          <p:cNvPr id="3" name="Title 2"/>
          <p:cNvSpPr>
            <a:spLocks noGrp="1"/>
          </p:cNvSpPr>
          <p:nvPr>
            <p:ph type="title"/>
          </p:nvPr>
        </p:nvSpPr>
        <p:spPr>
          <a:xfrm>
            <a:off x="3490913" y="912018"/>
            <a:ext cx="5200650" cy="1017588"/>
          </a:xfrm>
        </p:spPr>
        <p:txBody>
          <a:bodyPr>
            <a:normAutofit fontScale="90000"/>
          </a:bodyPr>
          <a:lstStyle/>
          <a:p>
            <a:pPr>
              <a:defRPr/>
            </a:pPr>
            <a:r>
              <a:rPr lang="en-US" dirty="0" smtClean="0"/>
              <a:t>Senate Finance Committee</a:t>
            </a:r>
            <a:br>
              <a:rPr lang="en-US" dirty="0" smtClean="0"/>
            </a:br>
            <a:r>
              <a:rPr lang="en-US" dirty="0" smtClean="0"/>
              <a:t/>
            </a:r>
            <a:br>
              <a:rPr lang="en-US" dirty="0" smtClean="0"/>
            </a:br>
            <a:r>
              <a:rPr lang="en-US" dirty="0" smtClean="0"/>
              <a:t>CS SB21 Analysis</a:t>
            </a:r>
            <a:endParaRPr lang="en-US" dirty="0">
              <a:ea typeface="ＭＳ Ｐゴシック" charset="0"/>
            </a:endParaRPr>
          </a:p>
        </p:txBody>
      </p:sp>
      <p:sp>
        <p:nvSpPr>
          <p:cNvPr id="4" name="Text Placeholder 3"/>
          <p:cNvSpPr>
            <a:spLocks noGrp="1"/>
          </p:cNvSpPr>
          <p:nvPr>
            <p:ph type="body" idx="13"/>
          </p:nvPr>
        </p:nvSpPr>
        <p:spPr>
          <a:xfrm>
            <a:off x="3486150" y="4584700"/>
            <a:ext cx="1806575" cy="631825"/>
          </a:xfrm>
        </p:spPr>
        <p:txBody>
          <a:bodyPr/>
          <a:lstStyle/>
          <a:p>
            <a:pPr>
              <a:buFont typeface="Arial" charset="0"/>
              <a:buNone/>
              <a:defRPr/>
            </a:pPr>
            <a:r>
              <a:rPr lang="en-US" dirty="0" smtClean="0">
                <a:ea typeface="ＭＳ Ｐゴシック" charset="0"/>
              </a:rPr>
              <a:t>March </a:t>
            </a:r>
            <a:r>
              <a:rPr lang="en-US" dirty="0" smtClean="0">
                <a:ea typeface="ＭＳ Ｐゴシック" charset="0"/>
              </a:rPr>
              <a:t>14 </a:t>
            </a:r>
            <a:r>
              <a:rPr lang="en-US" dirty="0" smtClean="0">
                <a:ea typeface="ＭＳ Ｐゴシック" charset="0"/>
              </a:rPr>
              <a:t>2013</a:t>
            </a:r>
            <a:endParaRPr lang="en-US" dirty="0">
              <a:ea typeface="ＭＳ Ｐゴシック" charset="0"/>
            </a:endParaRPr>
          </a:p>
        </p:txBody>
      </p:sp>
    </p:spTree>
    <p:extLst>
      <p:ext uri="{BB962C8B-B14F-4D97-AF65-F5344CB8AC3E}">
        <p14:creationId xmlns:p14="http://schemas.microsoft.com/office/powerpoint/2010/main" val="24706277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a:t>33%, $5/</a:t>
            </a:r>
            <a:r>
              <a:rPr lang="en-US" dirty="0" err="1"/>
              <a:t>bbl</a:t>
            </a:r>
            <a:r>
              <a:rPr lang="en-US" dirty="0"/>
              <a:t> </a:t>
            </a:r>
            <a:r>
              <a:rPr lang="en-US" dirty="0" smtClean="0"/>
              <a:t>Allowance, 20% GRE (no time limit)</a:t>
            </a:r>
            <a:r>
              <a:rPr lang="en-US" dirty="0"/>
              <a:t/>
            </a:r>
            <a:br>
              <a:rPr lang="en-US" dirty="0"/>
            </a:br>
            <a:r>
              <a:rPr lang="en-US" dirty="0" smtClean="0"/>
              <a:t>$25</a:t>
            </a:r>
            <a:r>
              <a:rPr lang="en-US" dirty="0" smtClean="0"/>
              <a:t>/</a:t>
            </a:r>
            <a:r>
              <a:rPr lang="en-US" dirty="0" err="1" smtClean="0"/>
              <a:t>bbl</a:t>
            </a:r>
            <a:r>
              <a:rPr lang="en-US" dirty="0" smtClean="0"/>
              <a:t> New </a:t>
            </a:r>
            <a:r>
              <a:rPr lang="en-US" dirty="0" smtClean="0"/>
              <a:t>Development, Incremental to Incumbent</a:t>
            </a:r>
            <a:endParaRPr lang="en-US" dirty="0"/>
          </a:p>
        </p:txBody>
      </p:sp>
      <p:pic>
        <p:nvPicPr>
          <p:cNvPr id="4" name="Content Placeholder 3" descr="Option4_12-5_New_25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25892984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smtClean="0"/>
              <a:t>35%</a:t>
            </a:r>
            <a:r>
              <a:rPr lang="en-US" dirty="0"/>
              <a:t>, $5/</a:t>
            </a:r>
            <a:r>
              <a:rPr lang="en-US" dirty="0" err="1"/>
              <a:t>bbl</a:t>
            </a:r>
            <a:r>
              <a:rPr lang="en-US" dirty="0"/>
              <a:t> </a:t>
            </a:r>
            <a:r>
              <a:rPr lang="en-US" dirty="0" smtClean="0"/>
              <a:t>Allowance, 20% GRE (no time limit)</a:t>
            </a:r>
            <a:r>
              <a:rPr lang="en-US" dirty="0"/>
              <a:t/>
            </a:r>
            <a:br>
              <a:rPr lang="en-US" dirty="0"/>
            </a:br>
            <a:r>
              <a:rPr lang="en-US" dirty="0" smtClean="0"/>
              <a:t>$25</a:t>
            </a:r>
            <a:r>
              <a:rPr lang="en-US" dirty="0" smtClean="0"/>
              <a:t>/</a:t>
            </a:r>
            <a:r>
              <a:rPr lang="en-US" dirty="0" err="1" smtClean="0"/>
              <a:t>bbl</a:t>
            </a:r>
            <a:r>
              <a:rPr lang="en-US" dirty="0" smtClean="0"/>
              <a:t> New </a:t>
            </a:r>
            <a:r>
              <a:rPr lang="en-US" dirty="0" smtClean="0"/>
              <a:t>Development</a:t>
            </a:r>
            <a:r>
              <a:rPr lang="en-US" dirty="0"/>
              <a:t>, Incremental to Incumbent</a:t>
            </a:r>
            <a:endParaRPr lang="en-US" dirty="0"/>
          </a:p>
        </p:txBody>
      </p:sp>
      <p:pic>
        <p:nvPicPr>
          <p:cNvPr id="4" name="Content Placeholder 3" descr="Option5_12-5_New_25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1873242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Take Competitiveness - $80/</a:t>
            </a:r>
            <a:r>
              <a:rPr lang="en-US" dirty="0" err="1" smtClean="0"/>
              <a:t>bbl</a:t>
            </a:r>
            <a:endParaRPr lang="en-US" dirty="0"/>
          </a:p>
        </p:txBody>
      </p:sp>
      <p:pic>
        <p:nvPicPr>
          <p:cNvPr id="9" name="Content Placeholder 8"/>
          <p:cNvPicPr>
            <a:picLocks noGrp="1" noChangeAspect="1"/>
          </p:cNvPicPr>
          <p:nvPr>
            <p:ph idx="1"/>
          </p:nvPr>
        </p:nvPicPr>
        <p:blipFill>
          <a:blip r:embed="rId2"/>
          <a:srcRect l="536" r="536"/>
          <a:stretch>
            <a:fillRect/>
          </a:stretch>
        </p:blipFill>
        <p:spPr/>
      </p:pic>
    </p:spTree>
    <p:extLst>
      <p:ext uri="{BB962C8B-B14F-4D97-AF65-F5344CB8AC3E}">
        <p14:creationId xmlns:p14="http://schemas.microsoft.com/office/powerpoint/2010/main" val="2944921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t>
            </a:r>
            <a:r>
              <a:rPr lang="en-US" dirty="0"/>
              <a:t>Take Competitiveness - </a:t>
            </a:r>
            <a:r>
              <a:rPr lang="en-US" dirty="0" smtClean="0"/>
              <a:t>$100</a:t>
            </a:r>
            <a:r>
              <a:rPr lang="en-US" dirty="0"/>
              <a:t>/</a:t>
            </a:r>
            <a:r>
              <a:rPr lang="en-US" dirty="0" err="1" smtClean="0"/>
              <a:t>bbl</a:t>
            </a:r>
            <a:endParaRPr lang="en-US" dirty="0"/>
          </a:p>
        </p:txBody>
      </p:sp>
      <p:pic>
        <p:nvPicPr>
          <p:cNvPr id="9" name="Content Placeholder 8"/>
          <p:cNvPicPr>
            <a:picLocks noGrp="1" noChangeAspect="1"/>
          </p:cNvPicPr>
          <p:nvPr>
            <p:ph idx="1"/>
          </p:nvPr>
        </p:nvPicPr>
        <p:blipFill>
          <a:blip r:embed="rId2"/>
          <a:srcRect l="536" r="536"/>
          <a:stretch>
            <a:fillRect/>
          </a:stretch>
        </p:blipFill>
        <p:spPr/>
      </p:pic>
    </p:spTree>
    <p:extLst>
      <p:ext uri="{BB962C8B-B14F-4D97-AF65-F5344CB8AC3E}">
        <p14:creationId xmlns:p14="http://schemas.microsoft.com/office/powerpoint/2010/main" val="7063173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t>
            </a:r>
            <a:r>
              <a:rPr lang="en-US" dirty="0"/>
              <a:t>Take Competitiveness - </a:t>
            </a:r>
            <a:r>
              <a:rPr lang="en-US" dirty="0" smtClean="0"/>
              <a:t>$120</a:t>
            </a:r>
            <a:r>
              <a:rPr lang="en-US" dirty="0"/>
              <a:t>/</a:t>
            </a:r>
            <a:r>
              <a:rPr lang="en-US" dirty="0" err="1"/>
              <a:t>bbl</a:t>
            </a:r>
            <a:endParaRPr lang="en-US" dirty="0"/>
          </a:p>
        </p:txBody>
      </p:sp>
      <p:pic>
        <p:nvPicPr>
          <p:cNvPr id="6" name="Content Placeholder 5"/>
          <p:cNvPicPr>
            <a:picLocks noGrp="1" noChangeAspect="1"/>
          </p:cNvPicPr>
          <p:nvPr>
            <p:ph idx="1"/>
          </p:nvPr>
        </p:nvPicPr>
        <p:blipFill>
          <a:blip r:embed="rId2"/>
          <a:srcRect l="536" r="536"/>
          <a:stretch>
            <a:fillRect/>
          </a:stretch>
        </p:blipFill>
        <p:spPr/>
      </p:pic>
    </p:spTree>
    <p:extLst>
      <p:ext uri="{BB962C8B-B14F-4D97-AF65-F5344CB8AC3E}">
        <p14:creationId xmlns:p14="http://schemas.microsoft.com/office/powerpoint/2010/main" val="7063173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t>
            </a:r>
            <a:r>
              <a:rPr lang="en-US" dirty="0"/>
              <a:t>Take Competitiveness - </a:t>
            </a:r>
            <a:r>
              <a:rPr lang="en-US" dirty="0" smtClean="0"/>
              <a:t>$140</a:t>
            </a:r>
            <a:r>
              <a:rPr lang="en-US" dirty="0"/>
              <a:t>/</a:t>
            </a:r>
            <a:r>
              <a:rPr lang="en-US" dirty="0" err="1"/>
              <a:t>bbl</a:t>
            </a:r>
            <a:endParaRPr lang="en-US" dirty="0"/>
          </a:p>
        </p:txBody>
      </p:sp>
      <p:pic>
        <p:nvPicPr>
          <p:cNvPr id="9" name="Content Placeholder 8"/>
          <p:cNvPicPr>
            <a:picLocks noGrp="1" noChangeAspect="1"/>
          </p:cNvPicPr>
          <p:nvPr>
            <p:ph idx="1"/>
          </p:nvPr>
        </p:nvPicPr>
        <p:blipFill rotWithShape="1">
          <a:blip r:embed="rId2"/>
          <a:srcRect l="138" r="-66"/>
          <a:stretch/>
        </p:blipFill>
        <p:spPr>
          <a:xfrm>
            <a:off x="375235" y="1085427"/>
            <a:ext cx="8350049" cy="5225521"/>
          </a:xfrm>
        </p:spPr>
      </p:pic>
    </p:spTree>
    <p:extLst>
      <p:ext uri="{BB962C8B-B14F-4D97-AF65-F5344CB8AC3E}">
        <p14:creationId xmlns:p14="http://schemas.microsoft.com/office/powerpoint/2010/main" val="41218436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2"/>
          <a:srcRect l="123" r="-74"/>
          <a:stretch/>
        </p:blipFill>
        <p:spPr>
          <a:xfrm>
            <a:off x="192429" y="1085427"/>
            <a:ext cx="8745912" cy="5225521"/>
          </a:xfrm>
        </p:spPr>
      </p:pic>
      <p:sp>
        <p:nvSpPr>
          <p:cNvPr id="2" name="Title 1"/>
          <p:cNvSpPr>
            <a:spLocks noGrp="1"/>
          </p:cNvSpPr>
          <p:nvPr>
            <p:ph type="title"/>
          </p:nvPr>
        </p:nvSpPr>
        <p:spPr/>
        <p:txBody>
          <a:bodyPr/>
          <a:lstStyle/>
          <a:p>
            <a:r>
              <a:rPr lang="en-US" dirty="0" smtClean="0"/>
              <a:t>Government Take Competitiveness</a:t>
            </a:r>
            <a:endParaRPr lang="en-US" dirty="0"/>
          </a:p>
        </p:txBody>
      </p:sp>
      <p:cxnSp>
        <p:nvCxnSpPr>
          <p:cNvPr id="9" name="Straight Arrow Connector 8"/>
          <p:cNvCxnSpPr/>
          <p:nvPr/>
        </p:nvCxnSpPr>
        <p:spPr>
          <a:xfrm>
            <a:off x="8566286" y="1645547"/>
            <a:ext cx="0" cy="491347"/>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938787" y="1658882"/>
            <a:ext cx="0" cy="491347"/>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90781" y="2871628"/>
            <a:ext cx="0" cy="491347"/>
          </a:xfrm>
          <a:prstGeom prst="straightConnector1">
            <a:avLst/>
          </a:prstGeom>
          <a:ln w="508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966053" y="3107679"/>
            <a:ext cx="0" cy="491347"/>
          </a:xfrm>
          <a:prstGeom prst="straightConnector1">
            <a:avLst/>
          </a:prstGeom>
          <a:ln w="508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39736" y="3125371"/>
            <a:ext cx="0" cy="491347"/>
          </a:xfrm>
          <a:prstGeom prst="straightConnector1">
            <a:avLst/>
          </a:prstGeom>
          <a:ln w="50800">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985651" y="2749488"/>
            <a:ext cx="0" cy="491347"/>
          </a:xfrm>
          <a:prstGeom prst="straightConnector1">
            <a:avLst/>
          </a:prstGeom>
          <a:ln w="50800">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230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smtClean="0"/>
              <a:t>Notice</a:t>
            </a:r>
          </a:p>
        </p:txBody>
      </p:sp>
    </p:spTree>
    <p:extLst>
      <p:ext uri="{BB962C8B-B14F-4D97-AF65-F5344CB8AC3E}">
        <p14:creationId xmlns:p14="http://schemas.microsoft.com/office/powerpoint/2010/main" val="25989861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PFC Energy Locations and Contact Information</a:t>
            </a:r>
          </a:p>
        </p:txBody>
      </p:sp>
    </p:spTree>
    <p:extLst>
      <p:ext uri="{BB962C8B-B14F-4D97-AF65-F5344CB8AC3E}">
        <p14:creationId xmlns:p14="http://schemas.microsoft.com/office/powerpoint/2010/main" val="284847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$5/</a:t>
            </a:r>
            <a:r>
              <a:rPr lang="en-US" dirty="0" err="1" smtClean="0"/>
              <a:t>bbl</a:t>
            </a:r>
            <a:r>
              <a:rPr lang="en-US" dirty="0" smtClean="0"/>
              <a:t> Allowance</a:t>
            </a:r>
            <a:br>
              <a:rPr lang="en-US" dirty="0" smtClean="0"/>
            </a:br>
            <a:r>
              <a:rPr lang="en-US" dirty="0" smtClean="0"/>
              <a:t>Base Production</a:t>
            </a:r>
            <a:endParaRPr lang="en-US" dirty="0"/>
          </a:p>
        </p:txBody>
      </p:sp>
      <p:pic>
        <p:nvPicPr>
          <p:cNvPr id="6" name="Content Placeholder 5" descr="Option4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1543958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a:t>
            </a:r>
            <a:r>
              <a:rPr lang="en-US" dirty="0"/>
              <a:t>, $5/</a:t>
            </a:r>
            <a:r>
              <a:rPr lang="en-US" dirty="0" err="1"/>
              <a:t>bbl</a:t>
            </a:r>
            <a:r>
              <a:rPr lang="en-US" dirty="0"/>
              <a:t> Allowance</a:t>
            </a:r>
            <a:br>
              <a:rPr lang="en-US" dirty="0"/>
            </a:br>
            <a:r>
              <a:rPr lang="en-US" dirty="0"/>
              <a:t>Base Production</a:t>
            </a:r>
            <a:endParaRPr lang="en-US" dirty="0"/>
          </a:p>
        </p:txBody>
      </p:sp>
      <p:pic>
        <p:nvPicPr>
          <p:cNvPr id="6" name="Content Placeholder 5" descr="Option5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567447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a:t>33%, $5/</a:t>
            </a:r>
            <a:r>
              <a:rPr lang="en-US" dirty="0" err="1"/>
              <a:t>bbl</a:t>
            </a:r>
            <a:r>
              <a:rPr lang="en-US" dirty="0"/>
              <a:t> </a:t>
            </a:r>
            <a:r>
              <a:rPr lang="en-US" dirty="0" smtClean="0"/>
              <a:t>Allowance, 20% GRE (no time limit)</a:t>
            </a:r>
            <a:r>
              <a:rPr lang="en-US" dirty="0"/>
              <a:t/>
            </a:r>
            <a:br>
              <a:rPr lang="en-US" dirty="0"/>
            </a:br>
            <a:r>
              <a:rPr lang="en-US" dirty="0"/>
              <a:t>$</a:t>
            </a:r>
            <a:r>
              <a:rPr lang="en-US" dirty="0" smtClean="0"/>
              <a:t>18/</a:t>
            </a:r>
            <a:r>
              <a:rPr lang="en-US" dirty="0" err="1" smtClean="0"/>
              <a:t>bbl</a:t>
            </a:r>
            <a:r>
              <a:rPr lang="en-US" dirty="0" smtClean="0"/>
              <a:t> New </a:t>
            </a:r>
            <a:r>
              <a:rPr lang="en-US" dirty="0" smtClean="0"/>
              <a:t>Development, </a:t>
            </a:r>
            <a:r>
              <a:rPr lang="en-US" dirty="0" smtClean="0"/>
              <a:t>Standalone</a:t>
            </a:r>
            <a:endParaRPr lang="en-US" dirty="0"/>
          </a:p>
        </p:txBody>
      </p:sp>
      <p:pic>
        <p:nvPicPr>
          <p:cNvPr id="6" name="Content Placeholder 5" descr="Option4_12-5_New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87665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smtClean="0"/>
              <a:t>35%</a:t>
            </a:r>
            <a:r>
              <a:rPr lang="en-US" dirty="0"/>
              <a:t>, $5/</a:t>
            </a:r>
            <a:r>
              <a:rPr lang="en-US" dirty="0" err="1"/>
              <a:t>bbl</a:t>
            </a:r>
            <a:r>
              <a:rPr lang="en-US" dirty="0"/>
              <a:t> </a:t>
            </a:r>
            <a:r>
              <a:rPr lang="en-US" dirty="0" smtClean="0"/>
              <a:t>Allowance, 20% GRE (no time limit)</a:t>
            </a:r>
            <a:r>
              <a:rPr lang="en-US" dirty="0"/>
              <a:t/>
            </a:r>
            <a:br>
              <a:rPr lang="en-US" dirty="0"/>
            </a:br>
            <a:r>
              <a:rPr lang="en-US" dirty="0" smtClean="0"/>
              <a:t>$18</a:t>
            </a:r>
            <a:r>
              <a:rPr lang="en-US" dirty="0" smtClean="0"/>
              <a:t>/</a:t>
            </a:r>
            <a:r>
              <a:rPr lang="en-US" dirty="0" err="1" smtClean="0"/>
              <a:t>bbl</a:t>
            </a:r>
            <a:r>
              <a:rPr lang="en-US" dirty="0" smtClean="0"/>
              <a:t> New </a:t>
            </a:r>
            <a:r>
              <a:rPr lang="en-US" dirty="0" smtClean="0"/>
              <a:t>Development, </a:t>
            </a:r>
            <a:r>
              <a:rPr lang="en-US" dirty="0" smtClean="0"/>
              <a:t>Standalone</a:t>
            </a:r>
            <a:endParaRPr lang="en-US" dirty="0"/>
          </a:p>
        </p:txBody>
      </p:sp>
      <p:pic>
        <p:nvPicPr>
          <p:cNvPr id="4" name="Content Placeholder 3" descr="Option5_12-5_New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16984739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a:t>33%, $5/</a:t>
            </a:r>
            <a:r>
              <a:rPr lang="en-US" dirty="0" err="1"/>
              <a:t>bbl</a:t>
            </a:r>
            <a:r>
              <a:rPr lang="en-US" dirty="0"/>
              <a:t> </a:t>
            </a:r>
            <a:r>
              <a:rPr lang="en-US" dirty="0" smtClean="0"/>
              <a:t>Allowance, 20% GRE (no time limit)</a:t>
            </a:r>
            <a:r>
              <a:rPr lang="en-US" dirty="0"/>
              <a:t/>
            </a:r>
            <a:br>
              <a:rPr lang="en-US" dirty="0"/>
            </a:br>
            <a:r>
              <a:rPr lang="en-US" dirty="0" smtClean="0"/>
              <a:t>$25</a:t>
            </a:r>
            <a:r>
              <a:rPr lang="en-US" dirty="0" smtClean="0"/>
              <a:t>/</a:t>
            </a:r>
            <a:r>
              <a:rPr lang="en-US" dirty="0" err="1" smtClean="0"/>
              <a:t>bbl</a:t>
            </a:r>
            <a:r>
              <a:rPr lang="en-US" dirty="0" smtClean="0"/>
              <a:t> New </a:t>
            </a:r>
            <a:r>
              <a:rPr lang="en-US" dirty="0" smtClean="0"/>
              <a:t>Development, </a:t>
            </a:r>
            <a:r>
              <a:rPr lang="en-US" dirty="0" smtClean="0"/>
              <a:t>Standalone</a:t>
            </a:r>
            <a:endParaRPr lang="en-US" dirty="0"/>
          </a:p>
        </p:txBody>
      </p:sp>
      <p:pic>
        <p:nvPicPr>
          <p:cNvPr id="4" name="Content Placeholder 3" descr="Option4_12-5_New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25833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smtClean="0"/>
              <a:t>35%</a:t>
            </a:r>
            <a:r>
              <a:rPr lang="en-US" dirty="0"/>
              <a:t>, $5/</a:t>
            </a:r>
            <a:r>
              <a:rPr lang="en-US" dirty="0" err="1"/>
              <a:t>bbl</a:t>
            </a:r>
            <a:r>
              <a:rPr lang="en-US" dirty="0"/>
              <a:t> </a:t>
            </a:r>
            <a:r>
              <a:rPr lang="en-US" dirty="0" smtClean="0"/>
              <a:t>Allowance, 20% GRE (no time limit)</a:t>
            </a:r>
            <a:r>
              <a:rPr lang="en-US" dirty="0"/>
              <a:t/>
            </a:r>
            <a:br>
              <a:rPr lang="en-US" dirty="0"/>
            </a:br>
            <a:r>
              <a:rPr lang="en-US" dirty="0" smtClean="0"/>
              <a:t>$25</a:t>
            </a:r>
            <a:r>
              <a:rPr lang="en-US" dirty="0" smtClean="0"/>
              <a:t>/</a:t>
            </a:r>
            <a:r>
              <a:rPr lang="en-US" dirty="0" err="1" smtClean="0"/>
              <a:t>bbl</a:t>
            </a:r>
            <a:r>
              <a:rPr lang="en-US" dirty="0" smtClean="0"/>
              <a:t> New </a:t>
            </a:r>
            <a:r>
              <a:rPr lang="en-US" dirty="0" smtClean="0"/>
              <a:t>Development, </a:t>
            </a:r>
            <a:r>
              <a:rPr lang="en-US" dirty="0" smtClean="0"/>
              <a:t>Standalone</a:t>
            </a:r>
            <a:endParaRPr lang="en-US" dirty="0"/>
          </a:p>
        </p:txBody>
      </p:sp>
      <p:pic>
        <p:nvPicPr>
          <p:cNvPr id="4" name="Content Placeholder 3" descr="Option5_12-5_New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58272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a:t>33%, $5/</a:t>
            </a:r>
            <a:r>
              <a:rPr lang="en-US" dirty="0" err="1"/>
              <a:t>bbl</a:t>
            </a:r>
            <a:r>
              <a:rPr lang="en-US" dirty="0"/>
              <a:t> </a:t>
            </a:r>
            <a:r>
              <a:rPr lang="en-US" dirty="0" smtClean="0"/>
              <a:t>Allowance, 20% GRE (no time limit)</a:t>
            </a:r>
            <a:r>
              <a:rPr lang="en-US" dirty="0"/>
              <a:t/>
            </a:r>
            <a:br>
              <a:rPr lang="en-US" dirty="0"/>
            </a:br>
            <a:r>
              <a:rPr lang="en-US" dirty="0" smtClean="0"/>
              <a:t>$18</a:t>
            </a:r>
            <a:r>
              <a:rPr lang="en-US" dirty="0" smtClean="0"/>
              <a:t>/</a:t>
            </a:r>
            <a:r>
              <a:rPr lang="en-US" dirty="0" err="1" smtClean="0"/>
              <a:t>bbl</a:t>
            </a:r>
            <a:r>
              <a:rPr lang="en-US" dirty="0" smtClean="0"/>
              <a:t> New </a:t>
            </a:r>
            <a:r>
              <a:rPr lang="en-US" dirty="0" smtClean="0"/>
              <a:t>Development, Incremental to Incumbent</a:t>
            </a:r>
            <a:endParaRPr lang="en-US" dirty="0"/>
          </a:p>
        </p:txBody>
      </p:sp>
      <p:pic>
        <p:nvPicPr>
          <p:cNvPr id="4" name="Content Placeholder 3" descr="Option4_12-5_New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7633886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3266"/>
          </a:xfrm>
        </p:spPr>
        <p:txBody>
          <a:bodyPr/>
          <a:lstStyle/>
          <a:p>
            <a:r>
              <a:rPr lang="en-US" dirty="0" smtClean="0"/>
              <a:t>35%</a:t>
            </a:r>
            <a:r>
              <a:rPr lang="en-US" dirty="0"/>
              <a:t>, $5/</a:t>
            </a:r>
            <a:r>
              <a:rPr lang="en-US" dirty="0" err="1"/>
              <a:t>bbl</a:t>
            </a:r>
            <a:r>
              <a:rPr lang="en-US" dirty="0"/>
              <a:t> </a:t>
            </a:r>
            <a:r>
              <a:rPr lang="en-US" dirty="0" smtClean="0"/>
              <a:t>Allowance, 20% GRE (no time limit)</a:t>
            </a:r>
            <a:r>
              <a:rPr lang="en-US" dirty="0"/>
              <a:t/>
            </a:r>
            <a:br>
              <a:rPr lang="en-US" dirty="0"/>
            </a:br>
            <a:r>
              <a:rPr lang="en-US" dirty="0" smtClean="0"/>
              <a:t>$18</a:t>
            </a:r>
            <a:r>
              <a:rPr lang="en-US" dirty="0" smtClean="0"/>
              <a:t>/</a:t>
            </a:r>
            <a:r>
              <a:rPr lang="en-US" dirty="0" err="1" smtClean="0"/>
              <a:t>bbl</a:t>
            </a:r>
            <a:r>
              <a:rPr lang="en-US" dirty="0" smtClean="0"/>
              <a:t> New </a:t>
            </a:r>
            <a:r>
              <a:rPr lang="en-US" dirty="0" smtClean="0"/>
              <a:t>Development</a:t>
            </a:r>
            <a:r>
              <a:rPr lang="en-US" dirty="0"/>
              <a:t>, Incremental to Incumbent</a:t>
            </a:r>
            <a:endParaRPr lang="en-US" dirty="0"/>
          </a:p>
        </p:txBody>
      </p:sp>
      <p:pic>
        <p:nvPicPr>
          <p:cNvPr id="4" name="Content Placeholder 3" descr="Option5_12-5_New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766060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liverable Template_JMS">
  <a:themeElements>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38100">
          <a:solidFill>
            <a:schemeClr val="bg2"/>
          </a:solidFill>
        </a:ln>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B4483606F18C498C0258A956E4780D" ma:contentTypeVersion="0" ma:contentTypeDescription="Create a new document." ma:contentTypeScope="" ma:versionID="d70c55a2bca8b73153f6c70c19253c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4F1E84-E666-4DE3-8AD5-93A406193A9E}">
  <ds:schemaRefs>
    <ds:schemaRef ds:uri="http://schemas.microsoft.com/sharepoint/v3/contenttype/forms"/>
  </ds:schemaRefs>
</ds:datastoreItem>
</file>

<file path=customXml/itemProps2.xml><?xml version="1.0" encoding="utf-8"?>
<ds:datastoreItem xmlns:ds="http://schemas.openxmlformats.org/officeDocument/2006/customXml" ds:itemID="{E94D3998-2B68-450A-8E17-C15AB872C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9278CB-D4BE-4790-AFDB-05F2AA257E4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Deliverable Template_JMS</Template>
  <TotalTime>3762</TotalTime>
  <Words>211</Words>
  <Application>Microsoft Macintosh PowerPoint</Application>
  <PresentationFormat>On-screen Show (4:3)</PresentationFormat>
  <Paragraphs>24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Deliverable Template_JMS</vt:lpstr>
      <vt:lpstr>Senate Finance Committee  CS SB21 Analysis</vt:lpstr>
      <vt:lpstr>33%, $5/bbl Allowance Base Production</vt:lpstr>
      <vt:lpstr>35%, $5/bbl Allowance Base Production</vt:lpstr>
      <vt:lpstr>33%, $5/bbl Allowance, 20% GRE (no time limit) $18/bbl New Development, Standalone</vt:lpstr>
      <vt:lpstr>35%, $5/bbl Allowance, 20% GRE (no time limit) $18/bbl New Development, Standalone</vt:lpstr>
      <vt:lpstr>33%, $5/bbl Allowance, 20% GRE (no time limit) $25/bbl New Development, Standalone</vt:lpstr>
      <vt:lpstr>35%, $5/bbl Allowance, 20% GRE (no time limit) $25/bbl New Development, Standalone</vt:lpstr>
      <vt:lpstr>33%, $5/bbl Allowance, 20% GRE (no time limit) $18/bbl New Development, Incremental to Incumbent</vt:lpstr>
      <vt:lpstr>35%, $5/bbl Allowance, 20% GRE (no time limit) $18/bbl New Development, Incremental to Incumbent</vt:lpstr>
      <vt:lpstr>33%, $5/bbl Allowance, 20% GRE (no time limit) $25/bbl New Development, Incremental to Incumbent</vt:lpstr>
      <vt:lpstr>35%, $5/bbl Allowance, 20% GRE (no time limit) $25/bbl New Development, Incremental to Incumbent</vt:lpstr>
      <vt:lpstr>Government Take Competitiveness - $80/bbl</vt:lpstr>
      <vt:lpstr>Government Take Competitiveness - $100/bbl</vt:lpstr>
      <vt:lpstr>Government Take Competitiveness - $120/bbl</vt:lpstr>
      <vt:lpstr>Government Take Competitiveness - $140/bbl</vt:lpstr>
      <vt:lpstr>Government Take Competitiveness</vt:lpstr>
      <vt:lpstr>Notice</vt:lpstr>
      <vt:lpstr>PFC Energy Locations and Contact Information</vt:lpstr>
    </vt:vector>
  </TitlesOfParts>
  <Company>PFC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rknight</dc:creator>
  <cp:lastModifiedBy>Janak Mayer</cp:lastModifiedBy>
  <cp:revision>122</cp:revision>
  <cp:lastPrinted>2011-08-18T01:39:18Z</cp:lastPrinted>
  <dcterms:created xsi:type="dcterms:W3CDTF">2011-11-17T15:40:34Z</dcterms:created>
  <dcterms:modified xsi:type="dcterms:W3CDTF">2013-03-14T20:06:53Z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0x0101008BB4483606F18C498C0258A956E4780D</vt:lpwstr>
  </property>
</Properties>
</file>