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533" r:id="rId3"/>
    <p:sldId id="529" r:id="rId4"/>
    <p:sldId id="426" r:id="rId5"/>
    <p:sldId id="547" r:id="rId6"/>
    <p:sldId id="548" r:id="rId7"/>
    <p:sldId id="549" r:id="rId8"/>
    <p:sldId id="550" r:id="rId9"/>
    <p:sldId id="556" r:id="rId10"/>
    <p:sldId id="551" r:id="rId11"/>
    <p:sldId id="552" r:id="rId12"/>
    <p:sldId id="553" r:id="rId13"/>
    <p:sldId id="554" r:id="rId14"/>
    <p:sldId id="555" r:id="rId15"/>
    <p:sldId id="557" r:id="rId16"/>
    <p:sldId id="558" r:id="rId17"/>
    <p:sldId id="536" r:id="rId18"/>
    <p:sldId id="560" r:id="rId19"/>
    <p:sldId id="559" r:id="rId20"/>
    <p:sldId id="561" r:id="rId21"/>
    <p:sldId id="562" r:id="rId22"/>
    <p:sldId id="563" r:id="rId23"/>
    <p:sldId id="564" r:id="rId24"/>
    <p:sldId id="565" r:id="rId25"/>
    <p:sldId id="566" r:id="rId26"/>
    <p:sldId id="567" r:id="rId27"/>
    <p:sldId id="569" r:id="rId28"/>
    <p:sldId id="568" r:id="rId29"/>
    <p:sldId id="296" r:id="rId30"/>
    <p:sldId id="295" r:id="rId31"/>
    <p:sldId id="257" r:id="rId32"/>
  </p:sldIdLst>
  <p:sldSz cx="9144000" cy="6858000" type="screen4x3"/>
  <p:notesSz cx="6400800" cy="86868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Narrow" pitchFamily="34"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Narrow" pitchFamily="34"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Narrow" pitchFamily="34"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Narrow" pitchFamily="34" charset="0"/>
        <a:ea typeface="ＭＳ Ｐゴシック"/>
        <a:cs typeface="ＭＳ Ｐゴシック"/>
      </a:defRPr>
    </a:lvl5pPr>
    <a:lvl6pPr marL="2286000" algn="l" defTabSz="914400" rtl="0" eaLnBrk="1" latinLnBrk="0" hangingPunct="1">
      <a:defRPr sz="2400" kern="1200">
        <a:solidFill>
          <a:schemeClr val="tx1"/>
        </a:solidFill>
        <a:latin typeface="Arial Narrow" pitchFamily="34" charset="0"/>
        <a:ea typeface="ＭＳ Ｐゴシック"/>
        <a:cs typeface="ＭＳ Ｐゴシック"/>
      </a:defRPr>
    </a:lvl6pPr>
    <a:lvl7pPr marL="2743200" algn="l" defTabSz="914400" rtl="0" eaLnBrk="1" latinLnBrk="0" hangingPunct="1">
      <a:defRPr sz="2400" kern="1200">
        <a:solidFill>
          <a:schemeClr val="tx1"/>
        </a:solidFill>
        <a:latin typeface="Arial Narrow" pitchFamily="34" charset="0"/>
        <a:ea typeface="ＭＳ Ｐゴシック"/>
        <a:cs typeface="ＭＳ Ｐゴシック"/>
      </a:defRPr>
    </a:lvl7pPr>
    <a:lvl8pPr marL="3200400" algn="l" defTabSz="914400" rtl="0" eaLnBrk="1" latinLnBrk="0" hangingPunct="1">
      <a:defRPr sz="2400" kern="1200">
        <a:solidFill>
          <a:schemeClr val="tx1"/>
        </a:solidFill>
        <a:latin typeface="Arial Narrow" pitchFamily="34" charset="0"/>
        <a:ea typeface="ＭＳ Ｐゴシック"/>
        <a:cs typeface="ＭＳ Ｐゴシック"/>
      </a:defRPr>
    </a:lvl8pPr>
    <a:lvl9pPr marL="3657600" algn="l" defTabSz="914400" rtl="0" eaLnBrk="1" latinLnBrk="0" hangingPunct="1">
      <a:defRPr sz="2400" kern="1200">
        <a:solidFill>
          <a:schemeClr val="tx1"/>
        </a:solidFill>
        <a:latin typeface="Arial Narrow"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21" autoAdjust="0"/>
  </p:normalViewPr>
  <p:slideViewPr>
    <p:cSldViewPr snapToGrid="0" snapToObjects="1">
      <p:cViewPr varScale="1">
        <p:scale>
          <a:sx n="130" d="100"/>
          <a:sy n="130" d="100"/>
        </p:scale>
        <p:origin x="-9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66"/>
    </p:cViewPr>
  </p:sorterViewPr>
  <p:notesViewPr>
    <p:cSldViewPr snapToGrid="0" snapToObjects="1">
      <p:cViewPr varScale="1">
        <p:scale>
          <a:sx n="104" d="100"/>
          <a:sy n="104" d="100"/>
        </p:scale>
        <p:origin x="-3528" y="-84"/>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fcdcbackup01\rfitz$\PFC%20Data%20Sync\Subscriptions\2011%20UCS%20Profiles\Drafts\Sources%20and%20Uses%20Memo\Data%20Shee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pfcdcbackup01\rfitz$\PFC%20Data%20Sync\Subscriptions\2011%20UCS%20Profiles\Drafts\Sources%20and%20Uses%20Memo\Data%20Shee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solidFill>
                  <a:srgbClr val="C00000"/>
                </a:solidFill>
              </a:rPr>
              <a:t>2003-2005:  </a:t>
            </a:r>
            <a:endParaRPr lang="en-US" sz="1400" dirty="0" smtClean="0">
              <a:solidFill>
                <a:srgbClr val="C00000"/>
              </a:solidFill>
            </a:endParaRPr>
          </a:p>
          <a:p>
            <a:pPr>
              <a:defRPr sz="1400"/>
            </a:pPr>
            <a:r>
              <a:rPr lang="en-US" sz="1200" dirty="0" smtClean="0"/>
              <a:t>Global </a:t>
            </a:r>
            <a:r>
              <a:rPr lang="en-US" sz="1200" dirty="0"/>
              <a:t>Players' Sources &amp; Uses of Cash Flow</a:t>
            </a:r>
          </a:p>
        </c:rich>
      </c:tx>
      <c:layout>
        <c:manualLayout>
          <c:xMode val="edge"/>
          <c:yMode val="edge"/>
          <c:x val="0.1392015748031496"/>
          <c:y val="2.3426063653964211E-3"/>
        </c:manualLayout>
      </c:layout>
      <c:overlay val="0"/>
    </c:title>
    <c:autoTitleDeleted val="0"/>
    <c:plotArea>
      <c:layout>
        <c:manualLayout>
          <c:layoutTarget val="inner"/>
          <c:xMode val="edge"/>
          <c:yMode val="edge"/>
          <c:x val="0.1345439632545932"/>
          <c:y val="0.10541666666666669"/>
          <c:w val="0.83490048118985161"/>
          <c:h val="0.45379921259842254"/>
        </c:manualLayout>
      </c:layout>
      <c:barChart>
        <c:barDir val="col"/>
        <c:grouping val="clustered"/>
        <c:varyColors val="0"/>
        <c:ser>
          <c:idx val="0"/>
          <c:order val="0"/>
          <c:tx>
            <c:strRef>
              <c:f>'Global Players'!$B$148</c:f>
              <c:strCache>
                <c:ptCount val="1"/>
                <c:pt idx="0">
                  <c:v>Upstream Cash Flow</c:v>
                </c:pt>
              </c:strCache>
            </c:strRef>
          </c:tx>
          <c:spPr>
            <a:solidFill>
              <a:srgbClr val="C00000"/>
            </a:solidFill>
            <a:ln>
              <a:solidFill>
                <a:schemeClr val="bg1"/>
              </a:solidFill>
            </a:ln>
          </c:spPr>
          <c:invertIfNegative val="0"/>
          <c:cat>
            <c:strRef>
              <c:f>'Global Players'!$A$149:$A$157</c:f>
              <c:strCache>
                <c:ptCount val="9"/>
                <c:pt idx="0">
                  <c:v>Europe</c:v>
                </c:pt>
                <c:pt idx="1">
                  <c:v>North America</c:v>
                </c:pt>
                <c:pt idx="2">
                  <c:v>Latin America</c:v>
                </c:pt>
                <c:pt idx="3">
                  <c:v>Other/Rest of World</c:v>
                </c:pt>
                <c:pt idx="4">
                  <c:v>MENA</c:v>
                </c:pt>
                <c:pt idx="5">
                  <c:v>Asia-Pacific</c:v>
                </c:pt>
                <c:pt idx="6">
                  <c:v>RCA</c:v>
                </c:pt>
                <c:pt idx="8">
                  <c:v>Sub Saharan Africa</c:v>
                </c:pt>
              </c:strCache>
            </c:strRef>
          </c:cat>
          <c:val>
            <c:numRef>
              <c:f>'Global Players'!$B$149:$B$157</c:f>
              <c:numCache>
                <c:formatCode>_("$"* #,##0.0_);_("$"* \(#,##0.0\);_("$"* "-"??_);_(@_)</c:formatCode>
                <c:ptCount val="9"/>
                <c:pt idx="0">
                  <c:v>94732.945399999968</c:v>
                </c:pt>
                <c:pt idx="1">
                  <c:v>92692.993999999948</c:v>
                </c:pt>
                <c:pt idx="2">
                  <c:v>35859</c:v>
                </c:pt>
                <c:pt idx="3">
                  <c:v>56104.958000000013</c:v>
                </c:pt>
                <c:pt idx="4">
                  <c:v>18027.566200000001</c:v>
                </c:pt>
                <c:pt idx="5">
                  <c:v>22774.958400000021</c:v>
                </c:pt>
                <c:pt idx="6">
                  <c:v>17130.368600000005</c:v>
                </c:pt>
                <c:pt idx="8">
                  <c:v>34417.6682</c:v>
                </c:pt>
              </c:numCache>
            </c:numRef>
          </c:val>
        </c:ser>
        <c:ser>
          <c:idx val="1"/>
          <c:order val="1"/>
          <c:tx>
            <c:strRef>
              <c:f>'Global Players'!$C$148</c:f>
              <c:strCache>
                <c:ptCount val="1"/>
                <c:pt idx="0">
                  <c:v>Capex</c:v>
                </c:pt>
              </c:strCache>
            </c:strRef>
          </c:tx>
          <c:spPr>
            <a:solidFill>
              <a:srgbClr val="FFC000"/>
            </a:solidFill>
            <a:ln>
              <a:solidFill>
                <a:schemeClr val="bg1"/>
              </a:solidFill>
            </a:ln>
          </c:spPr>
          <c:invertIfNegative val="0"/>
          <c:cat>
            <c:strRef>
              <c:f>'Global Players'!$A$149:$A$157</c:f>
              <c:strCache>
                <c:ptCount val="9"/>
                <c:pt idx="0">
                  <c:v>Europe</c:v>
                </c:pt>
                <c:pt idx="1">
                  <c:v>North America</c:v>
                </c:pt>
                <c:pt idx="2">
                  <c:v>Latin America</c:v>
                </c:pt>
                <c:pt idx="3">
                  <c:v>Other/Rest of World</c:v>
                </c:pt>
                <c:pt idx="4">
                  <c:v>MENA</c:v>
                </c:pt>
                <c:pt idx="5">
                  <c:v>Asia-Pacific</c:v>
                </c:pt>
                <c:pt idx="6">
                  <c:v>RCA</c:v>
                </c:pt>
                <c:pt idx="8">
                  <c:v>Sub Saharan Africa</c:v>
                </c:pt>
              </c:strCache>
            </c:strRef>
          </c:cat>
          <c:val>
            <c:numRef>
              <c:f>'Global Players'!$C$149:$C$157</c:f>
              <c:numCache>
                <c:formatCode>_("$"* #,##0.0_);_("$"* \(#,##0.0\);_("$"* "-"??_);_(@_)</c:formatCode>
                <c:ptCount val="9"/>
                <c:pt idx="0">
                  <c:v>39591.421599999994</c:v>
                </c:pt>
                <c:pt idx="1">
                  <c:v>44360.213799999998</c:v>
                </c:pt>
                <c:pt idx="2">
                  <c:v>20778</c:v>
                </c:pt>
                <c:pt idx="3">
                  <c:v>47813.2068</c:v>
                </c:pt>
                <c:pt idx="4">
                  <c:v>16220.635200000002</c:v>
                </c:pt>
                <c:pt idx="5">
                  <c:v>21238.367399999999</c:v>
                </c:pt>
                <c:pt idx="6">
                  <c:v>16230.111400000014</c:v>
                </c:pt>
                <c:pt idx="8">
                  <c:v>37901.972400000006</c:v>
                </c:pt>
              </c:numCache>
            </c:numRef>
          </c:val>
        </c:ser>
        <c:dLbls>
          <c:showLegendKey val="0"/>
          <c:showVal val="0"/>
          <c:showCatName val="0"/>
          <c:showSerName val="0"/>
          <c:showPercent val="0"/>
          <c:showBubbleSize val="0"/>
        </c:dLbls>
        <c:gapWidth val="150"/>
        <c:axId val="167081472"/>
        <c:axId val="167083008"/>
      </c:barChart>
      <c:catAx>
        <c:axId val="167081472"/>
        <c:scaling>
          <c:orientation val="minMax"/>
        </c:scaling>
        <c:delete val="0"/>
        <c:axPos val="b"/>
        <c:numFmt formatCode="General" sourceLinked="1"/>
        <c:majorTickMark val="out"/>
        <c:minorTickMark val="none"/>
        <c:tickLblPos val="nextTo"/>
        <c:crossAx val="167083008"/>
        <c:crosses val="autoZero"/>
        <c:auto val="1"/>
        <c:lblAlgn val="ctr"/>
        <c:lblOffset val="100"/>
        <c:noMultiLvlLbl val="0"/>
      </c:catAx>
      <c:valAx>
        <c:axId val="167083008"/>
        <c:scaling>
          <c:orientation val="minMax"/>
          <c:max val="200000"/>
        </c:scaling>
        <c:delete val="0"/>
        <c:axPos val="l"/>
        <c:numFmt formatCode="\$#,##0" sourceLinked="0"/>
        <c:majorTickMark val="out"/>
        <c:minorTickMark val="none"/>
        <c:tickLblPos val="nextTo"/>
        <c:crossAx val="167081472"/>
        <c:crosses val="autoZero"/>
        <c:crossBetween val="between"/>
        <c:majorUnit val="50000"/>
      </c:valAx>
    </c:plotArea>
    <c:legend>
      <c:legendPos val="b"/>
      <c:layout>
        <c:manualLayout>
          <c:xMode val="edge"/>
          <c:yMode val="edge"/>
          <c:x val="0.26454304125946482"/>
          <c:y val="0.74864057976360165"/>
          <c:w val="0.50247209896446465"/>
          <c:h val="4.2928506887458737E-2"/>
        </c:manualLayout>
      </c:layout>
      <c:overlay val="0"/>
      <c:txPr>
        <a:bodyPr/>
        <a:lstStyle/>
        <a:p>
          <a:pPr>
            <a:defRPr sz="1100"/>
          </a:pPr>
          <a:endParaRPr lang="en-US"/>
        </a:p>
      </c:txPr>
    </c:legend>
    <c:plotVisOnly val="1"/>
    <c:dispBlanksAs val="gap"/>
    <c:showDLblsOverMax val="0"/>
  </c:chart>
  <c:spPr>
    <a:ln>
      <a:noFill/>
    </a:ln>
  </c:spPr>
  <c:txPr>
    <a:bodyPr/>
    <a:lstStyle/>
    <a:p>
      <a:pPr>
        <a:defRPr>
          <a:latin typeface="Arial Narrow"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solidFill>
                  <a:srgbClr val="C00000"/>
                </a:solidFill>
              </a:rPr>
              <a:t>2008-2010:  </a:t>
            </a:r>
            <a:endParaRPr lang="en-US" sz="1400" dirty="0" smtClean="0">
              <a:solidFill>
                <a:srgbClr val="C00000"/>
              </a:solidFill>
            </a:endParaRPr>
          </a:p>
          <a:p>
            <a:pPr>
              <a:defRPr sz="1400"/>
            </a:pPr>
            <a:r>
              <a:rPr lang="en-US" sz="1200" dirty="0" smtClean="0"/>
              <a:t>Global </a:t>
            </a:r>
            <a:r>
              <a:rPr lang="en-US" sz="1200" dirty="0"/>
              <a:t>Players' Sources &amp; Uses of Cash Flow</a:t>
            </a:r>
          </a:p>
        </c:rich>
      </c:tx>
      <c:layout>
        <c:manualLayout>
          <c:xMode val="edge"/>
          <c:yMode val="edge"/>
          <c:x val="0.15920157480314961"/>
          <c:y val="0"/>
        </c:manualLayout>
      </c:layout>
      <c:overlay val="0"/>
    </c:title>
    <c:autoTitleDeleted val="0"/>
    <c:plotArea>
      <c:layout>
        <c:manualLayout>
          <c:layoutTarget val="inner"/>
          <c:xMode val="edge"/>
          <c:yMode val="edge"/>
          <c:x val="0.1345439632545932"/>
          <c:y val="0.10541666666666669"/>
          <c:w val="0.83490048118985161"/>
          <c:h val="0.45379921259842243"/>
        </c:manualLayout>
      </c:layout>
      <c:barChart>
        <c:barDir val="col"/>
        <c:grouping val="clustered"/>
        <c:varyColors val="0"/>
        <c:ser>
          <c:idx val="0"/>
          <c:order val="0"/>
          <c:tx>
            <c:strRef>
              <c:f>'Global Players'!$B$148</c:f>
              <c:strCache>
                <c:ptCount val="1"/>
                <c:pt idx="0">
                  <c:v>Upstream Cash Flow</c:v>
                </c:pt>
              </c:strCache>
            </c:strRef>
          </c:tx>
          <c:spPr>
            <a:solidFill>
              <a:srgbClr val="C00000"/>
            </a:solidFill>
            <a:ln>
              <a:solidFill>
                <a:schemeClr val="bg1"/>
              </a:solidFill>
            </a:ln>
          </c:spPr>
          <c:invertIfNegative val="0"/>
          <c:cat>
            <c:strRef>
              <c:f>'Global Players'!$A$138:$A$146</c:f>
              <c:strCache>
                <c:ptCount val="9"/>
                <c:pt idx="0">
                  <c:v>Europe</c:v>
                </c:pt>
                <c:pt idx="1">
                  <c:v>Sub Saharan Africa</c:v>
                </c:pt>
                <c:pt idx="2">
                  <c:v>RCA</c:v>
                </c:pt>
                <c:pt idx="3">
                  <c:v>Asia-Pacific</c:v>
                </c:pt>
                <c:pt idx="4">
                  <c:v>Other/Rest of World</c:v>
                </c:pt>
                <c:pt idx="5">
                  <c:v>MENA</c:v>
                </c:pt>
                <c:pt idx="7">
                  <c:v>Latin America</c:v>
                </c:pt>
                <c:pt idx="8">
                  <c:v>North America</c:v>
                </c:pt>
              </c:strCache>
            </c:strRef>
          </c:cat>
          <c:val>
            <c:numRef>
              <c:f>'Global Players'!$B$138:$B$146</c:f>
              <c:numCache>
                <c:formatCode>_("$"* #,##0.0_);_("$"* \(#,##0.0\);_("$"* "-"??_);_(@_)</c:formatCode>
                <c:ptCount val="9"/>
                <c:pt idx="0">
                  <c:v>130936.30409999999</c:v>
                </c:pt>
                <c:pt idx="1">
                  <c:v>96084.977600000013</c:v>
                </c:pt>
                <c:pt idx="2">
                  <c:v>42508.597899999993</c:v>
                </c:pt>
                <c:pt idx="3">
                  <c:v>89180.556799999991</c:v>
                </c:pt>
                <c:pt idx="4">
                  <c:v>29044.769299999996</c:v>
                </c:pt>
                <c:pt idx="5">
                  <c:v>22184.014600000002</c:v>
                </c:pt>
                <c:pt idx="7">
                  <c:v>75112</c:v>
                </c:pt>
                <c:pt idx="8">
                  <c:v>135259.2414</c:v>
                </c:pt>
              </c:numCache>
            </c:numRef>
          </c:val>
        </c:ser>
        <c:ser>
          <c:idx val="1"/>
          <c:order val="1"/>
          <c:tx>
            <c:strRef>
              <c:f>'Global Players'!$C$148</c:f>
              <c:strCache>
                <c:ptCount val="1"/>
                <c:pt idx="0">
                  <c:v>Capex</c:v>
                </c:pt>
              </c:strCache>
            </c:strRef>
          </c:tx>
          <c:spPr>
            <a:solidFill>
              <a:srgbClr val="FFC000"/>
            </a:solidFill>
            <a:ln>
              <a:solidFill>
                <a:schemeClr val="bg1"/>
              </a:solidFill>
            </a:ln>
          </c:spPr>
          <c:invertIfNegative val="0"/>
          <c:cat>
            <c:strRef>
              <c:f>'Global Players'!$A$138:$A$146</c:f>
              <c:strCache>
                <c:ptCount val="9"/>
                <c:pt idx="0">
                  <c:v>Europe</c:v>
                </c:pt>
                <c:pt idx="1">
                  <c:v>Sub Saharan Africa</c:v>
                </c:pt>
                <c:pt idx="2">
                  <c:v>RCA</c:v>
                </c:pt>
                <c:pt idx="3">
                  <c:v>Asia-Pacific</c:v>
                </c:pt>
                <c:pt idx="4">
                  <c:v>Other/Rest of World</c:v>
                </c:pt>
                <c:pt idx="5">
                  <c:v>MENA</c:v>
                </c:pt>
                <c:pt idx="7">
                  <c:v>Latin America</c:v>
                </c:pt>
                <c:pt idx="8">
                  <c:v>North America</c:v>
                </c:pt>
              </c:strCache>
            </c:strRef>
          </c:cat>
          <c:val>
            <c:numRef>
              <c:f>'Global Players'!$C$138:$C$146</c:f>
              <c:numCache>
                <c:formatCode>_("$"* #,##0.0_);_("$"* \(#,##0.0\);_("$"* "-"??_);_(@_)</c:formatCode>
                <c:ptCount val="9"/>
                <c:pt idx="0">
                  <c:v>69800.260699999999</c:v>
                </c:pt>
                <c:pt idx="1">
                  <c:v>79222.268799999991</c:v>
                </c:pt>
                <c:pt idx="2">
                  <c:v>25965.800499999998</c:v>
                </c:pt>
                <c:pt idx="3">
                  <c:v>76179.137000000002</c:v>
                </c:pt>
                <c:pt idx="4">
                  <c:v>26340.436399999999</c:v>
                </c:pt>
                <c:pt idx="5">
                  <c:v>22168.279799999997</c:v>
                </c:pt>
                <c:pt idx="7">
                  <c:v>106492</c:v>
                </c:pt>
                <c:pt idx="8">
                  <c:v>187128.27970000001</c:v>
                </c:pt>
              </c:numCache>
            </c:numRef>
          </c:val>
        </c:ser>
        <c:dLbls>
          <c:showLegendKey val="0"/>
          <c:showVal val="0"/>
          <c:showCatName val="0"/>
          <c:showSerName val="0"/>
          <c:showPercent val="0"/>
          <c:showBubbleSize val="0"/>
        </c:dLbls>
        <c:gapWidth val="150"/>
        <c:axId val="167262080"/>
        <c:axId val="167263616"/>
      </c:barChart>
      <c:catAx>
        <c:axId val="167262080"/>
        <c:scaling>
          <c:orientation val="minMax"/>
        </c:scaling>
        <c:delete val="0"/>
        <c:axPos val="b"/>
        <c:numFmt formatCode="General" sourceLinked="1"/>
        <c:majorTickMark val="out"/>
        <c:minorTickMark val="none"/>
        <c:tickLblPos val="nextTo"/>
        <c:crossAx val="167263616"/>
        <c:crosses val="autoZero"/>
        <c:auto val="1"/>
        <c:lblAlgn val="ctr"/>
        <c:lblOffset val="100"/>
        <c:noMultiLvlLbl val="0"/>
      </c:catAx>
      <c:valAx>
        <c:axId val="167263616"/>
        <c:scaling>
          <c:orientation val="minMax"/>
        </c:scaling>
        <c:delete val="0"/>
        <c:axPos val="l"/>
        <c:numFmt formatCode="\$#,##0" sourceLinked="0"/>
        <c:majorTickMark val="out"/>
        <c:minorTickMark val="none"/>
        <c:tickLblPos val="nextTo"/>
        <c:crossAx val="167262080"/>
        <c:crosses val="autoZero"/>
        <c:crossBetween val="between"/>
        <c:majorUnit val="50000"/>
      </c:valAx>
    </c:plotArea>
    <c:legend>
      <c:legendPos val="b"/>
      <c:layout>
        <c:manualLayout>
          <c:xMode val="edge"/>
          <c:yMode val="edge"/>
          <c:x val="0.27716631385282714"/>
          <c:y val="0.75800826126242404"/>
          <c:w val="0.50247209896446465"/>
          <c:h val="4.2928506887458737E-2"/>
        </c:manualLayout>
      </c:layout>
      <c:overlay val="0"/>
      <c:txPr>
        <a:bodyPr/>
        <a:lstStyle/>
        <a:p>
          <a:pPr>
            <a:defRPr sz="1100"/>
          </a:pPr>
          <a:endParaRPr lang="en-US"/>
        </a:p>
      </c:txPr>
    </c:legend>
    <c:plotVisOnly val="1"/>
    <c:dispBlanksAs val="gap"/>
    <c:showDLblsOverMax val="0"/>
  </c:chart>
  <c:spPr>
    <a:ln>
      <a:noFill/>
    </a:ln>
  </c:spPr>
  <c:txPr>
    <a:bodyPr/>
    <a:lstStyle/>
    <a:p>
      <a:pPr>
        <a:defRPr>
          <a:latin typeface="Arial Narrow"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0.32</cdr:x>
      <cdr:y>0.07438</cdr:y>
    </cdr:from>
    <cdr:to>
      <cdr:x>0.61076</cdr:x>
      <cdr:y>0.14803</cdr:y>
    </cdr:to>
    <cdr:sp macro="" textlink="">
      <cdr:nvSpPr>
        <cdr:cNvPr id="2" name="TextBox 1"/>
        <cdr:cNvSpPr txBox="1"/>
      </cdr:nvSpPr>
      <cdr:spPr>
        <a:xfrm xmlns:a="http://schemas.openxmlformats.org/drawingml/2006/main">
          <a:off x="1219199" y="403224"/>
          <a:ext cx="1107795" cy="39931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rgbClr val="FF0000"/>
              </a:solidFill>
              <a:latin typeface="Arial Narrow" pitchFamily="34" charset="0"/>
            </a:rPr>
            <a:t>Cash Surplus</a:t>
          </a:r>
        </a:p>
      </cdr:txBody>
    </cdr:sp>
  </cdr:relSizeAnchor>
  <cdr:relSizeAnchor xmlns:cdr="http://schemas.openxmlformats.org/drawingml/2006/chartDrawing">
    <cdr:from>
      <cdr:x>0.14406</cdr:x>
      <cdr:y>0.1406</cdr:y>
    </cdr:from>
    <cdr:to>
      <cdr:x>0.78985</cdr:x>
      <cdr:y>0.21522</cdr:y>
    </cdr:to>
    <cdr:sp macro="" textlink="">
      <cdr:nvSpPr>
        <cdr:cNvPr id="4" name="Right Brace 3"/>
        <cdr:cNvSpPr/>
      </cdr:nvSpPr>
      <cdr:spPr>
        <a:xfrm xmlns:a="http://schemas.openxmlformats.org/drawingml/2006/main" rot="16200000">
          <a:off x="2155826" y="-951444"/>
          <a:ext cx="264587" cy="3164417"/>
        </a:xfrm>
        <a:prstGeom xmlns:a="http://schemas.openxmlformats.org/drawingml/2006/main" prst="rightBrace">
          <a:avLst/>
        </a:prstGeom>
        <a:ln xmlns:a="http://schemas.openxmlformats.org/drawingml/2006/main" w="31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cdr:x>
      <cdr:y>0.07438</cdr:y>
    </cdr:from>
    <cdr:to>
      <cdr:x>0.99071</cdr:x>
      <cdr:y>0.14461</cdr:y>
    </cdr:to>
    <cdr:sp macro="" textlink="">
      <cdr:nvSpPr>
        <cdr:cNvPr id="5" name="TextBox 1"/>
        <cdr:cNvSpPr txBox="1"/>
      </cdr:nvSpPr>
      <cdr:spPr>
        <a:xfrm xmlns:a="http://schemas.openxmlformats.org/drawingml/2006/main">
          <a:off x="3124199" y="403224"/>
          <a:ext cx="650406" cy="3807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rgbClr val="FF0000"/>
              </a:solidFill>
              <a:latin typeface="Arial Narrow" pitchFamily="34" charset="0"/>
            </a:rPr>
            <a:t>Cash</a:t>
          </a:r>
          <a:r>
            <a:rPr lang="en-US" sz="1100" b="1" baseline="0" dirty="0">
              <a:solidFill>
                <a:srgbClr val="FF0000"/>
              </a:solidFill>
              <a:latin typeface="Arial Narrow" pitchFamily="34" charset="0"/>
            </a:rPr>
            <a:t> Deficit</a:t>
          </a:r>
          <a:endParaRPr lang="en-US" sz="1100" b="1" dirty="0">
            <a:solidFill>
              <a:srgbClr val="FF0000"/>
            </a:solidFill>
            <a:latin typeface="Arial Narrow" pitchFamily="34" charset="0"/>
          </a:endParaRPr>
        </a:p>
      </cdr:txBody>
    </cdr:sp>
  </cdr:relSizeAnchor>
  <cdr:relSizeAnchor xmlns:cdr="http://schemas.openxmlformats.org/drawingml/2006/chartDrawing">
    <cdr:from>
      <cdr:x>0.82959</cdr:x>
      <cdr:y>0.14026</cdr:y>
    </cdr:from>
    <cdr:to>
      <cdr:x>0.98272</cdr:x>
      <cdr:y>0.21307</cdr:y>
    </cdr:to>
    <cdr:sp macro="" textlink="">
      <cdr:nvSpPr>
        <cdr:cNvPr id="6" name="Right Brace 5"/>
        <cdr:cNvSpPr/>
      </cdr:nvSpPr>
      <cdr:spPr>
        <a:xfrm xmlns:a="http://schemas.openxmlformats.org/drawingml/2006/main" rot="16200000">
          <a:off x="4311126" y="251353"/>
          <a:ext cx="258235" cy="750366"/>
        </a:xfrm>
        <a:prstGeom xmlns:a="http://schemas.openxmlformats.org/drawingml/2006/main" prst="rightBrace">
          <a:avLst/>
        </a:prstGeom>
        <a:ln xmlns:a="http://schemas.openxmlformats.org/drawingml/2006/main" w="31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0.28</cdr:x>
      <cdr:y>0.08638</cdr:y>
    </cdr:from>
    <cdr:to>
      <cdr:x>0.54842</cdr:x>
      <cdr:y>0.16101</cdr:y>
    </cdr:to>
    <cdr:sp macro="" textlink="">
      <cdr:nvSpPr>
        <cdr:cNvPr id="2" name="TextBox 1"/>
        <cdr:cNvSpPr txBox="1"/>
      </cdr:nvSpPr>
      <cdr:spPr>
        <a:xfrm xmlns:a="http://schemas.openxmlformats.org/drawingml/2006/main">
          <a:off x="1066800" y="468312"/>
          <a:ext cx="1022680" cy="40459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FF0000"/>
              </a:solidFill>
              <a:latin typeface="Arial Narrow" pitchFamily="34" charset="0"/>
            </a:rPr>
            <a:t>Cash Surplus</a:t>
          </a:r>
        </a:p>
      </cdr:txBody>
    </cdr:sp>
  </cdr:relSizeAnchor>
  <cdr:relSizeAnchor xmlns:cdr="http://schemas.openxmlformats.org/drawingml/2006/chartDrawing">
    <cdr:from>
      <cdr:x>0.14903</cdr:x>
      <cdr:y>0.15821</cdr:y>
    </cdr:from>
    <cdr:to>
      <cdr:x>0.67171</cdr:x>
      <cdr:y>0.23582</cdr:y>
    </cdr:to>
    <cdr:sp macro="" textlink="">
      <cdr:nvSpPr>
        <cdr:cNvPr id="3" name="Right Brace 2"/>
        <cdr:cNvSpPr/>
      </cdr:nvSpPr>
      <cdr:spPr>
        <a:xfrm xmlns:a="http://schemas.openxmlformats.org/drawingml/2006/main" rot="16200000">
          <a:off x="1873252" y="-582086"/>
          <a:ext cx="275164" cy="2561167"/>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0.76242</cdr:x>
      <cdr:y>0.15821</cdr:y>
    </cdr:from>
    <cdr:to>
      <cdr:x>0.98272</cdr:x>
      <cdr:y>0.22985</cdr:y>
    </cdr:to>
    <cdr:sp macro="" textlink="">
      <cdr:nvSpPr>
        <cdr:cNvPr id="4" name="Right Brace 3"/>
        <cdr:cNvSpPr/>
      </cdr:nvSpPr>
      <cdr:spPr>
        <a:xfrm xmlns:a="http://schemas.openxmlformats.org/drawingml/2006/main" rot="16200000">
          <a:off x="4148670" y="148167"/>
          <a:ext cx="254000" cy="1079499"/>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0.76</cdr:x>
      <cdr:y>0.07028</cdr:y>
    </cdr:from>
    <cdr:to>
      <cdr:x>0.99542</cdr:x>
      <cdr:y>0.14491</cdr:y>
    </cdr:to>
    <cdr:sp macro="" textlink="">
      <cdr:nvSpPr>
        <cdr:cNvPr id="5" name="TextBox 1"/>
        <cdr:cNvSpPr txBox="1"/>
      </cdr:nvSpPr>
      <cdr:spPr>
        <a:xfrm xmlns:a="http://schemas.openxmlformats.org/drawingml/2006/main">
          <a:off x="2895600" y="381000"/>
          <a:ext cx="896950" cy="40459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rgbClr val="FF0000"/>
              </a:solidFill>
              <a:latin typeface="Arial Narrow" pitchFamily="34" charset="0"/>
            </a:rPr>
            <a:t>Cash Deficit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atin typeface="Arial Narrow" charset="0"/>
                <a:ea typeface="ＭＳ Ｐゴシック" charset="0"/>
                <a:cs typeface="MS PGothic" charset="0"/>
              </a:defRPr>
            </a:lvl1pPr>
          </a:lstStyle>
          <a:p>
            <a:pPr>
              <a:defRPr/>
            </a:pPr>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DD1F0761-9BB4-4E25-81D8-746D710FF7C8}" type="datetimeFigureOut">
              <a:rPr lang="en-US"/>
              <a:pPr>
                <a:defRPr/>
              </a:pPr>
              <a:t>4/23/2012</a:t>
            </a:fld>
            <a:endParaRPr lang="en-US" dirty="0"/>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atin typeface="Arial Narrow" charset="0"/>
                <a:ea typeface="ＭＳ Ｐゴシック"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B30430F6-16B6-4A88-9A4F-D9C30D60A38F}" type="slidenum">
              <a:rPr lang="en-US"/>
              <a:pPr>
                <a:defRPr/>
              </a:pPr>
              <a:t>‹#›</a:t>
            </a:fld>
            <a:endParaRPr lang="en-US" dirty="0"/>
          </a:p>
        </p:txBody>
      </p:sp>
    </p:spTree>
    <p:extLst>
      <p:ext uri="{BB962C8B-B14F-4D97-AF65-F5344CB8AC3E}">
        <p14:creationId xmlns:p14="http://schemas.microsoft.com/office/powerpoint/2010/main" val="3434748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86206" tIns="43103" rIns="86206" bIns="43103" rtlCol="0"/>
          <a:lstStyle>
            <a:lvl1pPr algn="l">
              <a:defRPr sz="1100">
                <a:latin typeface="Arial Narrow"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wrap="square" lIns="86206" tIns="43103" rIns="86206" bIns="43103" numCol="1" anchor="t"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23D21FE2-83FB-4AA7-97A2-B3927606B83A}" type="datetimeFigureOut">
              <a:rPr lang="en-US"/>
              <a:pPr>
                <a:defRPr/>
              </a:pPr>
              <a:t>4/23/2012</a:t>
            </a:fld>
            <a:endParaRPr lang="en-US" dirty="0"/>
          </a:p>
        </p:txBody>
      </p:sp>
      <p:sp>
        <p:nvSpPr>
          <p:cNvPr id="4" name="Slide Image Placeholder 3"/>
          <p:cNvSpPr>
            <a:spLocks noGrp="1" noRot="1" noChangeAspect="1"/>
          </p:cNvSpPr>
          <p:nvPr>
            <p:ph type="sldImg" idx="2"/>
          </p:nvPr>
        </p:nvSpPr>
        <p:spPr>
          <a:xfrm>
            <a:off x="1030288" y="652463"/>
            <a:ext cx="4341812" cy="3257550"/>
          </a:xfrm>
          <a:prstGeom prst="rect">
            <a:avLst/>
          </a:prstGeom>
          <a:noFill/>
          <a:ln w="12700">
            <a:solidFill>
              <a:prstClr val="black"/>
            </a:solidFill>
          </a:ln>
        </p:spPr>
        <p:txBody>
          <a:bodyPr vert="horz" lIns="86206" tIns="43103" rIns="86206" bIns="43103" rtlCol="0" anchor="ctr"/>
          <a:lstStyle/>
          <a:p>
            <a:pPr lvl="0"/>
            <a:endParaRPr lang="en-US" noProof="0" dirty="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86206" tIns="43103" rIns="86206" bIns="431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86206" tIns="43103" rIns="86206" bIns="43103" rtlCol="0" anchor="b"/>
          <a:lstStyle>
            <a:lvl1pPr algn="l">
              <a:defRPr sz="1100">
                <a:latin typeface="Arial Narrow"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wrap="square" lIns="86206" tIns="43103" rIns="86206" bIns="43103" numCol="1" anchor="b" anchorCtr="0" compatLnSpc="1">
            <a:prstTxWarp prst="textNoShape">
              <a:avLst/>
            </a:prstTxWarp>
          </a:bodyPr>
          <a:lstStyle>
            <a:lvl1pPr algn="r">
              <a:defRPr sz="1100">
                <a:latin typeface="Arial Narrow" pitchFamily="34" charset="0"/>
                <a:ea typeface="MS PGothic" pitchFamily="34" charset="-128"/>
                <a:cs typeface="+mn-cs"/>
              </a:defRPr>
            </a:lvl1pPr>
          </a:lstStyle>
          <a:p>
            <a:pPr>
              <a:defRPr/>
            </a:pPr>
            <a:fld id="{221DC0D5-9C53-47C1-B62D-F3A3FBE09BF1}" type="slidenum">
              <a:rPr lang="en-US"/>
              <a:pPr>
                <a:defRPr/>
              </a:pPr>
              <a:t>‹#›</a:t>
            </a:fld>
            <a:endParaRPr lang="en-US" dirty="0"/>
          </a:p>
        </p:txBody>
      </p:sp>
    </p:spTree>
    <p:extLst>
      <p:ext uri="{BB962C8B-B14F-4D97-AF65-F5344CB8AC3E}">
        <p14:creationId xmlns:p14="http://schemas.microsoft.com/office/powerpoint/2010/main" val="31380681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Title Slide:</a:t>
            </a:r>
          </a:p>
          <a:p>
            <a:pPr eaLnBrk="1" hangingPunct="1">
              <a:spcBef>
                <a:spcPct val="0"/>
              </a:spcBef>
            </a:pPr>
            <a:r>
              <a:rPr lang="en-US" smtClean="0">
                <a:ea typeface="ＭＳ Ｐゴシック"/>
                <a:cs typeface="ＭＳ Ｐゴシック"/>
              </a:rPr>
              <a:t>Title: Arial Bold,  32 pt, white text</a:t>
            </a:r>
          </a:p>
          <a:p>
            <a:pPr eaLnBrk="1" hangingPunct="1">
              <a:spcBef>
                <a:spcPct val="0"/>
              </a:spcBef>
            </a:pPr>
            <a:r>
              <a:rPr lang="en-US" smtClean="0">
                <a:ea typeface="ＭＳ Ｐゴシック"/>
                <a:cs typeface="ＭＳ Ｐゴシック"/>
              </a:rPr>
              <a:t>Prepared for text: Arial Regular, 18 pt, white text</a:t>
            </a:r>
          </a:p>
        </p:txBody>
      </p:sp>
      <p:sp>
        <p:nvSpPr>
          <p:cNvPr id="57348" name="Slide Number Placeholder 3"/>
          <p:cNvSpPr>
            <a:spLocks noGrp="1"/>
          </p:cNvSpPr>
          <p:nvPr>
            <p:ph type="sldNum" sz="quarter" idx="5"/>
          </p:nvPr>
        </p:nvSpPr>
        <p:spPr bwMode="auto">
          <a:ln>
            <a:miter lim="800000"/>
            <a:headEnd/>
            <a:tailEnd/>
          </a:ln>
        </p:spPr>
        <p:txBody>
          <a:bodyPr/>
          <a:lstStyle/>
          <a:p>
            <a:pPr>
              <a:defRPr/>
            </a:pPr>
            <a:fld id="{20719FFF-D0E2-42A2-91F3-650DCDC3A3D1}" type="slidenum">
              <a:rPr lang="en-US" smtClean="0">
                <a:ea typeface="ＭＳ Ｐゴシック" pitchFamily="34" charset="-128"/>
              </a:rPr>
              <a:pPr>
                <a:defRPr/>
              </a:pPr>
              <a:t>1</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The decision not to include state participation in government take may explain some of the differences between our numbers and, for example, CERA’s.</a:t>
            </a:r>
          </a:p>
        </p:txBody>
      </p:sp>
      <p:sp>
        <p:nvSpPr>
          <p:cNvPr id="65540" name="Slide Number Placeholder 3"/>
          <p:cNvSpPr>
            <a:spLocks noGrp="1"/>
          </p:cNvSpPr>
          <p:nvPr>
            <p:ph type="sldNum" sz="quarter" idx="5"/>
          </p:nvPr>
        </p:nvSpPr>
        <p:spPr bwMode="auto">
          <a:ln>
            <a:miter lim="800000"/>
            <a:headEnd/>
            <a:tailEnd/>
          </a:ln>
        </p:spPr>
        <p:txBody>
          <a:bodyPr/>
          <a:lstStyle/>
          <a:p>
            <a:pPr>
              <a:defRPr/>
            </a:pPr>
            <a:fld id="{C73F9157-41DC-4B42-93BA-E5F637298D12}" type="slidenum">
              <a:rPr lang="en-US" smtClean="0">
                <a:ea typeface="ＭＳ Ｐゴシック" pitchFamily="34" charset="-128"/>
              </a:rPr>
              <a:pPr>
                <a:defRPr/>
              </a:pPr>
              <a:t>5</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D9DADBD-D095-46EC-9328-0E574A60EBDD}"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Q&amp;A Slide Ending Slide:</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Use this slide at the end of the presentation for the Q&amp;A portion. </a:t>
            </a:r>
          </a:p>
        </p:txBody>
      </p:sp>
      <p:sp>
        <p:nvSpPr>
          <p:cNvPr id="81924" name="Slide Number Placeholder 3"/>
          <p:cNvSpPr>
            <a:spLocks noGrp="1"/>
          </p:cNvSpPr>
          <p:nvPr>
            <p:ph type="sldNum" sz="quarter" idx="5"/>
          </p:nvPr>
        </p:nvSpPr>
        <p:spPr bwMode="auto">
          <a:ln>
            <a:miter lim="800000"/>
            <a:headEnd/>
            <a:tailEnd/>
          </a:ln>
        </p:spPr>
        <p:txBody>
          <a:bodyPr/>
          <a:lstStyle/>
          <a:p>
            <a:pPr>
              <a:defRPr/>
            </a:pPr>
            <a:fld id="{7381320D-E2D5-4DC7-989A-A3201AB56A4A}" type="slidenum">
              <a:rPr lang="en-US" smtClean="0">
                <a:ea typeface="ＭＳ Ｐゴシック" pitchFamily="34" charset="-128"/>
              </a:rPr>
              <a:pPr>
                <a:defRPr/>
              </a:pPr>
              <a:t>31</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2" descr="55877716_gas_refine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7938"/>
            <a:ext cx="3427413" cy="634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7938" y="0"/>
            <a:ext cx="3432176" cy="6342063"/>
            <a:chOff x="-7939" y="0"/>
            <a:chExt cx="3432177" cy="6342063"/>
          </a:xfrm>
        </p:grpSpPr>
        <p:sp>
          <p:nvSpPr>
            <p:cNvPr id="8" name="Rectangle 2"/>
            <p:cNvSpPr>
              <a:spLocks noChangeArrowheads="1"/>
            </p:cNvSpPr>
            <p:nvPr/>
          </p:nvSpPr>
          <p:spPr bwMode="auto">
            <a:xfrm>
              <a:off x="-7939" y="0"/>
              <a:ext cx="3432177" cy="1309688"/>
            </a:xfrm>
            <a:prstGeom prst="rect">
              <a:avLst/>
            </a:prstGeom>
            <a:solidFill>
              <a:schemeClr val="tx1"/>
            </a:solidFill>
            <a:ln>
              <a:noFill/>
            </a:ln>
            <a:effectLst>
              <a:outerShdw dist="23000" dir="5400000" rotWithShape="0">
                <a:srgbClr val="808080">
                  <a:alpha val="34998"/>
                </a:srgbClr>
              </a:outerShdw>
            </a:effectLst>
            <a:extLst/>
          </p:spPr>
          <p:txBody>
            <a:bodyPr anchor="ctr"/>
            <a:lstStyle/>
            <a:p>
              <a:pPr algn="ctr">
                <a:defRPr/>
              </a:pPr>
              <a:endParaRPr lang="en-US" sz="1800">
                <a:solidFill>
                  <a:srgbClr val="000000"/>
                </a:solidFill>
                <a:latin typeface="Arial Narrow" charset="0"/>
                <a:ea typeface="MS PGothic" charset="0"/>
                <a:cs typeface="MS PGothic" charset="0"/>
              </a:endParaRPr>
            </a:p>
          </p:txBody>
        </p:sp>
        <p:pic>
          <p:nvPicPr>
            <p:cNvPr id="9" name="Picture 9" descr="86806765_rig_glo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 y="1071563"/>
              <a:ext cx="3432176"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486070" y="850901"/>
            <a:ext cx="5200730" cy="257810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578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QA Tagline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37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7453312" cy="800100"/>
          </a:xfrm>
          <a:prstGeom prst="rect">
            <a:avLst/>
          </a:prstGeom>
        </p:spPr>
        <p:txBody>
          <a:bodyPr/>
          <a:lstStyle>
            <a:lvl1pPr>
              <a:defRPr sz="2200"/>
            </a:lvl1pPr>
          </a:lstStyle>
          <a:p>
            <a:r>
              <a:rPr lang="en-US" smtClean="0"/>
              <a:t>Click to edit Master title style</a:t>
            </a:r>
            <a:endParaRPr lang="en-CA"/>
          </a:p>
        </p:txBody>
      </p:sp>
    </p:spTree>
    <p:extLst>
      <p:ext uri="{BB962C8B-B14F-4D97-AF65-F5344CB8AC3E}">
        <p14:creationId xmlns:p14="http://schemas.microsoft.com/office/powerpoint/2010/main" val="162213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4" name="Picture 4" descr="PFC Energy_50.jpg"/>
          <p:cNvPicPr>
            <a:picLocks noChangeAspect="1"/>
          </p:cNvPicPr>
          <p:nvPr/>
        </p:nvPicPr>
        <p:blipFill>
          <a:blip r:embed="rId2"/>
          <a:srcRect/>
          <a:stretch>
            <a:fillRect/>
          </a:stretch>
        </p:blipFill>
        <p:spPr bwMode="auto">
          <a:xfrm>
            <a:off x="7388225" y="6488113"/>
            <a:ext cx="1316038" cy="254000"/>
          </a:xfrm>
          <a:prstGeom prst="rect">
            <a:avLst/>
          </a:prstGeom>
          <a:noFill/>
          <a:ln w="9525">
            <a:noFill/>
            <a:miter lim="800000"/>
            <a:headEnd/>
            <a:tailEnd/>
          </a:ln>
        </p:spPr>
      </p:pic>
      <p:grpSp>
        <p:nvGrpSpPr>
          <p:cNvPr id="5" name="Group 4"/>
          <p:cNvGrpSpPr/>
          <p:nvPr/>
        </p:nvGrpSpPr>
        <p:grpSpPr>
          <a:xfrm>
            <a:off x="2304283" y="-24963"/>
            <a:ext cx="1" cy="6949437"/>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36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3" name="Content Placeholder 2"/>
          <p:cNvSpPr>
            <a:spLocks noGrp="1"/>
          </p:cNvSpPr>
          <p:nvPr>
            <p:ph idx="1"/>
          </p:nvPr>
        </p:nvSpPr>
        <p:spPr>
          <a:xfrm>
            <a:off x="457200" y="903288"/>
            <a:ext cx="8229600"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3900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Content Placeholder 2"/>
          <p:cNvSpPr>
            <a:spLocks noGrp="1"/>
          </p:cNvSpPr>
          <p:nvPr>
            <p:ph idx="1"/>
          </p:nvPr>
        </p:nvSpPr>
        <p:spPr>
          <a:xfrm>
            <a:off x="457200" y="903288"/>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7" name="Content Placeholder 2"/>
          <p:cNvSpPr>
            <a:spLocks noGrp="1"/>
          </p:cNvSpPr>
          <p:nvPr>
            <p:ph idx="10"/>
          </p:nvPr>
        </p:nvSpPr>
        <p:spPr>
          <a:xfrm>
            <a:off x="4664075" y="923925"/>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5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22" name="Content Placeholder 2"/>
          <p:cNvSpPr>
            <a:spLocks noGrp="1"/>
          </p:cNvSpPr>
          <p:nvPr>
            <p:ph idx="16"/>
          </p:nvPr>
        </p:nvSpPr>
        <p:spPr>
          <a:xfrm>
            <a:off x="4664075"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51908"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4"/>
          </p:nvPr>
        </p:nvSpPr>
        <p:spPr>
          <a:xfrm>
            <a:off x="4664075"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3825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8234892"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51907" y="5860861"/>
            <a:ext cx="8239655"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2629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6" name="Picture 4" descr="PFC Energy_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892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spAutoFit/>
          </a:bodyPr>
          <a:lstStyle/>
          <a:p>
            <a:pPr algn="just">
              <a:defRPr/>
            </a:pPr>
            <a:r>
              <a:rPr lang="en-US" sz="1200">
                <a:solidFill>
                  <a:srgbClr val="095C99"/>
                </a:solidFill>
                <a:latin typeface="Arial Narrow" charset="0"/>
                <a:ea typeface="MS PGothic"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a:solidFill>
                  <a:srgbClr val="095C99"/>
                </a:solidFill>
                <a:latin typeface="Arial Narrow" charset="0"/>
                <a:ea typeface="MS PGothic" charset="0"/>
                <a:cs typeface="MS PGothic" charset="0"/>
              </a:rPr>
              <a:t>ACCORDINGLY, THESE MATERIALS AND THE INFORMATION CONTAINED THEREIN ARE PROVIDED “</a:t>
            </a:r>
            <a:r>
              <a:rPr lang="en-US" altLang="ja-JP" sz="1200" b="1">
                <a:solidFill>
                  <a:srgbClr val="095C99"/>
                </a:solidFill>
                <a:latin typeface="Arial Narrow" charset="0"/>
                <a:ea typeface="MS PGothic" charset="0"/>
                <a:cs typeface="MS PGothic" charset="0"/>
              </a:rPr>
              <a:t>AS IS</a:t>
            </a:r>
            <a:r>
              <a:rPr lang="en-US" sz="1200" b="1">
                <a:solidFill>
                  <a:srgbClr val="095C99"/>
                </a:solidFill>
                <a:latin typeface="Arial Narrow" charset="0"/>
                <a:ea typeface="MS PGothic" charset="0"/>
                <a:cs typeface="MS PGothic" charset="0"/>
              </a:rPr>
              <a:t>”</a:t>
            </a:r>
            <a:r>
              <a:rPr lang="en-US" altLang="ja-JP" sz="1200" b="1">
                <a:solidFill>
                  <a:srgbClr val="095C99"/>
                </a:solidFill>
                <a:latin typeface="Arial Narrow" charset="0"/>
                <a:ea typeface="MS PGothic" charset="0"/>
                <a:cs typeface="MS PGothic" charset="0"/>
              </a:rPr>
              <a:t> WITHOUT WARRANTY OF ANY KIND, EITHER EXPRESS OR IMPLIED, INCLUDING BUT NOT LIMITED TO THE IMPLIED WARRANTIES OF MERCHANTABILITY, ACCURACY, OR FITNESS FOR A PARTICULAR PURPOSE. </a:t>
            </a:r>
            <a:r>
              <a:rPr lang="en-US" altLang="ja-JP" sz="1200">
                <a:solidFill>
                  <a:srgbClr val="095C99"/>
                </a:solidFill>
                <a:latin typeface="Arial Narrow" charset="0"/>
                <a:ea typeface="MS PGothic"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This report reflects information available to PFC Energy as of the date of publication. Clients are invited to check our web site periodically for new updates.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9801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p:nvPr/>
        </p:nvSpPr>
        <p:spPr>
          <a:xfrm>
            <a:off x="457200" y="1525588"/>
            <a:ext cx="2387600" cy="1320800"/>
          </a:xfrm>
          <a:prstGeom prst="rect">
            <a:avLst/>
          </a:prstGeom>
          <a:noFill/>
        </p:spPr>
        <p:txBody>
          <a:bodyPr>
            <a:spAutoFit/>
          </a:bodyPr>
          <a:lstStyle/>
          <a:p>
            <a:pPr fontAlgn="auto">
              <a:spcBef>
                <a:spcPct val="130000"/>
              </a:spcBef>
              <a:spcAft>
                <a:spcPts val="0"/>
              </a:spcAft>
              <a:tabLst>
                <a:tab pos="173038" algn="l"/>
              </a:tabLst>
              <a:defRPr/>
            </a:pPr>
            <a:r>
              <a:rPr lang="en-US" sz="1000" dirty="0">
                <a:latin typeface="Arial Black" charset="0"/>
                <a:ea typeface="+mn-ea"/>
                <a:cs typeface="+mn-cs"/>
                <a:sym typeface="Wingdings 3" charset="0"/>
              </a:rPr>
              <a:t>	</a:t>
            </a:r>
            <a:r>
              <a:rPr lang="en-US" sz="1200" dirty="0">
                <a:solidFill>
                  <a:srgbClr val="1B82CE"/>
                </a:solidFill>
                <a:latin typeface="Arial Black" charset="0"/>
                <a:ea typeface="+mn-ea"/>
                <a:cs typeface="+mn-cs"/>
                <a:sym typeface="Wingdings 3" charset="0"/>
              </a:rPr>
              <a:t>Asia</a:t>
            </a:r>
            <a:endParaRPr lang="en-US" sz="1100" dirty="0">
              <a:solidFill>
                <a:srgbClr val="1B82CE"/>
              </a:solidFill>
              <a:latin typeface="Arial Black" charset="0"/>
              <a:ea typeface="+mn-ea"/>
              <a:cs typeface="+mn-cs"/>
              <a:sym typeface="Wingdings 3" charset="0"/>
            </a:endParaRP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a:t>
            </a:r>
            <a:r>
              <a:rPr lang="en-US" sz="1050" b="1" dirty="0">
                <a:solidFill>
                  <a:srgbClr val="4D4D4D"/>
                </a:solidFill>
                <a:latin typeface="+mn-lt"/>
                <a:ea typeface="+mn-ea"/>
                <a:cs typeface="+mn-cs"/>
              </a:rPr>
              <a:t>PFC Energy, Kuala Lumpur</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Level 27, UBN Tower #21</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10 Jalan P. Ramlee</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50250 Kuala Lumpur, Malaysia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Tel (60 3) 2172-3400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	Fax (60 3) 2072-3599</a:t>
            </a:r>
          </a:p>
        </p:txBody>
      </p:sp>
      <p:sp>
        <p:nvSpPr>
          <p:cNvPr id="5" name="TextBox 4"/>
          <p:cNvSpPr txBox="1">
            <a:spLocks noChangeArrowheads="1"/>
          </p:cNvSpPr>
          <p:nvPr/>
        </p:nvSpPr>
        <p:spPr bwMode="auto">
          <a:xfrm>
            <a:off x="2708275" y="1708150"/>
            <a:ext cx="1473200" cy="1169988"/>
          </a:xfrm>
          <a:prstGeom prst="rect">
            <a:avLst/>
          </a:prstGeom>
          <a:noFill/>
          <a:ln>
            <a:noFill/>
          </a:ln>
          <a:extLst/>
        </p:spPr>
        <p:txBody>
          <a:bodyPr wrap="none">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eaLnBrk="1" hangingPunct="1">
              <a:lnSpc>
                <a:spcPts val="1363"/>
              </a:lnSpc>
              <a:spcBef>
                <a:spcPct val="130000"/>
              </a:spcBef>
              <a:defRPr/>
            </a:pPr>
            <a:r>
              <a:rPr lang="en-US" sz="1050" b="1" dirty="0" smtClean="0">
                <a:solidFill>
                  <a:srgbClr val="4D4D4D"/>
                </a:solidFill>
              </a:rPr>
              <a:t>PFC Energy, Singapore</a:t>
            </a:r>
          </a:p>
          <a:p>
            <a:pPr eaLnBrk="1" hangingPunct="1">
              <a:lnSpc>
                <a:spcPts val="1363"/>
              </a:lnSpc>
              <a:defRPr/>
            </a:pPr>
            <a:r>
              <a:rPr lang="en-US" sz="1050" dirty="0" smtClean="0">
                <a:solidFill>
                  <a:srgbClr val="4D4D4D"/>
                </a:solidFill>
              </a:rPr>
              <a:t>9 Temasek Boulevard</a:t>
            </a:r>
          </a:p>
          <a:p>
            <a:pPr eaLnBrk="1" hangingPunct="1">
              <a:lnSpc>
                <a:spcPts val="1363"/>
              </a:lnSpc>
              <a:defRPr/>
            </a:pPr>
            <a:r>
              <a:rPr lang="en-US" sz="1050" dirty="0" smtClean="0">
                <a:solidFill>
                  <a:srgbClr val="4D4D4D"/>
                </a:solidFill>
              </a:rPr>
              <a:t>#09-01 Suntec Tower Two</a:t>
            </a:r>
          </a:p>
          <a:p>
            <a:pPr eaLnBrk="1" hangingPunct="1">
              <a:lnSpc>
                <a:spcPts val="1363"/>
              </a:lnSpc>
              <a:defRPr/>
            </a:pPr>
            <a:r>
              <a:rPr lang="en-US" sz="1050" dirty="0" smtClean="0">
                <a:solidFill>
                  <a:srgbClr val="4D4D4D"/>
                </a:solidFill>
              </a:rPr>
              <a:t>Singapore 038989</a:t>
            </a:r>
          </a:p>
          <a:p>
            <a:pPr eaLnBrk="1" hangingPunct="1">
              <a:lnSpc>
                <a:spcPts val="1363"/>
              </a:lnSpc>
              <a:defRPr/>
            </a:pPr>
            <a:r>
              <a:rPr lang="en-US" sz="1050" dirty="0" smtClean="0">
                <a:solidFill>
                  <a:srgbClr val="4D4D4D"/>
                </a:solidFill>
              </a:rPr>
              <a:t>Tel (65) 6407 1440          </a:t>
            </a:r>
          </a:p>
          <a:p>
            <a:pPr eaLnBrk="1" hangingPunct="1">
              <a:lnSpc>
                <a:spcPts val="1363"/>
              </a:lnSpc>
              <a:defRPr/>
            </a:pPr>
            <a:r>
              <a:rPr lang="en-US" sz="1050" dirty="0" smtClean="0">
                <a:solidFill>
                  <a:srgbClr val="4D4D4D"/>
                </a:solidFill>
              </a:rPr>
              <a:t>Fax (65) 6407 1501</a:t>
            </a:r>
          </a:p>
        </p:txBody>
      </p:sp>
      <p:sp>
        <p:nvSpPr>
          <p:cNvPr id="6" name="TextBox 5"/>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sp>
        <p:nvSpPr>
          <p:cNvPr id="7" name="Rectangle 14"/>
          <p:cNvSpPr>
            <a:spLocks noChangeArrowheads="1"/>
          </p:cNvSpPr>
          <p:nvPr/>
        </p:nvSpPr>
        <p:spPr bwMode="auto">
          <a:xfrm>
            <a:off x="4300538" y="4405313"/>
            <a:ext cx="4391025" cy="230187"/>
          </a:xfrm>
          <a:prstGeom prst="rect">
            <a:avLst/>
          </a:prstGeom>
          <a:noFill/>
          <a:ln>
            <a:noFill/>
          </a:ln>
          <a:extLst/>
        </p:spPr>
        <p:txBody>
          <a:bodyPr>
            <a:spAutoFit/>
          </a:bodyPr>
          <a:lstStyle/>
          <a:p>
            <a:pPr algn="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8" name="TextBox 7"/>
          <p:cNvSpPr txBox="1">
            <a:spLocks noChangeArrowheads="1"/>
          </p:cNvSpPr>
          <p:nvPr/>
        </p:nvSpPr>
        <p:spPr bwMode="auto">
          <a:xfrm>
            <a:off x="4624388" y="1539875"/>
            <a:ext cx="1282700" cy="1154113"/>
          </a:xfrm>
          <a:prstGeom prst="rect">
            <a:avLst/>
          </a:prstGeom>
          <a:noFill/>
          <a:ln>
            <a:noFill/>
          </a:ln>
          <a:extLst/>
        </p:spPr>
        <p:txBody>
          <a:bodyPr wrap="none">
            <a:spAutoFit/>
          </a:bodyPr>
          <a:lstStyle>
            <a:lvl1pPr eaLnBrk="0" hangingPunct="0">
              <a:tabLst>
                <a:tab pos="173038" algn="l"/>
              </a:tabLst>
              <a:defRPr sz="2400">
                <a:solidFill>
                  <a:schemeClr val="tx1"/>
                </a:solidFill>
                <a:latin typeface="Arial Narrow" charset="0"/>
                <a:ea typeface="MS PGothic" charset="0"/>
                <a:cs typeface="MS PGothic" charset="0"/>
              </a:defRPr>
            </a:lvl1pPr>
            <a:lvl2pPr marL="742950" indent="-285750" eaLnBrk="0" hangingPunct="0">
              <a:tabLst>
                <a:tab pos="173038" algn="l"/>
              </a:tabLst>
              <a:defRPr sz="2400">
                <a:solidFill>
                  <a:schemeClr val="tx1"/>
                </a:solidFill>
                <a:latin typeface="Arial Narrow" charset="0"/>
                <a:ea typeface="MS PGothic" charset="0"/>
                <a:cs typeface="MS PGothic" charset="0"/>
              </a:defRPr>
            </a:lvl2pPr>
            <a:lvl3pPr marL="1143000" indent="-228600" eaLnBrk="0" hangingPunct="0">
              <a:tabLst>
                <a:tab pos="173038" algn="l"/>
              </a:tabLst>
              <a:defRPr sz="2400">
                <a:solidFill>
                  <a:schemeClr val="tx1"/>
                </a:solidFill>
                <a:latin typeface="Arial Narrow" charset="0"/>
                <a:ea typeface="MS PGothic" charset="0"/>
                <a:cs typeface="MS PGothic" charset="0"/>
              </a:defRPr>
            </a:lvl3pPr>
            <a:lvl4pPr marL="1600200" indent="-228600" eaLnBrk="0" hangingPunct="0">
              <a:tabLst>
                <a:tab pos="173038" algn="l"/>
              </a:tabLst>
              <a:defRPr sz="2400">
                <a:solidFill>
                  <a:schemeClr val="tx1"/>
                </a:solidFill>
                <a:latin typeface="Arial Narrow" charset="0"/>
                <a:ea typeface="MS PGothic" charset="0"/>
                <a:cs typeface="MS PGothic" charset="0"/>
              </a:defRPr>
            </a:lvl4pPr>
            <a:lvl5pPr marL="2057400" indent="-228600" eaLnBrk="0" hangingPunct="0">
              <a:tabLst>
                <a:tab pos="173038" algn="l"/>
              </a:tabLst>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9pPr>
          </a:lstStyle>
          <a:p>
            <a:pPr eaLnBrk="1" hangingPunct="1">
              <a:lnSpc>
                <a:spcPts val="1363"/>
              </a:lnSpc>
              <a:defRPr/>
            </a:pPr>
            <a:r>
              <a:rPr lang="en-US" sz="1200" dirty="0" smtClean="0">
                <a:solidFill>
                  <a:srgbClr val="1B82CE"/>
                </a:solidFill>
                <a:latin typeface="Arial Black" charset="0"/>
                <a:sym typeface="Wingdings 3" charset="0"/>
              </a:rPr>
              <a:t>Europe</a:t>
            </a:r>
            <a:r>
              <a:rPr lang="en-US" sz="1000" dirty="0" smtClean="0">
                <a:solidFill>
                  <a:srgbClr val="4D4D4D"/>
                </a:solidFill>
              </a:rPr>
              <a:t>	</a:t>
            </a:r>
          </a:p>
          <a:p>
            <a:pPr eaLnBrk="1" hangingPunct="1">
              <a:lnSpc>
                <a:spcPts val="1363"/>
              </a:lnSpc>
              <a:defRPr/>
            </a:pPr>
            <a:r>
              <a:rPr lang="en-US" sz="1050" b="1" dirty="0" smtClean="0">
                <a:solidFill>
                  <a:srgbClr val="4D4D4D"/>
                </a:solidFill>
              </a:rPr>
              <a:t>PFC Energy, France</a:t>
            </a:r>
          </a:p>
          <a:p>
            <a:pPr eaLnBrk="1" hangingPunct="1">
              <a:lnSpc>
                <a:spcPts val="1363"/>
              </a:lnSpc>
              <a:defRPr/>
            </a:pPr>
            <a:r>
              <a:rPr lang="en-US" sz="1050" dirty="0" smtClean="0">
                <a:solidFill>
                  <a:srgbClr val="4D4D4D"/>
                </a:solidFill>
              </a:rPr>
              <a:t>19 rue du </a:t>
            </a:r>
            <a:r>
              <a:rPr lang="fr-FR" sz="1050" dirty="0" smtClean="0">
                <a:solidFill>
                  <a:srgbClr val="4D4D4D"/>
                </a:solidFill>
              </a:rPr>
              <a:t>Général Foy</a:t>
            </a:r>
            <a:endParaRPr lang="en-US" sz="1050" dirty="0" smtClean="0">
              <a:solidFill>
                <a:srgbClr val="4D4D4D"/>
              </a:solidFill>
            </a:endParaRPr>
          </a:p>
          <a:p>
            <a:pPr eaLnBrk="1" hangingPunct="1">
              <a:lnSpc>
                <a:spcPts val="1363"/>
              </a:lnSpc>
              <a:defRPr/>
            </a:pPr>
            <a:r>
              <a:rPr lang="en-US" sz="1050" dirty="0" smtClean="0">
                <a:solidFill>
                  <a:srgbClr val="4D4D4D"/>
                </a:solidFill>
              </a:rPr>
              <a:t>75008 Paris, France </a:t>
            </a:r>
          </a:p>
          <a:p>
            <a:pPr eaLnBrk="1" hangingPunct="1">
              <a:lnSpc>
                <a:spcPts val="1363"/>
              </a:lnSpc>
              <a:defRPr/>
            </a:pPr>
            <a:r>
              <a:rPr lang="en-US" sz="1050" dirty="0" smtClean="0">
                <a:solidFill>
                  <a:srgbClr val="4D4D4D"/>
                </a:solidFill>
              </a:rPr>
              <a:t>Tel (33 1) 4770-2900</a:t>
            </a:r>
          </a:p>
          <a:p>
            <a:pPr eaLnBrk="1" hangingPunct="1">
              <a:lnSpc>
                <a:spcPts val="1363"/>
              </a:lnSpc>
              <a:defRPr/>
            </a:pPr>
            <a:r>
              <a:rPr lang="en-US" sz="1050" dirty="0" smtClean="0">
                <a:solidFill>
                  <a:srgbClr val="4D4D4D"/>
                </a:solidFill>
              </a:rPr>
              <a:t>Fax (33 1) 4770-5905</a:t>
            </a:r>
          </a:p>
        </p:txBody>
      </p:sp>
      <p:sp>
        <p:nvSpPr>
          <p:cNvPr id="9" name="TextBox 8"/>
          <p:cNvSpPr txBox="1"/>
          <p:nvPr/>
        </p:nvSpPr>
        <p:spPr>
          <a:xfrm>
            <a:off x="6675438" y="1539875"/>
            <a:ext cx="1755775" cy="1311275"/>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200" dirty="0">
                <a:solidFill>
                  <a:srgbClr val="1B82CE"/>
                </a:solidFill>
                <a:latin typeface="Arial Black" charset="0"/>
                <a:ea typeface="+mn-ea"/>
                <a:cs typeface="+mn-cs"/>
                <a:sym typeface="Wingdings 3" charset="0"/>
              </a:rPr>
              <a:t>North America</a:t>
            </a:r>
            <a:r>
              <a:rPr lang="en-US" sz="1200" dirty="0">
                <a:solidFill>
                  <a:srgbClr val="1B82CE"/>
                </a:solidFill>
                <a:latin typeface="+mn-lt"/>
                <a:ea typeface="+mn-ea"/>
                <a:cs typeface="+mn-cs"/>
              </a:rPr>
              <a:t>	</a:t>
            </a:r>
          </a:p>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Washington D.C.</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1300 Connecticut Avenue, N.W.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Suite 800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Washington, DC 20036, USA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(1 202) 872-1199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(1 202) 872-1219</a:t>
            </a:r>
          </a:p>
        </p:txBody>
      </p:sp>
      <p:sp>
        <p:nvSpPr>
          <p:cNvPr id="10" name="TextBox 9"/>
          <p:cNvSpPr txBox="1"/>
          <p:nvPr/>
        </p:nvSpPr>
        <p:spPr>
          <a:xfrm>
            <a:off x="4624388" y="3038475"/>
            <a:ext cx="1598612" cy="1169988"/>
          </a:xfrm>
          <a:prstGeom prst="rect">
            <a:avLst/>
          </a:prstGeom>
          <a:noFill/>
        </p:spPr>
        <p:txBody>
          <a:bodyPr wrap="none">
            <a:spAutoFit/>
          </a:bodyPr>
          <a:lstStyle/>
          <a:p>
            <a:pPr fontAlgn="auto">
              <a:lnSpc>
                <a:spcPts val="1360"/>
              </a:lnSpc>
              <a:spcBef>
                <a:spcPts val="0"/>
              </a:spcBef>
              <a:spcAft>
                <a:spcPts val="0"/>
              </a:spcAft>
              <a:buFont typeface="Wingdings 3" charset="0"/>
              <a:buNone/>
              <a:defRPr/>
            </a:pPr>
            <a:r>
              <a:rPr lang="en-US" sz="1050" b="1" dirty="0">
                <a:solidFill>
                  <a:srgbClr val="4D4D4D"/>
                </a:solidFill>
                <a:latin typeface="+mn-lt"/>
                <a:ea typeface="+mn-ea"/>
                <a:cs typeface="+mn-cs"/>
              </a:rPr>
              <a:t>PFC Energy International,</a:t>
            </a:r>
          </a:p>
          <a:p>
            <a:pPr fontAlgn="auto">
              <a:lnSpc>
                <a:spcPts val="1360"/>
              </a:lnSpc>
              <a:spcBef>
                <a:spcPts val="0"/>
              </a:spcBef>
              <a:spcAft>
                <a:spcPts val="0"/>
              </a:spcAft>
              <a:buFont typeface="Wingdings 3" charset="0"/>
              <a:buNone/>
              <a:defRPr/>
            </a:pPr>
            <a:r>
              <a:rPr lang="en-US" sz="1050" b="1" dirty="0">
                <a:solidFill>
                  <a:srgbClr val="4D4D4D"/>
                </a:solidFill>
                <a:latin typeface="+mn-lt"/>
                <a:ea typeface="+mn-ea"/>
                <a:cs typeface="+mn-cs"/>
              </a:rPr>
              <a:t>Lausanne</a:t>
            </a:r>
          </a:p>
          <a:p>
            <a:pPr fontAlgn="auto">
              <a:lnSpc>
                <a:spcPts val="1360"/>
              </a:lnSpc>
              <a:spcBef>
                <a:spcPts val="0"/>
              </a:spcBef>
              <a:spcAft>
                <a:spcPts val="0"/>
              </a:spcAft>
              <a:buFont typeface="Wingdings 3" charset="0"/>
              <a:buNone/>
              <a:defRPr/>
            </a:pPr>
            <a:r>
              <a:rPr lang="de-DE" sz="1050" dirty="0">
                <a:solidFill>
                  <a:srgbClr val="4D4D4D"/>
                </a:solidFill>
                <a:latin typeface="+mn-lt"/>
                <a:ea typeface="+mn-ea"/>
                <a:cs typeface="+mn-cs"/>
              </a:rPr>
              <a:t>1-3, rue Marterey</a:t>
            </a:r>
          </a:p>
          <a:p>
            <a:pPr fontAlgn="auto">
              <a:lnSpc>
                <a:spcPts val="1360"/>
              </a:lnSpc>
              <a:spcBef>
                <a:spcPts val="0"/>
              </a:spcBef>
              <a:spcAft>
                <a:spcPts val="0"/>
              </a:spcAft>
              <a:buFont typeface="Wingdings 3" charset="0"/>
              <a:buNone/>
              <a:defRPr/>
            </a:pPr>
            <a:r>
              <a:rPr lang="de-DE" sz="1050" dirty="0">
                <a:solidFill>
                  <a:srgbClr val="4D4D4D"/>
                </a:solidFill>
                <a:latin typeface="+mn-lt"/>
                <a:ea typeface="+mn-ea"/>
                <a:cs typeface="+mn-cs"/>
              </a:rPr>
              <a:t>1003 Lausanne, Switzerland</a:t>
            </a:r>
          </a:p>
          <a:p>
            <a:pPr fontAlgn="auto">
              <a:lnSpc>
                <a:spcPts val="1360"/>
              </a:lnSpc>
              <a:spcBef>
                <a:spcPts val="0"/>
              </a:spcBef>
              <a:spcAft>
                <a:spcPts val="0"/>
              </a:spcAft>
              <a:buFont typeface="Wingdings 3" charset="0"/>
              <a:buNone/>
              <a:defRPr/>
            </a:pPr>
            <a:r>
              <a:rPr lang="en-US" sz="1050" dirty="0">
                <a:solidFill>
                  <a:srgbClr val="4D4D4D"/>
                </a:solidFill>
                <a:latin typeface="+mn-lt"/>
                <a:ea typeface="+mn-ea"/>
                <a:cs typeface="+mn-cs"/>
              </a:rPr>
              <a:t>Tel (41 21) 721-1440        </a:t>
            </a:r>
          </a:p>
          <a:p>
            <a:pPr fontAlgn="auto">
              <a:lnSpc>
                <a:spcPts val="1360"/>
              </a:lnSpc>
              <a:spcBef>
                <a:spcPts val="0"/>
              </a:spcBef>
              <a:spcAft>
                <a:spcPts val="0"/>
              </a:spcAft>
              <a:buFont typeface="Wingdings 3" charset="0"/>
              <a:buNone/>
              <a:defRPr/>
            </a:pPr>
            <a:r>
              <a:rPr lang="en-US" sz="1050" dirty="0">
                <a:solidFill>
                  <a:srgbClr val="4D4D4D"/>
                </a:solidFill>
                <a:latin typeface="+mn-lt"/>
                <a:ea typeface="+mn-ea"/>
                <a:cs typeface="+mn-cs"/>
              </a:rPr>
              <a:t>Fax: (41 21) 721-1444 </a:t>
            </a:r>
          </a:p>
        </p:txBody>
      </p:sp>
      <p:sp>
        <p:nvSpPr>
          <p:cNvPr id="11" name="TextBox 10"/>
          <p:cNvSpPr txBox="1"/>
          <p:nvPr/>
        </p:nvSpPr>
        <p:spPr>
          <a:xfrm>
            <a:off x="457200" y="3038475"/>
            <a:ext cx="2366963" cy="131127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	PFC Energy,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79 Jianguo Road</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China Central Place Tower II, 9/F, Suite J </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Chaoyang District</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Beijing 100025,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Tel (86 10) 5920-4448</a:t>
            </a:r>
          </a:p>
          <a:p>
            <a:pPr fontAlgn="auto">
              <a:lnSpc>
                <a:spcPts val="1360"/>
              </a:lnSpc>
              <a:spcBef>
                <a:spcPts val="0"/>
              </a:spcBef>
              <a:spcAft>
                <a:spcPts val="0"/>
              </a:spcAft>
              <a:tabLst>
                <a:tab pos="173038" algn="l"/>
              </a:tabLst>
              <a:defRPr/>
            </a:pPr>
            <a:r>
              <a:rPr lang="en-US" sz="1050" dirty="0">
                <a:solidFill>
                  <a:srgbClr val="4D4D4D"/>
                </a:solidFill>
                <a:latin typeface="+mn-lt"/>
                <a:ea typeface="+mn-ea"/>
                <a:cs typeface="+mn-cs"/>
              </a:rPr>
              <a:t>	Fax (86 10) </a:t>
            </a:r>
            <a:r>
              <a:rPr lang="fr-FR" sz="1050" dirty="0">
                <a:solidFill>
                  <a:srgbClr val="4D4D4D"/>
                </a:solidFill>
                <a:latin typeface="+mn-lt"/>
                <a:ea typeface="+mn-ea"/>
                <a:cs typeface="+mn-cs"/>
              </a:rPr>
              <a:t>6530-5093</a:t>
            </a:r>
          </a:p>
        </p:txBody>
      </p:sp>
      <p:sp>
        <p:nvSpPr>
          <p:cNvPr id="12" name="TextBox 11"/>
          <p:cNvSpPr txBox="1"/>
          <p:nvPr/>
        </p:nvSpPr>
        <p:spPr>
          <a:xfrm>
            <a:off x="6675438" y="3038475"/>
            <a:ext cx="1770062" cy="126682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cs typeface="+mn-cs"/>
              </a:rPr>
              <a:t>PFC Energy, Houston</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2727 Allen Parkway, Suite 1300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Houston, Texas  77019 ,USA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Tel (1 713) 622-4447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cs typeface="+mn-cs"/>
              </a:rPr>
              <a:t>Fax (1 713) 622-4448 </a:t>
            </a:r>
          </a:p>
          <a:p>
            <a:pPr fontAlgn="auto">
              <a:spcBef>
                <a:spcPts val="0"/>
              </a:spcBef>
              <a:spcAft>
                <a:spcPts val="0"/>
              </a:spcAft>
              <a:defRPr/>
            </a:pPr>
            <a:endParaRPr lang="en-US" sz="1800" dirty="0">
              <a:latin typeface="+mn-lt"/>
              <a:ea typeface="+mn-ea"/>
              <a:cs typeface="+mn-cs"/>
            </a:endParaRPr>
          </a:p>
        </p:txBody>
      </p:sp>
      <p:cxnSp>
        <p:nvCxnSpPr>
          <p:cNvPr id="13"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3" name="Title 1"/>
          <p:cNvSpPr>
            <a:spLocks noGrp="1"/>
          </p:cNvSpPr>
          <p:nvPr>
            <p:ph type="title"/>
          </p:nvPr>
        </p:nvSpPr>
        <p:spPr>
          <a:xfrm>
            <a:off x="457200" y="0"/>
            <a:ext cx="8229600" cy="733266"/>
          </a:xfrm>
          <a:prstGeom prst="rect">
            <a:avLst/>
          </a:prstGeom>
        </p:spPr>
        <p:txBody>
          <a:bodyPr anchor="ctr" anchorCtr="0">
            <a:normAutofit/>
          </a:bodyPr>
          <a:lstStyle>
            <a:lvl1pPr marL="0" marR="0" indent="0" algn="l" defTabSz="457200" rtl="0" eaLnBrk="1" fontAlgn="base" latinLnBrk="0" hangingPunct="1">
              <a:lnSpc>
                <a:spcPct val="100000"/>
              </a:lnSpc>
              <a:spcBef>
                <a:spcPct val="0"/>
              </a:spcBef>
              <a:spcAft>
                <a:spcPct val="0"/>
              </a:spcAft>
              <a:buClrTx/>
              <a:buSzTx/>
              <a:buFontTx/>
              <a:buNone/>
              <a:tabLst/>
              <a:defRPr sz="2400">
                <a:solidFill>
                  <a:schemeClr val="bg1"/>
                </a:solidFill>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9008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1" descr="Global Map_Office Locations_06.11_large dots_Fin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5975"/>
            <a:ext cx="9144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8" name="Rectangle 7"/>
          <p:cNvSpPr>
            <a:spLocks noChangeArrowheads="1"/>
          </p:cNvSpPr>
          <p:nvPr/>
        </p:nvSpPr>
        <p:spPr bwMode="auto">
          <a:xfrm>
            <a:off x="0" y="4922838"/>
            <a:ext cx="9144000" cy="1455737"/>
          </a:xfrm>
          <a:prstGeom prst="rect">
            <a:avLst/>
          </a:prstGeom>
          <a:solidFill>
            <a:schemeClr val="bg1">
              <a:alpha val="47842"/>
            </a:schemeClr>
          </a:solidFill>
          <a:ln>
            <a:noFill/>
          </a:ln>
          <a:effectLst>
            <a:outerShdw dist="23000" dir="5400000" rotWithShape="0">
              <a:srgbClr val="808080">
                <a:alpha val="34998"/>
              </a:srgbClr>
            </a:outerShdw>
          </a:effectLst>
          <a:extLst/>
        </p:spPr>
        <p:txBody>
          <a:bodyPr anchor="ctr"/>
          <a:lstStyle/>
          <a:p>
            <a:pPr algn="ctr">
              <a:defRPr/>
            </a:pPr>
            <a:endParaRPr lang="en-US" dirty="0">
              <a:solidFill>
                <a:srgbClr val="FFFFFF"/>
              </a:solidFill>
              <a:latin typeface="Arial Narrow" charset="0"/>
              <a:ea typeface="MS PGothic" charset="0"/>
              <a:cs typeface="MS PGothic" charset="0"/>
            </a:endParaRPr>
          </a:p>
        </p:txBody>
      </p:sp>
      <p:sp>
        <p:nvSpPr>
          <p:cNvPr id="9" name="TextBox 8"/>
          <p:cNvSpPr txBox="1">
            <a:spLocks noChangeArrowheads="1"/>
          </p:cNvSpPr>
          <p:nvPr/>
        </p:nvSpPr>
        <p:spPr bwMode="auto">
          <a:xfrm>
            <a:off x="428625" y="4922838"/>
            <a:ext cx="8234363" cy="1204912"/>
          </a:xfrm>
          <a:prstGeom prst="rect">
            <a:avLst/>
          </a:prstGeom>
          <a:noFill/>
          <a:ln>
            <a:noFill/>
          </a:ln>
          <a:extLst/>
        </p:spPr>
        <p:txBody>
          <a:bodyPr>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r>
              <a:rPr lang="en-US" sz="1400" b="1" dirty="0" smtClean="0">
                <a:solidFill>
                  <a:schemeClr val="accent1"/>
                </a:solidFill>
              </a:rPr>
              <a:t>PFC Energy consultants are present in the following locations:</a:t>
            </a:r>
          </a:p>
          <a:p>
            <a:pPr algn="ctr">
              <a:lnSpc>
                <a:spcPct val="150000"/>
              </a:lnSpc>
              <a:spcBef>
                <a:spcPct val="60000"/>
              </a:spcBef>
              <a:defRPr/>
            </a:pPr>
            <a:r>
              <a:rPr lang="en-US" sz="1600" b="1" dirty="0" smtClean="0">
                <a:solidFill>
                  <a:srgbClr val="454645"/>
                </a:solidFill>
                <a:sym typeface="Wingdings 3" charset="0"/>
              </a:rPr>
              <a:t>Beijing</a:t>
            </a:r>
            <a:r>
              <a:rPr lang="en-US" sz="1600" dirty="0" smtClean="0">
                <a:solidFill>
                  <a:srgbClr val="454645"/>
                </a:solidFill>
              </a:rPr>
              <a:t>  |  Brussels  |  Delhi  |  Ho Chi Minh City  |  </a:t>
            </a:r>
            <a:r>
              <a:rPr lang="en-US" sz="1600" b="1" dirty="0" smtClean="0">
                <a:solidFill>
                  <a:srgbClr val="454645"/>
                </a:solidFill>
                <a:sym typeface="Wingdings 3" charset="0"/>
              </a:rPr>
              <a:t>Houston  </a:t>
            </a:r>
            <a:r>
              <a:rPr lang="en-US" sz="1600" dirty="0" smtClean="0">
                <a:solidFill>
                  <a:srgbClr val="454645"/>
                </a:solidFill>
                <a:sym typeface="Wingdings 3" charset="0"/>
              </a:rPr>
              <a:t>| </a:t>
            </a:r>
            <a:r>
              <a:rPr lang="en-US" sz="1600" b="1" dirty="0" smtClean="0">
                <a:solidFill>
                  <a:srgbClr val="454645"/>
                </a:solidFill>
                <a:sym typeface="Wingdings 3" charset="0"/>
              </a:rPr>
              <a:t> Kuala Lumpur</a:t>
            </a:r>
            <a:r>
              <a:rPr lang="en-US" sz="1600" dirty="0" smtClean="0">
                <a:solidFill>
                  <a:srgbClr val="454645"/>
                </a:solidFill>
                <a:sym typeface="Wingdings 3" charset="0"/>
              </a:rPr>
              <a:t>  |  </a:t>
            </a:r>
            <a:r>
              <a:rPr lang="en-US" sz="1600" b="1" dirty="0" smtClean="0">
                <a:solidFill>
                  <a:srgbClr val="454645"/>
                </a:solidFill>
                <a:sym typeface="Wingdings 3" charset="0"/>
              </a:rPr>
              <a:t>Lausanne  </a:t>
            </a:r>
            <a:r>
              <a:rPr lang="en-US" sz="1600" dirty="0" smtClean="0">
                <a:solidFill>
                  <a:srgbClr val="454645"/>
                </a:solidFill>
                <a:sym typeface="Wingdings 3" charset="0"/>
              </a:rPr>
              <a:t>|</a:t>
            </a:r>
            <a:r>
              <a:rPr lang="en-US" sz="1600" b="1" dirty="0" smtClean="0">
                <a:solidFill>
                  <a:srgbClr val="454645"/>
                </a:solidFill>
                <a:sym typeface="Wingdings 3" charset="0"/>
              </a:rPr>
              <a:t>  </a:t>
            </a:r>
            <a:br>
              <a:rPr lang="en-US" sz="1600" b="1" dirty="0" smtClean="0">
                <a:solidFill>
                  <a:srgbClr val="454645"/>
                </a:solidFill>
                <a:sym typeface="Wingdings 3" charset="0"/>
              </a:rPr>
            </a:br>
            <a:r>
              <a:rPr lang="en-US" sz="1600" dirty="0" smtClean="0">
                <a:solidFill>
                  <a:srgbClr val="454645"/>
                </a:solidFill>
              </a:rPr>
              <a:t>London  |  Mumbai  |  New York  |  </a:t>
            </a:r>
            <a:r>
              <a:rPr lang="en-US" sz="1600" b="1" dirty="0" smtClean="0">
                <a:solidFill>
                  <a:srgbClr val="454645"/>
                </a:solidFill>
                <a:sym typeface="Wingdings 3" charset="0"/>
              </a:rPr>
              <a:t>Paris  </a:t>
            </a:r>
            <a:r>
              <a:rPr lang="en-US" sz="1600" dirty="0" smtClean="0">
                <a:solidFill>
                  <a:srgbClr val="454645"/>
                </a:solidFill>
                <a:sym typeface="Wingdings 3" charset="0"/>
              </a:rPr>
              <a:t>|  </a:t>
            </a:r>
            <a:r>
              <a:rPr lang="en-US" sz="1600" b="1" dirty="0" smtClean="0">
                <a:solidFill>
                  <a:srgbClr val="454645"/>
                </a:solidFill>
                <a:sym typeface="Wingdings 3" charset="0"/>
              </a:rPr>
              <a:t>Singapore</a:t>
            </a:r>
            <a:r>
              <a:rPr lang="en-US" sz="1600" dirty="0" smtClean="0">
                <a:solidFill>
                  <a:srgbClr val="454645"/>
                </a:solidFill>
                <a:sym typeface="Wingdings 3" charset="0"/>
              </a:rPr>
              <a:t>  |</a:t>
            </a:r>
            <a:r>
              <a:rPr lang="en-US" sz="1600" b="1" dirty="0" smtClean="0">
                <a:solidFill>
                  <a:srgbClr val="454645"/>
                </a:solidFill>
                <a:sym typeface="Wingdings 3" charset="0"/>
              </a:rPr>
              <a:t>  </a:t>
            </a:r>
            <a:r>
              <a:rPr lang="en-US" sz="1600" dirty="0" smtClean="0">
                <a:solidFill>
                  <a:srgbClr val="454645"/>
                </a:solidFill>
                <a:sym typeface="Wingdings 3" charset="0"/>
              </a:rPr>
              <a:t>Vancouver  |  </a:t>
            </a:r>
            <a:r>
              <a:rPr lang="en-US" sz="1600" b="1" dirty="0" smtClean="0">
                <a:solidFill>
                  <a:srgbClr val="454645"/>
                </a:solidFill>
                <a:sym typeface="Wingdings 3" charset="0"/>
              </a:rPr>
              <a:t>Washington, DC</a:t>
            </a:r>
            <a:r>
              <a:rPr lang="en-US" sz="1600" dirty="0" smtClean="0">
                <a:solidFill>
                  <a:srgbClr val="4D4D4D"/>
                </a:solidFill>
                <a:sym typeface="Wingdings 3" charset="0"/>
              </a:rPr>
              <a:t>	</a:t>
            </a:r>
            <a:endParaRPr lang="en-US" sz="1600" dirty="0" smtClean="0"/>
          </a:p>
        </p:txBody>
      </p:sp>
      <p:sp>
        <p:nvSpPr>
          <p:cNvPr id="10" name="Rectangle 15"/>
          <p:cNvSpPr>
            <a:spLocks noChangeArrowheads="1"/>
          </p:cNvSpPr>
          <p:nvPr/>
        </p:nvSpPr>
        <p:spPr bwMode="auto">
          <a:xfrm>
            <a:off x="6951663" y="6111875"/>
            <a:ext cx="1892300" cy="230188"/>
          </a:xfrm>
          <a:prstGeom prst="rect">
            <a:avLst/>
          </a:prstGeom>
          <a:noFill/>
          <a:ln>
            <a:noFill/>
          </a:ln>
          <a:extLst/>
        </p:spPr>
        <p:txBody>
          <a:bodyPr wrap="none">
            <a:spAutoFit/>
          </a:bodyPr>
          <a:lstStyle/>
          <a:p>
            <a:pPr>
              <a:spcBef>
                <a:spcPct val="180000"/>
              </a:spcBef>
              <a:spcAft>
                <a:spcPct val="50000"/>
              </a:spcAft>
              <a:tabLst>
                <a:tab pos="265113" algn="l"/>
              </a:tabLst>
              <a:defRPr/>
            </a:pPr>
            <a:r>
              <a:rPr lang="en-US" sz="900" i="1" dirty="0">
                <a:solidFill>
                  <a:schemeClr val="tx2"/>
                </a:solidFill>
                <a:latin typeface="Arial Narrow" charset="0"/>
                <a:ea typeface="MS PGothic" charset="0"/>
                <a:cs typeface="MS PGothic" charset="0"/>
              </a:rPr>
              <a:t>Main regional offices are shown as bold.</a:t>
            </a:r>
          </a:p>
        </p:txBody>
      </p:sp>
      <p:sp>
        <p:nvSpPr>
          <p:cNvPr id="11" name="Rectangle 14"/>
          <p:cNvSpPr>
            <a:spLocks noChangeArrowheads="1"/>
          </p:cNvSpPr>
          <p:nvPr/>
        </p:nvSpPr>
        <p:spPr bwMode="auto">
          <a:xfrm>
            <a:off x="395288" y="6111875"/>
            <a:ext cx="4391025" cy="230188"/>
          </a:xfrm>
          <a:prstGeom prst="rect">
            <a:avLst/>
          </a:prstGeom>
          <a:noFill/>
          <a:ln>
            <a:noFill/>
          </a:ln>
          <a:extLst/>
        </p:spPr>
        <p:txBody>
          <a:bodyPr>
            <a:spAutoFit/>
          </a:bodyPr>
          <a:lstStyle/>
          <a:p>
            <a:pP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19"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5417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4" descr="PFC Energy_50.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Discussion Slides  |  © PFC Energy 2012  |  Page </a:t>
            </a:r>
            <a:fld id="{E09CA54A-C3A7-4D41-A277-9AFCBD5C60BB}"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a:t>
            </a:r>
            <a:fld id="{0DAD91C3-07EA-DE48-BA8C-DDC7282517C3}" type="datetime4">
              <a:rPr lang="en-US" sz="900" smtClean="0">
                <a:solidFill>
                  <a:srgbClr val="777777"/>
                </a:solidFill>
                <a:latin typeface="Arial" charset="0"/>
                <a:cs typeface="Arial" charset="0"/>
              </a:rPr>
              <a:pPr>
                <a:spcBef>
                  <a:spcPct val="50000"/>
                </a:spcBef>
                <a:defRPr/>
              </a:pPr>
              <a:t>April 23, 2012</a:t>
            </a:fld>
            <a:endParaRPr lang="en-US" sz="900" dirty="0" smtClean="0">
              <a:solidFill>
                <a:srgbClr val="777777"/>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60" r:id="rId11"/>
    <p:sldLayoutId id="2147484077" r:id="rId12"/>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0" y="850900"/>
            <a:ext cx="5200650" cy="2578100"/>
          </a:xfrm>
        </p:spPr>
        <p:txBody>
          <a:bodyPr rtlCol="0"/>
          <a:lstStyle/>
          <a:p>
            <a:pPr eaLnBrk="1" fontAlgn="auto" hangingPunct="1">
              <a:spcAft>
                <a:spcPts val="0"/>
              </a:spcAft>
              <a:defRPr/>
            </a:pPr>
            <a:r>
              <a:rPr lang="en-US" dirty="0" smtClean="0">
                <a:ea typeface="+mj-ea"/>
                <a:cs typeface="+mj-cs"/>
              </a:rPr>
              <a:t>Discussion Slides:  Alaska House Resources Committee</a:t>
            </a:r>
            <a:endParaRPr lang="en-US" dirty="0">
              <a:ea typeface="+mj-ea"/>
              <a:cs typeface="+mj-cs"/>
            </a:endParaRPr>
          </a:p>
        </p:txBody>
      </p:sp>
      <p:sp>
        <p:nvSpPr>
          <p:cNvPr id="3" name="Text Placeholder 2"/>
          <p:cNvSpPr>
            <a:spLocks noGrp="1"/>
          </p:cNvSpPr>
          <p:nvPr>
            <p:ph type="body" idx="1"/>
          </p:nvPr>
        </p:nvSpPr>
        <p:spPr>
          <a:xfrm>
            <a:off x="3486150" y="5218113"/>
            <a:ext cx="5205413" cy="704850"/>
          </a:xfrm>
        </p:spPr>
        <p:txBody>
          <a:bodyPr rtlCol="0">
            <a:normAutofit fontScale="77500" lnSpcReduction="20000"/>
          </a:bodyPr>
          <a:lstStyle/>
          <a:p>
            <a:pPr eaLnBrk="1" fontAlgn="auto" hangingPunct="1">
              <a:spcAft>
                <a:spcPts val="0"/>
              </a:spcAft>
              <a:buFont typeface="Arial"/>
              <a:buNone/>
              <a:defRPr/>
            </a:pPr>
            <a:r>
              <a:rPr lang="en-US" dirty="0" smtClean="0">
                <a:ea typeface="+mn-ea"/>
                <a:cs typeface="+mn-cs"/>
              </a:rPr>
              <a:t>Janak Mayer</a:t>
            </a:r>
          </a:p>
          <a:p>
            <a:pPr eaLnBrk="1" fontAlgn="auto" hangingPunct="1">
              <a:spcAft>
                <a:spcPts val="0"/>
              </a:spcAft>
              <a:buFont typeface="Arial"/>
              <a:buNone/>
              <a:defRPr/>
            </a:pPr>
            <a:r>
              <a:rPr lang="en-US" dirty="0" smtClean="0">
                <a:ea typeface="+mn-ea"/>
                <a:cs typeface="+mn-cs"/>
              </a:rPr>
              <a:t>Manager, Upstream &amp; Gas</a:t>
            </a:r>
          </a:p>
          <a:p>
            <a:pPr eaLnBrk="1" fontAlgn="auto" hangingPunct="1">
              <a:spcAft>
                <a:spcPts val="0"/>
              </a:spcAft>
              <a:buFont typeface="Arial"/>
              <a:buNone/>
              <a:defRPr/>
            </a:pPr>
            <a:r>
              <a:rPr lang="en-US" dirty="0" smtClean="0">
                <a:ea typeface="+mn-ea"/>
                <a:cs typeface="+mn-cs"/>
              </a:rPr>
              <a:t>PFC Energy</a:t>
            </a:r>
            <a:endParaRPr lang="en-US" dirty="0">
              <a:ea typeface="+mn-ea"/>
              <a:cs typeface="+mn-cs"/>
            </a:endParaRPr>
          </a:p>
        </p:txBody>
      </p:sp>
      <p:sp>
        <p:nvSpPr>
          <p:cNvPr id="6" name="Text Placeholder 5"/>
          <p:cNvSpPr>
            <a:spLocks noGrp="1"/>
          </p:cNvSpPr>
          <p:nvPr>
            <p:ph type="body" idx="13"/>
          </p:nvPr>
        </p:nvSpPr>
        <p:spPr>
          <a:xfrm>
            <a:off x="3486150" y="4584700"/>
            <a:ext cx="1806575" cy="631825"/>
          </a:xfrm>
        </p:spPr>
        <p:txBody>
          <a:bodyPr rtlCol="0"/>
          <a:lstStyle/>
          <a:p>
            <a:pPr eaLnBrk="1" fontAlgn="auto" hangingPunct="1">
              <a:spcAft>
                <a:spcPts val="0"/>
              </a:spcAft>
              <a:buFont typeface="Arial"/>
              <a:buNone/>
              <a:defRPr/>
            </a:pPr>
            <a:r>
              <a:rPr lang="en-US" dirty="0" smtClean="0">
                <a:ea typeface="+mn-ea"/>
                <a:cs typeface="+mn-cs"/>
              </a:rPr>
              <a:t>April 23, 2012</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Low Cost Light Oil: Hypothetical 10 </a:t>
            </a:r>
            <a:r>
              <a:rPr lang="en-US" dirty="0" err="1" smtClean="0"/>
              <a:t>mb</a:t>
            </a:r>
            <a:r>
              <a:rPr lang="en-US" dirty="0" smtClean="0"/>
              <a:t>/d Project </a:t>
            </a:r>
            <a:r>
              <a:rPr lang="en-US" dirty="0" err="1" smtClean="0"/>
              <a:t>Cashflows</a:t>
            </a:r>
            <a:r>
              <a:rPr lang="en-US" dirty="0" smtClean="0"/>
              <a:t/>
            </a:r>
            <a:br>
              <a:rPr lang="en-US" dirty="0" smtClean="0"/>
            </a:br>
            <a:r>
              <a:rPr lang="en-US" dirty="0" smtClean="0"/>
              <a:t>($13/</a:t>
            </a:r>
            <a:r>
              <a:rPr lang="en-US" dirty="0" err="1" smtClean="0"/>
              <a:t>bbl</a:t>
            </a:r>
            <a:r>
              <a:rPr lang="en-US" dirty="0" smtClean="0"/>
              <a:t> </a:t>
            </a:r>
            <a:r>
              <a:rPr lang="en-US" dirty="0" err="1" smtClean="0"/>
              <a:t>Capex</a:t>
            </a:r>
            <a:r>
              <a:rPr lang="en-US" dirty="0" smtClean="0"/>
              <a:t>, $10/</a:t>
            </a:r>
            <a:r>
              <a:rPr lang="en-US" dirty="0" err="1" smtClean="0"/>
              <a:t>bbl</a:t>
            </a:r>
            <a:r>
              <a:rPr lang="en-US" dirty="0" smtClean="0"/>
              <a:t> </a:t>
            </a:r>
            <a:r>
              <a:rPr lang="en-US" dirty="0" err="1" smtClean="0"/>
              <a:t>Opex</a:t>
            </a:r>
            <a:r>
              <a:rPr lang="en-US" dirty="0" smtClean="0"/>
              <a:t>)</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018" y="1445386"/>
            <a:ext cx="7063963" cy="43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623" y="1142873"/>
            <a:ext cx="2095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35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New Light Oil: Hypothetical 10 </a:t>
            </a:r>
            <a:r>
              <a:rPr lang="en-US" dirty="0" err="1" smtClean="0"/>
              <a:t>mb</a:t>
            </a:r>
            <a:r>
              <a:rPr lang="en-US" dirty="0" smtClean="0"/>
              <a:t>/d Project </a:t>
            </a:r>
            <a:r>
              <a:rPr lang="en-US" dirty="0" err="1" smtClean="0"/>
              <a:t>Cashflows</a:t>
            </a:r>
            <a:r>
              <a:rPr lang="en-US" dirty="0" smtClean="0"/>
              <a:t/>
            </a:r>
            <a:br>
              <a:rPr lang="en-US" dirty="0" smtClean="0"/>
            </a:br>
            <a:r>
              <a:rPr lang="en-US" dirty="0" smtClean="0"/>
              <a:t>($17/</a:t>
            </a:r>
            <a:r>
              <a:rPr lang="en-US" dirty="0" err="1" smtClean="0"/>
              <a:t>bbl</a:t>
            </a:r>
            <a:r>
              <a:rPr lang="en-US" dirty="0" smtClean="0"/>
              <a:t> </a:t>
            </a:r>
            <a:r>
              <a:rPr lang="en-US" dirty="0" err="1" smtClean="0"/>
              <a:t>Capex</a:t>
            </a:r>
            <a:r>
              <a:rPr lang="en-US" dirty="0" smtClean="0"/>
              <a:t>, $15/</a:t>
            </a:r>
            <a:r>
              <a:rPr lang="en-US" dirty="0" err="1" smtClean="0"/>
              <a:t>bbl</a:t>
            </a:r>
            <a:r>
              <a:rPr lang="en-US" dirty="0" smtClean="0"/>
              <a:t> </a:t>
            </a:r>
            <a:r>
              <a:rPr lang="en-US" dirty="0" err="1" smtClean="0"/>
              <a:t>Opex</a:t>
            </a:r>
            <a:r>
              <a:rPr lang="en-US" dirty="0" smtClean="0"/>
              <a:t>)</a:t>
            </a:r>
            <a:endParaRPr lang="en-US"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018" y="1445386"/>
            <a:ext cx="7063963" cy="43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308" y="1142873"/>
            <a:ext cx="2095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4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Mid-High Cost </a:t>
            </a:r>
            <a:r>
              <a:rPr lang="en-US" dirty="0" smtClean="0"/>
              <a:t>Project: Hypothetical 10 </a:t>
            </a:r>
            <a:r>
              <a:rPr lang="en-US" dirty="0" err="1" smtClean="0"/>
              <a:t>mb</a:t>
            </a:r>
            <a:r>
              <a:rPr lang="en-US" dirty="0" smtClean="0"/>
              <a:t>/d Project </a:t>
            </a:r>
            <a:r>
              <a:rPr lang="en-US" dirty="0" err="1" smtClean="0"/>
              <a:t>Cashflows</a:t>
            </a:r>
            <a:r>
              <a:rPr lang="en-US" dirty="0" smtClean="0"/>
              <a:t/>
            </a:r>
            <a:br>
              <a:rPr lang="en-US" dirty="0" smtClean="0"/>
            </a:br>
            <a:r>
              <a:rPr lang="en-US" dirty="0" smtClean="0"/>
              <a:t>($25/</a:t>
            </a:r>
            <a:r>
              <a:rPr lang="en-US" dirty="0" err="1" smtClean="0"/>
              <a:t>bbl</a:t>
            </a:r>
            <a:r>
              <a:rPr lang="en-US" dirty="0" smtClean="0"/>
              <a:t> </a:t>
            </a:r>
            <a:r>
              <a:rPr lang="en-US" dirty="0" err="1" smtClean="0"/>
              <a:t>Capex</a:t>
            </a:r>
            <a:r>
              <a:rPr lang="en-US" dirty="0" smtClean="0"/>
              <a:t>, $15/</a:t>
            </a:r>
            <a:r>
              <a:rPr lang="en-US" dirty="0" err="1" smtClean="0"/>
              <a:t>bbl</a:t>
            </a:r>
            <a:r>
              <a:rPr lang="en-US" dirty="0" smtClean="0"/>
              <a:t> </a:t>
            </a:r>
            <a:r>
              <a:rPr lang="en-US" dirty="0" err="1" smtClean="0"/>
              <a:t>Opex</a:t>
            </a:r>
            <a:r>
              <a:rPr lang="en-US" dirty="0" smtClean="0"/>
              <a:t>)</a:t>
            </a:r>
            <a:endParaRPr lang="en-US" dirty="0"/>
          </a:p>
        </p:txBody>
      </p:sp>
      <p:pic>
        <p:nvPicPr>
          <p:cNvPr id="51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018" y="1445386"/>
            <a:ext cx="7063963" cy="43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623" y="1142873"/>
            <a:ext cx="2095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5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High Cost Project: Hypothetical 10 </a:t>
            </a:r>
            <a:r>
              <a:rPr lang="en-US" dirty="0" err="1" smtClean="0"/>
              <a:t>mb</a:t>
            </a:r>
            <a:r>
              <a:rPr lang="en-US" dirty="0" smtClean="0"/>
              <a:t>/d Project </a:t>
            </a:r>
            <a:r>
              <a:rPr lang="en-US" dirty="0" err="1" smtClean="0"/>
              <a:t>Cashflows</a:t>
            </a:r>
            <a:r>
              <a:rPr lang="en-US" dirty="0" smtClean="0"/>
              <a:t/>
            </a:r>
            <a:br>
              <a:rPr lang="en-US" dirty="0" smtClean="0"/>
            </a:br>
            <a:r>
              <a:rPr lang="en-US" dirty="0" smtClean="0"/>
              <a:t>($34/</a:t>
            </a:r>
            <a:r>
              <a:rPr lang="en-US" dirty="0" err="1" smtClean="0"/>
              <a:t>bbl</a:t>
            </a:r>
            <a:r>
              <a:rPr lang="en-US" dirty="0" smtClean="0"/>
              <a:t> </a:t>
            </a:r>
            <a:r>
              <a:rPr lang="en-US" dirty="0" err="1" smtClean="0"/>
              <a:t>Capex</a:t>
            </a:r>
            <a:r>
              <a:rPr lang="en-US" dirty="0" smtClean="0"/>
              <a:t>, $15/</a:t>
            </a:r>
            <a:r>
              <a:rPr lang="en-US" dirty="0" err="1" smtClean="0"/>
              <a:t>bbl</a:t>
            </a:r>
            <a:r>
              <a:rPr lang="en-US" dirty="0" smtClean="0"/>
              <a:t> </a:t>
            </a:r>
            <a:r>
              <a:rPr lang="en-US" dirty="0" err="1" smtClean="0"/>
              <a:t>Opex</a:t>
            </a:r>
            <a:r>
              <a:rPr lang="en-US" dirty="0" smtClean="0"/>
              <a:t>)</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018" y="1445386"/>
            <a:ext cx="7063963" cy="43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623" y="1142872"/>
            <a:ext cx="2095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95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Project Value Under ACES: Cost and Price Sensitivity</a:t>
            </a:r>
            <a:endParaRPr lang="en-US" dirty="0"/>
          </a:p>
        </p:txBody>
      </p:sp>
      <p:pic>
        <p:nvPicPr>
          <p:cNvPr id="819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9872"/>
            <a:ext cx="8229600" cy="352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9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750" y="1046163"/>
            <a:ext cx="8409050" cy="4974247"/>
          </a:xfrm>
        </p:spPr>
        <p:txBody>
          <a:bodyPr/>
          <a:lstStyle/>
          <a:p>
            <a:pPr>
              <a:buFont typeface="Arial" charset="0"/>
              <a:buChar char="•"/>
              <a:defRPr/>
            </a:pPr>
            <a:r>
              <a:rPr lang="en-US" dirty="0" smtClean="0">
                <a:cs typeface="MS PGothic" pitchFamily="34" charset="-128"/>
              </a:rPr>
              <a:t>ACES appears to work well as a “harvest” regime</a:t>
            </a:r>
          </a:p>
          <a:p>
            <a:pPr lvl="1">
              <a:buFont typeface="Arial" charset="0"/>
              <a:buChar char="–"/>
              <a:defRPr/>
            </a:pPr>
            <a:r>
              <a:rPr lang="en-US" dirty="0" smtClean="0">
                <a:cs typeface="MS PGothic" charset="0"/>
              </a:rPr>
              <a:t>Existing </a:t>
            </a:r>
            <a:r>
              <a:rPr lang="en-US" b="1" dirty="0" smtClean="0">
                <a:cs typeface="MS PGothic" charset="0"/>
              </a:rPr>
              <a:t>mature fields remain profitable</a:t>
            </a:r>
            <a:r>
              <a:rPr lang="en-US" dirty="0" smtClean="0">
                <a:cs typeface="MS PGothic" charset="0"/>
              </a:rPr>
              <a:t>, including capital work required to achieve ~6% decline (renewal </a:t>
            </a:r>
            <a:r>
              <a:rPr lang="en-US" dirty="0" err="1" smtClean="0">
                <a:cs typeface="MS PGothic" charset="0"/>
              </a:rPr>
              <a:t>capex</a:t>
            </a:r>
            <a:r>
              <a:rPr lang="en-US" dirty="0" smtClean="0">
                <a:cs typeface="MS PGothic" charset="0"/>
              </a:rPr>
              <a:t>)</a:t>
            </a:r>
          </a:p>
          <a:p>
            <a:pPr lvl="1">
              <a:buFont typeface="Arial" charset="0"/>
              <a:buChar char="–"/>
              <a:defRPr/>
            </a:pPr>
            <a:r>
              <a:rPr lang="en-US" b="1" dirty="0" smtClean="0">
                <a:cs typeface="MS PGothic" charset="0"/>
              </a:rPr>
              <a:t>Maximum ‘rent’ </a:t>
            </a:r>
            <a:r>
              <a:rPr lang="en-US" dirty="0" smtClean="0">
                <a:cs typeface="MS PGothic" charset="0"/>
              </a:rPr>
              <a:t>extracted from a declining production base is captured for the state</a:t>
            </a:r>
          </a:p>
          <a:p>
            <a:pPr>
              <a:buFont typeface="Arial" charset="0"/>
              <a:buChar char="•"/>
              <a:defRPr/>
            </a:pPr>
            <a:r>
              <a:rPr lang="en-US" dirty="0" smtClean="0">
                <a:cs typeface="MS PGothic" pitchFamily="34" charset="-128"/>
              </a:rPr>
              <a:t>ACES inhibits the development of new projects and resources that might help stem or even reverse the decline</a:t>
            </a:r>
          </a:p>
          <a:p>
            <a:pPr lvl="1">
              <a:buFont typeface="Arial" charset="0"/>
              <a:buChar char="–"/>
              <a:defRPr/>
            </a:pPr>
            <a:r>
              <a:rPr lang="en-US" dirty="0" smtClean="0">
                <a:cs typeface="MS PGothic" charset="0"/>
              </a:rPr>
              <a:t>ACES is </a:t>
            </a:r>
            <a:r>
              <a:rPr lang="en-US" b="1" dirty="0" smtClean="0">
                <a:cs typeface="MS PGothic" charset="0"/>
              </a:rPr>
              <a:t>not progressive with regard to costs</a:t>
            </a:r>
            <a:r>
              <a:rPr lang="en-US" dirty="0" smtClean="0">
                <a:cs typeface="MS PGothic" charset="0"/>
              </a:rPr>
              <a:t>, so high government take applies even to very high cost projects</a:t>
            </a:r>
          </a:p>
          <a:p>
            <a:pPr lvl="1">
              <a:buFont typeface="Arial" charset="0"/>
              <a:buChar char="–"/>
              <a:defRPr/>
            </a:pPr>
            <a:r>
              <a:rPr lang="en-US" dirty="0" smtClean="0">
                <a:cs typeface="MS PGothic" charset="0"/>
              </a:rPr>
              <a:t>Existing system of capital credits etc appears to do more to encourage ‘renewal </a:t>
            </a:r>
            <a:r>
              <a:rPr lang="en-US" dirty="0" err="1" smtClean="0">
                <a:cs typeface="MS PGothic" charset="0"/>
              </a:rPr>
              <a:t>capex</a:t>
            </a:r>
            <a:r>
              <a:rPr lang="en-US" dirty="0" smtClean="0">
                <a:cs typeface="MS PGothic" charset="0"/>
              </a:rPr>
              <a:t>’ than it does new production spending</a:t>
            </a:r>
          </a:p>
          <a:p>
            <a:pPr lvl="1">
              <a:buFont typeface="Arial" charset="0"/>
              <a:buChar char="–"/>
              <a:defRPr/>
            </a:pPr>
            <a:r>
              <a:rPr lang="en-US" dirty="0" smtClean="0">
                <a:cs typeface="MS PGothic" charset="0"/>
              </a:rPr>
              <a:t>Progressivity can have a major </a:t>
            </a:r>
            <a:r>
              <a:rPr lang="en-US" b="1" dirty="0" smtClean="0">
                <a:cs typeface="MS PGothic" charset="0"/>
              </a:rPr>
              <a:t>detrimental impact on breakeven prices</a:t>
            </a:r>
            <a:r>
              <a:rPr lang="en-US" dirty="0" smtClean="0">
                <a:cs typeface="MS PGothic" charset="0"/>
              </a:rPr>
              <a:t> for high-cost projects at current oil prices</a:t>
            </a:r>
          </a:p>
        </p:txBody>
      </p:sp>
      <p:sp>
        <p:nvSpPr>
          <p:cNvPr id="46083"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ACES – Effective as a Harvest Area Fiscal Regime</a:t>
            </a:r>
          </a:p>
        </p:txBody>
      </p:sp>
    </p:spTree>
    <p:extLst>
      <p:ext uri="{BB962C8B-B14F-4D97-AF65-F5344CB8AC3E}">
        <p14:creationId xmlns:p14="http://schemas.microsoft.com/office/powerpoint/2010/main" val="252811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Options to Spur New Developments</a:t>
            </a:r>
          </a:p>
        </p:txBody>
      </p:sp>
      <p:graphicFrame>
        <p:nvGraphicFramePr>
          <p:cNvPr id="4" name="Table 3"/>
          <p:cNvGraphicFramePr>
            <a:graphicFrameLocks noGrp="1"/>
          </p:cNvGraphicFramePr>
          <p:nvPr/>
        </p:nvGraphicFramePr>
        <p:xfrm>
          <a:off x="457200" y="1000125"/>
          <a:ext cx="8086724" cy="5400325"/>
        </p:xfrm>
        <a:graphic>
          <a:graphicData uri="http://schemas.openxmlformats.org/drawingml/2006/table">
            <a:tbl>
              <a:tblPr firstRow="1" bandRow="1">
                <a:tableStyleId>{5C22544A-7EE6-4342-B048-85BDC9FD1C3A}</a:tableStyleId>
              </a:tblPr>
              <a:tblGrid>
                <a:gridCol w="1514475"/>
                <a:gridCol w="2266950"/>
                <a:gridCol w="2057400"/>
                <a:gridCol w="2247899"/>
              </a:tblGrid>
              <a:tr h="432061">
                <a:tc>
                  <a:txBody>
                    <a:bodyPr/>
                    <a:lstStyle/>
                    <a:p>
                      <a:r>
                        <a:rPr lang="en-US" sz="1200" dirty="0" smtClean="0">
                          <a:latin typeface="+mj-lt"/>
                        </a:rPr>
                        <a:t>Approach</a:t>
                      </a:r>
                      <a:endParaRPr lang="en-US" sz="1200" dirty="0">
                        <a:latin typeface="+mj-lt"/>
                      </a:endParaRPr>
                    </a:p>
                  </a:txBody>
                  <a:tcPr marT="45724" marB="45724"/>
                </a:tc>
                <a:tc>
                  <a:txBody>
                    <a:bodyPr/>
                    <a:lstStyle/>
                    <a:p>
                      <a:r>
                        <a:rPr lang="en-US" sz="1200" dirty="0" smtClean="0">
                          <a:latin typeface="+mj-lt"/>
                        </a:rPr>
                        <a:t>Implementation Options</a:t>
                      </a:r>
                      <a:endParaRPr lang="en-US" sz="1200" dirty="0">
                        <a:latin typeface="+mj-lt"/>
                      </a:endParaRPr>
                    </a:p>
                  </a:txBody>
                  <a:tcPr marT="45724" marB="45724"/>
                </a:tc>
                <a:tc>
                  <a:txBody>
                    <a:bodyPr/>
                    <a:lstStyle/>
                    <a:p>
                      <a:r>
                        <a:rPr lang="en-US" sz="1200" dirty="0" smtClean="0">
                          <a:latin typeface="+mj-lt"/>
                        </a:rPr>
                        <a:t>Advantages</a:t>
                      </a:r>
                      <a:endParaRPr lang="en-US" sz="1200" dirty="0">
                        <a:latin typeface="+mj-lt"/>
                      </a:endParaRPr>
                    </a:p>
                  </a:txBody>
                  <a:tcPr marT="45724" marB="45724"/>
                </a:tc>
                <a:tc>
                  <a:txBody>
                    <a:bodyPr/>
                    <a:lstStyle/>
                    <a:p>
                      <a:r>
                        <a:rPr lang="en-US" sz="1200" dirty="0" smtClean="0">
                          <a:latin typeface="+mj-lt"/>
                        </a:rPr>
                        <a:t>Disadvantages</a:t>
                      </a:r>
                      <a:endParaRPr lang="en-US" sz="1200" dirty="0">
                        <a:latin typeface="+mj-lt"/>
                      </a:endParaRPr>
                    </a:p>
                  </a:txBody>
                  <a:tcPr marT="45724" marB="45724"/>
                </a:tc>
              </a:tr>
              <a:tr h="1051649">
                <a:tc>
                  <a:txBody>
                    <a:bodyPr/>
                    <a:lstStyle/>
                    <a:p>
                      <a:r>
                        <a:rPr lang="en-US" sz="1100" dirty="0" smtClean="0">
                          <a:latin typeface="+mj-lt"/>
                        </a:rPr>
                        <a:t>Uniform</a:t>
                      </a:r>
                      <a:r>
                        <a:rPr lang="en-US" sz="1100" baseline="0" dirty="0" smtClean="0">
                          <a:latin typeface="+mj-lt"/>
                        </a:rPr>
                        <a:t> lowering of Government Take</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Bracketing</a:t>
                      </a:r>
                    </a:p>
                    <a:p>
                      <a:pPr>
                        <a:buFont typeface="Arial" pitchFamily="34" charset="0"/>
                        <a:buChar char="•"/>
                      </a:pPr>
                      <a:r>
                        <a:rPr lang="en-US" sz="1100" dirty="0" smtClean="0">
                          <a:latin typeface="+mj-lt"/>
                        </a:rPr>
                        <a:t>Reduced Base Rate</a:t>
                      </a:r>
                    </a:p>
                    <a:p>
                      <a:pPr>
                        <a:buFont typeface="Arial" pitchFamily="34" charset="0"/>
                        <a:buChar char="•"/>
                      </a:pPr>
                      <a:r>
                        <a:rPr lang="en-US" sz="1100" dirty="0" smtClean="0">
                          <a:latin typeface="+mj-lt"/>
                        </a:rPr>
                        <a:t>Increased</a:t>
                      </a:r>
                      <a:r>
                        <a:rPr lang="en-US" sz="1100" baseline="0" dirty="0" smtClean="0">
                          <a:latin typeface="+mj-lt"/>
                        </a:rPr>
                        <a:t> Progressivity Thresholds</a:t>
                      </a:r>
                    </a:p>
                    <a:p>
                      <a:pPr>
                        <a:buFont typeface="Arial" pitchFamily="34" charset="0"/>
                        <a:buChar char="•"/>
                      </a:pPr>
                      <a:r>
                        <a:rPr lang="en-US" sz="1100" baseline="0" dirty="0" smtClean="0">
                          <a:latin typeface="+mj-lt"/>
                        </a:rPr>
                        <a:t>Reduced Progressivity Rates</a:t>
                      </a:r>
                    </a:p>
                    <a:p>
                      <a:pPr>
                        <a:buFont typeface="Arial" pitchFamily="34" charset="0"/>
                        <a:buChar char="•"/>
                      </a:pPr>
                      <a:r>
                        <a:rPr lang="en-US" sz="1100" baseline="0" dirty="0" smtClean="0">
                          <a:latin typeface="+mj-lt"/>
                        </a:rPr>
                        <a:t>Progressivity Caps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Does not require</a:t>
                      </a:r>
                      <a:r>
                        <a:rPr lang="en-US" sz="1100" baseline="0" dirty="0" smtClean="0">
                          <a:latin typeface="+mj-lt"/>
                        </a:rPr>
                        <a:t> increased complexity</a:t>
                      </a:r>
                    </a:p>
                    <a:p>
                      <a:pPr>
                        <a:buFont typeface="Arial" pitchFamily="34" charset="0"/>
                        <a:buChar char="•"/>
                      </a:pPr>
                      <a:r>
                        <a:rPr lang="en-US" sz="1100" baseline="0" dirty="0" smtClean="0">
                          <a:latin typeface="+mj-lt"/>
                        </a:rPr>
                        <a:t>May present opportunities for simplification</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Incentivizing new high cost resources through this method alone requires giving substantial ‘rent’ back to producers on the mature producing assets</a:t>
                      </a:r>
                      <a:endParaRPr lang="en-US" sz="1100" dirty="0">
                        <a:latin typeface="+mj-lt"/>
                      </a:endParaRPr>
                    </a:p>
                  </a:txBody>
                  <a:tcPr marT="45724" marB="45724"/>
                </a:tc>
              </a:tr>
              <a:tr h="2011849">
                <a:tc>
                  <a:txBody>
                    <a:bodyPr/>
                    <a:lstStyle/>
                    <a:p>
                      <a:r>
                        <a:rPr lang="en-US" sz="1100" dirty="0" smtClean="0">
                          <a:latin typeface="+mj-lt"/>
                        </a:rPr>
                        <a:t>Differentiation between</a:t>
                      </a:r>
                      <a:r>
                        <a:rPr lang="en-US" sz="1100" baseline="0" dirty="0" smtClean="0">
                          <a:latin typeface="+mj-lt"/>
                        </a:rPr>
                        <a:t> old and new production</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Allowance for New Oil</a:t>
                      </a:r>
                    </a:p>
                    <a:p>
                      <a:pPr>
                        <a:buFont typeface="Arial" pitchFamily="34" charset="0"/>
                        <a:buChar char="•"/>
                      </a:pPr>
                      <a:r>
                        <a:rPr lang="en-US" sz="1100" dirty="0" smtClean="0">
                          <a:latin typeface="+mj-lt"/>
                        </a:rPr>
                        <a:t>Switching in part away from Net Profits</a:t>
                      </a:r>
                      <a:r>
                        <a:rPr lang="en-US" sz="1100" baseline="0" dirty="0" smtClean="0">
                          <a:latin typeface="+mj-lt"/>
                        </a:rPr>
                        <a:t> taxation to Gross Revenue Taxation, to enable different tax rates for different production streams without separate cost accounting and tax returns</a:t>
                      </a:r>
                    </a:p>
                    <a:p>
                      <a:pPr>
                        <a:buFont typeface="Arial" pitchFamily="34" charset="0"/>
                        <a:buChar char="•"/>
                      </a:pPr>
                      <a:r>
                        <a:rPr lang="en-US" sz="1100" baseline="0" dirty="0" smtClean="0">
                          <a:latin typeface="+mj-lt"/>
                        </a:rPr>
                        <a:t>Use of some combination of definitions for incremental production, </a:t>
                      </a:r>
                      <a:r>
                        <a:rPr lang="en-US" sz="1100" baseline="0" dirty="0" err="1" smtClean="0">
                          <a:latin typeface="+mj-lt"/>
                        </a:rPr>
                        <a:t>ie</a:t>
                      </a:r>
                      <a:r>
                        <a:rPr lang="en-US" sz="1100" baseline="0" dirty="0" smtClean="0">
                          <a:latin typeface="+mj-lt"/>
                        </a:rPr>
                        <a:t> base decline rate, regulator-agreed new programs, new areas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Allows significant reductions in </a:t>
                      </a:r>
                      <a:r>
                        <a:rPr lang="en-US" sz="1100" dirty="0" err="1" smtClean="0">
                          <a:latin typeface="+mj-lt"/>
                        </a:rPr>
                        <a:t>Govt</a:t>
                      </a:r>
                      <a:r>
                        <a:rPr lang="en-US" sz="1100" baseline="0" dirty="0" smtClean="0">
                          <a:latin typeface="+mj-lt"/>
                        </a:rPr>
                        <a:t> Take on new and costlier developments (including heavy oil etc) without requiring significant reductions on the mature producing assets</a:t>
                      </a:r>
                      <a:endParaRPr lang="en-US" sz="1100" dirty="0">
                        <a:latin typeface="+mj-lt"/>
                      </a:endParaRPr>
                    </a:p>
                  </a:txBody>
                  <a:tcPr marT="45724" marB="45724"/>
                </a:tc>
                <a:tc>
                  <a:txBody>
                    <a:bodyPr/>
                    <a:lstStyle/>
                    <a:p>
                      <a:pPr>
                        <a:buFont typeface="Arial" pitchFamily="34" charset="0"/>
                        <a:buChar char="•"/>
                      </a:pPr>
                      <a:r>
                        <a:rPr lang="en-US" sz="1100" baseline="0" dirty="0" smtClean="0">
                          <a:latin typeface="+mj-lt"/>
                        </a:rPr>
                        <a:t>Administrative difficulties around definitions of ‘new production’</a:t>
                      </a:r>
                    </a:p>
                    <a:p>
                      <a:pPr>
                        <a:buFont typeface="Arial" pitchFamily="34" charset="0"/>
                        <a:buChar char="•"/>
                      </a:pPr>
                      <a:endParaRPr lang="en-US" sz="1100" baseline="0" dirty="0" smtClean="0">
                        <a:latin typeface="+mj-lt"/>
                      </a:endParaRPr>
                    </a:p>
                    <a:p>
                      <a:pPr>
                        <a:buFont typeface="Arial" pitchFamily="34" charset="0"/>
                        <a:buChar char="•"/>
                      </a:pPr>
                      <a:endParaRPr lang="en-US" sz="1100" dirty="0">
                        <a:latin typeface="+mj-lt"/>
                      </a:endParaRPr>
                    </a:p>
                  </a:txBody>
                  <a:tcPr marT="45724" marB="45724"/>
                </a:tc>
              </a:tr>
              <a:tr h="1371716">
                <a:tc>
                  <a:txBody>
                    <a:bodyPr/>
                    <a:lstStyle/>
                    <a:p>
                      <a:r>
                        <a:rPr lang="en-US" sz="1100" dirty="0" smtClean="0">
                          <a:latin typeface="+mj-lt"/>
                        </a:rPr>
                        <a:t>Enhancements</a:t>
                      </a:r>
                      <a:r>
                        <a:rPr lang="en-US" sz="1100" baseline="0" dirty="0" smtClean="0">
                          <a:latin typeface="+mj-lt"/>
                        </a:rPr>
                        <a:t> to cost progressivity of ACES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Changes</a:t>
                      </a:r>
                      <a:r>
                        <a:rPr lang="en-US" sz="1100" baseline="0" dirty="0" smtClean="0">
                          <a:latin typeface="+mj-lt"/>
                        </a:rPr>
                        <a:t> to allowable cost deduction or credits mechanism etc to provide greater ‘uplift’ for high capital and operating costs, while restricting negative Production Tax in marginal cases</a:t>
                      </a:r>
                    </a:p>
                    <a:p>
                      <a:pPr>
                        <a:buFont typeface="Arial" pitchFamily="34" charset="0"/>
                        <a:buChar char="•"/>
                      </a:pPr>
                      <a:r>
                        <a:rPr lang="en-US" sz="1100" baseline="0" dirty="0" smtClean="0">
                          <a:latin typeface="+mj-lt"/>
                        </a:rPr>
                        <a:t>Enhancements to royalty relief</a:t>
                      </a:r>
                      <a:endParaRPr lang="en-US" sz="1100" dirty="0" smtClean="0">
                        <a:latin typeface="+mj-lt"/>
                      </a:endParaRPr>
                    </a:p>
                  </a:txBody>
                  <a:tcPr marT="45724" marB="45724"/>
                </a:tc>
                <a:tc>
                  <a:txBody>
                    <a:bodyPr/>
                    <a:lstStyle/>
                    <a:p>
                      <a:pPr>
                        <a:buFont typeface="Arial" pitchFamily="34" charset="0"/>
                        <a:buChar char="•"/>
                      </a:pPr>
                      <a:r>
                        <a:rPr lang="en-US" sz="1100" dirty="0" smtClean="0">
                          <a:latin typeface="+mj-lt"/>
                        </a:rPr>
                        <a:t>Does not require </a:t>
                      </a:r>
                      <a:r>
                        <a:rPr lang="en-US" sz="1100" baseline="0" dirty="0" smtClean="0">
                          <a:latin typeface="+mj-lt"/>
                        </a:rPr>
                        <a:t>structural change away from ACES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Increases already</a:t>
                      </a:r>
                      <a:r>
                        <a:rPr lang="en-US" sz="1100" baseline="0" dirty="0" smtClean="0">
                          <a:latin typeface="+mj-lt"/>
                        </a:rPr>
                        <a:t> high complexity and opacity</a:t>
                      </a:r>
                    </a:p>
                    <a:p>
                      <a:pPr>
                        <a:buFont typeface="Arial" pitchFamily="34" charset="0"/>
                        <a:buChar char="•"/>
                      </a:pPr>
                      <a:r>
                        <a:rPr lang="en-US" sz="1100" baseline="0" dirty="0" smtClean="0">
                          <a:latin typeface="+mj-lt"/>
                        </a:rPr>
                        <a:t>May exacerbate problem of poor cost control incentives</a:t>
                      </a:r>
                    </a:p>
                    <a:p>
                      <a:pPr>
                        <a:buFont typeface="Arial" pitchFamily="34" charset="0"/>
                        <a:buChar char="•"/>
                      </a:pPr>
                      <a:r>
                        <a:rPr lang="en-US" sz="1100" baseline="0" dirty="0" smtClean="0">
                          <a:latin typeface="+mj-lt"/>
                        </a:rPr>
                        <a:t>Increases likelihood of unintended consequences</a:t>
                      </a:r>
                    </a:p>
                    <a:p>
                      <a:pPr>
                        <a:buFont typeface="Arial" pitchFamily="34" charset="0"/>
                        <a:buChar char="•"/>
                      </a:pPr>
                      <a:r>
                        <a:rPr lang="en-US" sz="1100" baseline="0" dirty="0" smtClean="0">
                          <a:latin typeface="+mj-lt"/>
                        </a:rPr>
                        <a:t>Likely less significant impact than new production differentiation</a:t>
                      </a:r>
                      <a:endParaRPr lang="en-US" sz="1100" dirty="0">
                        <a:latin typeface="+mj-lt"/>
                      </a:endParaRPr>
                    </a:p>
                  </a:txBody>
                  <a:tcPr marT="45724" marB="45724"/>
                </a:tc>
              </a:tr>
            </a:tbl>
          </a:graphicData>
        </a:graphic>
      </p:graphicFrame>
    </p:spTree>
    <p:extLst>
      <p:ext uri="{BB962C8B-B14F-4D97-AF65-F5344CB8AC3E}">
        <p14:creationId xmlns:p14="http://schemas.microsoft.com/office/powerpoint/2010/main" val="230510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Analysis of HB 3001</a:t>
            </a:r>
            <a:endParaRPr lang="en-US" b="1" dirty="0">
              <a:latin typeface="+mj-lt"/>
            </a:endParaRPr>
          </a:p>
          <a:p>
            <a:pPr marL="0" indent="0">
              <a:buNone/>
            </a:pPr>
            <a:endParaRPr lang="en-US" sz="2000" b="1" dirty="0" smtClean="0">
              <a:latin typeface="+mj-lt"/>
            </a:endParaRPr>
          </a:p>
        </p:txBody>
      </p:sp>
    </p:spTree>
    <p:extLst>
      <p:ext uri="{BB962C8B-B14F-4D97-AF65-F5344CB8AC3E}">
        <p14:creationId xmlns:p14="http://schemas.microsoft.com/office/powerpoint/2010/main" val="39296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Options to Spur New Developments</a:t>
            </a:r>
          </a:p>
        </p:txBody>
      </p:sp>
      <p:graphicFrame>
        <p:nvGraphicFramePr>
          <p:cNvPr id="4" name="Table 3"/>
          <p:cNvGraphicFramePr>
            <a:graphicFrameLocks noGrp="1"/>
          </p:cNvGraphicFramePr>
          <p:nvPr/>
        </p:nvGraphicFramePr>
        <p:xfrm>
          <a:off x="457200" y="1000125"/>
          <a:ext cx="8086724" cy="5400325"/>
        </p:xfrm>
        <a:graphic>
          <a:graphicData uri="http://schemas.openxmlformats.org/drawingml/2006/table">
            <a:tbl>
              <a:tblPr firstRow="1" bandRow="1">
                <a:tableStyleId>{5C22544A-7EE6-4342-B048-85BDC9FD1C3A}</a:tableStyleId>
              </a:tblPr>
              <a:tblGrid>
                <a:gridCol w="1514475"/>
                <a:gridCol w="2266950"/>
                <a:gridCol w="2057400"/>
                <a:gridCol w="2247899"/>
              </a:tblGrid>
              <a:tr h="432061">
                <a:tc>
                  <a:txBody>
                    <a:bodyPr/>
                    <a:lstStyle/>
                    <a:p>
                      <a:r>
                        <a:rPr lang="en-US" sz="1200" dirty="0" smtClean="0">
                          <a:latin typeface="+mj-lt"/>
                        </a:rPr>
                        <a:t>Approach</a:t>
                      </a:r>
                      <a:endParaRPr lang="en-US" sz="1200" dirty="0">
                        <a:latin typeface="+mj-lt"/>
                      </a:endParaRPr>
                    </a:p>
                  </a:txBody>
                  <a:tcPr marT="45724" marB="45724"/>
                </a:tc>
                <a:tc>
                  <a:txBody>
                    <a:bodyPr/>
                    <a:lstStyle/>
                    <a:p>
                      <a:r>
                        <a:rPr lang="en-US" sz="1200" dirty="0" smtClean="0">
                          <a:latin typeface="+mj-lt"/>
                        </a:rPr>
                        <a:t>Implementation Options</a:t>
                      </a:r>
                      <a:endParaRPr lang="en-US" sz="1200" dirty="0">
                        <a:latin typeface="+mj-lt"/>
                      </a:endParaRPr>
                    </a:p>
                  </a:txBody>
                  <a:tcPr marT="45724" marB="45724"/>
                </a:tc>
                <a:tc>
                  <a:txBody>
                    <a:bodyPr/>
                    <a:lstStyle/>
                    <a:p>
                      <a:r>
                        <a:rPr lang="en-US" sz="1200" dirty="0" smtClean="0">
                          <a:latin typeface="+mj-lt"/>
                        </a:rPr>
                        <a:t>Advantages</a:t>
                      </a:r>
                      <a:endParaRPr lang="en-US" sz="1200" dirty="0">
                        <a:latin typeface="+mj-lt"/>
                      </a:endParaRPr>
                    </a:p>
                  </a:txBody>
                  <a:tcPr marT="45724" marB="45724"/>
                </a:tc>
                <a:tc>
                  <a:txBody>
                    <a:bodyPr/>
                    <a:lstStyle/>
                    <a:p>
                      <a:r>
                        <a:rPr lang="en-US" sz="1200" dirty="0" smtClean="0">
                          <a:latin typeface="+mj-lt"/>
                        </a:rPr>
                        <a:t>Disadvantages</a:t>
                      </a:r>
                      <a:endParaRPr lang="en-US" sz="1200" dirty="0">
                        <a:latin typeface="+mj-lt"/>
                      </a:endParaRPr>
                    </a:p>
                  </a:txBody>
                  <a:tcPr marT="45724" marB="45724"/>
                </a:tc>
              </a:tr>
              <a:tr h="1051649">
                <a:tc>
                  <a:txBody>
                    <a:bodyPr/>
                    <a:lstStyle/>
                    <a:p>
                      <a:r>
                        <a:rPr lang="en-US" sz="1100" dirty="0" smtClean="0">
                          <a:latin typeface="+mj-lt"/>
                        </a:rPr>
                        <a:t>Uniform</a:t>
                      </a:r>
                      <a:r>
                        <a:rPr lang="en-US" sz="1100" baseline="0" dirty="0" smtClean="0">
                          <a:latin typeface="+mj-lt"/>
                        </a:rPr>
                        <a:t> lowering of Government Take</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Bracketing</a:t>
                      </a:r>
                    </a:p>
                    <a:p>
                      <a:pPr>
                        <a:buFont typeface="Arial" pitchFamily="34" charset="0"/>
                        <a:buChar char="•"/>
                      </a:pPr>
                      <a:r>
                        <a:rPr lang="en-US" sz="1100" dirty="0" smtClean="0">
                          <a:latin typeface="+mj-lt"/>
                        </a:rPr>
                        <a:t>Reduced Base Rate</a:t>
                      </a:r>
                    </a:p>
                    <a:p>
                      <a:pPr>
                        <a:buFont typeface="Arial" pitchFamily="34" charset="0"/>
                        <a:buChar char="•"/>
                      </a:pPr>
                      <a:r>
                        <a:rPr lang="en-US" sz="1100" dirty="0" smtClean="0">
                          <a:latin typeface="+mj-lt"/>
                        </a:rPr>
                        <a:t>Increased</a:t>
                      </a:r>
                      <a:r>
                        <a:rPr lang="en-US" sz="1100" baseline="0" dirty="0" smtClean="0">
                          <a:latin typeface="+mj-lt"/>
                        </a:rPr>
                        <a:t> Progressivity Thresholds</a:t>
                      </a:r>
                    </a:p>
                    <a:p>
                      <a:pPr>
                        <a:buFont typeface="Arial" pitchFamily="34" charset="0"/>
                        <a:buChar char="•"/>
                      </a:pPr>
                      <a:r>
                        <a:rPr lang="en-US" sz="1100" baseline="0" dirty="0" smtClean="0">
                          <a:latin typeface="+mj-lt"/>
                        </a:rPr>
                        <a:t>Reduced Progressivity Rates</a:t>
                      </a:r>
                    </a:p>
                    <a:p>
                      <a:pPr>
                        <a:buFont typeface="Arial" pitchFamily="34" charset="0"/>
                        <a:buChar char="•"/>
                      </a:pPr>
                      <a:r>
                        <a:rPr lang="en-US" sz="1100" baseline="0" dirty="0" smtClean="0">
                          <a:latin typeface="+mj-lt"/>
                        </a:rPr>
                        <a:t>Progressivity Caps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Does not require</a:t>
                      </a:r>
                      <a:r>
                        <a:rPr lang="en-US" sz="1100" baseline="0" dirty="0" smtClean="0">
                          <a:latin typeface="+mj-lt"/>
                        </a:rPr>
                        <a:t> increased complexity</a:t>
                      </a:r>
                    </a:p>
                    <a:p>
                      <a:pPr>
                        <a:buFont typeface="Arial" pitchFamily="34" charset="0"/>
                        <a:buChar char="•"/>
                      </a:pPr>
                      <a:r>
                        <a:rPr lang="en-US" sz="1100" baseline="0" dirty="0" smtClean="0">
                          <a:latin typeface="+mj-lt"/>
                        </a:rPr>
                        <a:t>May present opportunities for simplification</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Incentivizing new high cost resources through this method alone requires giving substantial ‘rent’ back to producers on the mature producing assets</a:t>
                      </a:r>
                      <a:endParaRPr lang="en-US" sz="1100" dirty="0">
                        <a:latin typeface="+mj-lt"/>
                      </a:endParaRPr>
                    </a:p>
                  </a:txBody>
                  <a:tcPr marT="45724" marB="45724"/>
                </a:tc>
              </a:tr>
              <a:tr h="2011849">
                <a:tc>
                  <a:txBody>
                    <a:bodyPr/>
                    <a:lstStyle/>
                    <a:p>
                      <a:r>
                        <a:rPr lang="en-US" sz="1100" dirty="0" smtClean="0">
                          <a:latin typeface="+mj-lt"/>
                        </a:rPr>
                        <a:t>Differentiation between</a:t>
                      </a:r>
                      <a:r>
                        <a:rPr lang="en-US" sz="1100" baseline="0" dirty="0" smtClean="0">
                          <a:latin typeface="+mj-lt"/>
                        </a:rPr>
                        <a:t> old and new production</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Allowance for New Oil</a:t>
                      </a:r>
                    </a:p>
                    <a:p>
                      <a:pPr>
                        <a:buFont typeface="Arial" pitchFamily="34" charset="0"/>
                        <a:buChar char="•"/>
                      </a:pPr>
                      <a:r>
                        <a:rPr lang="en-US" sz="1100" dirty="0" smtClean="0">
                          <a:latin typeface="+mj-lt"/>
                        </a:rPr>
                        <a:t>Switching in part away from Net Profits</a:t>
                      </a:r>
                      <a:r>
                        <a:rPr lang="en-US" sz="1100" baseline="0" dirty="0" smtClean="0">
                          <a:latin typeface="+mj-lt"/>
                        </a:rPr>
                        <a:t> taxation to Gross Revenue Taxation, to enable different tax rates for different production streams without separate cost accounting and tax returns</a:t>
                      </a:r>
                    </a:p>
                    <a:p>
                      <a:pPr>
                        <a:buFont typeface="Arial" pitchFamily="34" charset="0"/>
                        <a:buChar char="•"/>
                      </a:pPr>
                      <a:r>
                        <a:rPr lang="en-US" sz="1100" baseline="0" dirty="0" smtClean="0">
                          <a:latin typeface="+mj-lt"/>
                        </a:rPr>
                        <a:t>Use of some combination of definitions for incremental production, </a:t>
                      </a:r>
                      <a:r>
                        <a:rPr lang="en-US" sz="1100" baseline="0" dirty="0" err="1" smtClean="0">
                          <a:latin typeface="+mj-lt"/>
                        </a:rPr>
                        <a:t>ie</a:t>
                      </a:r>
                      <a:r>
                        <a:rPr lang="en-US" sz="1100" baseline="0" dirty="0" smtClean="0">
                          <a:latin typeface="+mj-lt"/>
                        </a:rPr>
                        <a:t> base decline rate, regulator-agreed new programs, new areas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Allows significant reductions in </a:t>
                      </a:r>
                      <a:r>
                        <a:rPr lang="en-US" sz="1100" dirty="0" err="1" smtClean="0">
                          <a:latin typeface="+mj-lt"/>
                        </a:rPr>
                        <a:t>Govt</a:t>
                      </a:r>
                      <a:r>
                        <a:rPr lang="en-US" sz="1100" baseline="0" dirty="0" smtClean="0">
                          <a:latin typeface="+mj-lt"/>
                        </a:rPr>
                        <a:t> Take on new and costlier developments (including heavy oil etc) without requiring significant reductions on the mature producing assets</a:t>
                      </a:r>
                      <a:endParaRPr lang="en-US" sz="1100" dirty="0">
                        <a:latin typeface="+mj-lt"/>
                      </a:endParaRPr>
                    </a:p>
                  </a:txBody>
                  <a:tcPr marT="45724" marB="45724"/>
                </a:tc>
                <a:tc>
                  <a:txBody>
                    <a:bodyPr/>
                    <a:lstStyle/>
                    <a:p>
                      <a:pPr>
                        <a:buFont typeface="Arial" pitchFamily="34" charset="0"/>
                        <a:buChar char="•"/>
                      </a:pPr>
                      <a:r>
                        <a:rPr lang="en-US" sz="1100" baseline="0" dirty="0" smtClean="0">
                          <a:latin typeface="+mj-lt"/>
                        </a:rPr>
                        <a:t>Administrative difficulties around definitions of ‘new production’</a:t>
                      </a:r>
                    </a:p>
                    <a:p>
                      <a:pPr>
                        <a:buFont typeface="Arial" pitchFamily="34" charset="0"/>
                        <a:buChar char="•"/>
                      </a:pPr>
                      <a:endParaRPr lang="en-US" sz="1100" baseline="0" dirty="0" smtClean="0">
                        <a:latin typeface="+mj-lt"/>
                      </a:endParaRPr>
                    </a:p>
                    <a:p>
                      <a:pPr>
                        <a:buFont typeface="Arial" pitchFamily="34" charset="0"/>
                        <a:buChar char="•"/>
                      </a:pPr>
                      <a:endParaRPr lang="en-US" sz="1100" dirty="0">
                        <a:latin typeface="+mj-lt"/>
                      </a:endParaRPr>
                    </a:p>
                  </a:txBody>
                  <a:tcPr marT="45724" marB="45724"/>
                </a:tc>
              </a:tr>
              <a:tr h="1371716">
                <a:tc>
                  <a:txBody>
                    <a:bodyPr/>
                    <a:lstStyle/>
                    <a:p>
                      <a:r>
                        <a:rPr lang="en-US" sz="1100" dirty="0" smtClean="0">
                          <a:latin typeface="+mj-lt"/>
                        </a:rPr>
                        <a:t>Enhancements</a:t>
                      </a:r>
                      <a:r>
                        <a:rPr lang="en-US" sz="1100" baseline="0" dirty="0" smtClean="0">
                          <a:latin typeface="+mj-lt"/>
                        </a:rPr>
                        <a:t> to cost progressivity of ACES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Changes</a:t>
                      </a:r>
                      <a:r>
                        <a:rPr lang="en-US" sz="1100" baseline="0" dirty="0" smtClean="0">
                          <a:latin typeface="+mj-lt"/>
                        </a:rPr>
                        <a:t> to allowable cost deduction or credits mechanism etc to provide greater ‘uplift’ for high capital and operating costs, while restricting negative Production Tax in marginal cases</a:t>
                      </a:r>
                    </a:p>
                    <a:p>
                      <a:pPr>
                        <a:buFont typeface="Arial" pitchFamily="34" charset="0"/>
                        <a:buChar char="•"/>
                      </a:pPr>
                      <a:r>
                        <a:rPr lang="en-US" sz="1100" baseline="0" dirty="0" smtClean="0">
                          <a:latin typeface="+mj-lt"/>
                        </a:rPr>
                        <a:t>Enhancements to royalty relief</a:t>
                      </a:r>
                      <a:endParaRPr lang="en-US" sz="1100" dirty="0" smtClean="0">
                        <a:latin typeface="+mj-lt"/>
                      </a:endParaRPr>
                    </a:p>
                  </a:txBody>
                  <a:tcPr marT="45724" marB="45724"/>
                </a:tc>
                <a:tc>
                  <a:txBody>
                    <a:bodyPr/>
                    <a:lstStyle/>
                    <a:p>
                      <a:pPr>
                        <a:buFont typeface="Arial" pitchFamily="34" charset="0"/>
                        <a:buChar char="•"/>
                      </a:pPr>
                      <a:r>
                        <a:rPr lang="en-US" sz="1100" dirty="0" smtClean="0">
                          <a:latin typeface="+mj-lt"/>
                        </a:rPr>
                        <a:t>Does not require </a:t>
                      </a:r>
                      <a:r>
                        <a:rPr lang="en-US" sz="1100" baseline="0" dirty="0" smtClean="0">
                          <a:latin typeface="+mj-lt"/>
                        </a:rPr>
                        <a:t>structural change away from ACES</a:t>
                      </a:r>
                      <a:endParaRPr lang="en-US" sz="1100" dirty="0">
                        <a:latin typeface="+mj-lt"/>
                      </a:endParaRPr>
                    </a:p>
                  </a:txBody>
                  <a:tcPr marT="45724" marB="45724"/>
                </a:tc>
                <a:tc>
                  <a:txBody>
                    <a:bodyPr/>
                    <a:lstStyle/>
                    <a:p>
                      <a:pPr>
                        <a:buFont typeface="Arial" pitchFamily="34" charset="0"/>
                        <a:buChar char="•"/>
                      </a:pPr>
                      <a:r>
                        <a:rPr lang="en-US" sz="1100" dirty="0" smtClean="0">
                          <a:latin typeface="+mj-lt"/>
                        </a:rPr>
                        <a:t>Increases already</a:t>
                      </a:r>
                      <a:r>
                        <a:rPr lang="en-US" sz="1100" baseline="0" dirty="0" smtClean="0">
                          <a:latin typeface="+mj-lt"/>
                        </a:rPr>
                        <a:t> high complexity and opacity</a:t>
                      </a:r>
                    </a:p>
                    <a:p>
                      <a:pPr>
                        <a:buFont typeface="Arial" pitchFamily="34" charset="0"/>
                        <a:buChar char="•"/>
                      </a:pPr>
                      <a:r>
                        <a:rPr lang="en-US" sz="1100" baseline="0" dirty="0" smtClean="0">
                          <a:latin typeface="+mj-lt"/>
                        </a:rPr>
                        <a:t>May exacerbate problem of poor cost control incentives</a:t>
                      </a:r>
                    </a:p>
                    <a:p>
                      <a:pPr>
                        <a:buFont typeface="Arial" pitchFamily="34" charset="0"/>
                        <a:buChar char="•"/>
                      </a:pPr>
                      <a:r>
                        <a:rPr lang="en-US" sz="1100" baseline="0" dirty="0" smtClean="0">
                          <a:latin typeface="+mj-lt"/>
                        </a:rPr>
                        <a:t>Increases likelihood of unintended consequences</a:t>
                      </a:r>
                    </a:p>
                    <a:p>
                      <a:pPr>
                        <a:buFont typeface="Arial" pitchFamily="34" charset="0"/>
                        <a:buChar char="•"/>
                      </a:pPr>
                      <a:r>
                        <a:rPr lang="en-US" sz="1100" baseline="0" dirty="0" smtClean="0">
                          <a:latin typeface="+mj-lt"/>
                        </a:rPr>
                        <a:t>Likely less significant impact than new production differentiation</a:t>
                      </a:r>
                      <a:endParaRPr lang="en-US" sz="1100" dirty="0">
                        <a:latin typeface="+mj-lt"/>
                      </a:endParaRPr>
                    </a:p>
                  </a:txBody>
                  <a:tcPr marT="45724" marB="45724"/>
                </a:tc>
              </a:tr>
            </a:tbl>
          </a:graphicData>
        </a:graphic>
      </p:graphicFrame>
      <p:sp>
        <p:nvSpPr>
          <p:cNvPr id="2" name="Oval 1"/>
          <p:cNvSpPr/>
          <p:nvPr/>
        </p:nvSpPr>
        <p:spPr>
          <a:xfrm>
            <a:off x="329184" y="1353312"/>
            <a:ext cx="1631290" cy="643738"/>
          </a:xfrm>
          <a:prstGeom prst="ellipse">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346" y="2442058"/>
            <a:ext cx="1786128" cy="718108"/>
          </a:xfrm>
          <a:prstGeom prst="ellipse">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0474" y="2479243"/>
            <a:ext cx="1631290" cy="321869"/>
          </a:xfrm>
          <a:prstGeom prst="ellipse">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197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production from new North Slope fields, 30% gross revenue exclusion</a:t>
            </a:r>
          </a:p>
          <a:p>
            <a:pPr lvl="1"/>
            <a:r>
              <a:rPr lang="en-US" dirty="0" smtClean="0"/>
              <a:t>Applies to calculation of both base and progressive tax amounts</a:t>
            </a:r>
          </a:p>
          <a:p>
            <a:pPr lvl="1"/>
            <a:r>
              <a:rPr lang="en-US" dirty="0" smtClean="0"/>
              <a:t>Does not apply to progressivity rate calculation</a:t>
            </a:r>
          </a:p>
          <a:p>
            <a:pPr lvl="1"/>
            <a:r>
              <a:rPr lang="en-US" dirty="0" smtClean="0"/>
              <a:t>Applies for 10 years</a:t>
            </a:r>
          </a:p>
          <a:p>
            <a:r>
              <a:rPr lang="en-US" dirty="0" smtClean="0"/>
              <a:t>For all other North Slope production, 40% gross revenue exclusion</a:t>
            </a:r>
          </a:p>
          <a:p>
            <a:pPr lvl="1"/>
            <a:r>
              <a:rPr lang="en-US" dirty="0" smtClean="0"/>
              <a:t>Applies to calculation of progressive tax amount only</a:t>
            </a:r>
          </a:p>
          <a:p>
            <a:pPr lvl="1"/>
            <a:r>
              <a:rPr lang="en-US" dirty="0"/>
              <a:t>Does not apply to </a:t>
            </a:r>
            <a:r>
              <a:rPr lang="en-US" dirty="0" smtClean="0"/>
              <a:t>base tax amount or to progressivity </a:t>
            </a:r>
            <a:r>
              <a:rPr lang="en-US" dirty="0"/>
              <a:t>rate calculation</a:t>
            </a:r>
          </a:p>
          <a:p>
            <a:pPr lvl="1"/>
            <a:r>
              <a:rPr lang="en-US" dirty="0" smtClean="0"/>
              <a:t>Applies indefinitely</a:t>
            </a:r>
          </a:p>
          <a:p>
            <a:r>
              <a:rPr lang="en-US" dirty="0" smtClean="0"/>
              <a:t>Maximum progressive tax rate capped at 60% (reduced from 75%)</a:t>
            </a:r>
          </a:p>
          <a:p>
            <a:r>
              <a:rPr lang="en-US" dirty="0" smtClean="0"/>
              <a:t>40% Well Lease Expenditure Credit applied to North Slope</a:t>
            </a:r>
          </a:p>
          <a:p>
            <a:r>
              <a:rPr lang="en-US" dirty="0" smtClean="0"/>
              <a:t>Capital credits redeemed in single year (rather than spread over two)</a:t>
            </a:r>
          </a:p>
          <a:p>
            <a:endParaRPr lang="en-US" dirty="0"/>
          </a:p>
        </p:txBody>
      </p:sp>
      <p:sp>
        <p:nvSpPr>
          <p:cNvPr id="3" name="Title 2"/>
          <p:cNvSpPr>
            <a:spLocks noGrp="1"/>
          </p:cNvSpPr>
          <p:nvPr>
            <p:ph type="title"/>
          </p:nvPr>
        </p:nvSpPr>
        <p:spPr/>
        <p:txBody>
          <a:bodyPr/>
          <a:lstStyle/>
          <a:p>
            <a:r>
              <a:rPr lang="en-US" dirty="0" smtClean="0"/>
              <a:t>HB 3001 – Main Aspects</a:t>
            </a:r>
            <a:endParaRPr lang="en-US" dirty="0"/>
          </a:p>
        </p:txBody>
      </p:sp>
    </p:spTree>
    <p:extLst>
      <p:ext uri="{BB962C8B-B14F-4D97-AF65-F5344CB8AC3E}">
        <p14:creationId xmlns:p14="http://schemas.microsoft.com/office/powerpoint/2010/main" val="307274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607869" y="2192656"/>
            <a:ext cx="6067958" cy="86699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latin typeface="+mj-lt"/>
              </a:rPr>
              <a:t>Alaska’s Oil &amp; Gas Competitive Context</a:t>
            </a:r>
            <a:endParaRPr lang="en-US" b="1" dirty="0">
              <a:latin typeface="+mj-lt"/>
            </a:endParaRPr>
          </a:p>
          <a:p>
            <a:pPr marL="0" indent="0">
              <a:buNone/>
            </a:pPr>
            <a:endParaRPr lang="en-US" sz="2000" b="1" dirty="0" smtClean="0">
              <a:latin typeface="+mj-lt"/>
            </a:endParaRPr>
          </a:p>
        </p:txBody>
      </p:sp>
    </p:spTree>
    <p:extLst>
      <p:ext uri="{BB962C8B-B14F-4D97-AF65-F5344CB8AC3E}">
        <p14:creationId xmlns:p14="http://schemas.microsoft.com/office/powerpoint/2010/main" val="391722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the Gross Revenue Exclusions</a:t>
            </a:r>
            <a:endParaRPr lang="en-US"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218" y="1422338"/>
            <a:ext cx="7551563" cy="4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15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ACES Production Tax is a profit-based tax – </a:t>
            </a:r>
            <a:r>
              <a:rPr lang="en-US" dirty="0" err="1" smtClean="0"/>
              <a:t>ie</a:t>
            </a:r>
            <a:r>
              <a:rPr lang="en-US" dirty="0" smtClean="0"/>
              <a:t> it taxes wellhead revenue net of costs</a:t>
            </a:r>
          </a:p>
          <a:p>
            <a:r>
              <a:rPr lang="en-US" dirty="0" smtClean="0"/>
              <a:t>Under the ACES structure, varying either the base or the progressive rates for some forms of production and not others introduces significant complexity – requires ‘ring-fencing’ to allocate costs between different streams of production</a:t>
            </a:r>
          </a:p>
          <a:p>
            <a:r>
              <a:rPr lang="en-US" dirty="0" smtClean="0"/>
              <a:t>Gross Revenue Exclusion is a concept that makes it possible to reduce government take on some streams of production but not others, without requiring ring-fencing</a:t>
            </a:r>
          </a:p>
          <a:p>
            <a:r>
              <a:rPr lang="en-US" dirty="0" smtClean="0"/>
              <a:t>In HB 3001, however, it is also used to reduce government take across all North Slope fields</a:t>
            </a:r>
          </a:p>
          <a:p>
            <a:pPr lvl="1"/>
            <a:r>
              <a:rPr lang="en-US" dirty="0" smtClean="0"/>
              <a:t>This could also be accomplished through simply lowering progressivity</a:t>
            </a:r>
          </a:p>
          <a:p>
            <a:pPr lvl="1"/>
            <a:r>
              <a:rPr lang="en-US" dirty="0" smtClean="0"/>
              <a:t>Approximately equivalent to reducing progressivity from .4% to .15%</a:t>
            </a:r>
            <a:endParaRPr lang="en-US" dirty="0"/>
          </a:p>
        </p:txBody>
      </p:sp>
      <p:sp>
        <p:nvSpPr>
          <p:cNvPr id="3" name="Title 2"/>
          <p:cNvSpPr>
            <a:spLocks noGrp="1"/>
          </p:cNvSpPr>
          <p:nvPr>
            <p:ph type="title"/>
          </p:nvPr>
        </p:nvSpPr>
        <p:spPr/>
        <p:txBody>
          <a:bodyPr/>
          <a:lstStyle/>
          <a:p>
            <a:r>
              <a:rPr lang="en-US" dirty="0" smtClean="0"/>
              <a:t>Purpose of Gross Revenue Exclusion Concept</a:t>
            </a:r>
            <a:endParaRPr lang="en-US" dirty="0"/>
          </a:p>
        </p:txBody>
      </p:sp>
    </p:spTree>
    <p:extLst>
      <p:ext uri="{BB962C8B-B14F-4D97-AF65-F5344CB8AC3E}">
        <p14:creationId xmlns:p14="http://schemas.microsoft.com/office/powerpoint/2010/main" val="81299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FY 2013 Revenue Comparison</a:t>
            </a:r>
            <a:endParaRPr lang="en-US" dirty="0"/>
          </a:p>
        </p:txBody>
      </p:sp>
      <p:sp>
        <p:nvSpPr>
          <p:cNvPr id="7" name="TextBox 6"/>
          <p:cNvSpPr txBox="1"/>
          <p:nvPr/>
        </p:nvSpPr>
        <p:spPr>
          <a:xfrm>
            <a:off x="358443" y="5427071"/>
            <a:ext cx="8661191" cy="1015663"/>
          </a:xfrm>
          <a:prstGeom prst="rect">
            <a:avLst/>
          </a:prstGeom>
          <a:noFill/>
        </p:spPr>
        <p:txBody>
          <a:bodyPr wrap="square" rtlCol="0">
            <a:spAutoFit/>
          </a:bodyPr>
          <a:lstStyle/>
          <a:p>
            <a:r>
              <a:rPr lang="en-US" sz="1200" dirty="0" smtClean="0"/>
              <a:t>Note: Consistent with DOR methodology, these revenue numbers do not include payments for tax credits which are not claimed against current production, as these are accounted for separately in the budget.  In 2013, DOR forecasts a potential liability of $400mm for these credits.</a:t>
            </a:r>
          </a:p>
          <a:p>
            <a:endParaRPr lang="en-US" sz="1200" dirty="0"/>
          </a:p>
          <a:p>
            <a:r>
              <a:rPr lang="en-US" sz="1200" dirty="0" smtClean="0"/>
              <a:t>Well Credit impact has been estimated assuming 40% of </a:t>
            </a:r>
            <a:r>
              <a:rPr lang="en-US" sz="1200" dirty="0" err="1" smtClean="0"/>
              <a:t>Capex</a:t>
            </a:r>
            <a:r>
              <a:rPr lang="en-US" sz="1200" dirty="0" smtClean="0"/>
              <a:t> dollars are Well Expenditures, qualifying for the 40% Well Credit.  Actual impact will vary depending on proportion of </a:t>
            </a:r>
            <a:r>
              <a:rPr lang="en-US" sz="1200" dirty="0" err="1" smtClean="0"/>
              <a:t>Capex</a:t>
            </a:r>
            <a:r>
              <a:rPr lang="en-US" sz="1200" dirty="0" smtClean="0"/>
              <a:t> qualifying for the Well Credit.</a:t>
            </a:r>
            <a:endParaRPr lang="en-US" sz="1200" dirty="0"/>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46" y="1163121"/>
            <a:ext cx="9163898" cy="417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25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FY 2013 Government Take Comparison</a:t>
            </a:r>
            <a:endParaRPr lang="en-US" dirty="0"/>
          </a:p>
        </p:txBody>
      </p:sp>
      <p:pic>
        <p:nvPicPr>
          <p:cNvPr id="1331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354" y="1390451"/>
            <a:ext cx="3823606" cy="45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44" y="1550824"/>
            <a:ext cx="5212352" cy="437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1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$17/</a:t>
            </a:r>
            <a:r>
              <a:rPr lang="en-US" dirty="0" err="1" smtClean="0"/>
              <a:t>bbl</a:t>
            </a:r>
            <a:r>
              <a:rPr lang="en-US" dirty="0" smtClean="0"/>
              <a:t> Field: Project Value Under Different Fiscal Options</a:t>
            </a:r>
            <a:endParaRPr lang="en-US"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69151"/>
            <a:ext cx="8229600" cy="429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9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$25/</a:t>
            </a:r>
            <a:r>
              <a:rPr lang="en-US" dirty="0" err="1" smtClean="0"/>
              <a:t>bbl</a:t>
            </a:r>
            <a:r>
              <a:rPr lang="en-US" dirty="0" smtClean="0"/>
              <a:t> Field: Project Value Under Different Fiscal Options</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69151"/>
            <a:ext cx="8229600" cy="429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6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$34/</a:t>
            </a:r>
            <a:r>
              <a:rPr lang="en-US" dirty="0" err="1" smtClean="0"/>
              <a:t>bbl</a:t>
            </a:r>
            <a:r>
              <a:rPr lang="en-US" dirty="0" smtClean="0"/>
              <a:t> Field: Project Value Under Different Fiscal Options</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69151"/>
            <a:ext cx="8229600" cy="429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6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40% Well Credits Create High Levels of Government Support</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625" y="1242984"/>
            <a:ext cx="7266749" cy="474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77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Across-the-board reduction in government take is simplest approach, but requires forgoing significant revenue on activities that are currently economic</a:t>
            </a:r>
          </a:p>
          <a:p>
            <a:r>
              <a:rPr lang="en-US" dirty="0" smtClean="0"/>
              <a:t>If, hypothetically, decline on legacy fields could be reduced to 2% from 6%, revenue from 2020 onward could be higher than under current scenario; revenue until that point would be significantly reduced</a:t>
            </a:r>
          </a:p>
          <a:p>
            <a:r>
              <a:rPr lang="en-US" dirty="0" smtClean="0"/>
              <a:t>Alternative approach is to endeavor to differentiate between existing v incremental production from legacy fields</a:t>
            </a:r>
          </a:p>
          <a:p>
            <a:pPr lvl="1"/>
            <a:r>
              <a:rPr lang="en-US" dirty="0" smtClean="0"/>
              <a:t>Significant complexities to doing this effectively</a:t>
            </a:r>
          </a:p>
          <a:p>
            <a:r>
              <a:rPr lang="en-US" dirty="0" smtClean="0"/>
              <a:t>HB3001 does not address other key issues with ACES including</a:t>
            </a:r>
          </a:p>
          <a:p>
            <a:pPr lvl="1"/>
            <a:r>
              <a:rPr lang="en-US" dirty="0" smtClean="0"/>
              <a:t>Oil / Gas decoupling</a:t>
            </a:r>
          </a:p>
          <a:p>
            <a:pPr lvl="1"/>
            <a:r>
              <a:rPr lang="en-US" dirty="0" smtClean="0"/>
              <a:t>High levels of spending support through high credits &amp; progressivity</a:t>
            </a:r>
          </a:p>
        </p:txBody>
      </p:sp>
      <p:sp>
        <p:nvSpPr>
          <p:cNvPr id="3" name="Title 2"/>
          <p:cNvSpPr>
            <a:spLocks noGrp="1"/>
          </p:cNvSpPr>
          <p:nvPr>
            <p:ph type="title"/>
          </p:nvPr>
        </p:nvSpPr>
        <p:spPr/>
        <p:txBody>
          <a:bodyPr/>
          <a:lstStyle/>
          <a:p>
            <a:r>
              <a:rPr lang="en-US" dirty="0" smtClean="0"/>
              <a:t>Key Issues</a:t>
            </a:r>
            <a:endParaRPr lang="en-US" dirty="0"/>
          </a:p>
        </p:txBody>
      </p:sp>
    </p:spTree>
    <p:extLst>
      <p:ext uri="{BB962C8B-B14F-4D97-AF65-F5344CB8AC3E}">
        <p14:creationId xmlns:p14="http://schemas.microsoft.com/office/powerpoint/2010/main" val="63012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Main Regional Offices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fontScale="90000"/>
          </a:bodyPr>
          <a:lstStyle/>
          <a:p>
            <a:pPr>
              <a:defRPr/>
            </a:pPr>
            <a:r>
              <a:rPr lang="en-US" dirty="0">
                <a:cs typeface="MS PGothic" pitchFamily="34" charset="-128"/>
              </a:rPr>
              <a:t>Fixed-Royalty Jurisdictions in US Lower 48 Are A Key Competitor to Alaska for Investment Dollars</a:t>
            </a:r>
            <a:endParaRPr lang="en-US" b="1" dirty="0">
              <a:ea typeface="MS PGothic" pitchFamily="34" charset="-128"/>
              <a:cs typeface="MS PGothic" pitchFamily="34" charset="-128"/>
            </a:endParaRPr>
          </a:p>
        </p:txBody>
      </p:sp>
      <p:graphicFrame>
        <p:nvGraphicFramePr>
          <p:cNvPr id="5" name="Content Placeholder 4"/>
          <p:cNvGraphicFramePr>
            <a:graphicFrameLocks noGrp="1"/>
          </p:cNvGraphicFramePr>
          <p:nvPr>
            <p:ph idx="1"/>
          </p:nvPr>
        </p:nvGraphicFramePr>
        <p:xfrm>
          <a:off x="457201" y="1273176"/>
          <a:ext cx="3810000" cy="5421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idx="10"/>
          </p:nvPr>
        </p:nvGraphicFramePr>
        <p:xfrm>
          <a:off x="4876800" y="1284288"/>
          <a:ext cx="3810000" cy="542131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371600" y="2503488"/>
            <a:ext cx="381000" cy="1905000"/>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305800" y="1970088"/>
            <a:ext cx="381000" cy="2438400"/>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4495800" y="2438400"/>
            <a:ext cx="304800" cy="2209800"/>
          </a:xfrm>
          <a:prstGeom prst="rightArrow">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457200" y="5678488"/>
            <a:ext cx="8229600" cy="708025"/>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dirty="0">
                <a:solidFill>
                  <a:schemeClr val="bg1"/>
                </a:solidFill>
                <a:latin typeface="+mn-lt"/>
                <a:ea typeface="MS PGothic" pitchFamily="34" charset="-128"/>
                <a:cs typeface="+mn-cs"/>
              </a:rPr>
              <a:t>It is now an exception </a:t>
            </a:r>
            <a:r>
              <a:rPr lang="en-US" sz="2000" u="sng" dirty="0">
                <a:solidFill>
                  <a:schemeClr val="bg1"/>
                </a:solidFill>
                <a:latin typeface="+mn-lt"/>
                <a:ea typeface="MS PGothic" pitchFamily="34" charset="-128"/>
                <a:cs typeface="+mn-cs"/>
              </a:rPr>
              <a:t>not</a:t>
            </a:r>
            <a:r>
              <a:rPr lang="en-US" sz="2000" dirty="0">
                <a:solidFill>
                  <a:schemeClr val="bg1"/>
                </a:solidFill>
                <a:latin typeface="+mn-lt"/>
                <a:ea typeface="MS PGothic" pitchFamily="34" charset="-128"/>
                <a:cs typeface="+mn-cs"/>
              </a:rPr>
              <a:t> to be targeting </a:t>
            </a:r>
            <a:r>
              <a:rPr lang="en-US" sz="2000" dirty="0" err="1">
                <a:solidFill>
                  <a:schemeClr val="bg1"/>
                </a:solidFill>
                <a:latin typeface="+mn-lt"/>
                <a:ea typeface="MS PGothic" pitchFamily="34" charset="-128"/>
                <a:cs typeface="+mn-cs"/>
              </a:rPr>
              <a:t>unconventionals</a:t>
            </a:r>
            <a:r>
              <a:rPr lang="en-US" sz="2000" dirty="0">
                <a:solidFill>
                  <a:schemeClr val="bg1"/>
                </a:solidFill>
                <a:latin typeface="+mn-lt"/>
                <a:ea typeface="MS PGothic" pitchFamily="34" charset="-128"/>
                <a:cs typeface="+mn-cs"/>
              </a:rPr>
              <a:t> in North America as a major growth platform.</a:t>
            </a:r>
            <a:endParaRPr lang="en-US" dirty="0">
              <a:solidFill>
                <a:schemeClr val="bg1"/>
              </a:solidFill>
              <a:latin typeface="+mn-lt"/>
              <a:ea typeface="MS PGothic" pitchFamily="34" charset="-128"/>
              <a:cs typeface="+mn-cs"/>
            </a:endParaRPr>
          </a:p>
        </p:txBody>
      </p:sp>
      <p:sp>
        <p:nvSpPr>
          <p:cNvPr id="26633" name="TextBox 12"/>
          <p:cNvSpPr txBox="1">
            <a:spLocks noChangeArrowheads="1"/>
          </p:cNvSpPr>
          <p:nvPr/>
        </p:nvSpPr>
        <p:spPr bwMode="auto">
          <a:xfrm>
            <a:off x="304800" y="1524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100" b="1"/>
              <a:t>$ mn</a:t>
            </a:r>
          </a:p>
        </p:txBody>
      </p:sp>
      <p:sp>
        <p:nvSpPr>
          <p:cNvPr id="26634" name="TextBox 13"/>
          <p:cNvSpPr txBox="1">
            <a:spLocks noChangeArrowheads="1"/>
          </p:cNvSpPr>
          <p:nvPr/>
        </p:nvSpPr>
        <p:spPr bwMode="auto">
          <a:xfrm>
            <a:off x="4800600" y="1524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100" b="1"/>
              <a:t>$ mn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Notice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fontScale="90000"/>
          </a:bodyPr>
          <a:lstStyle/>
          <a:p>
            <a:pPr>
              <a:defRPr/>
            </a:pPr>
            <a:r>
              <a:rPr lang="en-US" dirty="0" smtClean="0">
                <a:cs typeface="MS PGothic" pitchFamily="34" charset="-128"/>
              </a:rPr>
              <a:t>Alaska’s Days of “Easy Oil” Are Gone: High Costs and High Government Take Present Challenges</a:t>
            </a:r>
            <a:endParaRPr lang="en-US" dirty="0">
              <a:cs typeface="MS PGothic" pitchFamily="34" charset="-128"/>
            </a:endParaRPr>
          </a:p>
        </p:txBody>
      </p:sp>
      <p:sp>
        <p:nvSpPr>
          <p:cNvPr id="9" name="TextBox 8"/>
          <p:cNvSpPr txBox="1"/>
          <p:nvPr/>
        </p:nvSpPr>
        <p:spPr>
          <a:xfrm>
            <a:off x="457200" y="5521325"/>
            <a:ext cx="8229600" cy="830263"/>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txBody>
          <a:bodyPr>
            <a:spAutoFit/>
          </a:bodyPr>
          <a:lstStyle/>
          <a:p>
            <a:pPr>
              <a:defRPr/>
            </a:pPr>
            <a:r>
              <a:rPr lang="en-US" sz="1600" dirty="0">
                <a:solidFill>
                  <a:schemeClr val="bg1"/>
                </a:solidFill>
                <a:ea typeface="ＭＳ Ｐゴシック" pitchFamily="34" charset="-128"/>
                <a:cs typeface="Arial" charset="0"/>
              </a:rPr>
              <a:t>Costs are significantly higher in Alaska than the Lower 48 – even compared to </a:t>
            </a:r>
            <a:r>
              <a:rPr lang="en-US" sz="1600" dirty="0" err="1">
                <a:solidFill>
                  <a:schemeClr val="bg1"/>
                </a:solidFill>
                <a:ea typeface="ＭＳ Ｐゴシック" pitchFamily="34" charset="-128"/>
                <a:cs typeface="Arial" charset="0"/>
              </a:rPr>
              <a:t>unconventionals</a:t>
            </a:r>
            <a:r>
              <a:rPr lang="en-US" sz="1600" dirty="0">
                <a:solidFill>
                  <a:schemeClr val="bg1"/>
                </a:solidFill>
                <a:ea typeface="ＭＳ Ｐゴシック" pitchFamily="34" charset="-128"/>
                <a:cs typeface="Arial" charset="0"/>
              </a:rPr>
              <a:t>.  Meanwhile, Alaska’s Government Take has risen significantly over recent years, meaning new project economics can be very challenging</a:t>
            </a:r>
          </a:p>
        </p:txBody>
      </p:sp>
      <p:sp>
        <p:nvSpPr>
          <p:cNvPr id="29700" name="TextBox 9"/>
          <p:cNvSpPr txBox="1">
            <a:spLocks noChangeArrowheads="1"/>
          </p:cNvSpPr>
          <p:nvPr/>
        </p:nvSpPr>
        <p:spPr bwMode="auto">
          <a:xfrm>
            <a:off x="4151313" y="908050"/>
            <a:ext cx="2324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sz="1100" b="1"/>
              <a:t>$/boe Costs (Capex, Opex)</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558925"/>
            <a:ext cx="5837237"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57188" y="0"/>
            <a:ext cx="7453312"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mtClean="0">
                <a:ea typeface="ＭＳ Ｐゴシック"/>
              </a:rPr>
              <a:t>Relative Government Take (Definition)</a:t>
            </a:r>
          </a:p>
        </p:txBody>
      </p:sp>
      <p:sp>
        <p:nvSpPr>
          <p:cNvPr id="3" name="Content Placeholder 2"/>
          <p:cNvSpPr>
            <a:spLocks noGrp="1"/>
          </p:cNvSpPr>
          <p:nvPr>
            <p:ph idx="1"/>
          </p:nvPr>
        </p:nvSpPr>
        <p:spPr>
          <a:xfrm>
            <a:off x="457200" y="2895600"/>
            <a:ext cx="8332788" cy="2743200"/>
          </a:xfrm>
        </p:spPr>
        <p:txBody>
          <a:bodyPr/>
          <a:lstStyle/>
          <a:p>
            <a:pPr marL="0" indent="0" eaLnBrk="1" hangingPunct="1">
              <a:buFont typeface="Wingdings" pitchFamily="2" charset="2"/>
              <a:buNone/>
              <a:defRPr/>
            </a:pPr>
            <a:r>
              <a:rPr lang="en-US" sz="1600" dirty="0" smtClean="0">
                <a:cs typeface="MS PGothic" pitchFamily="34" charset="-128"/>
              </a:rPr>
              <a:t>Divisible Income equals Gross Revenues less costs, including capex and transportation costs.</a:t>
            </a:r>
          </a:p>
          <a:p>
            <a:pPr marL="0" indent="0" eaLnBrk="1" hangingPunct="1">
              <a:buFont typeface="Wingdings" pitchFamily="2" charset="2"/>
              <a:buNone/>
              <a:defRPr/>
            </a:pPr>
            <a:r>
              <a:rPr lang="en-US" sz="1600" dirty="0" smtClean="0">
                <a:cs typeface="MS PGothic" pitchFamily="34" charset="-128"/>
              </a:rPr>
              <a:t>Government Take includes all payments the government mandates in its function as a sovereign:</a:t>
            </a:r>
          </a:p>
          <a:p>
            <a:pPr marL="171450" indent="-111125" eaLnBrk="1" hangingPunct="1">
              <a:spcBef>
                <a:spcPts val="0"/>
              </a:spcBef>
              <a:spcAft>
                <a:spcPts val="0"/>
              </a:spcAft>
              <a:buFont typeface="Arial" charset="0"/>
              <a:buChar char="•"/>
              <a:defRPr/>
            </a:pPr>
            <a:r>
              <a:rPr lang="en-US" sz="1600" dirty="0" smtClean="0">
                <a:cs typeface="MS PGothic" pitchFamily="34" charset="-128"/>
              </a:rPr>
              <a:t> Royalties</a:t>
            </a:r>
          </a:p>
          <a:p>
            <a:pPr marL="171450" indent="-111125" eaLnBrk="1" hangingPunct="1">
              <a:spcBef>
                <a:spcPts val="0"/>
              </a:spcBef>
              <a:spcAft>
                <a:spcPts val="0"/>
              </a:spcAft>
              <a:buFont typeface="Arial" charset="0"/>
              <a:buChar char="•"/>
              <a:defRPr/>
            </a:pPr>
            <a:r>
              <a:rPr lang="en-US" sz="1600" dirty="0" smtClean="0">
                <a:cs typeface="MS PGothic" pitchFamily="34" charset="-128"/>
              </a:rPr>
              <a:t> Land rental fees, property taxes</a:t>
            </a:r>
          </a:p>
          <a:p>
            <a:pPr marL="171450" indent="-111125" eaLnBrk="1" hangingPunct="1">
              <a:spcBef>
                <a:spcPts val="0"/>
              </a:spcBef>
              <a:spcAft>
                <a:spcPts val="0"/>
              </a:spcAft>
              <a:buFont typeface="Arial" charset="0"/>
              <a:buChar char="•"/>
              <a:defRPr/>
            </a:pPr>
            <a:r>
              <a:rPr lang="en-US" sz="1600" dirty="0" smtClean="0">
                <a:cs typeface="MS PGothic" pitchFamily="34" charset="-128"/>
              </a:rPr>
              <a:t> Production taxes</a:t>
            </a:r>
          </a:p>
          <a:p>
            <a:pPr marL="171450" indent="-111125" eaLnBrk="1" hangingPunct="1">
              <a:spcBef>
                <a:spcPts val="0"/>
              </a:spcBef>
              <a:spcAft>
                <a:spcPts val="0"/>
              </a:spcAft>
              <a:buFont typeface="Arial" charset="0"/>
              <a:buChar char="•"/>
              <a:defRPr/>
            </a:pPr>
            <a:r>
              <a:rPr lang="en-US" sz="1600" dirty="0" smtClean="0">
                <a:cs typeface="MS PGothic" pitchFamily="34" charset="-128"/>
              </a:rPr>
              <a:t> Income taxes</a:t>
            </a:r>
          </a:p>
          <a:p>
            <a:pPr marL="0" indent="0" eaLnBrk="1" hangingPunct="1">
              <a:spcBef>
                <a:spcPts val="0"/>
              </a:spcBef>
              <a:spcAft>
                <a:spcPts val="0"/>
              </a:spcAft>
              <a:buFont typeface="Arial" charset="0"/>
              <a:buChar char="•"/>
              <a:defRPr/>
            </a:pPr>
            <a:endParaRPr lang="en-US" dirty="0" smtClean="0">
              <a:cs typeface="MS PGothic" pitchFamily="34" charset="-128"/>
            </a:endParaRPr>
          </a:p>
          <a:p>
            <a:pPr marL="0" indent="0" eaLnBrk="1" hangingPunct="1">
              <a:buFont typeface="Wingdings" pitchFamily="2" charset="2"/>
              <a:buNone/>
              <a:defRPr/>
            </a:pPr>
            <a:r>
              <a:rPr lang="en-US" sz="1600" dirty="0" smtClean="0">
                <a:cs typeface="MS PGothic" pitchFamily="34" charset="-128"/>
              </a:rPr>
              <a:t>Government Take does not include amounts the government earns via a direct equity stake</a:t>
            </a:r>
          </a:p>
        </p:txBody>
      </p:sp>
      <p:grpSp>
        <p:nvGrpSpPr>
          <p:cNvPr id="22532" name="Group 11"/>
          <p:cNvGrpSpPr>
            <a:grpSpLocks/>
          </p:cNvGrpSpPr>
          <p:nvPr/>
        </p:nvGrpSpPr>
        <p:grpSpPr bwMode="auto">
          <a:xfrm>
            <a:off x="650875" y="1295400"/>
            <a:ext cx="6588125" cy="1295400"/>
            <a:chOff x="1447800" y="1295400"/>
            <a:chExt cx="5791200" cy="1295400"/>
          </a:xfrm>
        </p:grpSpPr>
        <p:sp>
          <p:nvSpPr>
            <p:cNvPr id="22533" name="Rectangle 9"/>
            <p:cNvSpPr>
              <a:spLocks noChangeArrowheads="1"/>
            </p:cNvSpPr>
            <p:nvPr/>
          </p:nvSpPr>
          <p:spPr bwMode="auto">
            <a:xfrm>
              <a:off x="1447800" y="1295400"/>
              <a:ext cx="5791200" cy="1295400"/>
            </a:xfrm>
            <a:prstGeom prst="rect">
              <a:avLst/>
            </a:prstGeom>
            <a:solidFill>
              <a:schemeClr val="bg1"/>
            </a:solidFill>
            <a:ln w="9525" algn="ctr">
              <a:solidFill>
                <a:srgbClr val="4D4D4D"/>
              </a:solidFill>
              <a:round/>
              <a:headEnd/>
              <a:tailEnd/>
            </a:ln>
          </p:spPr>
          <p:txBody>
            <a:bodyPr lIns="90000" tIns="46800" rIns="90000" bIns="46800" anchor="ctr"/>
            <a:lstStyle/>
            <a:p>
              <a:endParaRPr lang="en-US"/>
            </a:p>
          </p:txBody>
        </p:sp>
        <p:sp>
          <p:nvSpPr>
            <p:cNvPr id="22534" name="TextBox 3"/>
            <p:cNvSpPr txBox="1">
              <a:spLocks noChangeArrowheads="1"/>
            </p:cNvSpPr>
            <p:nvPr/>
          </p:nvSpPr>
          <p:spPr bwMode="auto">
            <a:xfrm>
              <a:off x="1524000" y="1676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b="1">
                  <a:solidFill>
                    <a:srgbClr val="003399"/>
                  </a:solidFill>
                  <a:latin typeface="Arial" pitchFamily="34" charset="0"/>
                </a:rPr>
                <a:t>Relative Government Take </a:t>
              </a:r>
              <a:r>
                <a:rPr lang="en-US">
                  <a:solidFill>
                    <a:srgbClr val="003399"/>
                  </a:solidFill>
                  <a:latin typeface="Arial" pitchFamily="34" charset="0"/>
                </a:rPr>
                <a:t>= </a:t>
              </a:r>
            </a:p>
          </p:txBody>
        </p:sp>
        <p:sp>
          <p:nvSpPr>
            <p:cNvPr id="22535" name="TextBox 4"/>
            <p:cNvSpPr txBox="1">
              <a:spLocks noChangeArrowheads="1"/>
            </p:cNvSpPr>
            <p:nvPr/>
          </p:nvSpPr>
          <p:spPr bwMode="auto">
            <a:xfrm>
              <a:off x="4724400" y="14478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a:solidFill>
                    <a:srgbClr val="003399"/>
                  </a:solidFill>
                  <a:latin typeface="Arial" pitchFamily="34" charset="0"/>
                </a:rPr>
                <a:t>Government Take</a:t>
              </a:r>
            </a:p>
          </p:txBody>
        </p:sp>
        <p:sp>
          <p:nvSpPr>
            <p:cNvPr id="22536" name="TextBox 5"/>
            <p:cNvSpPr txBox="1">
              <a:spLocks noChangeArrowheads="1"/>
            </p:cNvSpPr>
            <p:nvPr/>
          </p:nvSpPr>
          <p:spPr bwMode="auto">
            <a:xfrm>
              <a:off x="4724400" y="19050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a:solidFill>
                    <a:srgbClr val="003399"/>
                  </a:solidFill>
                  <a:latin typeface="Arial" pitchFamily="34" charset="0"/>
                </a:rPr>
                <a:t>Divisible Income</a:t>
              </a:r>
            </a:p>
          </p:txBody>
        </p:sp>
        <p:cxnSp>
          <p:nvCxnSpPr>
            <p:cNvPr id="22537" name="Straight Connector 7"/>
            <p:cNvCxnSpPr>
              <a:cxnSpLocks noChangeShapeType="1"/>
            </p:cNvCxnSpPr>
            <p:nvPr/>
          </p:nvCxnSpPr>
          <p:spPr bwMode="auto">
            <a:xfrm flipV="1">
              <a:off x="4724400" y="1828800"/>
              <a:ext cx="2286000" cy="18366"/>
            </a:xfrm>
            <a:prstGeom prst="line">
              <a:avLst/>
            </a:prstGeom>
            <a:noFill/>
            <a:ln w="12700" algn="ctr">
              <a:solidFill>
                <a:srgbClr val="4D4D4D"/>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59327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33425"/>
          </a:xfrm>
        </p:spPr>
        <p:txBody>
          <a:bodyPr>
            <a:normAutofit/>
          </a:bodyPr>
          <a:lstStyle/>
          <a:p>
            <a:pPr>
              <a:defRPr/>
            </a:pPr>
            <a:r>
              <a:rPr lang="en-US" dirty="0" smtClean="0">
                <a:cs typeface="MS PGothic" pitchFamily="34" charset="-128"/>
              </a:rPr>
              <a:t>Fixed Royalty v Profit Based Fiscal Systems</a:t>
            </a:r>
            <a:endParaRPr lang="en-US" dirty="0">
              <a:cs typeface="MS PGothic" pitchFamily="34" charset="-128"/>
            </a:endParaRP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93" y="2238375"/>
            <a:ext cx="35941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p:cNvSpPr txBox="1">
            <a:spLocks noChangeArrowheads="1"/>
          </p:cNvSpPr>
          <p:nvPr/>
        </p:nvSpPr>
        <p:spPr bwMode="auto">
          <a:xfrm>
            <a:off x="1220293" y="1784350"/>
            <a:ext cx="232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sz="1100" b="1"/>
              <a:t>Incidence of  a 30% Fixed Royalty on 5 Different Projects</a:t>
            </a:r>
          </a:p>
        </p:txBody>
      </p:sp>
      <p:cxnSp>
        <p:nvCxnSpPr>
          <p:cNvPr id="10" name="Straight Connector 9"/>
          <p:cNvCxnSpPr/>
          <p:nvPr/>
        </p:nvCxnSpPr>
        <p:spPr>
          <a:xfrm>
            <a:off x="297955" y="3157538"/>
            <a:ext cx="3986213"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99930" y="2330450"/>
            <a:ext cx="358775" cy="827088"/>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845643" y="2330450"/>
            <a:ext cx="358775" cy="259715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1" name="TextBox 6"/>
          <p:cNvSpPr txBox="1">
            <a:spLocks noChangeArrowheads="1"/>
          </p:cNvSpPr>
          <p:nvPr/>
        </p:nvSpPr>
        <p:spPr bwMode="auto">
          <a:xfrm>
            <a:off x="3949205" y="2525713"/>
            <a:ext cx="79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eaLnBrk="1" hangingPunct="1"/>
            <a:r>
              <a:rPr lang="en-US" sz="1400"/>
              <a:t>Divisible Income</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815" y="2264477"/>
            <a:ext cx="35941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V="1">
            <a:off x="4896815" y="2649516"/>
            <a:ext cx="3338512" cy="140566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Box 13"/>
          <p:cNvSpPr txBox="1">
            <a:spLocks noChangeArrowheads="1"/>
          </p:cNvSpPr>
          <p:nvPr/>
        </p:nvSpPr>
        <p:spPr bwMode="auto">
          <a:xfrm>
            <a:off x="5696915" y="1810452"/>
            <a:ext cx="232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ea typeface="ＭＳ Ｐゴシック"/>
                <a:cs typeface="ＭＳ Ｐゴシック"/>
              </a:defRPr>
            </a:lvl1pPr>
            <a:lvl2pPr marL="742950" indent="-285750" eaLnBrk="0" hangingPunct="0">
              <a:defRPr sz="2400">
                <a:solidFill>
                  <a:schemeClr val="tx1"/>
                </a:solidFill>
                <a:latin typeface="Arial Narrow" pitchFamily="34" charset="0"/>
                <a:ea typeface="ＭＳ Ｐゴシック"/>
                <a:cs typeface="ＭＳ Ｐゴシック"/>
              </a:defRPr>
            </a:lvl2pPr>
            <a:lvl3pPr marL="1143000" indent="-228600" eaLnBrk="0" hangingPunct="0">
              <a:defRPr sz="2400">
                <a:solidFill>
                  <a:schemeClr val="tx1"/>
                </a:solidFill>
                <a:latin typeface="Arial Narrow" pitchFamily="34" charset="0"/>
                <a:ea typeface="ＭＳ Ｐゴシック"/>
                <a:cs typeface="ＭＳ Ｐゴシック"/>
              </a:defRPr>
            </a:lvl3pPr>
            <a:lvl4pPr marL="1600200" indent="-228600" eaLnBrk="0" hangingPunct="0">
              <a:defRPr sz="2400">
                <a:solidFill>
                  <a:schemeClr val="tx1"/>
                </a:solidFill>
                <a:latin typeface="Arial Narrow" pitchFamily="34" charset="0"/>
                <a:ea typeface="ＭＳ Ｐゴシック"/>
                <a:cs typeface="ＭＳ Ｐゴシック"/>
              </a:defRPr>
            </a:lvl4pPr>
            <a:lvl5pPr marL="2057400" indent="-228600" eaLnBrk="0" hangingPunct="0">
              <a:defRPr sz="2400">
                <a:solidFill>
                  <a:schemeClr val="tx1"/>
                </a:solidFill>
                <a:latin typeface="Arial Narrow"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gn="ctr" eaLnBrk="1" hangingPunct="1"/>
            <a:r>
              <a:rPr lang="en-US" sz="1100" b="1"/>
              <a:t>Incidence of  a 50% Profit-Based Tax on 5 Different Projects</a:t>
            </a:r>
          </a:p>
        </p:txBody>
      </p:sp>
      <p:sp>
        <p:nvSpPr>
          <p:cNvPr id="17" name="Rectangle 16"/>
          <p:cNvSpPr/>
          <p:nvPr/>
        </p:nvSpPr>
        <p:spPr>
          <a:xfrm>
            <a:off x="7876552" y="2356552"/>
            <a:ext cx="358775" cy="827088"/>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5322265" y="2356552"/>
            <a:ext cx="358775" cy="259715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5391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Regime Competitiveness: Average Government Take</a:t>
            </a:r>
          </a:p>
        </p:txBody>
      </p:sp>
      <p:pic>
        <p:nvPicPr>
          <p:cNvPr id="3993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868363"/>
            <a:ext cx="77993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1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ea typeface="ＭＳ Ｐゴシック"/>
              </a:rPr>
              <a:t>Regime Competitiveness: Average Government Take</a:t>
            </a:r>
          </a:p>
        </p:txBody>
      </p:sp>
      <p:pic>
        <p:nvPicPr>
          <p:cNvPr id="4096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868363"/>
            <a:ext cx="77993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02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 of Progressivity on Price Upside</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9872"/>
            <a:ext cx="8229600" cy="352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737269"/>
      </p:ext>
    </p:extLst>
  </p:cSld>
  <p:clrMapOvr>
    <a:masterClrMapping/>
  </p:clrMapOvr>
</p:sld>
</file>

<file path=ppt/theme/theme1.xml><?xml version="1.0" encoding="utf-8"?>
<a:theme xmlns:a="http://schemas.openxmlformats.org/drawingml/2006/main" name="blank">
  <a:themeElements>
    <a:clrScheme name="PFC ENERGY Colors 1">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Graph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6724</TotalTime>
  <Words>1479</Words>
  <Application>Microsoft Office PowerPoint</Application>
  <PresentationFormat>On-screen Show (4:3)</PresentationFormat>
  <Paragraphs>160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vt:lpstr>
      <vt:lpstr>Discussion Slides:  Alaska House Resources Committee</vt:lpstr>
      <vt:lpstr>PowerPoint Presentation</vt:lpstr>
      <vt:lpstr>Fixed-Royalty Jurisdictions in US Lower 48 Are A Key Competitor to Alaska for Investment Dollars</vt:lpstr>
      <vt:lpstr>Alaska’s Days of “Easy Oil” Are Gone: High Costs and High Government Take Present Challenges</vt:lpstr>
      <vt:lpstr>Relative Government Take (Definition)</vt:lpstr>
      <vt:lpstr>Fixed Royalty v Profit Based Fiscal Systems</vt:lpstr>
      <vt:lpstr>Regime Competitiveness: Average Government Take</vt:lpstr>
      <vt:lpstr>Regime Competitiveness: Average Government Take</vt:lpstr>
      <vt:lpstr>Effect of Progressivity on Price Upside</vt:lpstr>
      <vt:lpstr>Low Cost Light Oil: Hypothetical 10 mb/d Project Cashflows ($13/bbl Capex, $10/bbl Opex)</vt:lpstr>
      <vt:lpstr>New Light Oil: Hypothetical 10 mb/d Project Cashflows ($17/bbl Capex, $15/bbl Opex)</vt:lpstr>
      <vt:lpstr>Mid-High Cost Project: Hypothetical 10 mb/d Project Cashflows ($25/bbl Capex, $15/bbl Opex)</vt:lpstr>
      <vt:lpstr>High Cost Project: Hypothetical 10 mb/d Project Cashflows ($34/bbl Capex, $15/bbl Opex)</vt:lpstr>
      <vt:lpstr>Project Value Under ACES: Cost and Price Sensitivity</vt:lpstr>
      <vt:lpstr>ACES – Effective as a Harvest Area Fiscal Regime</vt:lpstr>
      <vt:lpstr>Options to Spur New Developments</vt:lpstr>
      <vt:lpstr>PowerPoint Presentation</vt:lpstr>
      <vt:lpstr>Options to Spur New Developments</vt:lpstr>
      <vt:lpstr>HB 3001 – Main Aspects</vt:lpstr>
      <vt:lpstr>Understanding the Gross Revenue Exclusions</vt:lpstr>
      <vt:lpstr>Purpose of Gross Revenue Exclusion Concept</vt:lpstr>
      <vt:lpstr>FY 2013 Revenue Comparison</vt:lpstr>
      <vt:lpstr>FY 2013 Government Take Comparison</vt:lpstr>
      <vt:lpstr>$17/bbl Field: Project Value Under Different Fiscal Options</vt:lpstr>
      <vt:lpstr>$25/bbl Field: Project Value Under Different Fiscal Options</vt:lpstr>
      <vt:lpstr>$34/bbl Field: Project Value Under Different Fiscal Options</vt:lpstr>
      <vt:lpstr>40% Well Credits Create High Levels of Government Support</vt:lpstr>
      <vt:lpstr>Key Issues</vt:lpstr>
      <vt:lpstr>Main Regional Offices</vt:lpstr>
      <vt:lpstr>Notice</vt:lpstr>
      <vt:lpstr>PowerPoint Presentation</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Reinsch</dc:creator>
  <cp:lastModifiedBy>Janak Mayer</cp:lastModifiedBy>
  <cp:revision>165</cp:revision>
  <dcterms:created xsi:type="dcterms:W3CDTF">2011-11-10T18:14:02Z</dcterms:created>
  <dcterms:modified xsi:type="dcterms:W3CDTF">2012-04-23T15:43:54Z</dcterms:modified>
</cp:coreProperties>
</file>