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2" r:id="rId4"/>
    <p:sldId id="279" r:id="rId5"/>
    <p:sldId id="281" r:id="rId6"/>
    <p:sldId id="265" r:id="rId7"/>
    <p:sldId id="266" r:id="rId8"/>
    <p:sldId id="267" r:id="rId9"/>
    <p:sldId id="268" r:id="rId10"/>
    <p:sldId id="280" r:id="rId11"/>
    <p:sldId id="269" r:id="rId12"/>
    <p:sldId id="270" r:id="rId13"/>
    <p:sldId id="271" r:id="rId14"/>
    <p:sldId id="275" r:id="rId15"/>
    <p:sldId id="282" r:id="rId16"/>
    <p:sldId id="273" r:id="rId17"/>
    <p:sldId id="283" r:id="rId18"/>
    <p:sldId id="278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6" autoAdjust="0"/>
  </p:normalViewPr>
  <p:slideViewPr>
    <p:cSldViewPr snapToGrid="0" snapToObjects="1">
      <p:cViewPr varScale="1">
        <p:scale>
          <a:sx n="71" d="100"/>
          <a:sy n="71" d="100"/>
        </p:scale>
        <p:origin x="11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AA46-0FD2-48AF-9A2A-340930E76BDD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CB4DA-12AB-4F2F-ADF1-CC6269398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3327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94EB1F-4C3A-4C13-9457-63A1D56778FA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3502AA-551F-4B03-B6E0-99DD19824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6607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F04EF-66C3-458D-A719-88F2B3D7DB7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AA1262-9B05-4E18-997F-2999C532F3E9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389BC4-FC70-4440-87D1-BCE333DD7138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2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82579F0-956D-49F9-BB3F-0F1FF4374CD7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1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ED31C8-7712-462B-A280-E8AFB9BD461C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4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AE83AD-0307-4257-8D85-8EE0E1531678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9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1C9291-C5FA-422B-9B97-67A2E36FCD08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1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9B2866-3958-469A-A314-DCFD37DA443C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22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C8DA3D-B52E-4A40-99D5-FB0F6D64FFF1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29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C8DA3D-B52E-4A40-99D5-FB0F6D64FFF1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03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F04EF-66C3-458D-A719-88F2B3D7DB7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0B634F-D283-430F-96B4-3F94A19A2B1E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BC9C062-A093-46DB-9469-F341D686E42E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4C7A15-1374-4E90-9371-B83827E4C08F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4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EE4C5A-B32B-40B8-8F73-E1E3D81575A1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68F8308-B0AD-488D-A5A8-CF873B8DCE2F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777B9BB-6DB1-43C4-8CA7-CB83C703810C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1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EDC0004-81C7-441A-A1F2-5106902AC19B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7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D7238D-01D5-43FB-A4CA-7B03F134A974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6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A8B34-7F3A-4908-867D-BFF2B5879FC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0661FF-5DD0-4F8C-A579-B8ACE8B3815F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1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93688"/>
            <a:ext cx="3348038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5025" y="0"/>
            <a:ext cx="19748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1313" y="0"/>
            <a:ext cx="24765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08900" y="0"/>
            <a:ext cx="14446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7817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0406-4D84-407D-8307-E669F9DF0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0188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125413" y="400050"/>
            <a:ext cx="5580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6464-BFDF-48B8-ADBD-0976BE941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1850" y="1538288"/>
            <a:ext cx="12684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 userDrawn="1"/>
        </p:nvSpPr>
        <p:spPr bwMode="auto">
          <a:xfrm rot="5400000">
            <a:off x="4260851" y="3189287"/>
            <a:ext cx="4570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8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847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3E80-FAE0-490D-BAF2-85C620C4D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9713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04086A6-4DE3-471D-BD65-22EC18B27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1850" y="1538288"/>
            <a:ext cx="12684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 userDrawn="1"/>
        </p:nvSpPr>
        <p:spPr bwMode="auto">
          <a:xfrm rot="5400000">
            <a:off x="4260851" y="3189287"/>
            <a:ext cx="4570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800" dirty="0" smtClean="0">
                <a:solidFill>
                  <a:srgbClr val="FFFFFF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847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C9A3650-297F-4A54-A8E2-6BA602EA4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9713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1D5B-80A3-4728-8680-79D2216A3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1850" y="1538288"/>
            <a:ext cx="12684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 userDrawn="1"/>
        </p:nvSpPr>
        <p:spPr bwMode="auto">
          <a:xfrm rot="5400000">
            <a:off x="4260851" y="3189287"/>
            <a:ext cx="4570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800" dirty="0" smtClean="0">
                <a:solidFill>
                  <a:prstClr val="white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847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BCE7-73A5-4256-82D4-8F3117F93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230188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115888" y="400050"/>
            <a:ext cx="55816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9320-146D-40D4-86FA-6DADF3F13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0188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125413" y="400050"/>
            <a:ext cx="5580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17993"/>
            <a:ext cx="646393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17806"/>
            <a:ext cx="64639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1CE9-AC73-418A-B21E-EE4623771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9713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 txBox="1">
            <a:spLocks/>
          </p:cNvSpPr>
          <p:nvPr userDrawn="1"/>
        </p:nvSpPr>
        <p:spPr bwMode="auto">
          <a:xfrm>
            <a:off x="125413" y="409575"/>
            <a:ext cx="55816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3925" y="228600"/>
            <a:ext cx="1265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3450" y="1492250"/>
            <a:ext cx="12557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3450" y="2752725"/>
            <a:ext cx="12557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9788" y="228600"/>
            <a:ext cx="1266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2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518" y="1600200"/>
            <a:ext cx="338273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F53-0BDB-4412-A6FD-25CF3C3B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0188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 txBox="1">
            <a:spLocks/>
          </p:cNvSpPr>
          <p:nvPr userDrawn="1"/>
        </p:nvSpPr>
        <p:spPr bwMode="auto">
          <a:xfrm>
            <a:off x="125413" y="400050"/>
            <a:ext cx="5580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084577" cy="639762"/>
          </a:xfrm>
        </p:spPr>
        <p:txBody>
          <a:bodyPr anchor="b">
            <a:noAutofit/>
          </a:bodyPr>
          <a:lstStyle>
            <a:lvl1pPr marL="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0845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5307" y="1535113"/>
            <a:ext cx="3500945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5307" y="2174875"/>
            <a:ext cx="35009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FBC5-3ED4-42DF-ADAB-BE281C097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25"/>
            <a:ext cx="58229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 txBox="1">
            <a:spLocks/>
          </p:cNvSpPr>
          <p:nvPr userDrawn="1"/>
        </p:nvSpPr>
        <p:spPr bwMode="auto">
          <a:xfrm>
            <a:off x="125413" y="407988"/>
            <a:ext cx="5580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8459-3C68-49F7-BEF8-6A63BCD94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9713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6E7C-22DC-43A4-82A9-3F05635CB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9713"/>
            <a:ext cx="58229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 txBox="1">
            <a:spLocks/>
          </p:cNvSpPr>
          <p:nvPr userDrawn="1"/>
        </p:nvSpPr>
        <p:spPr bwMode="auto">
          <a:xfrm>
            <a:off x="125413" y="409575"/>
            <a:ext cx="5580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AvarkanBlack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4187"/>
            <a:ext cx="3611202" cy="45519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74187"/>
            <a:ext cx="3008313" cy="4551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62EA-AD43-4171-9F28-AE4E827A2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DABC-A365-4BAA-A541-53D3A74F9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6207125"/>
            <a:ext cx="914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29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varkanBook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2/5/2015 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281" y="6356350"/>
            <a:ext cx="377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Univers"/>
                <a:ea typeface="+mn-ea"/>
                <a:cs typeface="Univers"/>
              </a:defRPr>
            </a:lvl1pPr>
          </a:lstStyle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633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varkan-Book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E4EE9E5-91AC-484A-A7E8-30F24E219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1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96163" y="6311900"/>
            <a:ext cx="1143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18" r:id="rId9"/>
    <p:sldLayoutId id="2147484128" r:id="rId10"/>
    <p:sldLayoutId id="2147484129" r:id="rId11"/>
    <p:sldLayoutId id="2147484146" r:id="rId12"/>
    <p:sldLayoutId id="2147484150" r:id="rId13"/>
    <p:sldLayoutId id="2147484136" r:id="rId14"/>
    <p:sldLayoutId id="2147484139" r:id="rId15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varkanBlack"/>
          <a:ea typeface="MS PGothic" pitchFamily="34" charset="-128"/>
          <a:cs typeface="AvarkanBlac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MS PGothic" pitchFamily="34" charset="-128"/>
          <a:cs typeface="AvarkanBl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MS PGothic" pitchFamily="34" charset="-128"/>
          <a:cs typeface="AvarkanBl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MS PGothic" pitchFamily="34" charset="-128"/>
          <a:cs typeface="AvarkanBl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MS PGothic" pitchFamily="34" charset="-128"/>
          <a:cs typeface="AvarkanBlack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arkanBlack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varkanBook"/>
          <a:ea typeface="MS PGothic" pitchFamily="34" charset="-128"/>
          <a:cs typeface="Avarkan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varkanBook"/>
          <a:ea typeface="MS PGothic" pitchFamily="34" charset="-128"/>
          <a:cs typeface="Avarkan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varkanBook"/>
          <a:ea typeface="MS PGothic" pitchFamily="34" charset="-128"/>
          <a:cs typeface="Avarkan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varkanBook"/>
          <a:ea typeface="MS PGothic" pitchFamily="34" charset="-128"/>
          <a:cs typeface="Avarkan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varkanBook"/>
          <a:ea typeface="MS PGothic" pitchFamily="34" charset="-128"/>
          <a:cs typeface="Avarkan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 bwMode="auto">
          <a:xfrm>
            <a:off x="0" y="2247900"/>
            <a:ext cx="91440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Univers"/>
                <a:cs typeface="AvarkanBlack" charset="0"/>
              </a:rPr>
              <a:t>Alaska Industrial Development </a:t>
            </a:r>
            <a:br>
              <a:rPr lang="en-US" sz="3600" b="1" dirty="0" smtClean="0">
                <a:latin typeface="Univers"/>
                <a:cs typeface="AvarkanBlack" charset="0"/>
              </a:rPr>
            </a:br>
            <a:r>
              <a:rPr lang="en-US" sz="3600" b="1" dirty="0" smtClean="0">
                <a:latin typeface="Univers"/>
                <a:cs typeface="AvarkanBlack" charset="0"/>
              </a:rPr>
              <a:t>and Export Authority </a:t>
            </a:r>
            <a:endParaRPr lang="en-US" sz="3600" dirty="0" smtClean="0">
              <a:latin typeface="AvarkanBlack" charset="0"/>
              <a:cs typeface="AvarkanBlack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338917" y="5691202"/>
            <a:ext cx="2686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February 5, 2015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0208" y="3939878"/>
            <a:ext cx="8943584" cy="1790981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tx1"/>
                </a:solidFill>
                <a:latin typeface="Univers"/>
              </a:rPr>
              <a:t>Overview of Interior Energy Project and Potential Purchase of  Pentex Alaska Natural Gas Company, LLC</a:t>
            </a:r>
          </a:p>
          <a:p>
            <a:endParaRPr lang="en-US" sz="1800" b="1" dirty="0" smtClean="0">
              <a:solidFill>
                <a:schemeClr val="tx1"/>
              </a:solidFill>
              <a:latin typeface="Univers"/>
            </a:endParaRPr>
          </a:p>
          <a:p>
            <a:r>
              <a:rPr lang="en-US" sz="2500" b="1" dirty="0" smtClean="0">
                <a:solidFill>
                  <a:schemeClr val="tx1"/>
                </a:solidFill>
                <a:latin typeface="Univers"/>
              </a:rPr>
              <a:t>Senate Special Committee on Energy</a:t>
            </a:r>
            <a:endParaRPr lang="en-US" sz="2500" b="1" dirty="0">
              <a:solidFill>
                <a:schemeClr val="tx1"/>
              </a:solidFill>
              <a:latin typeface="Univer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 smtClean="0"/>
              <a:t>Natural Gas Conversions</a:t>
            </a:r>
            <a:endParaRPr lang="en-US" dirty="0"/>
          </a:p>
        </p:txBody>
      </p:sp>
      <p:sp>
        <p:nvSpPr>
          <p:cNvPr id="8" name="Content Placeholder 18"/>
          <p:cNvSpPr txBox="1">
            <a:spLocks/>
          </p:cNvSpPr>
          <p:nvPr/>
        </p:nvSpPr>
        <p:spPr>
          <a:xfrm>
            <a:off x="609600" y="17526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Conversion Working Group meets regularly to discuss home and business conversions as part of the Interior Energy Project</a:t>
            </a:r>
          </a:p>
          <a:p>
            <a:pPr lvl="1"/>
            <a:r>
              <a:rPr lang="en-US" sz="1800" dirty="0" smtClean="0"/>
              <a:t>Formed on July 8, 2014</a:t>
            </a:r>
          </a:p>
          <a:p>
            <a:pPr lvl="1"/>
            <a:r>
              <a:rPr lang="en-US" sz="1800" dirty="0" smtClean="0"/>
              <a:t>Regular participation from representatives of Alaska Energy Authority, Alaska Housing and Finance Corporation, the Fairbanks North Star Borough, Fairbanks Natural Gas, and the Interior Gas Utility</a:t>
            </a:r>
          </a:p>
          <a:p>
            <a:r>
              <a:rPr lang="en-US" sz="2200" dirty="0" smtClean="0"/>
              <a:t>Surveyed the community’s willingness and cost to convert</a:t>
            </a:r>
          </a:p>
          <a:p>
            <a:pPr lvl="1"/>
            <a:r>
              <a:rPr lang="en-US" sz="1800" dirty="0" smtClean="0"/>
              <a:t>Estimate the total community conversion rate and gas use</a:t>
            </a:r>
          </a:p>
          <a:p>
            <a:pPr lvl="1"/>
            <a:r>
              <a:rPr lang="en-US" sz="1800" dirty="0" smtClean="0"/>
              <a:t>Estimate the demand for conversion financing</a:t>
            </a:r>
          </a:p>
          <a:p>
            <a:r>
              <a:rPr lang="en-US" sz="2200" dirty="0" smtClean="0"/>
              <a:t>Working towards a comprehensive program to coordinate the financing of conversions to natural gas</a:t>
            </a:r>
          </a:p>
          <a:p>
            <a:pPr lvl="1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Natural Gas Distribution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523999"/>
            <a:ext cx="8263218" cy="4678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/>
              <a:t>In 2014, AIDEA financed:</a:t>
            </a:r>
          </a:p>
          <a:p>
            <a:pPr lvl="1"/>
            <a:r>
              <a:rPr lang="en-US" sz="2000" dirty="0"/>
              <a:t>FNG’s </a:t>
            </a:r>
            <a:r>
              <a:rPr lang="en-US" sz="2000" dirty="0" smtClean="0"/>
              <a:t>build out </a:t>
            </a:r>
            <a:r>
              <a:rPr lang="en-US" sz="2000" dirty="0"/>
              <a:t>of 33.4 miles of pipe in Fairbanks</a:t>
            </a:r>
          </a:p>
          <a:p>
            <a:pPr lvl="1"/>
            <a:r>
              <a:rPr lang="en-US" sz="2000" dirty="0"/>
              <a:t>IGU’s system design and purchase of pipe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The AIDEA Board is considering IGU’s application for a $30 million financing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Summer 2015 construction of Phase </a:t>
            </a:r>
            <a:r>
              <a:rPr lang="en-US" sz="2000" dirty="0" smtClean="0"/>
              <a:t>1 (North Pole build out – 72 miles reaching 2,177 customers)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In 2015, FNG </a:t>
            </a:r>
            <a:r>
              <a:rPr lang="en-US" sz="2400" dirty="0" smtClean="0"/>
              <a:t>projects </a:t>
            </a:r>
            <a:r>
              <a:rPr lang="en-US" sz="2400" dirty="0"/>
              <a:t>to build out approximately </a:t>
            </a:r>
            <a:r>
              <a:rPr lang="en-US" sz="2400" dirty="0" smtClean="0"/>
              <a:t>26.2 </a:t>
            </a:r>
            <a:r>
              <a:rPr lang="en-US" sz="2400" dirty="0"/>
              <a:t>miles of pipe in Fairbanks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the proposed purchase of </a:t>
            </a:r>
            <a:r>
              <a:rPr lang="en-US" sz="2400" dirty="0" smtClean="0"/>
              <a:t>Pentex, AIDEA would acquire FNG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5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Pentex Acquisition Overview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539083"/>
            <a:ext cx="8263218" cy="45870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AIDEA signed a </a:t>
            </a:r>
            <a:r>
              <a:rPr lang="en-US" sz="2000" dirty="0" smtClean="0"/>
              <a:t>Letter </a:t>
            </a:r>
            <a:r>
              <a:rPr lang="en-US" sz="2000" dirty="0"/>
              <a:t>of </a:t>
            </a:r>
            <a:r>
              <a:rPr lang="en-US" sz="2000" dirty="0" smtClean="0"/>
              <a:t>Intent </a:t>
            </a:r>
            <a:r>
              <a:rPr lang="en-US" sz="2000" dirty="0"/>
              <a:t>to purchase Pentex Alaska Natural Gas Company, LLC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Signed January 26, 2015</a:t>
            </a:r>
          </a:p>
          <a:p>
            <a:pPr lvl="1"/>
            <a:r>
              <a:rPr lang="en-US" sz="2000" dirty="0"/>
              <a:t>Non-binding</a:t>
            </a:r>
          </a:p>
          <a:p>
            <a:pPr lvl="1"/>
            <a:r>
              <a:rPr lang="en-US" sz="2000" dirty="0"/>
              <a:t>$52.5 million price includes all Pentex assets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Letter of Intent </a:t>
            </a:r>
            <a:r>
              <a:rPr lang="en-US" sz="2000" dirty="0" smtClean="0"/>
              <a:t>provides </a:t>
            </a:r>
            <a:r>
              <a:rPr lang="en-US" sz="2000" dirty="0"/>
              <a:t>framework for evaluating the p</a:t>
            </a:r>
            <a:r>
              <a:rPr lang="en-US" sz="2000" dirty="0" smtClean="0"/>
              <a:t>roposed </a:t>
            </a:r>
            <a:r>
              <a:rPr lang="en-US" sz="2000" dirty="0"/>
              <a:t>p</a:t>
            </a:r>
            <a:r>
              <a:rPr lang="en-US" sz="2000" dirty="0" smtClean="0"/>
              <a:t>urchase through a public process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Subject to AIDEA due diligence, AIDEA Board vote, and regulatory approval</a:t>
            </a:r>
          </a:p>
          <a:p>
            <a:r>
              <a:rPr lang="en-US" sz="2000" dirty="0"/>
              <a:t>Intended to reduce distribution costs </a:t>
            </a:r>
            <a:r>
              <a:rPr lang="en-US" sz="2000" dirty="0" smtClean="0"/>
              <a:t>by creating an integrated system which will accelerate expansion and reduce operating cost</a:t>
            </a:r>
          </a:p>
          <a:p>
            <a:r>
              <a:rPr lang="en-US" sz="2000" dirty="0" smtClean="0"/>
              <a:t>Opens </a:t>
            </a:r>
            <a:r>
              <a:rPr lang="en-US" sz="2000" dirty="0"/>
              <a:t>up options for new LNG </a:t>
            </a:r>
            <a:r>
              <a:rPr lang="en-US" sz="2000" dirty="0" smtClean="0"/>
              <a:t>supply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 smtClean="0"/>
              <a:t>Pentex </a:t>
            </a:r>
            <a:r>
              <a:rPr lang="en-US" dirty="0"/>
              <a:t>Acquisition:</a:t>
            </a:r>
            <a:br>
              <a:rPr lang="en-US" dirty="0"/>
            </a:br>
            <a:r>
              <a:rPr lang="en-US" dirty="0"/>
              <a:t>Key Points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534601"/>
            <a:ext cx="8263218" cy="45915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100" dirty="0" smtClean="0"/>
              <a:t>Strategic investment that can play a critical role in achieving the long-term success of the IEP</a:t>
            </a:r>
            <a:endParaRPr lang="en-US" sz="2100" dirty="0"/>
          </a:p>
          <a:p>
            <a:r>
              <a:rPr lang="en-US" sz="2100" dirty="0" smtClean="0"/>
              <a:t>Expecting to integrate distribution systems by ensuring coordination between utilities, avoiding duplication</a:t>
            </a:r>
          </a:p>
          <a:p>
            <a:r>
              <a:rPr lang="en-US" sz="2100" dirty="0" smtClean="0"/>
              <a:t>Investment is expected to provide immediately price relief to existing FNG customers due AIDEA’s cost of capital being substantially lower that of FNG</a:t>
            </a:r>
          </a:p>
          <a:p>
            <a:pPr lvl="0"/>
            <a:r>
              <a:rPr lang="en-US" sz="2100" dirty="0" smtClean="0">
                <a:ea typeface="Calibri" panose="020F0502020204030204" pitchFamily="34" charset="0"/>
                <a:cs typeface="Arial" panose="020B0604020202020204" pitchFamily="34" charset="0"/>
              </a:rPr>
              <a:t>Investment will allow AIDEA to restart construction of </a:t>
            </a:r>
            <a:r>
              <a:rPr lang="en-US" sz="2100" dirty="0">
                <a:ea typeface="Calibri" panose="020F0502020204030204" pitchFamily="34" charset="0"/>
                <a:cs typeface="Arial" panose="020B0604020202020204" pitchFamily="34" charset="0"/>
              </a:rPr>
              <a:t>LNG storage in </a:t>
            </a:r>
            <a:r>
              <a:rPr lang="en-US" sz="2100" dirty="0" smtClean="0">
                <a:ea typeface="Calibri" panose="020F0502020204030204" pitchFamily="34" charset="0"/>
                <a:cs typeface="Arial" panose="020B0604020202020204" pitchFamily="34" charset="0"/>
              </a:rPr>
              <a:t>Fairbanks. Expanded storage </a:t>
            </a:r>
            <a:r>
              <a:rPr lang="en-US" sz="2100" dirty="0"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100" dirty="0" smtClean="0">
                <a:ea typeface="Calibri" panose="020F0502020204030204" pitchFamily="34" charset="0"/>
                <a:cs typeface="Arial" panose="020B0604020202020204" pitchFamily="34" charset="0"/>
              </a:rPr>
              <a:t>key in </a:t>
            </a:r>
            <a:r>
              <a:rPr lang="en-US" sz="2100" dirty="0">
                <a:ea typeface="Calibri" panose="020F0502020204030204" pitchFamily="34" charset="0"/>
                <a:cs typeface="Arial" panose="020B0604020202020204" pitchFamily="34" charset="0"/>
              </a:rPr>
              <a:t>creating an integrated and efficient distribution system for </a:t>
            </a:r>
            <a:r>
              <a:rPr lang="en-US" sz="2100" dirty="0" smtClean="0">
                <a:ea typeface="Calibri" panose="020F0502020204030204" pitchFamily="34" charset="0"/>
                <a:cs typeface="Arial" panose="020B0604020202020204" pitchFamily="34" charset="0"/>
              </a:rPr>
              <a:t>Fairbanks</a:t>
            </a:r>
            <a:endParaRPr lang="en-US" sz="2100" dirty="0" smtClean="0"/>
          </a:p>
          <a:p>
            <a:r>
              <a:rPr lang="en-US" sz="2100" dirty="0" smtClean="0"/>
              <a:t>Investment would be of short duration with the goal of working with community to transition to a single utility serving the Interior</a:t>
            </a:r>
          </a:p>
          <a:p>
            <a:r>
              <a:rPr lang="en-US" sz="2100" dirty="0" smtClean="0"/>
              <a:t>AIDEA would not directly operate the utility</a:t>
            </a:r>
            <a:endParaRPr lang="en-US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8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sz="2400" dirty="0"/>
              <a:t>Benefits of </a:t>
            </a:r>
            <a:r>
              <a:rPr lang="en-US" sz="2400" dirty="0" smtClean="0"/>
              <a:t>Utility Coordination &amp; Integrated Distribution System</a:t>
            </a:r>
            <a:endParaRPr lang="en-US" sz="2400" dirty="0"/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9999" y="1557013"/>
            <a:ext cx="357364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Reduce construction cost</a:t>
            </a:r>
          </a:p>
          <a:p>
            <a:r>
              <a:rPr lang="en-US" sz="2200" dirty="0" smtClean="0"/>
              <a:t>Reduce O&amp;M </a:t>
            </a:r>
            <a:r>
              <a:rPr lang="en-US" sz="2200" dirty="0"/>
              <a:t>and overhead </a:t>
            </a:r>
            <a:r>
              <a:rPr lang="en-US" sz="2200" dirty="0" smtClean="0"/>
              <a:t>costs</a:t>
            </a:r>
          </a:p>
          <a:p>
            <a:r>
              <a:rPr lang="en-US" sz="2200" dirty="0"/>
              <a:t>R</a:t>
            </a:r>
            <a:r>
              <a:rPr lang="en-US" sz="2200" dirty="0" smtClean="0"/>
              <a:t>estart FNG’s efforts to build storage</a:t>
            </a:r>
            <a:endParaRPr lang="en-US" sz="2200" dirty="0"/>
          </a:p>
          <a:p>
            <a:r>
              <a:rPr lang="en-US" sz="2200" dirty="0"/>
              <a:t>Unified effort to purchase </a:t>
            </a:r>
            <a:r>
              <a:rPr lang="en-US" sz="2200" dirty="0" smtClean="0"/>
              <a:t>LNG</a:t>
            </a:r>
          </a:p>
          <a:p>
            <a:r>
              <a:rPr lang="en-US" sz="2200" dirty="0" smtClean="0"/>
              <a:t>Faster expansion of service to customers through coordinated build out of system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72" y="1524000"/>
            <a:ext cx="5389894" cy="4461523"/>
          </a:xfrm>
          <a:prstGeom prst="rec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429" y="4494186"/>
            <a:ext cx="3028950" cy="828675"/>
          </a:xfrm>
          <a:prstGeom prst="rect">
            <a:avLst/>
          </a:prstGeom>
          <a:ln w="158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11" y="4809544"/>
            <a:ext cx="2676525" cy="819150"/>
          </a:xfrm>
          <a:prstGeom prst="rect">
            <a:avLst/>
          </a:prstGeom>
          <a:ln w="15875"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9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Impact on the Pending Sale of the Titan LNG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600200"/>
            <a:ext cx="8263218" cy="4678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AIDEA will acquire Pentex as an entity, inclusive of Pentex’s interest to sell the LNG </a:t>
            </a:r>
            <a:r>
              <a:rPr lang="en-US" sz="1900" dirty="0" smtClean="0"/>
              <a:t>facility </a:t>
            </a:r>
            <a:r>
              <a:rPr lang="en-US" sz="1900" dirty="0"/>
              <a:t>and trucking assets to a </a:t>
            </a:r>
            <a:r>
              <a:rPr lang="en-US" sz="1900" dirty="0" smtClean="0"/>
              <a:t>Hilcorp subsidiary</a:t>
            </a:r>
            <a:endParaRPr lang="en-US" sz="1900" dirty="0"/>
          </a:p>
          <a:p>
            <a:pPr lvl="1"/>
            <a:r>
              <a:rPr lang="en-US" sz="1900" dirty="0"/>
              <a:t>AIDEA’s acquisition of Pentex would not displace any </a:t>
            </a:r>
            <a:r>
              <a:rPr lang="en-US" sz="1900" dirty="0" smtClean="0"/>
              <a:t>pre-existing </a:t>
            </a:r>
            <a:r>
              <a:rPr lang="en-US" sz="1900" dirty="0"/>
              <a:t>contractual obligations for </a:t>
            </a:r>
            <a:r>
              <a:rPr lang="en-US" sz="1900" dirty="0" smtClean="0"/>
              <a:t>asset sale and LNG supply agreements</a:t>
            </a:r>
            <a:endParaRPr lang="en-US" sz="1900" dirty="0"/>
          </a:p>
          <a:p>
            <a:pPr lvl="1"/>
            <a:r>
              <a:rPr lang="en-US" sz="1900" dirty="0"/>
              <a:t>AIDEA will carefully review these agreements as part of its due </a:t>
            </a:r>
            <a:r>
              <a:rPr lang="en-US" sz="1900" dirty="0" smtClean="0"/>
              <a:t>diligence  </a:t>
            </a:r>
            <a:endParaRPr lang="en-US" sz="1900" dirty="0"/>
          </a:p>
          <a:p>
            <a:pPr lvl="1"/>
            <a:r>
              <a:rPr lang="en-US" sz="1900" dirty="0"/>
              <a:t>LNG </a:t>
            </a:r>
            <a:r>
              <a:rPr lang="en-US" sz="1900" dirty="0" smtClean="0"/>
              <a:t>supply </a:t>
            </a:r>
            <a:r>
              <a:rPr lang="en-US" sz="1900" dirty="0"/>
              <a:t>agreement under consideration by </a:t>
            </a:r>
            <a:r>
              <a:rPr lang="en-US" sz="1900" dirty="0" smtClean="0"/>
              <a:t>RCA</a:t>
            </a:r>
            <a:endParaRPr lang="en-US" sz="1900" dirty="0"/>
          </a:p>
          <a:p>
            <a:pPr lvl="1"/>
            <a:r>
              <a:rPr lang="en-US" sz="1900" dirty="0"/>
              <a:t>Existing </a:t>
            </a:r>
            <a:r>
              <a:rPr lang="en-US" sz="1900" dirty="0" smtClean="0"/>
              <a:t>LNG </a:t>
            </a:r>
            <a:r>
              <a:rPr lang="en-US" sz="1900" dirty="0"/>
              <a:t>supply agreement </a:t>
            </a:r>
            <a:r>
              <a:rPr lang="en-US" sz="1900" dirty="0" smtClean="0"/>
              <a:t>provides </a:t>
            </a:r>
            <a:r>
              <a:rPr lang="en-US" sz="1900" dirty="0"/>
              <a:t>less that 20% of Interior </a:t>
            </a:r>
            <a:r>
              <a:rPr lang="en-US" sz="1900" dirty="0" smtClean="0"/>
              <a:t>needs</a:t>
            </a:r>
            <a:endParaRPr lang="en-US" sz="1900" dirty="0"/>
          </a:p>
          <a:p>
            <a:r>
              <a:rPr lang="en-US" sz="1900" dirty="0" smtClean="0"/>
              <a:t>Pentex</a:t>
            </a:r>
            <a:r>
              <a:rPr lang="en-US" sz="1900" dirty="0"/>
              <a:t>, under AIDEA ownership, may explore with Hilcorp expanding the Titan LNG plant</a:t>
            </a:r>
          </a:p>
          <a:p>
            <a:pPr lvl="1"/>
            <a:r>
              <a:rPr lang="en-US" sz="1900" dirty="0"/>
              <a:t>Acquisition of Pentex may provide an opportunity to quickly bring more LNG to the Interior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34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AIDEA Due Diligence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486100"/>
            <a:ext cx="8263218" cy="4792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/>
              <a:t>Full due diligence </a:t>
            </a:r>
            <a:r>
              <a:rPr lang="en-US" sz="2400" dirty="0" smtClean="0"/>
              <a:t>will be completed </a:t>
            </a:r>
            <a:r>
              <a:rPr lang="en-US" sz="2400" dirty="0"/>
              <a:t>before </a:t>
            </a:r>
            <a:r>
              <a:rPr lang="en-US" sz="2400" dirty="0" smtClean="0"/>
              <a:t>the deal </a:t>
            </a:r>
            <a:r>
              <a:rPr lang="en-US" sz="2400" dirty="0"/>
              <a:t>is approved</a:t>
            </a:r>
          </a:p>
          <a:p>
            <a:pPr lvl="1"/>
            <a:r>
              <a:rPr lang="en-US" sz="2400" dirty="0"/>
              <a:t>Full financial, </a:t>
            </a:r>
            <a:r>
              <a:rPr lang="en-US" sz="2400" dirty="0" smtClean="0"/>
              <a:t>technical, </a:t>
            </a:r>
            <a:r>
              <a:rPr lang="en-US" sz="2400" dirty="0"/>
              <a:t>and legal review</a:t>
            </a:r>
          </a:p>
          <a:p>
            <a:pPr lvl="1"/>
            <a:r>
              <a:rPr lang="en-US" sz="2400" dirty="0"/>
              <a:t>Ensure proposed purchase price reflective of fair market value </a:t>
            </a:r>
          </a:p>
          <a:p>
            <a:pPr lvl="1"/>
            <a:r>
              <a:rPr lang="en-US" sz="2400" dirty="0"/>
              <a:t>Examine the existing agreements with Hilcorp</a:t>
            </a:r>
          </a:p>
          <a:p>
            <a:pPr lvl="1"/>
            <a:r>
              <a:rPr lang="en-US" sz="2400" dirty="0"/>
              <a:t>Complete </a:t>
            </a:r>
            <a:r>
              <a:rPr lang="en-US" sz="2400" dirty="0" smtClean="0"/>
              <a:t>finance </a:t>
            </a:r>
            <a:r>
              <a:rPr lang="en-US" sz="2400" dirty="0"/>
              <a:t>p</a:t>
            </a:r>
            <a:r>
              <a:rPr lang="en-US" sz="2400" dirty="0" smtClean="0"/>
              <a:t>lan </a:t>
            </a:r>
            <a:r>
              <a:rPr lang="en-US" sz="2400" dirty="0"/>
              <a:t>that shows AIDEA will recover its investment with rate of return </a:t>
            </a:r>
            <a:r>
              <a:rPr lang="en-US" sz="2400" dirty="0" smtClean="0"/>
              <a:t>under AS: </a:t>
            </a:r>
            <a:r>
              <a:rPr lang="en-US" sz="2400" dirty="0"/>
              <a:t>44.88.172</a:t>
            </a:r>
          </a:p>
          <a:p>
            <a:pPr lvl="1"/>
            <a:r>
              <a:rPr lang="en-US" sz="2400" dirty="0"/>
              <a:t>Ensure purchase will advances the Interior Energy Project goals and promotes economic development</a:t>
            </a:r>
          </a:p>
          <a:p>
            <a:pPr lvl="1"/>
            <a:r>
              <a:rPr lang="en-US" sz="2400" dirty="0"/>
              <a:t>Solicit review and advice of local </a:t>
            </a:r>
            <a:r>
              <a:rPr lang="en-US" sz="2400" dirty="0" smtClean="0"/>
              <a:t>governments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3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AIDEA’s Next Steps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7526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/>
              <a:t>Commence </a:t>
            </a:r>
            <a:r>
              <a:rPr lang="en-US" sz="2400" dirty="0"/>
              <a:t>due diligence review to confirm whether the Pentex acquisition is a prudent investment for AIDEA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Negotiate definitive </a:t>
            </a:r>
            <a:r>
              <a:rPr lang="en-US" sz="2400" dirty="0" smtClean="0"/>
              <a:t>agreement with Pentex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/>
              <a:t>Solicit advice from </a:t>
            </a:r>
            <a:r>
              <a:rPr lang="en-US" sz="2400" dirty="0" smtClean="0"/>
              <a:t>local </a:t>
            </a:r>
            <a:r>
              <a:rPr lang="en-US" sz="2400" dirty="0"/>
              <a:t>g</a:t>
            </a:r>
            <a:r>
              <a:rPr lang="en-US" sz="2400" dirty="0" smtClean="0"/>
              <a:t>overnments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/>
              <a:t>Submit due diligence and finance plan to Board through AIDEA’s public hearing process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Proposed </a:t>
            </a:r>
            <a:r>
              <a:rPr lang="en-US" sz="2400" dirty="0" smtClean="0"/>
              <a:t>transaction </a:t>
            </a:r>
            <a:r>
              <a:rPr lang="en-US" sz="2400" dirty="0"/>
              <a:t>would be considered by Board and voted on by Board in a </a:t>
            </a:r>
            <a:r>
              <a:rPr lang="en-US" sz="2400" dirty="0" smtClean="0"/>
              <a:t>public meeting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 bwMode="auto">
          <a:xfrm>
            <a:off x="0" y="2247900"/>
            <a:ext cx="91440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Univers"/>
                <a:cs typeface="AvarkanBlack" charset="0"/>
              </a:rPr>
              <a:t>Alaska Industrial Development </a:t>
            </a:r>
            <a:br>
              <a:rPr lang="en-US" sz="3600" b="1" dirty="0" smtClean="0">
                <a:latin typeface="Univers"/>
                <a:cs typeface="AvarkanBlack" charset="0"/>
              </a:rPr>
            </a:br>
            <a:r>
              <a:rPr lang="en-US" sz="3600" b="1" dirty="0" smtClean="0">
                <a:latin typeface="Univers"/>
                <a:cs typeface="AvarkanBlack" charset="0"/>
              </a:rPr>
              <a:t>and Export Authority </a:t>
            </a:r>
            <a:endParaRPr lang="en-US" sz="3600" dirty="0" smtClean="0">
              <a:latin typeface="AvarkanBlack" charset="0"/>
              <a:cs typeface="AvarkanBlack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0208" y="3939878"/>
            <a:ext cx="8943584" cy="179098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Univers"/>
              </a:rPr>
              <a:t>Questions?</a:t>
            </a:r>
            <a:endParaRPr lang="en-US" sz="2800" b="1" dirty="0">
              <a:solidFill>
                <a:schemeClr val="tx1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353219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 bwMode="auto">
          <a:xfrm>
            <a:off x="465991" y="409575"/>
            <a:ext cx="5239483" cy="815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>
              <a:latin typeface="AvarkanBlack" charset="0"/>
              <a:cs typeface="AvarkanBlack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761565"/>
            <a:ext cx="8263218" cy="46335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Supply natural gas to Interior Alaska:</a:t>
            </a:r>
          </a:p>
          <a:p>
            <a:pPr lvl="1"/>
            <a:r>
              <a:rPr lang="en-US" dirty="0"/>
              <a:t>At the lowest cost possible</a:t>
            </a:r>
          </a:p>
          <a:p>
            <a:pPr lvl="1"/>
            <a:r>
              <a:rPr lang="en-US" dirty="0"/>
              <a:t>As many Alaska customers as possible</a:t>
            </a:r>
          </a:p>
          <a:p>
            <a:pPr lvl="1"/>
            <a:r>
              <a:rPr lang="en-US" dirty="0"/>
              <a:t>As soon as possible</a:t>
            </a:r>
          </a:p>
          <a:p>
            <a:r>
              <a:rPr lang="en-US" sz="2800" dirty="0"/>
              <a:t>IEP investments compliment alternative sources of gas </a:t>
            </a:r>
            <a:r>
              <a:rPr lang="en-US" sz="2800" dirty="0" smtClean="0"/>
              <a:t>supply from a natural </a:t>
            </a:r>
            <a:r>
              <a:rPr lang="en-US" sz="2800" dirty="0"/>
              <a:t>g</a:t>
            </a:r>
            <a:r>
              <a:rPr lang="en-US" sz="2800" dirty="0" smtClean="0"/>
              <a:t>as </a:t>
            </a:r>
            <a:r>
              <a:rPr lang="en-US" sz="2800" dirty="0"/>
              <a:t>p</a:t>
            </a:r>
            <a:r>
              <a:rPr lang="en-US" sz="2800" dirty="0" smtClean="0"/>
              <a:t>ipe </a:t>
            </a:r>
            <a:r>
              <a:rPr lang="en-US" sz="2800" dirty="0"/>
              <a:t>l</a:t>
            </a:r>
            <a:r>
              <a:rPr lang="en-US" sz="2800" dirty="0" smtClean="0"/>
              <a:t>ine</a:t>
            </a:r>
          </a:p>
          <a:p>
            <a:r>
              <a:rPr lang="en-US" sz="2800" dirty="0" smtClean="0"/>
              <a:t>Lower PM2.5 in nonattainment </a:t>
            </a:r>
            <a:r>
              <a:rPr lang="en-US" sz="2800" dirty="0"/>
              <a:t>a</a:t>
            </a:r>
            <a:r>
              <a:rPr lang="en-US" sz="2800" dirty="0" smtClean="0"/>
              <a:t>reas of Interior</a:t>
            </a:r>
            <a:endParaRPr lang="en-US" sz="2800" dirty="0"/>
          </a:p>
        </p:txBody>
      </p:sp>
      <p:sp>
        <p:nvSpPr>
          <p:cNvPr id="8" name="Title 17"/>
          <p:cNvSpPr txBox="1">
            <a:spLocks/>
          </p:cNvSpPr>
          <p:nvPr/>
        </p:nvSpPr>
        <p:spPr>
          <a:xfrm>
            <a:off x="125214" y="408801"/>
            <a:ext cx="5580981" cy="81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AvarkanBlack"/>
                <a:ea typeface="MS PGothic" pitchFamily="34" charset="-128"/>
                <a:cs typeface="AvarkanBlack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MS PGothic" pitchFamily="34" charset="-128"/>
                <a:cs typeface="AvarkanBlack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MS PGothic" pitchFamily="34" charset="-128"/>
                <a:cs typeface="AvarkanBlack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MS PGothic" pitchFamily="34" charset="-128"/>
                <a:cs typeface="AvarkanBlack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MS PGothic" pitchFamily="34" charset="-128"/>
                <a:cs typeface="AvarkanBlack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varkanBlack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IEP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SB23 Finance Package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9" y="1497677"/>
            <a:ext cx="7359532" cy="44051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3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711534"/>
            <a:ext cx="8458200" cy="2171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38" y="1883067"/>
            <a:ext cx="1940633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Natural Gas Supply and Liquefaction</a:t>
            </a:r>
            <a:endParaRPr lang="en-US" dirty="0">
              <a:latin typeface="Avarkan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261" y="1887924"/>
            <a:ext cx="1940633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Transportation: Trucking or Railroad</a:t>
            </a:r>
            <a:endParaRPr lang="en-US" dirty="0">
              <a:latin typeface="Avarkan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356" y="1887924"/>
            <a:ext cx="1940633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LNG Storage and Regasification</a:t>
            </a:r>
            <a:endParaRPr lang="en-US" dirty="0">
              <a:latin typeface="Avarkan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4767" y="1885097"/>
            <a:ext cx="1940633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Natural Gas Distribution System</a:t>
            </a:r>
            <a:endParaRPr lang="en-US" dirty="0">
              <a:latin typeface="Avarkan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336" y="4835475"/>
            <a:ext cx="1492201" cy="83099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AIDEA and Private Industry</a:t>
            </a:r>
            <a:endParaRPr lang="en-US" dirty="0">
              <a:latin typeface="Avarkan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335" y="4815134"/>
            <a:ext cx="1880097" cy="83099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Private Trucking Contractors or Alaska Railroad</a:t>
            </a:r>
            <a:endParaRPr lang="en-US" dirty="0">
              <a:latin typeface="Avarkan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5230" y="4786597"/>
            <a:ext cx="3485188" cy="83099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 smtClean="0">
                <a:latin typeface="AvarkanBook"/>
              </a:rPr>
              <a:t>Interior Gas Utility</a:t>
            </a:r>
            <a:endParaRPr lang="en-US" sz="1600" i="1" dirty="0" smtClean="0">
              <a:latin typeface="AvarkanBook"/>
            </a:endParaRPr>
          </a:p>
          <a:p>
            <a:pPr algn="ctr"/>
            <a:r>
              <a:rPr lang="en-US" dirty="0" smtClean="0">
                <a:latin typeface="AvarkanBook"/>
              </a:rPr>
              <a:t>Fairbanks Natural Gas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Energy Project:</a:t>
            </a:r>
            <a:br>
              <a:rPr lang="en-US" dirty="0" smtClean="0"/>
            </a:br>
            <a:r>
              <a:rPr lang="en-US" dirty="0" smtClean="0"/>
              <a:t>Full Supply Chain Focus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4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492624"/>
            <a:ext cx="8263218" cy="46335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IEP: Current Status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492624"/>
            <a:ext cx="8263218" cy="47859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Pursued development of a North Slope supply of LNG with a private </a:t>
            </a:r>
            <a:r>
              <a:rPr lang="en-US" sz="2800" dirty="0" smtClean="0"/>
              <a:t>partner through a concession agreement format</a:t>
            </a:r>
            <a:endParaRPr lang="en-US" sz="2800" dirty="0"/>
          </a:p>
          <a:p>
            <a:r>
              <a:rPr lang="en-US" sz="2800" dirty="0"/>
              <a:t>AIDEA and AEA </a:t>
            </a:r>
            <a:r>
              <a:rPr lang="en-US" sz="2800" dirty="0" smtClean="0"/>
              <a:t>are now </a:t>
            </a:r>
            <a:r>
              <a:rPr lang="en-US" sz="2800" dirty="0"/>
              <a:t>leading an effort to </a:t>
            </a:r>
            <a:r>
              <a:rPr lang="en-US" sz="2800" dirty="0" smtClean="0"/>
              <a:t>evaluate alternative sources natural gas</a:t>
            </a:r>
            <a:endParaRPr lang="en-US" sz="2800" dirty="0"/>
          </a:p>
          <a:p>
            <a:r>
              <a:rPr lang="en-US" sz="2800" dirty="0"/>
              <a:t>AIDEA is financing the buildout of natural gas distribution in Fairbanks and North Pole</a:t>
            </a:r>
          </a:p>
          <a:p>
            <a:r>
              <a:rPr lang="en-US" sz="2800" dirty="0"/>
              <a:t>AIDEA and AEA is working with parties to optimize each aspect of </a:t>
            </a:r>
            <a:r>
              <a:rPr lang="en-US" sz="2800" dirty="0" smtClean="0"/>
              <a:t>supply chain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492624"/>
            <a:ext cx="8263218" cy="46335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Concession Agreement Overview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492624"/>
            <a:ext cx="8263218" cy="47859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dirty="0"/>
              <a:t>Concession </a:t>
            </a:r>
            <a:r>
              <a:rPr lang="en-US" sz="2000" dirty="0" smtClean="0"/>
              <a:t>Agreement was a legal </a:t>
            </a:r>
            <a:r>
              <a:rPr lang="en-US" sz="2000" dirty="0"/>
              <a:t>framework for </a:t>
            </a:r>
            <a:r>
              <a:rPr lang="en-US" sz="2000"/>
              <a:t>a </a:t>
            </a:r>
            <a:r>
              <a:rPr lang="en-US" sz="2000" smtClean="0"/>
              <a:t>public-private </a:t>
            </a:r>
            <a:r>
              <a:rPr lang="en-US" sz="2000" dirty="0" smtClean="0"/>
              <a:t>partnership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MWH was the project developer</a:t>
            </a:r>
          </a:p>
          <a:p>
            <a:pPr lvl="1"/>
            <a:r>
              <a:rPr lang="en-US" sz="1800" dirty="0"/>
              <a:t>Northleaf, a Canadian </a:t>
            </a:r>
            <a:r>
              <a:rPr lang="en-US" sz="1800" dirty="0" smtClean="0"/>
              <a:t>investment </a:t>
            </a:r>
            <a:r>
              <a:rPr lang="en-US" sz="1800" dirty="0"/>
              <a:t>firm, was the private </a:t>
            </a:r>
            <a:r>
              <a:rPr lang="en-US" sz="1800" dirty="0" smtClean="0"/>
              <a:t>partner which would provide financing, construct, and operate LNG facility through Northern Lights, LLC </a:t>
            </a:r>
            <a:endParaRPr lang="en-US" sz="1800" dirty="0"/>
          </a:p>
          <a:p>
            <a:pPr lvl="1"/>
            <a:r>
              <a:rPr lang="en-US" sz="1800" dirty="0"/>
              <a:t>AIDEA </a:t>
            </a:r>
            <a:r>
              <a:rPr lang="en-US" sz="1800" dirty="0" smtClean="0"/>
              <a:t>would provide financing and would own LNG facility</a:t>
            </a:r>
          </a:p>
          <a:p>
            <a:pPr lvl="1"/>
            <a:r>
              <a:rPr lang="en-US" sz="1800" dirty="0" smtClean="0"/>
              <a:t>AIDEA would </a:t>
            </a:r>
            <a:r>
              <a:rPr lang="en-US" sz="1800" dirty="0"/>
              <a:t>take the risk of a natural gas pipeline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Concession Agreement set out conditions required for financial close</a:t>
            </a:r>
          </a:p>
          <a:p>
            <a:pPr lvl="1"/>
            <a:r>
              <a:rPr lang="en-US" sz="1800" dirty="0" smtClean="0"/>
              <a:t>AIDEA had to agree to project costs and commercial terms</a:t>
            </a:r>
          </a:p>
          <a:p>
            <a:pPr lvl="1"/>
            <a:r>
              <a:rPr lang="en-US" sz="1800" dirty="0" smtClean="0"/>
              <a:t>MWH would provide </a:t>
            </a:r>
            <a:r>
              <a:rPr lang="en-US" sz="1800" dirty="0"/>
              <a:t>construction and operating agreements</a:t>
            </a:r>
          </a:p>
          <a:p>
            <a:pPr lvl="1"/>
            <a:r>
              <a:rPr lang="en-US" sz="1800" dirty="0"/>
              <a:t>Negotiate </a:t>
            </a:r>
            <a:r>
              <a:rPr lang="en-US" sz="1800" dirty="0" smtClean="0"/>
              <a:t>and secure LNG </a:t>
            </a:r>
            <a:r>
              <a:rPr lang="en-US" sz="1800" dirty="0"/>
              <a:t>supply with utilities</a:t>
            </a:r>
          </a:p>
          <a:p>
            <a:pPr lvl="1"/>
            <a:r>
              <a:rPr lang="en-US" sz="1800" dirty="0"/>
              <a:t>Develop a financial model with an agreed LNG price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0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Concession Agreement Results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486100"/>
            <a:ext cx="8263218" cy="47117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dirty="0"/>
              <a:t>Concession Agreement terminated due to inability to complete financial </a:t>
            </a:r>
            <a:r>
              <a:rPr lang="en-US" sz="2000" dirty="0" smtClean="0"/>
              <a:t>close by December 31, 2014</a:t>
            </a:r>
            <a:endParaRPr lang="en-US" sz="2000" dirty="0"/>
          </a:p>
          <a:p>
            <a:pPr lvl="1"/>
            <a:r>
              <a:rPr lang="en-US" sz="1800" dirty="0" smtClean="0"/>
              <a:t>Higher capital </a:t>
            </a:r>
            <a:r>
              <a:rPr lang="en-US" sz="1800" dirty="0"/>
              <a:t>c</a:t>
            </a:r>
            <a:r>
              <a:rPr lang="en-US" sz="1800" dirty="0" smtClean="0"/>
              <a:t>ost than projected</a:t>
            </a:r>
          </a:p>
          <a:p>
            <a:pPr lvl="2"/>
            <a:r>
              <a:rPr lang="en-US" sz="1800" dirty="0"/>
              <a:t>EPC cost for North Slope LNG plant: $228 </a:t>
            </a:r>
            <a:r>
              <a:rPr lang="en-US" sz="1800" dirty="0" smtClean="0"/>
              <a:t>million not including </a:t>
            </a:r>
            <a:r>
              <a:rPr lang="en-US" sz="1800" dirty="0"/>
              <a:t> $20 million </a:t>
            </a:r>
            <a:r>
              <a:rPr lang="en-US" sz="1800" dirty="0" smtClean="0"/>
              <a:t>contingency and capitalized fees</a:t>
            </a:r>
          </a:p>
          <a:p>
            <a:pPr lvl="1"/>
            <a:r>
              <a:rPr lang="en-US" sz="1800" dirty="0" smtClean="0"/>
              <a:t>Utilities could </a:t>
            </a:r>
            <a:r>
              <a:rPr lang="en-US" sz="1800" dirty="0"/>
              <a:t>not commit to buy sufficient LNG at commercial terms presented to </a:t>
            </a:r>
            <a:r>
              <a:rPr lang="en-US" sz="1800" dirty="0" smtClean="0"/>
              <a:t>them</a:t>
            </a:r>
          </a:p>
          <a:p>
            <a:pPr lvl="1"/>
            <a:r>
              <a:rPr lang="en-US" sz="1800" dirty="0" smtClean="0"/>
              <a:t>Present low oil </a:t>
            </a:r>
            <a:r>
              <a:rPr lang="en-US" sz="1800" dirty="0"/>
              <a:t>prices increased the utilities’ demand risk</a:t>
            </a:r>
          </a:p>
          <a:p>
            <a:pPr lvl="1"/>
            <a:r>
              <a:rPr lang="en-US" sz="1800" dirty="0" smtClean="0"/>
              <a:t>Delivered projected price </a:t>
            </a:r>
            <a:r>
              <a:rPr lang="en-US" sz="1800" dirty="0"/>
              <a:t>of $13 to $14 per </a:t>
            </a:r>
            <a:r>
              <a:rPr lang="en-US" sz="1800" dirty="0" smtClean="0"/>
              <a:t>Mcf in conjunction with projected distribution cost of utilities didn’t meet community price goals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Progress achieved on the North Slope project</a:t>
            </a:r>
          </a:p>
          <a:p>
            <a:pPr lvl="1"/>
            <a:r>
              <a:rPr lang="en-US" sz="1800" dirty="0" smtClean="0"/>
              <a:t>Detailed Design &amp; Cost for North Slope LNG Facility</a:t>
            </a:r>
          </a:p>
          <a:p>
            <a:pPr lvl="1"/>
            <a:r>
              <a:rPr lang="en-US" sz="1800" dirty="0"/>
              <a:t>LNG plant operations team </a:t>
            </a:r>
            <a:r>
              <a:rPr lang="en-US" sz="1800" dirty="0" smtClean="0"/>
              <a:t>formed</a:t>
            </a:r>
            <a:endParaRPr lang="en-US" sz="1800" dirty="0"/>
          </a:p>
          <a:p>
            <a:pPr lvl="1"/>
            <a:r>
              <a:rPr lang="en-US" sz="1800" dirty="0"/>
              <a:t>Estimated trucking and storage </a:t>
            </a:r>
            <a:r>
              <a:rPr lang="en-US" sz="1800" dirty="0" smtClean="0"/>
              <a:t>costs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9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Focus on Full Supply Chain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571063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Natural Gas Supply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Existing North Slope natural gas supply agreements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Exploring concepts to purchase low price Cook Inlet natural gas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LNG Plant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Exploring costs of new LNG capacity in Cook Inlet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Transportation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Working with </a:t>
            </a:r>
            <a:r>
              <a:rPr lang="en-US" sz="1800" dirty="0" smtClean="0"/>
              <a:t>private trucking contractors and AK. Railroad </a:t>
            </a:r>
            <a:r>
              <a:rPr lang="en-US" sz="1800" dirty="0"/>
              <a:t>on costs and </a:t>
            </a:r>
            <a:r>
              <a:rPr lang="en-US" sz="1800" dirty="0" smtClean="0"/>
              <a:t>logistics for a Cook Inlet solution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Storage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AIDEA will work to build FNG’s cancelled storage project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Distribution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Ongoing AIDEA financing of buildout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Integrating the Interior utilities to lower costs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Conversions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Existing natural gas conversion working group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2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6523" y="6356350"/>
            <a:ext cx="101990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2/5/2015   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366" y="6373446"/>
            <a:ext cx="633413" cy="365125"/>
          </a:xfrm>
        </p:spPr>
        <p:txBody>
          <a:bodyPr/>
          <a:lstStyle/>
          <a:p>
            <a:pPr>
              <a:defRPr/>
            </a:pPr>
            <a:fld id="{A4486E7C-22DC-43A4-82A9-3F05635CB9FF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457200" y="16002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2" y="422256"/>
            <a:ext cx="5580981" cy="816560"/>
          </a:xfrm>
        </p:spPr>
        <p:txBody>
          <a:bodyPr/>
          <a:lstStyle/>
          <a:p>
            <a:r>
              <a:rPr lang="en-US" dirty="0"/>
              <a:t>Natural Gas to Interior:</a:t>
            </a:r>
            <a:br>
              <a:rPr lang="en-US" dirty="0"/>
            </a:br>
            <a:r>
              <a:rPr lang="en-US" dirty="0"/>
              <a:t>Next Steps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9600" y="1752600"/>
            <a:ext cx="826321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arkanBook"/>
                <a:ea typeface="MS PGothic" pitchFamily="34" charset="-128"/>
                <a:cs typeface="Avarkan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Alternative </a:t>
            </a:r>
            <a:r>
              <a:rPr lang="en-US" sz="2400" dirty="0" smtClean="0"/>
              <a:t>sources </a:t>
            </a:r>
            <a:r>
              <a:rPr lang="en-US" sz="2400" dirty="0"/>
              <a:t>of natural gas supply are being evaluated</a:t>
            </a:r>
          </a:p>
          <a:p>
            <a:pPr lvl="1"/>
            <a:r>
              <a:rPr lang="en-US" sz="2000" dirty="0"/>
              <a:t>Deliberate and public </a:t>
            </a:r>
            <a:r>
              <a:rPr lang="en-US" sz="2000" dirty="0" smtClean="0"/>
              <a:t>process, </a:t>
            </a:r>
            <a:r>
              <a:rPr lang="en-US" sz="2000" dirty="0"/>
              <a:t>led by AIDEA and AEA</a:t>
            </a:r>
          </a:p>
          <a:p>
            <a:pPr lvl="1"/>
            <a:r>
              <a:rPr lang="en-US" sz="2000" dirty="0"/>
              <a:t>A new Project Charter outlines the process</a:t>
            </a:r>
          </a:p>
          <a:p>
            <a:pPr lvl="1"/>
            <a:r>
              <a:rPr lang="en-US" sz="2000" dirty="0"/>
              <a:t>Interior utilities </a:t>
            </a:r>
            <a:r>
              <a:rPr lang="en-US" sz="2000" dirty="0" smtClean="0"/>
              <a:t>&amp; community will </a:t>
            </a:r>
            <a:r>
              <a:rPr lang="en-US" sz="2000" dirty="0"/>
              <a:t>be heavily involved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/>
              <a:t>Potential </a:t>
            </a:r>
            <a:r>
              <a:rPr lang="en-US" sz="2400" dirty="0"/>
              <a:t>LNG sources include both the North Slope and Cook Inlet</a:t>
            </a:r>
          </a:p>
          <a:p>
            <a:pPr lvl="1"/>
            <a:r>
              <a:rPr lang="en-US" sz="2000" dirty="0"/>
              <a:t>Also investigating non-LNG supply (e.g., small diameter pipeline, propane, etc.)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Senate Special Committee 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4613</TotalTime>
  <Words>1376</Words>
  <Application>Microsoft Office PowerPoint</Application>
  <PresentationFormat>On-screen Show (4:3)</PresentationFormat>
  <Paragraphs>218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AvarkanBlack</vt:lpstr>
      <vt:lpstr>AvarkanBook</vt:lpstr>
      <vt:lpstr>Avarkan-Book</vt:lpstr>
      <vt:lpstr>Calibri</vt:lpstr>
      <vt:lpstr>Univers</vt:lpstr>
      <vt:lpstr>AIDppt</vt:lpstr>
      <vt:lpstr>Alaska Industrial Development  and Export Authority </vt:lpstr>
      <vt:lpstr> </vt:lpstr>
      <vt:lpstr>SB23 Finance Package</vt:lpstr>
      <vt:lpstr>Interior Energy Project: Full Supply Chain Focus</vt:lpstr>
      <vt:lpstr>IEP: Current Status</vt:lpstr>
      <vt:lpstr>Concession Agreement Overview</vt:lpstr>
      <vt:lpstr>Concession Agreement Results</vt:lpstr>
      <vt:lpstr>Focus on Full Supply Chain</vt:lpstr>
      <vt:lpstr>Natural Gas to Interior: Next Steps</vt:lpstr>
      <vt:lpstr>Natural Gas Conversions</vt:lpstr>
      <vt:lpstr>Natural Gas Distribution</vt:lpstr>
      <vt:lpstr>Pentex Acquisition Overview</vt:lpstr>
      <vt:lpstr>Pentex Acquisition: Key Points</vt:lpstr>
      <vt:lpstr>Benefits of Utility Coordination &amp; Integrated Distribution System</vt:lpstr>
      <vt:lpstr>Impact on the Pending Sale of the Titan LNG</vt:lpstr>
      <vt:lpstr>AIDEA Due Diligence</vt:lpstr>
      <vt:lpstr>AIDEA’s Next Steps</vt:lpstr>
      <vt:lpstr>Alaska Industrial Development  and Export Authority </vt:lpstr>
    </vt:vector>
  </TitlesOfParts>
  <Company>Northwest Strategies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Industrial Development and Export Authority</dc:title>
  <dc:creator>Matt Thon</dc:creator>
  <cp:lastModifiedBy>Ted Leonard</cp:lastModifiedBy>
  <cp:revision>469</cp:revision>
  <cp:lastPrinted>2015-02-05T02:41:33Z</cp:lastPrinted>
  <dcterms:created xsi:type="dcterms:W3CDTF">2011-03-28T21:31:52Z</dcterms:created>
  <dcterms:modified xsi:type="dcterms:W3CDTF">2015-02-06T00:19:34Z</dcterms:modified>
</cp:coreProperties>
</file>