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56" r:id="rId2"/>
    <p:sldId id="258" r:id="rId3"/>
    <p:sldId id="257" r:id="rId4"/>
    <p:sldId id="259" r:id="rId5"/>
    <p:sldId id="263" r:id="rId6"/>
    <p:sldId id="260" r:id="rId7"/>
    <p:sldId id="264" r:id="rId8"/>
    <p:sldId id="265" r:id="rId9"/>
    <p:sldId id="261" r:id="rId10"/>
    <p:sldId id="267" r:id="rId11"/>
    <p:sldId id="268" r:id="rId12"/>
    <p:sldId id="269" r:id="rId13"/>
    <p:sldId id="266" r:id="rId14"/>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iel Grabman" initials="NG" lastIdx="2" clrIdx="0">
    <p:extLst>
      <p:ext uri="{19B8F6BF-5375-455C-9EA6-DF929625EA0E}">
        <p15:presenceInfo xmlns:p15="http://schemas.microsoft.com/office/powerpoint/2012/main" userId="S::Nathaniel.Grabman@akleg.gov::38f904a3-d579-4158-85dc-df117251d0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6D8D9"/>
    <a:srgbClr val="CED1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2" d="100"/>
          <a:sy n="102" d="100"/>
        </p:scale>
        <p:origin x="126"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hscngr\Desktop\Motor%20fuel%20taxes%20by%20state.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Reduction in Real Value of Alaska's Motor Fuel Tax, 1970-2021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Sheet2!$Q$42</c:f>
              <c:strCache>
                <c:ptCount val="1"/>
                <c:pt idx="0">
                  <c:v>Actual Motor Fuel Tax</c:v>
                </c:pt>
              </c:strCache>
            </c:strRef>
          </c:tx>
          <c:spPr>
            <a:ln w="28575" cap="rnd">
              <a:solidFill>
                <a:schemeClr val="accent5"/>
              </a:solidFill>
              <a:round/>
            </a:ln>
            <a:effectLst/>
          </c:spPr>
          <c:marker>
            <c:symbol val="none"/>
          </c:marker>
          <c:cat>
            <c:numRef>
              <c:f>Sheet2!$P$43:$P$94</c:f>
              <c:numCache>
                <c:formatCode>General</c:formatCode>
                <c:ptCount val="52"/>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numCache>
            </c:numRef>
          </c:cat>
          <c:val>
            <c:numRef>
              <c:f>Sheet2!$Q$43:$Q$94</c:f>
              <c:numCache>
                <c:formatCode>"$"#,##0.00</c:formatCode>
                <c:ptCount val="52"/>
                <c:pt idx="0">
                  <c:v>0.08</c:v>
                </c:pt>
                <c:pt idx="1">
                  <c:v>0.08</c:v>
                </c:pt>
                <c:pt idx="2">
                  <c:v>0.08</c:v>
                </c:pt>
                <c:pt idx="3">
                  <c:v>0.08</c:v>
                </c:pt>
                <c:pt idx="4">
                  <c:v>0.08</c:v>
                </c:pt>
                <c:pt idx="5">
                  <c:v>0.08</c:v>
                </c:pt>
                <c:pt idx="6">
                  <c:v>0.08</c:v>
                </c:pt>
                <c:pt idx="7">
                  <c:v>0.08</c:v>
                </c:pt>
                <c:pt idx="8">
                  <c:v>0.08</c:v>
                </c:pt>
                <c:pt idx="9">
                  <c:v>0.08</c:v>
                </c:pt>
                <c:pt idx="10">
                  <c:v>0.08</c:v>
                </c:pt>
                <c:pt idx="11">
                  <c:v>0.08</c:v>
                </c:pt>
                <c:pt idx="12">
                  <c:v>0.08</c:v>
                </c:pt>
                <c:pt idx="13">
                  <c:v>0.08</c:v>
                </c:pt>
                <c:pt idx="14">
                  <c:v>0.08</c:v>
                </c:pt>
                <c:pt idx="15">
                  <c:v>0.08</c:v>
                </c:pt>
                <c:pt idx="16">
                  <c:v>0.08</c:v>
                </c:pt>
                <c:pt idx="17">
                  <c:v>0.08</c:v>
                </c:pt>
                <c:pt idx="18">
                  <c:v>0.08</c:v>
                </c:pt>
                <c:pt idx="19">
                  <c:v>0.08</c:v>
                </c:pt>
                <c:pt idx="20">
                  <c:v>0.08</c:v>
                </c:pt>
                <c:pt idx="21">
                  <c:v>0.08</c:v>
                </c:pt>
                <c:pt idx="22">
                  <c:v>0.08</c:v>
                </c:pt>
                <c:pt idx="23">
                  <c:v>0.08</c:v>
                </c:pt>
                <c:pt idx="24">
                  <c:v>0.08</c:v>
                </c:pt>
                <c:pt idx="25">
                  <c:v>0.08</c:v>
                </c:pt>
                <c:pt idx="26">
                  <c:v>0.08</c:v>
                </c:pt>
                <c:pt idx="27">
                  <c:v>0.08</c:v>
                </c:pt>
                <c:pt idx="28">
                  <c:v>0.08</c:v>
                </c:pt>
                <c:pt idx="29">
                  <c:v>0.08</c:v>
                </c:pt>
                <c:pt idx="30">
                  <c:v>0.08</c:v>
                </c:pt>
                <c:pt idx="31">
                  <c:v>0.08</c:v>
                </c:pt>
                <c:pt idx="32">
                  <c:v>0.08</c:v>
                </c:pt>
                <c:pt idx="33">
                  <c:v>0.08</c:v>
                </c:pt>
                <c:pt idx="34">
                  <c:v>0.08</c:v>
                </c:pt>
                <c:pt idx="35">
                  <c:v>0.08</c:v>
                </c:pt>
                <c:pt idx="36">
                  <c:v>0.08</c:v>
                </c:pt>
                <c:pt idx="37">
                  <c:v>0.08</c:v>
                </c:pt>
                <c:pt idx="38">
                  <c:v>0.08</c:v>
                </c:pt>
                <c:pt idx="39">
                  <c:v>0.08</c:v>
                </c:pt>
                <c:pt idx="40">
                  <c:v>0.08</c:v>
                </c:pt>
                <c:pt idx="41">
                  <c:v>0.08</c:v>
                </c:pt>
                <c:pt idx="42">
                  <c:v>0.08</c:v>
                </c:pt>
                <c:pt idx="43">
                  <c:v>0.08</c:v>
                </c:pt>
                <c:pt idx="44">
                  <c:v>0.08</c:v>
                </c:pt>
                <c:pt idx="45">
                  <c:v>0.08</c:v>
                </c:pt>
                <c:pt idx="46">
                  <c:v>0.08</c:v>
                </c:pt>
                <c:pt idx="47">
                  <c:v>0.08</c:v>
                </c:pt>
                <c:pt idx="48">
                  <c:v>0.08</c:v>
                </c:pt>
                <c:pt idx="49">
                  <c:v>0.08</c:v>
                </c:pt>
                <c:pt idx="50">
                  <c:v>0.08</c:v>
                </c:pt>
                <c:pt idx="51">
                  <c:v>0.08</c:v>
                </c:pt>
              </c:numCache>
            </c:numRef>
          </c:val>
          <c:smooth val="0"/>
          <c:extLst>
            <c:ext xmlns:c16="http://schemas.microsoft.com/office/drawing/2014/chart" uri="{C3380CC4-5D6E-409C-BE32-E72D297353CC}">
              <c16:uniqueId val="{00000000-4BF5-4783-BC6F-FC0CCBE78E45}"/>
            </c:ext>
          </c:extLst>
        </c:ser>
        <c:ser>
          <c:idx val="1"/>
          <c:order val="1"/>
          <c:tx>
            <c:strRef>
              <c:f>Sheet2!$R$42</c:f>
              <c:strCache>
                <c:ptCount val="1"/>
                <c:pt idx="0">
                  <c:v>Motor Fuel Tax, Pegged to Gas Price</c:v>
                </c:pt>
              </c:strCache>
            </c:strRef>
          </c:tx>
          <c:spPr>
            <a:ln w="28575" cap="rnd">
              <a:solidFill>
                <a:srgbClr val="FFC000"/>
              </a:solidFill>
              <a:round/>
            </a:ln>
            <a:effectLst/>
          </c:spPr>
          <c:marker>
            <c:symbol val="none"/>
          </c:marker>
          <c:cat>
            <c:numRef>
              <c:f>Sheet2!$P$43:$P$94</c:f>
              <c:numCache>
                <c:formatCode>General</c:formatCode>
                <c:ptCount val="52"/>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numCache>
            </c:numRef>
          </c:cat>
          <c:val>
            <c:numRef>
              <c:f>Sheet2!$R$43:$R$94</c:f>
              <c:numCache>
                <c:formatCode>"$"#,##0.00</c:formatCode>
                <c:ptCount val="52"/>
                <c:pt idx="0">
                  <c:v>0.08</c:v>
                </c:pt>
                <c:pt idx="1">
                  <c:v>0.08</c:v>
                </c:pt>
                <c:pt idx="2">
                  <c:v>0.08</c:v>
                </c:pt>
                <c:pt idx="3">
                  <c:v>8.666666666666667E-2</c:v>
                </c:pt>
                <c:pt idx="4">
                  <c:v>0.11777777777777779</c:v>
                </c:pt>
                <c:pt idx="5">
                  <c:v>0.12666666666666665</c:v>
                </c:pt>
                <c:pt idx="6">
                  <c:v>0.13111111111111112</c:v>
                </c:pt>
                <c:pt idx="7">
                  <c:v>0.13777777777777778</c:v>
                </c:pt>
                <c:pt idx="8">
                  <c:v>0.14000000000000001</c:v>
                </c:pt>
                <c:pt idx="9">
                  <c:v>0.19111111111111112</c:v>
                </c:pt>
                <c:pt idx="10">
                  <c:v>0.26444444444444443</c:v>
                </c:pt>
                <c:pt idx="11">
                  <c:v>0.29111111111111115</c:v>
                </c:pt>
                <c:pt idx="12">
                  <c:v>0.27111111111111114</c:v>
                </c:pt>
                <c:pt idx="13">
                  <c:v>0.25777777777777777</c:v>
                </c:pt>
                <c:pt idx="14">
                  <c:v>0.25111111111111112</c:v>
                </c:pt>
                <c:pt idx="15">
                  <c:v>0.24888888888888894</c:v>
                </c:pt>
                <c:pt idx="16">
                  <c:v>0.19111111111111112</c:v>
                </c:pt>
                <c:pt idx="17">
                  <c:v>0.20000000000000004</c:v>
                </c:pt>
                <c:pt idx="18">
                  <c:v>0.20000000000000004</c:v>
                </c:pt>
                <c:pt idx="19">
                  <c:v>0.22222222222222224</c:v>
                </c:pt>
                <c:pt idx="20">
                  <c:v>0.25555555555555554</c:v>
                </c:pt>
                <c:pt idx="21">
                  <c:v>0.2533333333333333</c:v>
                </c:pt>
                <c:pt idx="22">
                  <c:v>0.25111111111111112</c:v>
                </c:pt>
                <c:pt idx="23">
                  <c:v>0.24666666666666667</c:v>
                </c:pt>
                <c:pt idx="24">
                  <c:v>0.24666666666666667</c:v>
                </c:pt>
                <c:pt idx="25">
                  <c:v>0.25555555555555554</c:v>
                </c:pt>
                <c:pt idx="26">
                  <c:v>0.27333333333333337</c:v>
                </c:pt>
                <c:pt idx="27">
                  <c:v>0.27333333333333337</c:v>
                </c:pt>
                <c:pt idx="28">
                  <c:v>0.23555555555555557</c:v>
                </c:pt>
                <c:pt idx="29">
                  <c:v>0.26</c:v>
                </c:pt>
                <c:pt idx="30">
                  <c:v>0.33555555555555561</c:v>
                </c:pt>
                <c:pt idx="31">
                  <c:v>0.32444444444444448</c:v>
                </c:pt>
                <c:pt idx="32">
                  <c:v>0.30222222222222228</c:v>
                </c:pt>
                <c:pt idx="33">
                  <c:v>0.35333333333333339</c:v>
                </c:pt>
                <c:pt idx="34">
                  <c:v>0.4177777777777778</c:v>
                </c:pt>
                <c:pt idx="35">
                  <c:v>0.51111111111111107</c:v>
                </c:pt>
                <c:pt idx="36">
                  <c:v>0.5755555555555556</c:v>
                </c:pt>
                <c:pt idx="37">
                  <c:v>0.62222222222222223</c:v>
                </c:pt>
                <c:pt idx="38">
                  <c:v>0.72666666666666668</c:v>
                </c:pt>
                <c:pt idx="39">
                  <c:v>0.52222222222222225</c:v>
                </c:pt>
                <c:pt idx="40">
                  <c:v>0.62</c:v>
                </c:pt>
                <c:pt idx="41">
                  <c:v>0.78444444444444439</c:v>
                </c:pt>
                <c:pt idx="42">
                  <c:v>0.80888888888888899</c:v>
                </c:pt>
                <c:pt idx="43">
                  <c:v>0.78444444444444439</c:v>
                </c:pt>
                <c:pt idx="44">
                  <c:v>0.74888888888888894</c:v>
                </c:pt>
                <c:pt idx="45">
                  <c:v>0.54444444444444451</c:v>
                </c:pt>
                <c:pt idx="46">
                  <c:v>0.5</c:v>
                </c:pt>
                <c:pt idx="47">
                  <c:v>0.56222222222222218</c:v>
                </c:pt>
                <c:pt idx="48">
                  <c:v>0.62444444444444447</c:v>
                </c:pt>
                <c:pt idx="49">
                  <c:v>0.59777777777777785</c:v>
                </c:pt>
                <c:pt idx="50">
                  <c:v>0.50222222222222224</c:v>
                </c:pt>
                <c:pt idx="51">
                  <c:v>0.65</c:v>
                </c:pt>
              </c:numCache>
            </c:numRef>
          </c:val>
          <c:smooth val="0"/>
          <c:extLst>
            <c:ext xmlns:c16="http://schemas.microsoft.com/office/drawing/2014/chart" uri="{C3380CC4-5D6E-409C-BE32-E72D297353CC}">
              <c16:uniqueId val="{00000001-4BF5-4783-BC6F-FC0CCBE78E45}"/>
            </c:ext>
          </c:extLst>
        </c:ser>
        <c:ser>
          <c:idx val="2"/>
          <c:order val="2"/>
          <c:tx>
            <c:strRef>
              <c:f>Sheet2!$S$42</c:f>
              <c:strCache>
                <c:ptCount val="1"/>
                <c:pt idx="0">
                  <c:v>Motor Fuel Tax, pegged to CPI</c:v>
                </c:pt>
              </c:strCache>
            </c:strRef>
          </c:tx>
          <c:spPr>
            <a:ln w="28575" cap="rnd">
              <a:solidFill>
                <a:schemeClr val="accent4">
                  <a:lumMod val="75000"/>
                </a:schemeClr>
              </a:solidFill>
              <a:round/>
            </a:ln>
            <a:effectLst/>
          </c:spPr>
          <c:marker>
            <c:symbol val="none"/>
          </c:marker>
          <c:cat>
            <c:numRef>
              <c:f>Sheet2!$P$43:$P$94</c:f>
              <c:numCache>
                <c:formatCode>General</c:formatCode>
                <c:ptCount val="52"/>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numCache>
            </c:numRef>
          </c:cat>
          <c:val>
            <c:numRef>
              <c:f>Sheet2!$S$43:$S$94</c:f>
              <c:numCache>
                <c:formatCode>"$"#,##0.00</c:formatCode>
                <c:ptCount val="52"/>
                <c:pt idx="0">
                  <c:v>0.08</c:v>
                </c:pt>
                <c:pt idx="1">
                  <c:v>8.2400000000000001E-2</c:v>
                </c:pt>
                <c:pt idx="2">
                  <c:v>8.48E-2</c:v>
                </c:pt>
                <c:pt idx="3">
                  <c:v>8.8000000000000009E-2</c:v>
                </c:pt>
                <c:pt idx="4">
                  <c:v>9.6000000000000002E-2</c:v>
                </c:pt>
                <c:pt idx="5">
                  <c:v>0.1072</c:v>
                </c:pt>
                <c:pt idx="6">
                  <c:v>0.1144</c:v>
                </c:pt>
                <c:pt idx="7">
                  <c:v>0.1208</c:v>
                </c:pt>
                <c:pt idx="8">
                  <c:v>0.1288</c:v>
                </c:pt>
                <c:pt idx="9">
                  <c:v>0.14080000000000001</c:v>
                </c:pt>
                <c:pt idx="10">
                  <c:v>0.1608</c:v>
                </c:pt>
                <c:pt idx="11">
                  <c:v>0.17920000000000003</c:v>
                </c:pt>
                <c:pt idx="12">
                  <c:v>0.19440000000000002</c:v>
                </c:pt>
                <c:pt idx="13">
                  <c:v>0.2016</c:v>
                </c:pt>
                <c:pt idx="14">
                  <c:v>0.2104</c:v>
                </c:pt>
                <c:pt idx="15">
                  <c:v>0.21760000000000002</c:v>
                </c:pt>
                <c:pt idx="16">
                  <c:v>0.22559999999999999</c:v>
                </c:pt>
                <c:pt idx="17">
                  <c:v>0.22960000000000003</c:v>
                </c:pt>
                <c:pt idx="18">
                  <c:v>0.2384</c:v>
                </c:pt>
                <c:pt idx="19">
                  <c:v>0.24960000000000002</c:v>
                </c:pt>
                <c:pt idx="20">
                  <c:v>0.26239999999999997</c:v>
                </c:pt>
                <c:pt idx="21">
                  <c:v>0.27760000000000001</c:v>
                </c:pt>
                <c:pt idx="22">
                  <c:v>0.2848</c:v>
                </c:pt>
                <c:pt idx="23">
                  <c:v>0.2944</c:v>
                </c:pt>
                <c:pt idx="24">
                  <c:v>0.30160000000000003</c:v>
                </c:pt>
                <c:pt idx="25">
                  <c:v>0.30960000000000004</c:v>
                </c:pt>
                <c:pt idx="26">
                  <c:v>0.31840000000000002</c:v>
                </c:pt>
                <c:pt idx="27">
                  <c:v>0.32799999999999996</c:v>
                </c:pt>
                <c:pt idx="28">
                  <c:v>0.33280000000000004</c:v>
                </c:pt>
                <c:pt idx="29">
                  <c:v>0.33840000000000003</c:v>
                </c:pt>
                <c:pt idx="30">
                  <c:v>0.34799999999999998</c:v>
                </c:pt>
                <c:pt idx="31">
                  <c:v>0.36080000000000001</c:v>
                </c:pt>
                <c:pt idx="32">
                  <c:v>0.36479999999999996</c:v>
                </c:pt>
                <c:pt idx="33">
                  <c:v>0.37440000000000001</c:v>
                </c:pt>
                <c:pt idx="34">
                  <c:v>0.38159999999999999</c:v>
                </c:pt>
                <c:pt idx="35">
                  <c:v>0.39280000000000004</c:v>
                </c:pt>
                <c:pt idx="36">
                  <c:v>0.40880000000000005</c:v>
                </c:pt>
                <c:pt idx="37">
                  <c:v>0.41759999999999997</c:v>
                </c:pt>
                <c:pt idx="38">
                  <c:v>0.43520000000000003</c:v>
                </c:pt>
                <c:pt idx="39">
                  <c:v>0.43520000000000003</c:v>
                </c:pt>
                <c:pt idx="40">
                  <c:v>0.44640000000000002</c:v>
                </c:pt>
                <c:pt idx="41">
                  <c:v>0.45439999999999997</c:v>
                </c:pt>
                <c:pt idx="42">
                  <c:v>0.4672</c:v>
                </c:pt>
                <c:pt idx="43">
                  <c:v>0.47520000000000007</c:v>
                </c:pt>
                <c:pt idx="44">
                  <c:v>0.48240000000000005</c:v>
                </c:pt>
                <c:pt idx="45">
                  <c:v>0.48159999999999997</c:v>
                </c:pt>
                <c:pt idx="46">
                  <c:v>0.48880000000000001</c:v>
                </c:pt>
                <c:pt idx="47">
                  <c:v>0.50080000000000002</c:v>
                </c:pt>
                <c:pt idx="48">
                  <c:v>0.51119999999999999</c:v>
                </c:pt>
                <c:pt idx="49">
                  <c:v>0.51919999999999999</c:v>
                </c:pt>
                <c:pt idx="50">
                  <c:v>0.53200000000000003</c:v>
                </c:pt>
                <c:pt idx="51">
                  <c:v>0.53920000000000001</c:v>
                </c:pt>
              </c:numCache>
            </c:numRef>
          </c:val>
          <c:smooth val="0"/>
          <c:extLst>
            <c:ext xmlns:c16="http://schemas.microsoft.com/office/drawing/2014/chart" uri="{C3380CC4-5D6E-409C-BE32-E72D297353CC}">
              <c16:uniqueId val="{00000002-4BF5-4783-BC6F-FC0CCBE78E45}"/>
            </c:ext>
          </c:extLst>
        </c:ser>
        <c:ser>
          <c:idx val="3"/>
          <c:order val="3"/>
          <c:tx>
            <c:strRef>
              <c:f>Sheet2!$T$42</c:f>
              <c:strCache>
                <c:ptCount val="1"/>
                <c:pt idx="0">
                  <c:v>Motor Fuel Tax, pegged to per capita income</c:v>
                </c:pt>
              </c:strCache>
            </c:strRef>
          </c:tx>
          <c:spPr>
            <a:ln w="28575" cap="rnd">
              <a:solidFill>
                <a:srgbClr val="7030A0"/>
              </a:solidFill>
              <a:round/>
            </a:ln>
            <a:effectLst/>
          </c:spPr>
          <c:marker>
            <c:symbol val="none"/>
          </c:marker>
          <c:val>
            <c:numRef>
              <c:f>Sheet2!$T$43:$T$92</c:f>
              <c:numCache>
                <c:formatCode>"$"#,##0.00</c:formatCode>
                <c:ptCount val="50"/>
                <c:pt idx="0">
                  <c:v>0.08</c:v>
                </c:pt>
                <c:pt idx="1">
                  <c:v>8.4845203857215362E-2</c:v>
                </c:pt>
                <c:pt idx="2">
                  <c:v>8.9812214515310435E-2</c:v>
                </c:pt>
                <c:pt idx="3">
                  <c:v>0.10184401962442903</c:v>
                </c:pt>
                <c:pt idx="4">
                  <c:v>0.1194654034850279</c:v>
                </c:pt>
                <c:pt idx="5">
                  <c:v>0.15164946709524615</c:v>
                </c:pt>
                <c:pt idx="6">
                  <c:v>0.16845880561664692</c:v>
                </c:pt>
                <c:pt idx="7">
                  <c:v>0.17308746405007613</c:v>
                </c:pt>
                <c:pt idx="8">
                  <c:v>0.17618677042801556</c:v>
                </c:pt>
                <c:pt idx="9">
                  <c:v>0.1860260531212993</c:v>
                </c:pt>
                <c:pt idx="10">
                  <c:v>0.20987311791575028</c:v>
                </c:pt>
                <c:pt idx="11">
                  <c:v>0.23131111487058026</c:v>
                </c:pt>
                <c:pt idx="12">
                  <c:v>0.26288614447639996</c:v>
                </c:pt>
                <c:pt idx="13">
                  <c:v>0.26361698528167821</c:v>
                </c:pt>
                <c:pt idx="14">
                  <c:v>0.26663508712569783</c:v>
                </c:pt>
                <c:pt idx="15">
                  <c:v>0.27870749450177634</c:v>
                </c:pt>
                <c:pt idx="16">
                  <c:v>0.27516156318727797</c:v>
                </c:pt>
                <c:pt idx="17">
                  <c:v>0.2664591439688716</c:v>
                </c:pt>
                <c:pt idx="18">
                  <c:v>0.27636609710708848</c:v>
                </c:pt>
                <c:pt idx="19">
                  <c:v>0.29954999154119438</c:v>
                </c:pt>
                <c:pt idx="20">
                  <c:v>0.31416680764676025</c:v>
                </c:pt>
                <c:pt idx="21">
                  <c:v>0.31818643207579089</c:v>
                </c:pt>
                <c:pt idx="22">
                  <c:v>0.3280663170360345</c:v>
                </c:pt>
                <c:pt idx="23">
                  <c:v>0.33883945186939607</c:v>
                </c:pt>
                <c:pt idx="24">
                  <c:v>0.34800203011334802</c:v>
                </c:pt>
                <c:pt idx="25">
                  <c:v>0.35728641515817966</c:v>
                </c:pt>
                <c:pt idx="26">
                  <c:v>0.36478430045677557</c:v>
                </c:pt>
                <c:pt idx="27">
                  <c:v>0.38145829808830994</c:v>
                </c:pt>
                <c:pt idx="28">
                  <c:v>0.39546608018947721</c:v>
                </c:pt>
                <c:pt idx="29">
                  <c:v>0.40456098798849605</c:v>
                </c:pt>
                <c:pt idx="30">
                  <c:v>0.43273896125867028</c:v>
                </c:pt>
                <c:pt idx="31">
                  <c:v>0.45362206056504822</c:v>
                </c:pt>
                <c:pt idx="32">
                  <c:v>0.46873963796311963</c:v>
                </c:pt>
                <c:pt idx="33">
                  <c:v>0.48507528336998817</c:v>
                </c:pt>
                <c:pt idx="34">
                  <c:v>0.49962442903062093</c:v>
                </c:pt>
                <c:pt idx="35">
                  <c:v>0.52673320927085099</c:v>
                </c:pt>
                <c:pt idx="36">
                  <c:v>0.55568262561326343</c:v>
                </c:pt>
                <c:pt idx="37">
                  <c:v>0.59361867704280158</c:v>
                </c:pt>
                <c:pt idx="38">
                  <c:v>0.64623921502283876</c:v>
                </c:pt>
                <c:pt idx="39">
                  <c:v>0.63703603451192692</c:v>
                </c:pt>
                <c:pt idx="40">
                  <c:v>0.66908475723227878</c:v>
                </c:pt>
                <c:pt idx="41">
                  <c:v>0.70896971747589244</c:v>
                </c:pt>
                <c:pt idx="42">
                  <c:v>0.72575198781931993</c:v>
                </c:pt>
                <c:pt idx="43">
                  <c:v>0.71354423955337509</c:v>
                </c:pt>
                <c:pt idx="44">
                  <c:v>0.75567585856877018</c:v>
                </c:pt>
                <c:pt idx="45">
                  <c:v>0.78003721874471332</c:v>
                </c:pt>
                <c:pt idx="46">
                  <c:v>0.76199627812552861</c:v>
                </c:pt>
                <c:pt idx="47">
                  <c:v>0.7767755032989343</c:v>
                </c:pt>
                <c:pt idx="48">
                  <c:v>0.81684994078836082</c:v>
                </c:pt>
                <c:pt idx="49">
                  <c:v>0.85002199289460334</c:v>
                </c:pt>
              </c:numCache>
            </c:numRef>
          </c:val>
          <c:smooth val="0"/>
          <c:extLst>
            <c:ext xmlns:c16="http://schemas.microsoft.com/office/drawing/2014/chart" uri="{C3380CC4-5D6E-409C-BE32-E72D297353CC}">
              <c16:uniqueId val="{00000003-4BF5-4783-BC6F-FC0CCBE78E45}"/>
            </c:ext>
          </c:extLst>
        </c:ser>
        <c:dLbls>
          <c:showLegendKey val="0"/>
          <c:showVal val="0"/>
          <c:showCatName val="0"/>
          <c:showSerName val="0"/>
          <c:showPercent val="0"/>
          <c:showBubbleSize val="0"/>
        </c:dLbls>
        <c:smooth val="0"/>
        <c:axId val="774284168"/>
        <c:axId val="774284824"/>
      </c:lineChart>
      <c:catAx>
        <c:axId val="774284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4284824"/>
        <c:crosses val="autoZero"/>
        <c:auto val="1"/>
        <c:lblAlgn val="ctr"/>
        <c:lblOffset val="100"/>
        <c:noMultiLvlLbl val="0"/>
      </c:catAx>
      <c:valAx>
        <c:axId val="774284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4284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1727"/>
          </a:xfrm>
          <a:prstGeom prst="rect">
            <a:avLst/>
          </a:prstGeom>
        </p:spPr>
        <p:txBody>
          <a:bodyPr vert="horz" lIns="95894" tIns="47947" rIns="95894" bIns="47947" rtlCol="0"/>
          <a:lstStyle>
            <a:lvl1pPr algn="l">
              <a:defRPr sz="1200"/>
            </a:lvl1pPr>
          </a:lstStyle>
          <a:p>
            <a:endParaRPr lang="en-US"/>
          </a:p>
        </p:txBody>
      </p:sp>
      <p:sp>
        <p:nvSpPr>
          <p:cNvPr id="3" name="Date Placeholder 2"/>
          <p:cNvSpPr>
            <a:spLocks noGrp="1"/>
          </p:cNvSpPr>
          <p:nvPr>
            <p:ph type="dt" idx="1"/>
          </p:nvPr>
        </p:nvSpPr>
        <p:spPr>
          <a:xfrm>
            <a:off x="4143589" y="0"/>
            <a:ext cx="3169920" cy="481727"/>
          </a:xfrm>
          <a:prstGeom prst="rect">
            <a:avLst/>
          </a:prstGeom>
        </p:spPr>
        <p:txBody>
          <a:bodyPr vert="horz" lIns="95894" tIns="47947" rIns="95894" bIns="47947" rtlCol="0"/>
          <a:lstStyle>
            <a:lvl1pPr algn="r">
              <a:defRPr sz="1200"/>
            </a:lvl1pPr>
          </a:lstStyle>
          <a:p>
            <a:fld id="{A3C96844-F959-4B54-AB19-9B41FAA62FD1}" type="datetimeFigureOut">
              <a:rPr lang="en-US" smtClean="0"/>
              <a:t>5/6/2021</a:t>
            </a:fld>
            <a:endParaRPr lang="en-US"/>
          </a:p>
        </p:txBody>
      </p:sp>
      <p:sp>
        <p:nvSpPr>
          <p:cNvPr id="4" name="Slide Image Placeholder 3"/>
          <p:cNvSpPr>
            <a:spLocks noGrp="1" noRot="1" noChangeAspect="1"/>
          </p:cNvSpPr>
          <p:nvPr>
            <p:ph type="sldImg" idx="2"/>
          </p:nvPr>
        </p:nvSpPr>
        <p:spPr>
          <a:xfrm>
            <a:off x="777875" y="1200150"/>
            <a:ext cx="5761038" cy="3240088"/>
          </a:xfrm>
          <a:prstGeom prst="rect">
            <a:avLst/>
          </a:prstGeom>
          <a:noFill/>
          <a:ln w="12700">
            <a:solidFill>
              <a:prstClr val="black"/>
            </a:solidFill>
          </a:ln>
        </p:spPr>
        <p:txBody>
          <a:bodyPr vert="horz" lIns="95894" tIns="47947" rIns="95894" bIns="47947" rtlCol="0" anchor="ctr"/>
          <a:lstStyle/>
          <a:p>
            <a:endParaRPr lang="en-US"/>
          </a:p>
        </p:txBody>
      </p:sp>
      <p:sp>
        <p:nvSpPr>
          <p:cNvPr id="5" name="Notes Placeholder 4"/>
          <p:cNvSpPr>
            <a:spLocks noGrp="1"/>
          </p:cNvSpPr>
          <p:nvPr>
            <p:ph type="body" sz="quarter" idx="3"/>
          </p:nvPr>
        </p:nvSpPr>
        <p:spPr>
          <a:xfrm>
            <a:off x="731521" y="4620577"/>
            <a:ext cx="5852160" cy="3780473"/>
          </a:xfrm>
          <a:prstGeom prst="rect">
            <a:avLst/>
          </a:prstGeom>
        </p:spPr>
        <p:txBody>
          <a:bodyPr vert="horz" lIns="95894" tIns="47947" rIns="95894" bIns="479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476"/>
            <a:ext cx="3169920" cy="481726"/>
          </a:xfrm>
          <a:prstGeom prst="rect">
            <a:avLst/>
          </a:prstGeom>
        </p:spPr>
        <p:txBody>
          <a:bodyPr vert="horz" lIns="95894" tIns="47947" rIns="95894" bIns="47947" rtlCol="0" anchor="b"/>
          <a:lstStyle>
            <a:lvl1pPr algn="l">
              <a:defRPr sz="1200"/>
            </a:lvl1pPr>
          </a:lstStyle>
          <a:p>
            <a:endParaRPr lang="en-US"/>
          </a:p>
        </p:txBody>
      </p:sp>
      <p:sp>
        <p:nvSpPr>
          <p:cNvPr id="7" name="Slide Number Placeholder 6"/>
          <p:cNvSpPr>
            <a:spLocks noGrp="1"/>
          </p:cNvSpPr>
          <p:nvPr>
            <p:ph type="sldNum" sz="quarter" idx="5"/>
          </p:nvPr>
        </p:nvSpPr>
        <p:spPr>
          <a:xfrm>
            <a:off x="4143589" y="9119476"/>
            <a:ext cx="3169920" cy="481726"/>
          </a:xfrm>
          <a:prstGeom prst="rect">
            <a:avLst/>
          </a:prstGeom>
        </p:spPr>
        <p:txBody>
          <a:bodyPr vert="horz" lIns="95894" tIns="47947" rIns="95894" bIns="47947" rtlCol="0" anchor="b"/>
          <a:lstStyle>
            <a:lvl1pPr algn="r">
              <a:defRPr sz="1200"/>
            </a:lvl1pPr>
          </a:lstStyle>
          <a:p>
            <a:fld id="{057A65AC-5870-4EBD-B7C1-052F744EAB5A}" type="slidenum">
              <a:rPr lang="en-US" smtClean="0"/>
              <a:t>‹#›</a:t>
            </a:fld>
            <a:endParaRPr lang="en-US"/>
          </a:p>
        </p:txBody>
      </p:sp>
    </p:spTree>
    <p:extLst>
      <p:ext uri="{BB962C8B-B14F-4D97-AF65-F5344CB8AC3E}">
        <p14:creationId xmlns:p14="http://schemas.microsoft.com/office/powerpoint/2010/main" val="140809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6F360A-7562-417F-9DCA-260AA3D1A0A9}" type="datetime1">
              <a:rPr lang="en-US" smtClean="0"/>
              <a:t>5/6/2021</a:t>
            </a:fld>
            <a:endParaRPr lang="en-US"/>
          </a:p>
        </p:txBody>
      </p:sp>
      <p:sp>
        <p:nvSpPr>
          <p:cNvPr id="5" name="Footer Placeholder 4"/>
          <p:cNvSpPr>
            <a:spLocks noGrp="1"/>
          </p:cNvSpPr>
          <p:nvPr>
            <p:ph type="ftr" sz="quarter" idx="11"/>
          </p:nvPr>
        </p:nvSpPr>
        <p:spPr>
          <a:xfrm>
            <a:off x="5332412" y="5883275"/>
            <a:ext cx="4324044" cy="365125"/>
          </a:xfrm>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125729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A86A5B-848E-40CE-8E17-8610470AE065}" type="datetime1">
              <a:rPr lang="en-US" smtClean="0"/>
              <a:t>5/6/2021</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922400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0C122-B489-4C7E-8F19-EC468666D6FB}"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090416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6C455C-836C-4349-A1AA-80AF451B30A5}"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565243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5E71F-5A61-4F51-866B-775AD8A521CE}"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329385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876A2D-FD7A-448B-80DA-0FA6FA7978EF}"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503227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55FA9F-CCCE-45BF-8D0B-5E90E6A3F5D1}"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993494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194004-FC42-4CE2-BD3E-75402942B46D}"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882650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E95FFA-3F7A-4A5C-B67E-54F2432CB63D}"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16020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7CEBE1-F848-4863-9974-27DB2893E5F8}"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a:xfrm>
            <a:off x="10951856" y="5867131"/>
            <a:ext cx="551167" cy="365125"/>
          </a:xfrm>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83221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E5D477-2582-4C1B-8158-F65678E9C277}" type="datetime1">
              <a:rPr lang="en-US" smtClean="0"/>
              <a:t>5/6/2021</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1838839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644DE9-364D-464D-90C3-C0102D91DA8B}" type="datetime1">
              <a:rPr lang="en-US" smtClean="0"/>
              <a:t>5/6/2021</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849461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549D06-3515-4736-90E8-7BA5CC30C90B}" type="datetime1">
              <a:rPr lang="en-US" smtClean="0"/>
              <a:t>5/6/2021</a:t>
            </a:fld>
            <a:endParaRPr lang="en-US"/>
          </a:p>
        </p:txBody>
      </p:sp>
      <p:sp>
        <p:nvSpPr>
          <p:cNvPr id="8" name="Footer Placeholder 7"/>
          <p:cNvSpPr>
            <a:spLocks noGrp="1"/>
          </p:cNvSpPr>
          <p:nvPr>
            <p:ph type="ftr" sz="quarter" idx="11"/>
          </p:nvPr>
        </p:nvSpPr>
        <p:spPr/>
        <p:txBody>
          <a:bodyPr/>
          <a:lstStyle/>
          <a:p>
            <a:r>
              <a:rPr lang="en-US"/>
              <a:t>SB 115 Motor Fuel Tax - Senate Finance Committee - 2.21.2020</a:t>
            </a:r>
          </a:p>
        </p:txBody>
      </p:sp>
      <p:sp>
        <p:nvSpPr>
          <p:cNvPr id="9" name="Slide Number Placeholder 8"/>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88440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F9D9B3-364A-49E7-A4D4-F10BC994B84C}" type="datetime1">
              <a:rPr lang="en-US" smtClean="0"/>
              <a:t>5/6/2021</a:t>
            </a:fld>
            <a:endParaRPr lang="en-US"/>
          </a:p>
        </p:txBody>
      </p:sp>
      <p:sp>
        <p:nvSpPr>
          <p:cNvPr id="4" name="Footer Placeholder 3"/>
          <p:cNvSpPr>
            <a:spLocks noGrp="1"/>
          </p:cNvSpPr>
          <p:nvPr>
            <p:ph type="ftr" sz="quarter" idx="11"/>
          </p:nvPr>
        </p:nvSpPr>
        <p:spPr/>
        <p:txBody>
          <a:bodyPr/>
          <a:lstStyle/>
          <a:p>
            <a:r>
              <a:rPr lang="en-US"/>
              <a:t>SB 115 Motor Fuel Tax - Senate Finance Committee - 2.21.2020</a:t>
            </a:r>
          </a:p>
        </p:txBody>
      </p:sp>
      <p:sp>
        <p:nvSpPr>
          <p:cNvPr id="5" name="Slide Number Placeholder 4"/>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3210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B978E-E16A-4E76-9F9C-42E56467AC7A}" type="datetime1">
              <a:rPr lang="en-US" smtClean="0"/>
              <a:t>5/6/2021</a:t>
            </a:fld>
            <a:endParaRPr lang="en-US"/>
          </a:p>
        </p:txBody>
      </p:sp>
      <p:sp>
        <p:nvSpPr>
          <p:cNvPr id="3" name="Footer Placeholder 2"/>
          <p:cNvSpPr>
            <a:spLocks noGrp="1"/>
          </p:cNvSpPr>
          <p:nvPr>
            <p:ph type="ftr" sz="quarter" idx="11"/>
          </p:nvPr>
        </p:nvSpPr>
        <p:spPr/>
        <p:txBody>
          <a:bodyPr/>
          <a:lstStyle/>
          <a:p>
            <a:r>
              <a:rPr lang="en-US"/>
              <a:t>SB 115 Motor Fuel Tax - Senate Finance Committee - 2.21.2020</a:t>
            </a:r>
          </a:p>
        </p:txBody>
      </p:sp>
      <p:sp>
        <p:nvSpPr>
          <p:cNvPr id="4" name="Slide Number Placeholder 3"/>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84165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2A9A9-62C2-4A06-9416-1FB14182D03E}" type="datetime1">
              <a:rPr lang="en-US" smtClean="0"/>
              <a:t>5/6/2021</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1807025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6D1AD0-9EC4-47D3-A111-8C1CE7619C68}" type="datetime1">
              <a:rPr lang="en-US" smtClean="0"/>
              <a:t>5/6/2021</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454806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duotone>
              <a:schemeClr val="bg2">
                <a:shade val="76000"/>
                <a:satMod val="180000"/>
              </a:schemeClr>
              <a:schemeClr val="bg2">
                <a:tint val="80000"/>
                <a:satMod val="120000"/>
                <a:lumMod val="180000"/>
              </a:schemeClr>
            </a:duotone>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CFB5094-EB22-4D73-9D3E-D5C6027DAA86}" type="datetime1">
              <a:rPr lang="en-US" smtClean="0"/>
              <a:t>5/6/2021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SB 115 Motor Fuel Tax - Senate Finance Committee - 2.21.2020</a:t>
            </a: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F0308CE-B4A5-432D-827B-F23D85156A41}" type="slidenum">
              <a:rPr lang="en-US" smtClean="0"/>
              <a:t>‹#›</a:t>
            </a:fld>
            <a:endParaRPr lang="en-US"/>
          </a:p>
        </p:txBody>
      </p:sp>
    </p:spTree>
    <p:extLst>
      <p:ext uri="{BB962C8B-B14F-4D97-AF65-F5344CB8AC3E}">
        <p14:creationId xmlns:p14="http://schemas.microsoft.com/office/powerpoint/2010/main" val="1317559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energy.gov/eere/vehicles/fact-915-march-7-2016-average-historical-annual-gasoline-pump-price-1929-2015" TargetMode="External"/><Relationship Id="rId2" Type="http://schemas.openxmlformats.org/officeDocument/2006/relationships/hyperlink" Target="https://www.bls.gov/data/inflation_calculator.htm" TargetMode="External"/><Relationship Id="rId1" Type="http://schemas.openxmlformats.org/officeDocument/2006/relationships/slideLayout" Target="../slideLayouts/slideLayout6.xml"/><Relationship Id="rId5" Type="http://schemas.openxmlformats.org/officeDocument/2006/relationships/hyperlink" Target="https://fred.stlouisfed.org/series/AKPCPI" TargetMode="External"/><Relationship Id="rId4" Type="http://schemas.openxmlformats.org/officeDocument/2006/relationships/hyperlink" Target="https://gasprices.aaa.com/state-gas-price-averages" TargetMode="Externa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19" name="Freeform: Shape 18">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21" name="Freeform: Shape 20">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3" name="Freeform: Shape 22">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5" name="Freeform: Shape 24">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0E3328AB-02F3-4FA4-BC18-1F3A2775F333}"/>
              </a:ext>
            </a:extLst>
          </p:cNvPr>
          <p:cNvSpPr>
            <a:spLocks noGrp="1"/>
          </p:cNvSpPr>
          <p:nvPr>
            <p:ph type="ctrTitle"/>
          </p:nvPr>
        </p:nvSpPr>
        <p:spPr>
          <a:xfrm>
            <a:off x="1524000" y="643468"/>
            <a:ext cx="9144000" cy="3618898"/>
          </a:xfrm>
        </p:spPr>
        <p:txBody>
          <a:bodyPr anchor="b">
            <a:normAutofit fontScale="90000"/>
          </a:bodyPr>
          <a:lstStyle/>
          <a:p>
            <a:pPr algn="ctr">
              <a:lnSpc>
                <a:spcPct val="90000"/>
              </a:lnSpc>
            </a:pPr>
            <a:r>
              <a:rPr lang="en-US" sz="6100" dirty="0">
                <a:latin typeface="Georgia Pro Black" panose="02040A02050405020203" pitchFamily="18" charset="0"/>
              </a:rPr>
              <a:t>House Bill 104</a:t>
            </a:r>
            <a:br>
              <a:rPr lang="en-US" sz="6100" dirty="0">
                <a:latin typeface="Georgia Pro Black" panose="02040A02050405020203" pitchFamily="18" charset="0"/>
              </a:rPr>
            </a:br>
            <a:r>
              <a:rPr lang="en-US" sz="6100" dirty="0">
                <a:latin typeface="Georgia Pro Black" panose="02040A02050405020203" pitchFamily="18" charset="0"/>
              </a:rPr>
              <a:t> Motor Fuel Tax</a:t>
            </a:r>
            <a:br>
              <a:rPr lang="en-US" sz="6100" dirty="0">
                <a:latin typeface="Georgia Pro Black" panose="02040A02050405020203" pitchFamily="18" charset="0"/>
              </a:rPr>
            </a:br>
            <a:br>
              <a:rPr lang="en-US" sz="6100" dirty="0">
                <a:latin typeface="Georgia Pro Black" panose="02040A02050405020203" pitchFamily="18" charset="0"/>
              </a:rPr>
            </a:br>
            <a:r>
              <a:rPr lang="en-US" sz="6100" dirty="0">
                <a:latin typeface="Georgia Pro Black" panose="02040A02050405020203" pitchFamily="18" charset="0"/>
              </a:rPr>
              <a:t>Rep. Andy Josephson</a:t>
            </a:r>
          </a:p>
        </p:txBody>
      </p:sp>
      <p:sp>
        <p:nvSpPr>
          <p:cNvPr id="3" name="Subtitle 2">
            <a:extLst>
              <a:ext uri="{FF2B5EF4-FFF2-40B4-BE49-F238E27FC236}">
                <a16:creationId xmlns:a16="http://schemas.microsoft.com/office/drawing/2014/main" id="{FF7E6CAC-97B1-4F7F-8775-90AF244D7058}"/>
              </a:ext>
            </a:extLst>
          </p:cNvPr>
          <p:cNvSpPr>
            <a:spLocks noGrp="1"/>
          </p:cNvSpPr>
          <p:nvPr>
            <p:ph type="subTitle" idx="1"/>
          </p:nvPr>
        </p:nvSpPr>
        <p:spPr>
          <a:xfrm>
            <a:off x="2719546" y="4552335"/>
            <a:ext cx="6752908" cy="1091381"/>
          </a:xfrm>
        </p:spPr>
        <p:txBody>
          <a:bodyPr>
            <a:normAutofit/>
          </a:bodyPr>
          <a:lstStyle/>
          <a:p>
            <a:pPr algn="ctr">
              <a:lnSpc>
                <a:spcPct val="90000"/>
              </a:lnSpc>
            </a:pPr>
            <a:endParaRPr lang="en-US" sz="1700" dirty="0">
              <a:latin typeface="Arial Black" panose="020B0A04020102020204" pitchFamily="34" charset="0"/>
            </a:endParaRPr>
          </a:p>
          <a:p>
            <a:pPr algn="ctr">
              <a:lnSpc>
                <a:spcPct val="90000"/>
              </a:lnSpc>
            </a:pPr>
            <a:r>
              <a:rPr lang="en-US" sz="1700" dirty="0">
                <a:latin typeface="Georgia Pro Black" panose="02040A02050405020203" pitchFamily="18" charset="0"/>
              </a:rPr>
              <a:t>May 6, 2021</a:t>
            </a:r>
          </a:p>
          <a:p>
            <a:pPr algn="ctr">
              <a:lnSpc>
                <a:spcPct val="90000"/>
              </a:lnSpc>
            </a:pPr>
            <a:r>
              <a:rPr lang="en-US" sz="1700" dirty="0">
                <a:latin typeface="Georgia Pro Black" panose="02040A02050405020203" pitchFamily="18" charset="0"/>
              </a:rPr>
              <a:t>House Finance Committee</a:t>
            </a:r>
          </a:p>
        </p:txBody>
      </p:sp>
    </p:spTree>
    <p:extLst>
      <p:ext uri="{BB962C8B-B14F-4D97-AF65-F5344CB8AC3E}">
        <p14:creationId xmlns:p14="http://schemas.microsoft.com/office/powerpoint/2010/main" val="419007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783404" y="221879"/>
            <a:ext cx="9144000" cy="4170363"/>
          </a:xfrm>
        </p:spPr>
        <p:txBody>
          <a:bodyPr vert="horz" lIns="91440" tIns="45720" rIns="91440" bIns="45720" rtlCol="0" anchor="b">
            <a:normAutofit/>
          </a:bodyPr>
          <a:lstStyle/>
          <a:p>
            <a:pPr algn="l"/>
            <a:r>
              <a:rPr lang="en-US" sz="3000" dirty="0">
                <a:latin typeface="Georgia Pro Black" panose="020B0604020202020204" pitchFamily="18" charset="0"/>
              </a:rPr>
              <a:t>Anticipated New Revenue from HB 104</a:t>
            </a:r>
            <a:br>
              <a:rPr lang="en-US" sz="3000" dirty="0">
                <a:latin typeface="Georgia Pro Black" panose="020B0604020202020204" pitchFamily="18" charset="0"/>
              </a:rPr>
            </a:br>
            <a:br>
              <a:rPr lang="en-US" sz="3000" dirty="0">
                <a:latin typeface="Georgia Pro Black" panose="020B0604020202020204" pitchFamily="18" charset="0"/>
              </a:rPr>
            </a:br>
            <a:br>
              <a:rPr lang="en-US" sz="3000" dirty="0">
                <a:latin typeface="Georgia Pro Black" panose="020B0604020202020204" pitchFamily="18" charset="0"/>
              </a:rPr>
            </a:br>
            <a:br>
              <a:rPr lang="en-US" sz="30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800" dirty="0">
                <a:latin typeface="Georgia Pro Black" panose="020B0604020202020204" pitchFamily="18" charset="0"/>
              </a:rPr>
              <a:t>Highway Fuels: </a:t>
            </a:r>
            <a:r>
              <a:rPr lang="en-US" sz="1600" dirty="0">
                <a:latin typeface="Georgia Pro Black" panose="020B0604020202020204" pitchFamily="18" charset="0"/>
              </a:rPr>
              <a:t>$29.7M to $31.4M annually</a:t>
            </a:r>
            <a:br>
              <a:rPr lang="en-US" sz="1800" dirty="0">
                <a:latin typeface="Georgia Pro Black" panose="020B0604020202020204" pitchFamily="18" charset="0"/>
              </a:rPr>
            </a:br>
            <a:r>
              <a:rPr lang="en-US" sz="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Marine Fuels:</a:t>
            </a:r>
            <a:r>
              <a:rPr lang="en-US" sz="1600" dirty="0">
                <a:latin typeface="Georgia Pro Black" panose="020B0604020202020204" pitchFamily="18" charset="0"/>
              </a:rPr>
              <a:t> $5.4M to $5.7M annually, less the commercial fishing refund</a:t>
            </a:r>
            <a:br>
              <a:rPr lang="en-US" sz="1600" dirty="0">
                <a:latin typeface="Georgia Pro Black" panose="020B0604020202020204" pitchFamily="18" charset="0"/>
              </a:rPr>
            </a:br>
            <a:r>
              <a:rPr lang="en-US" sz="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Refined Fuel Surcharge: </a:t>
            </a:r>
            <a:r>
              <a:rPr lang="en-US" sz="1600" dirty="0">
                <a:latin typeface="Georgia Pro Black" panose="020B0604020202020204" pitchFamily="18" charset="0"/>
              </a:rPr>
              <a:t>$3.4M-$3.6M annually</a:t>
            </a:r>
            <a:br>
              <a:rPr lang="en-US" sz="1600" dirty="0">
                <a:latin typeface="Georgia Pro Black" panose="020B0604020202020204" pitchFamily="18" charset="0"/>
              </a:rPr>
            </a:br>
            <a:r>
              <a:rPr lang="en-US" sz="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Electric, Hybrid, and Alternative Fuel Vehicles Registration Fee: </a:t>
            </a:r>
            <a:r>
              <a:rPr lang="en-US" sz="1600" dirty="0">
                <a:latin typeface="Georgia Pro Black" panose="020B0604020202020204" pitchFamily="18" charset="0"/>
              </a:rPr>
              <a:t>Approx. $87k annually, assuming the number of these vehicles is constant.</a:t>
            </a: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10</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3374757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983581" y="429209"/>
            <a:ext cx="9144000" cy="5539792"/>
          </a:xfrm>
        </p:spPr>
        <p:txBody>
          <a:bodyPr vert="horz" lIns="91440" tIns="45720" rIns="91440" bIns="45720" rtlCol="0" anchor="b">
            <a:normAutofit fontScale="90000"/>
          </a:bodyPr>
          <a:lstStyle/>
          <a:p>
            <a:pPr algn="l"/>
            <a:r>
              <a:rPr lang="en-US" sz="3000" dirty="0">
                <a:latin typeface="Georgia Pro Black" panose="020B0604020202020204" pitchFamily="18" charset="0"/>
              </a:rPr>
              <a:t>Current Impact of Low Rates:</a:t>
            </a:r>
            <a:br>
              <a:rPr lang="en-US" sz="3000" dirty="0">
                <a:latin typeface="Georgia Pro Black" panose="020B0604020202020204" pitchFamily="18" charset="0"/>
              </a:rPr>
            </a:br>
            <a:r>
              <a:rPr lang="en-US" sz="1800" dirty="0">
                <a:latin typeface="Georgia Pro Black" panose="020B0604020202020204" pitchFamily="18" charset="0"/>
              </a:rPr>
              <a:t>DOTP&amp;F is the only department appropriated Motor Fuel Tax Receipts.</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Lower-than-expected revenue from the Motor Fuel Tax was cited in the Silver Tip Maintenance Station’s 2019 closure.</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DOTP&amp;F has a deferred maintenance backlog of $153.8M (Highways) and $264.5M (total).</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Additional revenue could be used for any of the following:</a:t>
            </a:r>
            <a:br>
              <a:rPr lang="en-US" sz="1800" dirty="0">
                <a:latin typeface="Georgia Pro Black" panose="020B0604020202020204" pitchFamily="18" charset="0"/>
              </a:rPr>
            </a:br>
            <a:r>
              <a:rPr lang="en-US" sz="1800" dirty="0">
                <a:latin typeface="Georgia Pro Black" panose="020B0604020202020204" pitchFamily="18" charset="0"/>
              </a:rPr>
              <a:t>* Increased safety and maintenance response times; </a:t>
            </a:r>
            <a:br>
              <a:rPr lang="en-US" sz="1800" dirty="0">
                <a:latin typeface="Georgia Pro Black" panose="020B0604020202020204" pitchFamily="18" charset="0"/>
              </a:rPr>
            </a:br>
            <a:r>
              <a:rPr lang="en-US" sz="1800" dirty="0">
                <a:latin typeface="Georgia Pro Black" panose="020B0604020202020204" pitchFamily="18" charset="0"/>
              </a:rPr>
              <a:t>* Increased maintenance operators;</a:t>
            </a:r>
            <a:br>
              <a:rPr lang="en-US" sz="1800" dirty="0">
                <a:latin typeface="Georgia Pro Black" panose="020B0604020202020204" pitchFamily="18" charset="0"/>
              </a:rPr>
            </a:br>
            <a:r>
              <a:rPr lang="en-US" sz="1800" dirty="0">
                <a:latin typeface="Georgia Pro Black" panose="020B0604020202020204" pitchFamily="18" charset="0"/>
              </a:rPr>
              <a:t>* Increased winter maintenance; </a:t>
            </a:r>
            <a:br>
              <a:rPr lang="en-US" sz="1800" dirty="0">
                <a:latin typeface="Georgia Pro Black" panose="020B0604020202020204" pitchFamily="18" charset="0"/>
              </a:rPr>
            </a:br>
            <a:r>
              <a:rPr lang="en-US" sz="1800" dirty="0">
                <a:latin typeface="Georgia Pro Black" panose="020B0604020202020204" pitchFamily="18" charset="0"/>
              </a:rPr>
              <a:t>* Increase response time to priority 1 and roadways with more resources             </a:t>
            </a:r>
            <a:r>
              <a:rPr lang="en-US" sz="1800" dirty="0">
                <a:solidFill>
                  <a:srgbClr val="D6D8D9"/>
                </a:solidFill>
                <a:latin typeface="Georgia Pro Black" panose="020B0604020202020204" pitchFamily="18" charset="0"/>
              </a:rPr>
              <a:t>*</a:t>
            </a:r>
            <a:r>
              <a:rPr lang="en-US" sz="1800" dirty="0">
                <a:latin typeface="Georgia Pro Black" panose="020B0604020202020204" pitchFamily="18" charset="0"/>
              </a:rPr>
              <a:t> available to respond to priority 3 and 4 roads;</a:t>
            </a:r>
            <a:br>
              <a:rPr lang="en-US" sz="1800" dirty="0">
                <a:latin typeface="Georgia Pro Black" panose="020B0604020202020204" pitchFamily="18" charset="0"/>
              </a:rPr>
            </a:br>
            <a:r>
              <a:rPr lang="en-US" sz="1800" dirty="0">
                <a:latin typeface="Georgia Pro Black" panose="020B0604020202020204" pitchFamily="18" charset="0"/>
              </a:rPr>
              <a:t>* Increased maintenance stations;</a:t>
            </a:r>
            <a:br>
              <a:rPr lang="en-US" sz="1800" dirty="0">
                <a:latin typeface="Georgia Pro Black" panose="020B0604020202020204" pitchFamily="18" charset="0"/>
              </a:rPr>
            </a:br>
            <a:r>
              <a:rPr lang="en-US" sz="1800" dirty="0">
                <a:latin typeface="Georgia Pro Black" panose="020B0604020202020204" pitchFamily="18" charset="0"/>
              </a:rPr>
              <a:t>* Reduced and more manageable areas of responsibility for operators;</a:t>
            </a:r>
            <a:br>
              <a:rPr lang="en-US" sz="1800" dirty="0">
                <a:latin typeface="Georgia Pro Black" panose="020B0604020202020204" pitchFamily="18" charset="0"/>
              </a:rPr>
            </a:br>
            <a:r>
              <a:rPr lang="en-US" sz="1800" dirty="0">
                <a:latin typeface="Georgia Pro Black" panose="020B0604020202020204" pitchFamily="18" charset="0"/>
              </a:rPr>
              <a:t>* Decreases in response times during storms;</a:t>
            </a:r>
            <a:br>
              <a:rPr lang="en-US" sz="1800" dirty="0">
                <a:latin typeface="Georgia Pro Black" panose="020B0604020202020204" pitchFamily="18" charset="0"/>
              </a:rPr>
            </a:br>
            <a:r>
              <a:rPr lang="en-US" sz="1800" dirty="0">
                <a:latin typeface="Georgia Pro Black" panose="020B0604020202020204" pitchFamily="18" charset="0"/>
              </a:rPr>
              <a:t>* Decrease in road closure times due to acts of nature;</a:t>
            </a:r>
            <a:br>
              <a:rPr lang="en-US" sz="1800" dirty="0">
                <a:latin typeface="Georgia Pro Black" panose="020B0604020202020204" pitchFamily="18" charset="0"/>
              </a:rPr>
            </a:br>
            <a:r>
              <a:rPr lang="en-US" sz="1800" dirty="0">
                <a:latin typeface="Georgia Pro Black" panose="020B0604020202020204" pitchFamily="18" charset="0"/>
              </a:rPr>
              <a:t>* Increased surface treatment chemicals and materials;</a:t>
            </a:r>
            <a:br>
              <a:rPr lang="en-US" sz="1800" dirty="0">
                <a:latin typeface="Georgia Pro Black" panose="020B0604020202020204" pitchFamily="18" charset="0"/>
              </a:rPr>
            </a:br>
            <a:r>
              <a:rPr lang="en-US" sz="1800" dirty="0">
                <a:latin typeface="Georgia Pro Black" panose="020B0604020202020204" pitchFamily="18" charset="0"/>
              </a:rPr>
              <a:t>* Increased ability and resources to repair potholes and guardrails.</a:t>
            </a:r>
            <a:br>
              <a:rPr lang="en-US" sz="1800" dirty="0">
                <a:latin typeface="Georgia Pro Black" panose="020B0604020202020204" pitchFamily="18" charset="0"/>
              </a:rPr>
            </a:br>
            <a:endParaRPr lang="en-US" sz="18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11</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1137291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2547937" y="-598859"/>
            <a:ext cx="9144000" cy="1856158"/>
          </a:xfrm>
        </p:spPr>
        <p:txBody>
          <a:bodyPr vert="horz" lIns="91440" tIns="45720" rIns="91440" bIns="45720" rtlCol="0" anchor="b">
            <a:normAutofit/>
          </a:bodyPr>
          <a:lstStyle/>
          <a:p>
            <a:pPr algn="l"/>
            <a:r>
              <a:rPr lang="en-US" sz="1600" dirty="0">
                <a:latin typeface="Georgia Pro Black" panose="020B0604020202020204" pitchFamily="18" charset="0"/>
              </a:rPr>
              <a:t>Without additional revenue, the SPAR account faces insolvency.</a:t>
            </a: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12</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Finance Committee – 5.7.2021</a:t>
            </a:r>
          </a:p>
        </p:txBody>
      </p:sp>
      <p:pic>
        <p:nvPicPr>
          <p:cNvPr id="1026" name="Picture 1">
            <a:extLst>
              <a:ext uri="{FF2B5EF4-FFF2-40B4-BE49-F238E27FC236}">
                <a16:creationId xmlns:a16="http://schemas.microsoft.com/office/drawing/2014/main" id="{465AB45B-FE60-47FB-89B0-1F2C39BC08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4465" y="1257300"/>
            <a:ext cx="7042150" cy="353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9211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a:bodyPr>
          <a:lstStyle/>
          <a:p>
            <a:r>
              <a:rPr lang="en-US" dirty="0">
                <a:latin typeface="Georgia Pro Black" panose="020B0604020202020204" pitchFamily="18" charset="0"/>
              </a:rPr>
              <a:t>Questions?</a:t>
            </a: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30F41123-BC90-476C-A041-01EA764375A9}"/>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13</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78E5F602-6C28-4653-9E14-44BAABEBC2F3}"/>
              </a:ext>
            </a:extLst>
          </p:cNvPr>
          <p:cNvSpPr>
            <a:spLocks noGrp="1"/>
          </p:cNvSpPr>
          <p:nvPr>
            <p:ph type="ftr" sz="quarter" idx="11"/>
          </p:nvPr>
        </p:nvSpPr>
        <p:spPr/>
        <p:txBody>
          <a:bodyPr/>
          <a:lstStyle/>
          <a:p>
            <a:pPr algn="ctr"/>
            <a:r>
              <a:rPr lang="en-US"/>
              <a:t>HB 104 Motor Fuel Tax – House Finance Committee – 5.7.2021</a:t>
            </a:r>
            <a:endParaRPr lang="en-US" dirty="0"/>
          </a:p>
        </p:txBody>
      </p:sp>
    </p:spTree>
    <p:extLst>
      <p:ext uri="{BB962C8B-B14F-4D97-AF65-F5344CB8AC3E}">
        <p14:creationId xmlns:p14="http://schemas.microsoft.com/office/powerpoint/2010/main" val="3864425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fontScale="90000"/>
          </a:bodyPr>
          <a:lstStyle/>
          <a:p>
            <a:pPr algn="l"/>
            <a:r>
              <a:rPr lang="en-US" sz="3600" dirty="0">
                <a:latin typeface="Georgia Pro Black" panose="020B0604020202020204" pitchFamily="18" charset="0"/>
              </a:rPr>
              <a:t>Motor Fuel Tax History</a:t>
            </a:r>
            <a:br>
              <a:rPr lang="en-US" sz="28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r>
              <a:rPr lang="en-US" sz="1800" dirty="0">
                <a:latin typeface="Georgia Pro Black" panose="02040A02050405020203" pitchFamily="18" charset="0"/>
              </a:rPr>
              <a:t>1945 – Alaska’s first motor fuel tax levied at $.01/gallon     </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1970 – Motor fuel tax increased to $.08/gallon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1977 – Marine fuel tax increased to $.05/gallon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1994 – Aviation fuel tax increased to $.047/gallon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Sept. 1, 2008 – Aug. 31, 2009 – Motor fuel tax suspended on all fuel types</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2015 – HB 158 added a $.0095/gallon surcharge on motor fuel intended for     </a:t>
            </a:r>
            <a:br>
              <a:rPr lang="en-US" sz="1800" dirty="0">
                <a:latin typeface="Georgia Pro Black" panose="02040A02050405020203" pitchFamily="18" charset="0"/>
              </a:rPr>
            </a:br>
            <a:r>
              <a:rPr lang="en-US" sz="1800" dirty="0">
                <a:latin typeface="Georgia Pro Black" panose="02040A02050405020203" pitchFamily="18" charset="0"/>
              </a:rPr>
              <a:t>                spill prevention and response fund</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708FBEBF-DC90-47A9-AFD8-2C73E3F88C21}"/>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2</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A0D90201-C9B6-412C-97C9-70093C9623D9}"/>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252717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81150" y="111216"/>
            <a:ext cx="9144000" cy="5201178"/>
          </a:xfrm>
        </p:spPr>
        <p:txBody>
          <a:bodyPr vert="horz" lIns="91440" tIns="45720" rIns="91440" bIns="45720" rtlCol="0" anchor="b">
            <a:normAutofit fontScale="90000"/>
          </a:bodyPr>
          <a:lstStyle/>
          <a:p>
            <a:r>
              <a:rPr lang="en-US" sz="3600" dirty="0">
                <a:latin typeface="Georgia Pro Black" panose="020B0604020202020204" pitchFamily="18" charset="0"/>
              </a:rPr>
              <a:t>	Motor Fuel Tax Rates</a:t>
            </a:r>
            <a:r>
              <a:rPr lang="en-US" sz="1400" dirty="0">
                <a:latin typeface="Georgia Pro Black" panose="020B0604020202020204" pitchFamily="18" charset="0"/>
              </a:rPr>
              <a:t> </a:t>
            </a:r>
            <a:r>
              <a:rPr lang="en-US" sz="1800" dirty="0">
                <a:latin typeface="Georgia Pro Black" panose="020B0604020202020204" pitchFamily="18" charset="0"/>
              </a:rPr>
              <a:t>(per gallon)</a:t>
            </a:r>
            <a:br>
              <a:rPr lang="en-US" sz="3600" dirty="0">
                <a:latin typeface="Georgia Pro Black" panose="020B0604020202020204" pitchFamily="18" charset="0"/>
              </a:rPr>
            </a:br>
            <a:br>
              <a:rPr lang="en-US" sz="3600" dirty="0">
                <a:latin typeface="Georgia Pro Black" panose="020B0604020202020204" pitchFamily="18" charset="0"/>
              </a:rPr>
            </a:br>
            <a:r>
              <a:rPr lang="en-US" sz="1800" dirty="0">
                <a:latin typeface="Georgia Pro Black" panose="020B0604020202020204" pitchFamily="18" charset="0"/>
              </a:rPr>
              <a:t>									</a:t>
            </a:r>
            <a:r>
              <a:rPr lang="en-US" sz="1800" u="sng" dirty="0">
                <a:latin typeface="Georgia Pro Black" panose="020B0604020202020204" pitchFamily="18" charset="0"/>
              </a:rPr>
              <a:t>Current	</a:t>
            </a:r>
            <a:r>
              <a:rPr lang="en-US" sz="1800" dirty="0">
                <a:latin typeface="Georgia Pro Black" panose="020B0604020202020204" pitchFamily="18" charset="0"/>
              </a:rPr>
              <a:t>		</a:t>
            </a:r>
            <a:r>
              <a:rPr lang="en-US" sz="1800" u="sng" dirty="0">
                <a:latin typeface="Georgia Pro Black" panose="020B0604020202020204" pitchFamily="18" charset="0"/>
              </a:rPr>
              <a:t>HB104 (proposed)</a:t>
            </a:r>
            <a:br>
              <a:rPr lang="en-US" sz="1200" u="sng" dirty="0">
                <a:latin typeface="Georgia Pro Black" panose="020B0604020202020204" pitchFamily="18" charset="0"/>
              </a:rPr>
            </a:br>
            <a:br>
              <a:rPr lang="en-US" sz="1800" u="sng" dirty="0">
                <a:latin typeface="Georgia Pro Black" panose="020B0604020202020204" pitchFamily="18" charset="0"/>
              </a:rPr>
            </a:br>
            <a:r>
              <a:rPr lang="en-US" sz="1800" dirty="0">
                <a:latin typeface="Georgia Pro Black" panose="020B0604020202020204" pitchFamily="18" charset="0"/>
              </a:rPr>
              <a:t>			Highway Fuel				$.08				$.16					</a:t>
            </a:r>
            <a:br>
              <a:rPr lang="en-US" sz="1800" dirty="0">
                <a:latin typeface="Georgia Pro Black" panose="020B0604020202020204" pitchFamily="18" charset="0"/>
              </a:rPr>
            </a:br>
            <a:r>
              <a:rPr lang="en-US" sz="1800" dirty="0">
                <a:latin typeface="Georgia Pro Black" panose="020B0604020202020204" pitchFamily="18" charset="0"/>
              </a:rPr>
              <a:t>			Marine Fuel					$.05				$.10									</a:t>
            </a:r>
            <a:br>
              <a:rPr lang="en-US" sz="1800" dirty="0">
                <a:latin typeface="Georgia Pro Black" panose="020B0604020202020204" pitchFamily="18" charset="0"/>
              </a:rPr>
            </a:br>
            <a:r>
              <a:rPr lang="en-US" sz="1800" dirty="0">
                <a:latin typeface="Georgia Pro Black" panose="020B0604020202020204" pitchFamily="18" charset="0"/>
              </a:rPr>
              <a:t>			Aviation Fuel				$.047				$.047								</a:t>
            </a:r>
            <a:br>
              <a:rPr lang="en-US" sz="1800" dirty="0">
                <a:latin typeface="Georgia Pro Black" panose="020B0604020202020204" pitchFamily="18" charset="0"/>
              </a:rPr>
            </a:br>
            <a:r>
              <a:rPr lang="en-US" sz="1800" dirty="0">
                <a:latin typeface="Georgia Pro Black" panose="020B0604020202020204" pitchFamily="18" charset="0"/>
              </a:rPr>
              <a:t>	Jet Fuel						$.032				$.032	</a:t>
            </a:r>
            <a:br>
              <a:rPr lang="en-US" sz="1800" dirty="0">
                <a:latin typeface="Georgia Pro Black" panose="020B0604020202020204" pitchFamily="18" charset="0"/>
              </a:rPr>
            </a:br>
            <a:r>
              <a:rPr lang="en-US" sz="1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		Refined Fuels Surcharge	$.0095				$.015		</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			Off-Road Use Refund 		$.06				$.12			</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CFEC Permittee Refund		$.00				$.05</a:t>
            </a:r>
          </a:p>
        </p:txBody>
      </p:sp>
      <p:sp>
        <p:nvSpPr>
          <p:cNvPr id="4" name="Slide Number Placeholder 3">
            <a:extLst>
              <a:ext uri="{FF2B5EF4-FFF2-40B4-BE49-F238E27FC236}">
                <a16:creationId xmlns:a16="http://schemas.microsoft.com/office/drawing/2014/main" id="{098EAA28-2ED6-47CF-9030-BDEE23B62A4A}"/>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3</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D5331205-FE7E-426A-A5E8-E5EAB1C75AF8}"/>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2792066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463040" y="520233"/>
            <a:ext cx="9144000" cy="4239559"/>
          </a:xfrm>
        </p:spPr>
        <p:txBody>
          <a:bodyPr vert="horz" lIns="91440" tIns="45720" rIns="91440" bIns="45720" rtlCol="0" anchor="b">
            <a:normAutofit fontScale="90000"/>
          </a:bodyPr>
          <a:lstStyle/>
          <a:p>
            <a:pPr algn="l"/>
            <a:r>
              <a:rPr lang="en-US" sz="1600" dirty="0">
                <a:latin typeface="Georgia Pro Black" panose="020B0604020202020204" pitchFamily="18" charset="0"/>
              </a:rPr>
              <a:t>	</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r>
              <a:rPr lang="en-US" sz="3600" dirty="0">
                <a:latin typeface="Georgia Pro Black" panose="020B0604020202020204" pitchFamily="18" charset="0"/>
              </a:rPr>
              <a:t>Impact on Average Alaska Consumer</a:t>
            </a: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r>
              <a:rPr lang="en-US" sz="1600" dirty="0">
                <a:latin typeface="Georgia Pro Black" panose="020B0604020202020204" pitchFamily="18" charset="0"/>
              </a:rPr>
              <a:t>Registered Passenger Vehicles (non-commercial cars and trucks only)  = 	645,434 </a:t>
            </a:r>
            <a:r>
              <a:rPr lang="en-US" sz="1300" baseline="30000" dirty="0">
                <a:latin typeface="Georgia Pro Black" panose="020B0604020202020204" pitchFamily="18" charset="0"/>
              </a:rPr>
              <a:t>1</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r>
              <a:rPr lang="en-US" sz="1600" dirty="0">
                <a:latin typeface="Georgia Pro Black" panose="020B0604020202020204" pitchFamily="18" charset="0"/>
              </a:rPr>
              <a:t>Average Miles Per Year Per Alaskan Vehicle  = 							9,111 mi/</a:t>
            </a:r>
            <a:r>
              <a:rPr lang="en-US" sz="1600" dirty="0" err="1">
                <a:latin typeface="Georgia Pro Black" panose="020B0604020202020204" pitchFamily="18" charset="0"/>
              </a:rPr>
              <a:t>yr</a:t>
            </a:r>
            <a:r>
              <a:rPr lang="en-US" sz="1600" dirty="0">
                <a:latin typeface="Georgia Pro Black" panose="020B0604020202020204" pitchFamily="18" charset="0"/>
              </a:rPr>
              <a:t> </a:t>
            </a:r>
            <a:r>
              <a:rPr lang="en-US" sz="1600" baseline="30000" dirty="0">
                <a:latin typeface="Georgia Pro Black" panose="020B0604020202020204" pitchFamily="18" charset="0"/>
              </a:rPr>
              <a:t>2</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Average Miles Per Gallon (all vehicles, US average)  = 					18.1 mi/gal </a:t>
            </a:r>
            <a:r>
              <a:rPr lang="en-US" sz="1600" baseline="30000" dirty="0">
                <a:latin typeface="Georgia Pro Black" panose="020B0604020202020204" pitchFamily="18" charset="0"/>
              </a:rPr>
              <a:t>2 </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Gallons of Fuel Per Year (9111/18.1)  = 								503 gal/</a:t>
            </a:r>
            <a:r>
              <a:rPr lang="en-US" sz="1600" dirty="0" err="1">
                <a:latin typeface="Georgia Pro Black" panose="020B0604020202020204" pitchFamily="18" charset="0"/>
              </a:rPr>
              <a:t>yr</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Annual Cost Per Vehicle (503 x $.08) =								$40.24</a:t>
            </a:r>
            <a:br>
              <a:rPr lang="en-US" sz="1200" dirty="0">
                <a:latin typeface="Georgia Pro Black" panose="020B0604020202020204" pitchFamily="18" charset="0"/>
              </a:rPr>
            </a:br>
            <a:r>
              <a:rPr lang="en-US" sz="1200" dirty="0">
                <a:latin typeface="Georgia Pro Black" panose="020B0604020202020204" pitchFamily="18" charset="0"/>
              </a:rPr>
              <a:t>	</a:t>
            </a:r>
            <a:br>
              <a:rPr lang="en-US" sz="1200" dirty="0">
                <a:latin typeface="Georgia Pro Black" panose="020B0604020202020204" pitchFamily="18" charset="0"/>
              </a:rPr>
            </a:br>
            <a:br>
              <a:rPr lang="en-US" sz="1200" dirty="0">
                <a:latin typeface="Georgia Pro Black" panose="020B0604020202020204" pitchFamily="18" charset="0"/>
              </a:rPr>
            </a:br>
            <a:endParaRPr lang="en-US" sz="12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B0EF5DA9-9646-483C-9A7B-401D54443C52}"/>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4</a:t>
            </a:fld>
            <a:endParaRPr lang="en-US" sz="1200" dirty="0">
              <a:latin typeface="Georgia Pro Black" panose="02040A02050405020203" pitchFamily="18" charset="0"/>
            </a:endParaRPr>
          </a:p>
        </p:txBody>
      </p:sp>
      <p:sp>
        <p:nvSpPr>
          <p:cNvPr id="5" name="TextBox 4">
            <a:extLst>
              <a:ext uri="{FF2B5EF4-FFF2-40B4-BE49-F238E27FC236}">
                <a16:creationId xmlns:a16="http://schemas.microsoft.com/office/drawing/2014/main" id="{DE745B68-E565-4284-B5A6-5B37527400D9}"/>
              </a:ext>
            </a:extLst>
          </p:cNvPr>
          <p:cNvSpPr txBox="1"/>
          <p:nvPr/>
        </p:nvSpPr>
        <p:spPr>
          <a:xfrm>
            <a:off x="4470804" y="5228342"/>
            <a:ext cx="6944412" cy="400110"/>
          </a:xfrm>
          <a:prstGeom prst="rect">
            <a:avLst/>
          </a:prstGeom>
          <a:noFill/>
        </p:spPr>
        <p:txBody>
          <a:bodyPr wrap="square" rtlCol="0">
            <a:spAutoFit/>
          </a:bodyPr>
          <a:lstStyle/>
          <a:p>
            <a:r>
              <a:rPr lang="en-US" sz="1000" baseline="30000" dirty="0">
                <a:latin typeface="Georgia Pro Black" panose="02040A02050405020203" pitchFamily="18" charset="0"/>
              </a:rPr>
              <a:t>1</a:t>
            </a:r>
            <a:r>
              <a:rPr lang="en-US" sz="1000" dirty="0">
                <a:latin typeface="Georgia Pro Black" panose="02040A02050405020203" pitchFamily="18" charset="0"/>
              </a:rPr>
              <a:t> Division of Motor Vehicles</a:t>
            </a:r>
          </a:p>
          <a:p>
            <a:r>
              <a:rPr lang="en-US" sz="1000" baseline="30000" dirty="0">
                <a:latin typeface="Georgia Pro Black" panose="02040A02050405020203" pitchFamily="18" charset="0"/>
              </a:rPr>
              <a:t>2</a:t>
            </a:r>
            <a:r>
              <a:rPr lang="en-US" sz="1000" dirty="0">
                <a:latin typeface="Georgia Pro Black" panose="02040A02050405020203" pitchFamily="18" charset="0"/>
              </a:rPr>
              <a:t> US DOT, Federal Highway Administration</a:t>
            </a:r>
          </a:p>
        </p:txBody>
      </p:sp>
      <p:sp>
        <p:nvSpPr>
          <p:cNvPr id="3" name="Footer Placeholder 2">
            <a:extLst>
              <a:ext uri="{FF2B5EF4-FFF2-40B4-BE49-F238E27FC236}">
                <a16:creationId xmlns:a16="http://schemas.microsoft.com/office/drawing/2014/main" id="{56DB8269-470A-46D9-BC25-004D90EE91E6}"/>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918430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4" name="Slide Number Placeholder 3">
            <a:extLst>
              <a:ext uri="{FF2B5EF4-FFF2-40B4-BE49-F238E27FC236}">
                <a16:creationId xmlns:a16="http://schemas.microsoft.com/office/drawing/2014/main" id="{B0EF5DA9-9646-483C-9A7B-401D54443C52}"/>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5</a:t>
            </a:fld>
            <a:endParaRPr lang="en-US" sz="1200" dirty="0">
              <a:latin typeface="Georgia Pro Black" panose="02040A02050405020203" pitchFamily="18" charset="0"/>
            </a:endParaRPr>
          </a:p>
        </p:txBody>
      </p:sp>
      <p:sp>
        <p:nvSpPr>
          <p:cNvPr id="3" name="TextBox 2">
            <a:extLst>
              <a:ext uri="{FF2B5EF4-FFF2-40B4-BE49-F238E27FC236}">
                <a16:creationId xmlns:a16="http://schemas.microsoft.com/office/drawing/2014/main" id="{6A55EB5A-4B55-4D87-B5A7-7E7BE193D87D}"/>
              </a:ext>
            </a:extLst>
          </p:cNvPr>
          <p:cNvSpPr txBox="1"/>
          <p:nvPr/>
        </p:nvSpPr>
        <p:spPr>
          <a:xfrm>
            <a:off x="1746802" y="487143"/>
            <a:ext cx="9812821" cy="5447645"/>
          </a:xfrm>
          <a:prstGeom prst="rect">
            <a:avLst/>
          </a:prstGeom>
          <a:noFill/>
        </p:spPr>
        <p:txBody>
          <a:bodyPr wrap="square" rtlCol="0">
            <a:spAutoFit/>
          </a:bodyPr>
          <a:lstStyle/>
          <a:p>
            <a:r>
              <a:rPr lang="en-US" sz="3200" dirty="0">
                <a:latin typeface="Georgia Pro Black" panose="020B0604020202020204" pitchFamily="18" charset="0"/>
              </a:rPr>
              <a:t>Electric Vehicle Registration Fee</a:t>
            </a:r>
          </a:p>
          <a:p>
            <a:endParaRPr lang="en-US" dirty="0">
              <a:latin typeface="Georgia Pro Black" panose="02040A02050405020203" pitchFamily="18" charset="0"/>
            </a:endParaRPr>
          </a:p>
          <a:p>
            <a:r>
              <a:rPr lang="en-US" sz="1400" u="sng" dirty="0">
                <a:latin typeface="Georgia Pro Black" panose="02040A02050405020203" pitchFamily="18" charset="0"/>
              </a:rPr>
              <a:t>Electric Vehicle</a:t>
            </a:r>
            <a:r>
              <a:rPr lang="en-US" sz="1400" dirty="0">
                <a:latin typeface="Georgia Pro Black" panose="02040A02050405020203" pitchFamily="18" charset="0"/>
              </a:rPr>
              <a:t> – a vehicle that is powered solely by an electric motor drawing current from rechargeable batteries, fuel cells or other portable sources of electrical current and manufactured primarily for use on public streets, roads and highways.</a:t>
            </a:r>
            <a:br>
              <a:rPr lang="en-US" sz="1400" dirty="0">
                <a:latin typeface="Georgia Pro Black" panose="02040A02050405020203" pitchFamily="18" charset="0"/>
              </a:rPr>
            </a:b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Biennial registration fee increases from $100 to $200</a:t>
            </a:r>
          </a:p>
          <a:p>
            <a:pPr marL="285750" indent="-285750">
              <a:buFont typeface="Arial" panose="020B0604020202020204" pitchFamily="34" charset="0"/>
              <a:buChar char="•"/>
            </a:pP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Collected by the Division of Motor Vehicles and deposited into the highway maintenance fund</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1311 confirmed electric vehicles in Alaska (January 2021)</a:t>
            </a:r>
          </a:p>
          <a:p>
            <a:pPr marL="285750" indent="-285750">
              <a:buFont typeface="Arial" panose="020B0604020202020204" pitchFamily="34" charset="0"/>
              <a:buChar char="•"/>
            </a:pPr>
            <a:endParaRPr lang="en-US" sz="1400" dirty="0">
              <a:latin typeface="Georgia Pro Black" panose="020B0604020202020204" pitchFamily="18" charset="0"/>
            </a:endParaRPr>
          </a:p>
          <a:p>
            <a:r>
              <a:rPr lang="en-US" sz="1400" u="sng" dirty="0">
                <a:latin typeface="Georgia Pro Black" panose="02040A02050405020203" pitchFamily="18" charset="0"/>
              </a:rPr>
              <a:t>Plug-In Hybrid Vehicle</a:t>
            </a:r>
            <a:r>
              <a:rPr lang="en-US" sz="1400" dirty="0">
                <a:latin typeface="Georgia Pro Black" panose="02040A02050405020203" pitchFamily="18" charset="0"/>
              </a:rPr>
              <a:t> – a vehicle that is capable of using gasoline, diesel fuel, or alternative fuel and is powered in part by electrical energy using a battery storage system capable of being recharged from an external source of electricity and manufactured primarily for use on public streets, roads and highways. </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Biennial registration fee increases from $100 to $150</a:t>
            </a:r>
          </a:p>
          <a:p>
            <a:pPr marL="285750" indent="-285750">
              <a:buFont typeface="Arial" panose="020B0604020202020204" pitchFamily="34" charset="0"/>
              <a:buChar char="•"/>
            </a:pP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Collected by the Division of Motor Vehicles and deposited into the highway maintenance fund</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Estimated 867+ plug in hybrid vehicles in Alaska</a:t>
            </a:r>
          </a:p>
          <a:p>
            <a:endParaRPr lang="en-US" dirty="0"/>
          </a:p>
        </p:txBody>
      </p:sp>
      <p:sp>
        <p:nvSpPr>
          <p:cNvPr id="2" name="Footer Placeholder 1">
            <a:extLst>
              <a:ext uri="{FF2B5EF4-FFF2-40B4-BE49-F238E27FC236}">
                <a16:creationId xmlns:a16="http://schemas.microsoft.com/office/drawing/2014/main" id="{58398A88-5661-4D7C-B09C-C39250AC1142}"/>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1631515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fontScale="90000"/>
          </a:bodyPr>
          <a:lstStyle/>
          <a:p>
            <a:pPr algn="l"/>
            <a:r>
              <a:rPr lang="en-US" sz="3600" dirty="0">
                <a:latin typeface="Georgia Pro Black" panose="020B0604020202020204" pitchFamily="18" charset="0"/>
              </a:rPr>
              <a:t>Comparison to Other States</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800" dirty="0">
                <a:latin typeface="Georgia Pro Black" panose="020B0604020202020204" pitchFamily="18" charset="0"/>
              </a:rPr>
              <a:t>Alaska has the lowest tax rate on highway fuel and marine fuel of any state (in most states, the marine rate is the same as the highway rate).</a:t>
            </a:r>
            <a:br>
              <a:rPr lang="en-US" sz="1800" dirty="0">
                <a:latin typeface="Georgia Pro Black" panose="020B0604020202020204" pitchFamily="18" charset="0"/>
              </a:rPr>
            </a:b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With passage of HB 104, Alaska would remain well below the national average,  moving from 50</a:t>
            </a:r>
            <a:r>
              <a:rPr lang="en-US" sz="1800" baseline="30000" dirty="0">
                <a:latin typeface="Georgia Pro Black" panose="020B0604020202020204" pitchFamily="18" charset="0"/>
              </a:rPr>
              <a:t>th</a:t>
            </a:r>
            <a:r>
              <a:rPr lang="en-US" sz="1800" dirty="0">
                <a:latin typeface="Georgia Pro Black" panose="020B0604020202020204" pitchFamily="18" charset="0"/>
              </a:rPr>
              <a:t> to 43</a:t>
            </a:r>
            <a:r>
              <a:rPr lang="en-US" sz="1800" baseline="30000" dirty="0">
                <a:latin typeface="Georgia Pro Black" panose="020B0604020202020204" pitchFamily="18" charset="0"/>
              </a:rPr>
              <a:t>rd</a:t>
            </a:r>
            <a:r>
              <a:rPr lang="en-US" sz="1800" dirty="0">
                <a:latin typeface="Georgia Pro Black" panose="020B0604020202020204" pitchFamily="18" charset="0"/>
              </a:rPr>
              <a:t> in highway fuel tax rate in comparison to other states, and remain dead last in marine fuel taxes.</a:t>
            </a:r>
            <a:br>
              <a:rPr lang="en-US" sz="1800" dirty="0">
                <a:latin typeface="Georgia Pro Black" panose="020B0604020202020204" pitchFamily="18" charset="0"/>
              </a:rPr>
            </a:br>
            <a:r>
              <a:rPr lang="en-US" sz="1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Alaska currently has a more competitive ranking among other states for jet fuel (36</a:t>
            </a:r>
            <a:r>
              <a:rPr lang="en-US" sz="1800" baseline="30000" dirty="0">
                <a:latin typeface="Georgia Pro Black" panose="020B0604020202020204" pitchFamily="18" charset="0"/>
              </a:rPr>
              <a:t>th</a:t>
            </a:r>
            <a:r>
              <a:rPr lang="en-US" sz="1800" dirty="0">
                <a:latin typeface="Georgia Pro Black" panose="020B0604020202020204" pitchFamily="18" charset="0"/>
              </a:rPr>
              <a:t>) and aviation fuel (40</a:t>
            </a:r>
            <a:r>
              <a:rPr lang="en-US" sz="1800" baseline="30000" dirty="0">
                <a:latin typeface="Georgia Pro Black" panose="020B0604020202020204" pitchFamily="18" charset="0"/>
              </a:rPr>
              <a:t>th</a:t>
            </a:r>
            <a:r>
              <a:rPr lang="en-US" sz="18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6</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Finance Committee – 5.7.2021</a:t>
            </a:r>
          </a:p>
        </p:txBody>
      </p:sp>
    </p:spTree>
    <p:extLst>
      <p:ext uri="{BB962C8B-B14F-4D97-AF65-F5344CB8AC3E}">
        <p14:creationId xmlns:p14="http://schemas.microsoft.com/office/powerpoint/2010/main" val="1941129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983581" y="575334"/>
            <a:ext cx="9144000" cy="3960572"/>
          </a:xfrm>
        </p:spPr>
        <p:txBody>
          <a:bodyPr vert="horz" lIns="91440" tIns="45720" rIns="91440" bIns="45720" rtlCol="0" anchor="b">
            <a:normAutofit/>
          </a:bodyPr>
          <a:lstStyle/>
          <a:p>
            <a:pPr algn="l"/>
            <a:r>
              <a:rPr lang="en-US" sz="3600" dirty="0">
                <a:latin typeface="Georgia Pro Black" panose="020B0604020202020204" pitchFamily="18" charset="0"/>
              </a:rPr>
              <a:t>Reduction in Purchasing Power</a:t>
            </a:r>
            <a:br>
              <a:rPr lang="en-US" sz="1600" dirty="0">
                <a:latin typeface="Georgia Pro Black" panose="020B0604020202020204" pitchFamily="18" charset="0"/>
              </a:rPr>
            </a:br>
            <a:br>
              <a:rPr lang="en-US" sz="1600" dirty="0">
                <a:latin typeface="Georgia Pro Black" panose="020B0604020202020204" pitchFamily="18" charset="0"/>
              </a:rPr>
            </a:br>
            <a:r>
              <a:rPr lang="en-US" sz="1800" dirty="0">
                <a:latin typeface="Georgia Pro Black" panose="020B0604020202020204" pitchFamily="18" charset="0"/>
              </a:rPr>
              <a:t>Alaska’s motor fuel tax of $0.08/gallon has not changed since 1970. </a:t>
            </a:r>
            <a:br>
              <a:rPr lang="en-US" sz="1800" dirty="0">
                <a:latin typeface="Georgia Pro Black" panose="020B0604020202020204" pitchFamily="18" charset="0"/>
              </a:rPr>
            </a:br>
            <a:br>
              <a:rPr lang="en-US" sz="1800" dirty="0">
                <a:latin typeface="Georgia Pro Black" panose="020B0604020202020204" pitchFamily="18" charset="0"/>
              </a:rPr>
            </a:br>
            <a:r>
              <a:rPr lang="en-US" sz="1800" u="sng" dirty="0">
                <a:latin typeface="Georgia Pro Black" panose="020B0604020202020204" pitchFamily="18" charset="0"/>
              </a:rPr>
              <a:t>By comparison:</a:t>
            </a:r>
            <a:br>
              <a:rPr lang="en-US" sz="1800" dirty="0">
                <a:latin typeface="Georgia Pro Black" panose="020B0604020202020204" pitchFamily="18" charset="0"/>
              </a:rPr>
            </a:br>
            <a:r>
              <a:rPr lang="en-US" sz="1800" dirty="0">
                <a:latin typeface="Georgia Pro Black" panose="020B0604020202020204" pitchFamily="18" charset="0"/>
              </a:rPr>
              <a:t>The Consumer Price Index (CPI) has increased by a factor of 6.74x since 1970</a:t>
            </a:r>
            <a:r>
              <a:rPr lang="en-US" sz="1800" baseline="30000" dirty="0">
                <a:latin typeface="Georgia Pro Black" panose="020B0604020202020204" pitchFamily="18" charset="0"/>
              </a:rPr>
              <a:t>1</a:t>
            </a:r>
            <a:r>
              <a:rPr lang="en-US" sz="1800" dirty="0">
                <a:latin typeface="Georgia Pro Black" panose="020B0604020202020204" pitchFamily="18" charset="0"/>
              </a:rPr>
              <a:t>.</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The average cost of a gallon of gas in the US was $0.36/gallon</a:t>
            </a:r>
            <a:r>
              <a:rPr lang="en-US" sz="1800" baseline="30000" dirty="0">
                <a:latin typeface="Georgia Pro Black" panose="020B0604020202020204" pitchFamily="18" charset="0"/>
              </a:rPr>
              <a:t>2  </a:t>
            </a:r>
            <a:r>
              <a:rPr lang="en-US" sz="1800" dirty="0">
                <a:latin typeface="Georgia Pro Black" panose="020B0604020202020204" pitchFamily="18" charset="0"/>
              </a:rPr>
              <a:t>in 1970. It’s now $2.94</a:t>
            </a:r>
            <a:r>
              <a:rPr lang="en-US" sz="1800" baseline="30000" dirty="0">
                <a:latin typeface="Georgia Pro Black" panose="020B0604020202020204" pitchFamily="18" charset="0"/>
              </a:rPr>
              <a:t>3</a:t>
            </a:r>
            <a:r>
              <a:rPr lang="en-US" sz="1800" dirty="0">
                <a:latin typeface="Georgia Pro Black" panose="020B0604020202020204" pitchFamily="18" charset="0"/>
              </a:rPr>
              <a:t> (8.17x higher).</a:t>
            </a: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In 1970, Alaskan per capita annual income was $5,911. As of 2019, it’s $62,806</a:t>
            </a:r>
            <a:r>
              <a:rPr lang="en-US" sz="1800" baseline="30000" dirty="0">
                <a:latin typeface="Georgia Pro Black" panose="020B0604020202020204" pitchFamily="18" charset="0"/>
              </a:rPr>
              <a:t>4</a:t>
            </a:r>
            <a:r>
              <a:rPr lang="en-US" sz="1800" dirty="0">
                <a:latin typeface="Georgia Pro Black" panose="020B0604020202020204" pitchFamily="18" charset="0"/>
              </a:rPr>
              <a:t> (10.63x higher).</a:t>
            </a: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7</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Finance Committee – 5.7.2021</a:t>
            </a:r>
          </a:p>
        </p:txBody>
      </p:sp>
      <p:sp>
        <p:nvSpPr>
          <p:cNvPr id="5" name="TextBox 4">
            <a:extLst>
              <a:ext uri="{FF2B5EF4-FFF2-40B4-BE49-F238E27FC236}">
                <a16:creationId xmlns:a16="http://schemas.microsoft.com/office/drawing/2014/main" id="{CA1843BB-456D-49DB-AC1A-D2DEF5CF8003}"/>
              </a:ext>
            </a:extLst>
          </p:cNvPr>
          <p:cNvSpPr txBox="1"/>
          <p:nvPr/>
        </p:nvSpPr>
        <p:spPr>
          <a:xfrm>
            <a:off x="3240087" y="4898965"/>
            <a:ext cx="7376196" cy="1015663"/>
          </a:xfrm>
          <a:prstGeom prst="rect">
            <a:avLst/>
          </a:prstGeom>
          <a:noFill/>
        </p:spPr>
        <p:txBody>
          <a:bodyPr wrap="square" rtlCol="0">
            <a:spAutoFit/>
          </a:bodyPr>
          <a:lstStyle/>
          <a:p>
            <a:r>
              <a:rPr lang="en-US" sz="1200" dirty="0"/>
              <a:t>1 </a:t>
            </a:r>
            <a:r>
              <a:rPr lang="en-US" sz="1200" dirty="0">
                <a:hlinkClick r:id="rId2"/>
              </a:rPr>
              <a:t>https://www.bls.gov/data/inflation_calculator.htm</a:t>
            </a:r>
            <a:r>
              <a:rPr lang="en-US" sz="1200" dirty="0"/>
              <a:t> (accessed March 1, 2021)</a:t>
            </a:r>
          </a:p>
          <a:p>
            <a:r>
              <a:rPr lang="en-US" sz="1200" dirty="0"/>
              <a:t>2 </a:t>
            </a:r>
            <a:r>
              <a:rPr lang="en-US" sz="1200" dirty="0">
                <a:hlinkClick r:id="rId3"/>
              </a:rPr>
              <a:t>https://www.energy.gov/eere/vehicles/fact-915-march-7-2016-average-historical-annual-gasoline-pump-price-1929-2015</a:t>
            </a:r>
            <a:r>
              <a:rPr lang="en-US" sz="1200" dirty="0"/>
              <a:t> (accessed March 1, 2021)</a:t>
            </a:r>
          </a:p>
          <a:p>
            <a:r>
              <a:rPr lang="en-US" sz="1200" dirty="0"/>
              <a:t>3 </a:t>
            </a:r>
            <a:r>
              <a:rPr lang="en-US" sz="1200" dirty="0">
                <a:hlinkClick r:id="rId4"/>
              </a:rPr>
              <a:t>https://gasprices.aaa.com/state-gas-price-averages</a:t>
            </a:r>
            <a:r>
              <a:rPr lang="en-US" sz="1200" dirty="0"/>
              <a:t> (accessed May 6, 2021)</a:t>
            </a:r>
          </a:p>
          <a:p>
            <a:r>
              <a:rPr lang="en-US" sz="1200" dirty="0"/>
              <a:t>4 </a:t>
            </a:r>
            <a:r>
              <a:rPr lang="en-US" sz="1200" dirty="0">
                <a:hlinkClick r:id="rId5"/>
              </a:rPr>
              <a:t>https://fred.stlouisfed.org/series/AKPCPI</a:t>
            </a:r>
            <a:r>
              <a:rPr lang="en-US" sz="1200" dirty="0"/>
              <a:t> (accessed March 1, 2021)</a:t>
            </a:r>
          </a:p>
        </p:txBody>
      </p:sp>
    </p:spTree>
    <p:extLst>
      <p:ext uri="{BB962C8B-B14F-4D97-AF65-F5344CB8AC3E}">
        <p14:creationId xmlns:p14="http://schemas.microsoft.com/office/powerpoint/2010/main" val="3177029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8</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HB 104 Motor Fuel Tax – House Transportation Committee – 3.4.2021</a:t>
            </a:r>
          </a:p>
        </p:txBody>
      </p:sp>
      <p:graphicFrame>
        <p:nvGraphicFramePr>
          <p:cNvPr id="24" name="Chart 23">
            <a:extLst>
              <a:ext uri="{FF2B5EF4-FFF2-40B4-BE49-F238E27FC236}">
                <a16:creationId xmlns:a16="http://schemas.microsoft.com/office/drawing/2014/main" id="{279D4B8C-7E28-4165-A7C3-0D0F6B91FEF4}"/>
              </a:ext>
            </a:extLst>
          </p:cNvPr>
          <p:cNvGraphicFramePr>
            <a:graphicFrameLocks noGrp="1"/>
          </p:cNvGraphicFramePr>
          <p:nvPr>
            <p:extLst>
              <p:ext uri="{D42A27DB-BD31-4B8C-83A1-F6EECF244321}">
                <p14:modId xmlns:p14="http://schemas.microsoft.com/office/powerpoint/2010/main" val="2212682311"/>
              </p:ext>
            </p:extLst>
          </p:nvPr>
        </p:nvGraphicFramePr>
        <p:xfrm>
          <a:off x="1756832" y="0"/>
          <a:ext cx="9446155" cy="68624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6225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4" name="Slide Number Placeholder 3">
            <a:extLst>
              <a:ext uri="{FF2B5EF4-FFF2-40B4-BE49-F238E27FC236}">
                <a16:creationId xmlns:a16="http://schemas.microsoft.com/office/drawing/2014/main" id="{30F41123-BC90-476C-A041-01EA764375A9}"/>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9</a:t>
            </a:fld>
            <a:endParaRPr lang="en-US" sz="1200" dirty="0">
              <a:latin typeface="Georgia Pro Black" panose="02040A02050405020203" pitchFamily="18" charset="0"/>
            </a:endParaRPr>
          </a:p>
        </p:txBody>
      </p:sp>
      <p:pic>
        <p:nvPicPr>
          <p:cNvPr id="18" name="Picture 17">
            <a:extLst>
              <a:ext uri="{FF2B5EF4-FFF2-40B4-BE49-F238E27FC236}">
                <a16:creationId xmlns:a16="http://schemas.microsoft.com/office/drawing/2014/main" id="{FEA627C7-169D-465F-8A99-3DEE932016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786" y="0"/>
            <a:ext cx="9446428" cy="6858000"/>
          </a:xfrm>
          <a:prstGeom prst="rect">
            <a:avLst/>
          </a:prstGeom>
        </p:spPr>
      </p:pic>
      <p:sp>
        <p:nvSpPr>
          <p:cNvPr id="20" name="TextBox 19">
            <a:extLst>
              <a:ext uri="{FF2B5EF4-FFF2-40B4-BE49-F238E27FC236}">
                <a16:creationId xmlns:a16="http://schemas.microsoft.com/office/drawing/2014/main" id="{93BA4CC5-5248-4C99-9F08-CDE9C31EB7FA}"/>
              </a:ext>
            </a:extLst>
          </p:cNvPr>
          <p:cNvSpPr txBox="1"/>
          <p:nvPr/>
        </p:nvSpPr>
        <p:spPr>
          <a:xfrm>
            <a:off x="2269702" y="357897"/>
            <a:ext cx="4390113" cy="369332"/>
          </a:xfrm>
          <a:prstGeom prst="rect">
            <a:avLst/>
          </a:prstGeom>
          <a:noFill/>
        </p:spPr>
        <p:txBody>
          <a:bodyPr wrap="none" rtlCol="0">
            <a:spAutoFit/>
          </a:bodyPr>
          <a:lstStyle/>
          <a:p>
            <a:r>
              <a:rPr lang="en-US" b="1" dirty="0"/>
              <a:t>Motor Fuels Tax by State (cents per gallon)</a:t>
            </a:r>
          </a:p>
        </p:txBody>
      </p:sp>
      <p:sp>
        <p:nvSpPr>
          <p:cNvPr id="25" name="TextBox 24">
            <a:extLst>
              <a:ext uri="{FF2B5EF4-FFF2-40B4-BE49-F238E27FC236}">
                <a16:creationId xmlns:a16="http://schemas.microsoft.com/office/drawing/2014/main" id="{C5A87E6F-D86E-4C50-81E4-DD03F56BC361}"/>
              </a:ext>
            </a:extLst>
          </p:cNvPr>
          <p:cNvSpPr txBox="1"/>
          <p:nvPr/>
        </p:nvSpPr>
        <p:spPr>
          <a:xfrm>
            <a:off x="2269702" y="839541"/>
            <a:ext cx="6157270" cy="1723549"/>
          </a:xfrm>
          <a:prstGeom prst="rect">
            <a:avLst/>
          </a:prstGeom>
          <a:noFill/>
        </p:spPr>
        <p:txBody>
          <a:bodyPr wrap="square" rtlCol="0">
            <a:spAutoFit/>
          </a:bodyPr>
          <a:lstStyle/>
          <a:p>
            <a:pPr>
              <a:spcAft>
                <a:spcPts val="600"/>
              </a:spcAft>
            </a:pPr>
            <a:r>
              <a:rPr lang="en-US" sz="1300" b="1" dirty="0">
                <a:latin typeface="Times New Roman" panose="02020603050405020304" pitchFamily="18" charset="0"/>
                <a:cs typeface="Times New Roman" panose="02020603050405020304" pitchFamily="18" charset="0"/>
              </a:rPr>
              <a:t>Source: American Petroleum Institute, “State Motor Fuel Taxes” 1.1.2021</a:t>
            </a:r>
          </a:p>
          <a:p>
            <a:pPr>
              <a:spcAft>
                <a:spcPts val="600"/>
              </a:spcAft>
            </a:pPr>
            <a:r>
              <a:rPr lang="en-US" sz="1300" b="1" dirty="0">
                <a:latin typeface="Times New Roman" panose="02020603050405020304" pitchFamily="18" charset="0"/>
                <a:cs typeface="Times New Roman" panose="02020603050405020304" pitchFamily="18" charset="0"/>
              </a:rPr>
              <a:t>*Other Taxes/Fees: Does not include the 18.4 cents/gal federal excise tax levied in all states.</a:t>
            </a:r>
          </a:p>
          <a:p>
            <a:pPr>
              <a:spcAft>
                <a:spcPts val="600"/>
              </a:spcAft>
            </a:pPr>
            <a:r>
              <a:rPr lang="en-US" sz="1300" b="1" dirty="0">
                <a:latin typeface="Times New Roman" panose="02020603050405020304" pitchFamily="18" charset="0"/>
                <a:cs typeface="Times New Roman" panose="02020603050405020304" pitchFamily="18" charset="0"/>
              </a:rPr>
              <a:t>**AK current tax rate: The base tax includes the 0.95 cent/gal refined fuel surcharge. Other taxes include a 1.1% weighted average sales tax for cities and boroughs.</a:t>
            </a:r>
          </a:p>
          <a:p>
            <a:pPr>
              <a:spcAft>
                <a:spcPts val="600"/>
              </a:spcAft>
            </a:pPr>
            <a:r>
              <a:rPr lang="en-US" sz="1300" b="1" dirty="0">
                <a:latin typeface="Times New Roman" panose="02020603050405020304" pitchFamily="18" charset="0"/>
                <a:cs typeface="Times New Roman" panose="02020603050405020304" pitchFamily="18" charset="0"/>
              </a:rPr>
              <a:t>***AK proposed tax rate under HB104</a:t>
            </a:r>
          </a:p>
        </p:txBody>
      </p:sp>
    </p:spTree>
    <p:extLst>
      <p:ext uri="{BB962C8B-B14F-4D97-AF65-F5344CB8AC3E}">
        <p14:creationId xmlns:p14="http://schemas.microsoft.com/office/powerpoint/2010/main" val="12449897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16748</TotalTime>
  <Words>1438</Words>
  <Application>Microsoft Office PowerPoint</Application>
  <PresentationFormat>Widescreen</PresentationFormat>
  <Paragraphs>64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Corbel</vt:lpstr>
      <vt:lpstr>Georgia Pro Black</vt:lpstr>
      <vt:lpstr>Times New Roman</vt:lpstr>
      <vt:lpstr>Parallax</vt:lpstr>
      <vt:lpstr>House Bill 104  Motor Fuel Tax  Rep. Andy Josephson</vt:lpstr>
      <vt:lpstr>Motor Fuel Tax History     1945 – Alaska’s first motor fuel tax levied at $.01/gallon       1970 – Motor fuel tax increased to $.08/gallon  1977 – Marine fuel tax increased to $.05/gallon  1994 – Aviation fuel tax increased to $.047/gallon  Sept. 1, 2008 – Aug. 31, 2009 – Motor fuel tax suspended on all fuel types  2015 – HB 158 added a $.0095/gallon surcharge on motor fuel intended for                      spill prevention and response fund   </vt:lpstr>
      <vt:lpstr> Motor Fuel Tax Rates (per gallon)           Current   HB104 (proposed)     Highway Fuel    $.08    $.16         Marine Fuel     $.05    $.10             Aviation Fuel    $.047    $.047          Jet Fuel      $.032    $.032      Refined Fuels Surcharge $.0095    $.015       Off-Road Use Refund   $.06    $.12     CFEC Permittee Refund  $.00    $.05</vt:lpstr>
      <vt:lpstr>                                            Impact on Average Alaska Consumer      Registered Passenger Vehicles (non-commercial cars and trucks only)  =  645,434 1             Average Miles Per Year Per Alaskan Vehicle  =        9,111 mi/yr 2  Average Miles Per Gallon (all vehicles, US average)  =      18.1 mi/gal 2   Gallons of Fuel Per Year (9111/18.1)  =         503 gal/yr  Annual Cost Per Vehicle (503 x $.08) =        $40.24    </vt:lpstr>
      <vt:lpstr>PowerPoint Presentation</vt:lpstr>
      <vt:lpstr>Comparison to Other States    Alaska has the lowest tax rate on highway fuel and marine fuel of any state (in most states, the marine rate is the same as the highway rate).   With passage of HB 104, Alaska would remain well below the national average,  moving from 50th to 43rd in highway fuel tax rate in comparison to other states, and remain dead last in marine fuel taxes.       Alaska currently has a more competitive ranking among other states for jet fuel (36th) and aviation fuel (40th).    </vt:lpstr>
      <vt:lpstr>Reduction in Purchasing Power  Alaska’s motor fuel tax of $0.08/gallon has not changed since 1970.   By comparison: The Consumer Price Index (CPI) has increased by a factor of 6.74x since 19701.  The average cost of a gallon of gas in the US was $0.36/gallon2  in 1970. It’s now $2.943 (8.17x higher).  In 1970, Alaskan per capita annual income was $5,911. As of 2019, it’s $62,8064 (10.63x higher).</vt:lpstr>
      <vt:lpstr>PowerPoint Presentation</vt:lpstr>
      <vt:lpstr>PowerPoint Presentation</vt:lpstr>
      <vt:lpstr>Anticipated New Revenue from HB 104      Highway Fuels: $29.7M to $31.4M annually   Marine Fuels: $5.4M to $5.7M annually, less the commercial fishing refund   Refined Fuel Surcharge: $3.4M-$3.6M annually   Electric, Hybrid, and Alternative Fuel Vehicles Registration Fee: Approx. $87k annually, assuming the number of these vehicles is constant.</vt:lpstr>
      <vt:lpstr>Current Impact of Low Rates: DOTP&amp;F is the only department appropriated Motor Fuel Tax Receipts.  Lower-than-expected revenue from the Motor Fuel Tax was cited in the Silver Tip Maintenance Station’s 2019 closure.  DOTP&amp;F has a deferred maintenance backlog of $153.8M (Highways) and $264.5M (total).  Additional revenue could be used for any of the following: * Increased safety and maintenance response times;  * Increased maintenance operators; * Increased winter maintenance;  * Increase response time to priority 1 and roadways with more resources             * available to respond to priority 3 and 4 roads; * Increased maintenance stations; * Reduced and more manageable areas of responsibility for operators; * Decreases in response times during storms; * Decrease in road closure times due to acts of nature; * Increased surface treatment chemicals and materials; * Increased ability and resources to repair potholes and guardrails. </vt:lpstr>
      <vt:lpstr>Without additional revenue, the SPAR account faces insolvency.</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 104 Motor Fuels Tax Rep. Josephson</dc:title>
  <dc:creator/>
  <cp:lastModifiedBy>Nathaniel Grabman</cp:lastModifiedBy>
  <cp:revision>50</cp:revision>
  <cp:lastPrinted>2021-03-03T23:09:57Z</cp:lastPrinted>
  <dcterms:created xsi:type="dcterms:W3CDTF">2020-02-12T19:58:24Z</dcterms:created>
  <dcterms:modified xsi:type="dcterms:W3CDTF">2021-05-06T23:37:18Z</dcterms:modified>
</cp:coreProperties>
</file>