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85" r:id="rId3"/>
    <p:sldId id="273" r:id="rId4"/>
    <p:sldId id="274" r:id="rId5"/>
    <p:sldId id="275" r:id="rId6"/>
    <p:sldId id="279" r:id="rId7"/>
    <p:sldId id="280" r:id="rId8"/>
    <p:sldId id="281" r:id="rId9"/>
    <p:sldId id="282" r:id="rId10"/>
    <p:sldId id="264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3708" autoAdjust="0"/>
  </p:normalViewPr>
  <p:slideViewPr>
    <p:cSldViewPr snapToGrid="0">
      <p:cViewPr varScale="1">
        <p:scale>
          <a:sx n="71" d="100"/>
          <a:sy n="71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27A0-A691-4D47-A86A-F065521E71F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11E3F2A-BB40-44E4-B594-141397D1D4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Saves on health care travel costs</a:t>
          </a:r>
        </a:p>
      </dgm:t>
    </dgm:pt>
    <dgm:pt modelId="{ACE45B4C-E575-44B5-B189-AC5C01C10485}" type="parTrans" cxnId="{017635AA-0B60-4F04-B50A-C73C378CFE1C}">
      <dgm:prSet/>
      <dgm:spPr/>
      <dgm:t>
        <a:bodyPr/>
        <a:lstStyle/>
        <a:p>
          <a:endParaRPr lang="en-US"/>
        </a:p>
      </dgm:t>
    </dgm:pt>
    <dgm:pt modelId="{9E4405A6-A8F3-4226-B7E4-DF98B61EA284}" type="sibTrans" cxnId="{017635AA-0B60-4F04-B50A-C73C378CFE1C}">
      <dgm:prSet/>
      <dgm:spPr/>
      <dgm:t>
        <a:bodyPr/>
        <a:lstStyle/>
        <a:p>
          <a:endParaRPr lang="en-US"/>
        </a:p>
      </dgm:t>
    </dgm:pt>
    <dgm:pt modelId="{C32938A9-84BD-4FAC-87F4-8345885C20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Faster access to critical providers and specialists</a:t>
          </a:r>
        </a:p>
      </dgm:t>
    </dgm:pt>
    <dgm:pt modelId="{2E65F87A-AB29-4C88-BDA2-663EBCDB74AA}" type="parTrans" cxnId="{8E643E06-E67F-47A3-866E-C3C0E1288F7A}">
      <dgm:prSet/>
      <dgm:spPr/>
      <dgm:t>
        <a:bodyPr/>
        <a:lstStyle/>
        <a:p>
          <a:endParaRPr lang="en-US"/>
        </a:p>
      </dgm:t>
    </dgm:pt>
    <dgm:pt modelId="{1B79D636-D172-4968-BC22-2493D428BB08}" type="sibTrans" cxnId="{8E643E06-E67F-47A3-866E-C3C0E1288F7A}">
      <dgm:prSet/>
      <dgm:spPr/>
      <dgm:t>
        <a:bodyPr/>
        <a:lstStyle/>
        <a:p>
          <a:endParaRPr lang="en-US"/>
        </a:p>
      </dgm:t>
    </dgm:pt>
    <dgm:pt modelId="{BC2CDD4F-7881-4176-8F40-463709B289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Better access to health care in rural, remote, and urban areas</a:t>
          </a:r>
        </a:p>
      </dgm:t>
    </dgm:pt>
    <dgm:pt modelId="{3D7C0265-EC83-4AD0-AB6F-803ADFC46DD4}" type="parTrans" cxnId="{65B6BE4E-2AE9-421A-86D4-36FB62040E7A}">
      <dgm:prSet/>
      <dgm:spPr/>
      <dgm:t>
        <a:bodyPr/>
        <a:lstStyle/>
        <a:p>
          <a:endParaRPr lang="en-US"/>
        </a:p>
      </dgm:t>
    </dgm:pt>
    <dgm:pt modelId="{C3F21D73-59D9-4287-83F8-A69FAD63FCF2}" type="sibTrans" cxnId="{65B6BE4E-2AE9-421A-86D4-36FB62040E7A}">
      <dgm:prSet/>
      <dgm:spPr/>
      <dgm:t>
        <a:bodyPr/>
        <a:lstStyle/>
        <a:p>
          <a:endParaRPr lang="en-US"/>
        </a:p>
      </dgm:t>
    </dgm:pt>
    <dgm:pt modelId="{8119E10F-4FDC-4FBA-9F4C-093058200F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Allow contagious patients to stay home &amp; still get care</a:t>
          </a:r>
        </a:p>
      </dgm:t>
    </dgm:pt>
    <dgm:pt modelId="{373BF1ED-B126-4BB2-853E-FB45EA9C16F7}" type="parTrans" cxnId="{AB91336C-7AE7-44DB-98ED-C65F376495DE}">
      <dgm:prSet/>
      <dgm:spPr/>
      <dgm:t>
        <a:bodyPr/>
        <a:lstStyle/>
        <a:p>
          <a:endParaRPr lang="en-US"/>
        </a:p>
      </dgm:t>
    </dgm:pt>
    <dgm:pt modelId="{603BAE74-A415-4460-A01B-9785EB2464E1}" type="sibTrans" cxnId="{AB91336C-7AE7-44DB-98ED-C65F376495DE}">
      <dgm:prSet/>
      <dgm:spPr/>
      <dgm:t>
        <a:bodyPr/>
        <a:lstStyle/>
        <a:p>
          <a:endParaRPr lang="en-US"/>
        </a:p>
      </dgm:t>
    </dgm:pt>
    <dgm:pt modelId="{7617ABEC-E912-41F3-89F7-DA0F14F7FCE5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8E7F70A-6985-4272-B7E3-DDB93E4EDA2C}" type="parTrans" cxnId="{A72B622D-1C8F-4C32-A1F3-6B4F8F3CC538}">
      <dgm:prSet/>
      <dgm:spPr/>
      <dgm:t>
        <a:bodyPr/>
        <a:lstStyle/>
        <a:p>
          <a:endParaRPr lang="en-US"/>
        </a:p>
      </dgm:t>
    </dgm:pt>
    <dgm:pt modelId="{07D81B92-FFFA-4C54-9E94-644016A7D31D}" type="sibTrans" cxnId="{A72B622D-1C8F-4C32-A1F3-6B4F8F3CC538}">
      <dgm:prSet/>
      <dgm:spPr/>
      <dgm:t>
        <a:bodyPr/>
        <a:lstStyle/>
        <a:p>
          <a:endParaRPr lang="en-US"/>
        </a:p>
      </dgm:t>
    </dgm:pt>
    <dgm:pt modelId="{BE520551-FA2E-4AB2-BAAF-67DCE42E94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Improves training and support for home caregivers</a:t>
          </a:r>
        </a:p>
      </dgm:t>
    </dgm:pt>
    <dgm:pt modelId="{EF57F2F4-ECFC-4F9A-B60D-34AC8ED9A5B2}" type="parTrans" cxnId="{B4BE7D98-1D44-490D-8C49-4D15097710B7}">
      <dgm:prSet/>
      <dgm:spPr/>
      <dgm:t>
        <a:bodyPr/>
        <a:lstStyle/>
        <a:p>
          <a:endParaRPr lang="en-US"/>
        </a:p>
      </dgm:t>
    </dgm:pt>
    <dgm:pt modelId="{6641CFAF-DA45-4BE8-8A66-91D31299FEDF}" type="sibTrans" cxnId="{B4BE7D98-1D44-490D-8C49-4D15097710B7}">
      <dgm:prSet/>
      <dgm:spPr/>
      <dgm:t>
        <a:bodyPr/>
        <a:lstStyle/>
        <a:p>
          <a:endParaRPr lang="en-US"/>
        </a:p>
      </dgm:t>
    </dgm:pt>
    <dgm:pt modelId="{05A33645-5B21-4003-86DA-9342606AFC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Zero impact on the state budget</a:t>
          </a:r>
        </a:p>
      </dgm:t>
    </dgm:pt>
    <dgm:pt modelId="{D73F1CD7-3829-416C-A12B-8E00298BFB49}" type="parTrans" cxnId="{79390023-B12C-4545-8E33-92D0973D3CDA}">
      <dgm:prSet/>
      <dgm:spPr/>
      <dgm:t>
        <a:bodyPr/>
        <a:lstStyle/>
        <a:p>
          <a:endParaRPr lang="en-US"/>
        </a:p>
      </dgm:t>
    </dgm:pt>
    <dgm:pt modelId="{778F2BF5-8C0A-4F18-8F1B-FD764F302898}" type="sibTrans" cxnId="{79390023-B12C-4545-8E33-92D0973D3CDA}">
      <dgm:prSet/>
      <dgm:spPr/>
      <dgm:t>
        <a:bodyPr/>
        <a:lstStyle/>
        <a:p>
          <a:endParaRPr lang="en-US"/>
        </a:p>
      </dgm:t>
    </dgm:pt>
    <dgm:pt modelId="{2C4BF312-1D86-4515-AB3B-D393735787AF}" type="pres">
      <dgm:prSet presAssocID="{CEF827A0-A691-4D47-A86A-F065521E71F6}" presName="root" presStyleCnt="0">
        <dgm:presLayoutVars>
          <dgm:dir/>
          <dgm:resizeHandles val="exact"/>
        </dgm:presLayoutVars>
      </dgm:prSet>
      <dgm:spPr/>
    </dgm:pt>
    <dgm:pt modelId="{1BEF4D7B-9241-4B31-AC16-191381C75D3C}" type="pres">
      <dgm:prSet presAssocID="{E11E3F2A-BB40-44E4-B594-141397D1D4A7}" presName="compNode" presStyleCnt="0"/>
      <dgm:spPr/>
    </dgm:pt>
    <dgm:pt modelId="{465AB8E4-6B27-49A1-8B6E-5C31CED1679B}" type="pres">
      <dgm:prSet presAssocID="{E11E3F2A-BB40-44E4-B594-141397D1D4A7}" presName="bgRect" presStyleLbl="bgShp" presStyleIdx="0" presStyleCnt="7" custLinFactNeighborX="-76" custLinFactNeighborY="-834"/>
      <dgm:spPr>
        <a:solidFill>
          <a:schemeClr val="bg1">
            <a:lumMod val="95000"/>
          </a:schemeClr>
        </a:solidFill>
      </dgm:spPr>
    </dgm:pt>
    <dgm:pt modelId="{F7E84D7F-2FD4-498D-9088-BD39188B6672}" type="pres">
      <dgm:prSet presAssocID="{E11E3F2A-BB40-44E4-B594-141397D1D4A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BE32E13-10AD-4632-9445-C7AF32A06301}" type="pres">
      <dgm:prSet presAssocID="{E11E3F2A-BB40-44E4-B594-141397D1D4A7}" presName="spaceRect" presStyleCnt="0"/>
      <dgm:spPr/>
    </dgm:pt>
    <dgm:pt modelId="{F360476A-CE6C-4B73-BFDC-21C2748F7CEE}" type="pres">
      <dgm:prSet presAssocID="{E11E3F2A-BB40-44E4-B594-141397D1D4A7}" presName="parTx" presStyleLbl="revTx" presStyleIdx="0" presStyleCnt="7">
        <dgm:presLayoutVars>
          <dgm:chMax val="0"/>
          <dgm:chPref val="0"/>
        </dgm:presLayoutVars>
      </dgm:prSet>
      <dgm:spPr/>
    </dgm:pt>
    <dgm:pt modelId="{3A98F01E-46A8-49E4-AFFB-782045904FB9}" type="pres">
      <dgm:prSet presAssocID="{9E4405A6-A8F3-4226-B7E4-DF98B61EA284}" presName="sibTrans" presStyleCnt="0"/>
      <dgm:spPr/>
    </dgm:pt>
    <dgm:pt modelId="{0EC862B8-A1BE-4B16-BC01-3C312E126781}" type="pres">
      <dgm:prSet presAssocID="{C32938A9-84BD-4FAC-87F4-8345885C20EA}" presName="compNode" presStyleCnt="0"/>
      <dgm:spPr/>
    </dgm:pt>
    <dgm:pt modelId="{986FDD5F-4AF2-4949-A688-5C36F2597DB3}" type="pres">
      <dgm:prSet presAssocID="{C32938A9-84BD-4FAC-87F4-8345885C20EA}" presName="bgRect" presStyleLbl="bgShp" presStyleIdx="1" presStyleCnt="7" custLinFactNeighborY="-12375"/>
      <dgm:spPr>
        <a:solidFill>
          <a:schemeClr val="bg1">
            <a:lumMod val="95000"/>
          </a:schemeClr>
        </a:solidFill>
      </dgm:spPr>
    </dgm:pt>
    <dgm:pt modelId="{1A2B5AE1-B8E9-47A4-94FD-C1CD89E14F34}" type="pres">
      <dgm:prSet presAssocID="{C32938A9-84BD-4FAC-87F4-8345885C20E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0895819-2D02-442F-B0A6-6E22CFA9FB3F}" type="pres">
      <dgm:prSet presAssocID="{C32938A9-84BD-4FAC-87F4-8345885C20EA}" presName="spaceRect" presStyleCnt="0"/>
      <dgm:spPr/>
    </dgm:pt>
    <dgm:pt modelId="{D2F11BA7-2A19-4B1A-BFBB-F17B5DECAB81}" type="pres">
      <dgm:prSet presAssocID="{C32938A9-84BD-4FAC-87F4-8345885C20EA}" presName="parTx" presStyleLbl="revTx" presStyleIdx="1" presStyleCnt="7">
        <dgm:presLayoutVars>
          <dgm:chMax val="0"/>
          <dgm:chPref val="0"/>
        </dgm:presLayoutVars>
      </dgm:prSet>
      <dgm:spPr/>
    </dgm:pt>
    <dgm:pt modelId="{3DA97829-7E34-41C6-BBEB-446E06156EAB}" type="pres">
      <dgm:prSet presAssocID="{1B79D636-D172-4968-BC22-2493D428BB08}" presName="sibTrans" presStyleCnt="0"/>
      <dgm:spPr/>
    </dgm:pt>
    <dgm:pt modelId="{6BB6D4A4-A09C-4140-982F-42F99DD3BCA8}" type="pres">
      <dgm:prSet presAssocID="{BC2CDD4F-7881-4176-8F40-463709B2898D}" presName="compNode" presStyleCnt="0"/>
      <dgm:spPr/>
    </dgm:pt>
    <dgm:pt modelId="{821633E4-1EAA-4577-8357-20D36BF393BD}" type="pres">
      <dgm:prSet presAssocID="{BC2CDD4F-7881-4176-8F40-463709B2898D}" presName="bgRect" presStyleLbl="bgShp" presStyleIdx="2" presStyleCnt="7"/>
      <dgm:spPr>
        <a:solidFill>
          <a:schemeClr val="bg1">
            <a:lumMod val="95000"/>
          </a:schemeClr>
        </a:solidFill>
      </dgm:spPr>
    </dgm:pt>
    <dgm:pt modelId="{212932F9-F62B-492E-81E9-E20BE39430CC}" type="pres">
      <dgm:prSet presAssocID="{BC2CDD4F-7881-4176-8F40-463709B2898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8D052AA3-0322-4C15-BBFE-8AEBA441C476}" type="pres">
      <dgm:prSet presAssocID="{BC2CDD4F-7881-4176-8F40-463709B2898D}" presName="spaceRect" presStyleCnt="0"/>
      <dgm:spPr/>
    </dgm:pt>
    <dgm:pt modelId="{80F65EEF-0451-467F-8C45-D287BE51DA47}" type="pres">
      <dgm:prSet presAssocID="{BC2CDD4F-7881-4176-8F40-463709B2898D}" presName="parTx" presStyleLbl="revTx" presStyleIdx="2" presStyleCnt="7">
        <dgm:presLayoutVars>
          <dgm:chMax val="0"/>
          <dgm:chPref val="0"/>
        </dgm:presLayoutVars>
      </dgm:prSet>
      <dgm:spPr/>
    </dgm:pt>
    <dgm:pt modelId="{455FDE95-E4BE-494F-B0A3-99318B01B597}" type="pres">
      <dgm:prSet presAssocID="{C3F21D73-59D9-4287-83F8-A69FAD63FCF2}" presName="sibTrans" presStyleCnt="0"/>
      <dgm:spPr/>
    </dgm:pt>
    <dgm:pt modelId="{52A7B7FE-B6B9-469A-96F8-EEDB9B4FF786}" type="pres">
      <dgm:prSet presAssocID="{8119E10F-4FDC-4FBA-9F4C-093058200FE8}" presName="compNode" presStyleCnt="0"/>
      <dgm:spPr/>
    </dgm:pt>
    <dgm:pt modelId="{C8DF180D-520B-4BAA-85A4-9ACA46DD9126}" type="pres">
      <dgm:prSet presAssocID="{8119E10F-4FDC-4FBA-9F4C-093058200FE8}" presName="bgRect" presStyleLbl="bgShp" presStyleIdx="3" presStyleCnt="7"/>
      <dgm:spPr>
        <a:solidFill>
          <a:schemeClr val="bg1">
            <a:lumMod val="95000"/>
          </a:schemeClr>
        </a:solidFill>
      </dgm:spPr>
    </dgm:pt>
    <dgm:pt modelId="{6886E5DA-B0C4-4CA9-9CB7-15F2CACCB498}" type="pres">
      <dgm:prSet presAssocID="{8119E10F-4FDC-4FBA-9F4C-093058200FE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DF4863DF-482B-43B1-B07D-7EC787F92C3A}" type="pres">
      <dgm:prSet presAssocID="{8119E10F-4FDC-4FBA-9F4C-093058200FE8}" presName="spaceRect" presStyleCnt="0"/>
      <dgm:spPr/>
    </dgm:pt>
    <dgm:pt modelId="{3BFCADFE-EEAC-49E1-B68F-15D3F0FB8B77}" type="pres">
      <dgm:prSet presAssocID="{8119E10F-4FDC-4FBA-9F4C-093058200FE8}" presName="parTx" presStyleLbl="revTx" presStyleIdx="3" presStyleCnt="7">
        <dgm:presLayoutVars>
          <dgm:chMax val="0"/>
          <dgm:chPref val="0"/>
        </dgm:presLayoutVars>
      </dgm:prSet>
      <dgm:spPr/>
    </dgm:pt>
    <dgm:pt modelId="{369D1A9B-3E5E-46BD-A24E-51194BB603EF}" type="pres">
      <dgm:prSet presAssocID="{603BAE74-A415-4460-A01B-9785EB2464E1}" presName="sibTrans" presStyleCnt="0"/>
      <dgm:spPr/>
    </dgm:pt>
    <dgm:pt modelId="{B8251E45-0215-4BEA-98A6-55686AA5F67D}" type="pres">
      <dgm:prSet presAssocID="{7617ABEC-E912-41F3-89F7-DA0F14F7FCE5}" presName="compNode" presStyleCnt="0"/>
      <dgm:spPr/>
    </dgm:pt>
    <dgm:pt modelId="{77096BCE-9C64-421C-B2B4-814EE8B272E6}" type="pres">
      <dgm:prSet presAssocID="{7617ABEC-E912-41F3-89F7-DA0F14F7FCE5}" presName="bgRect" presStyleLbl="bgShp" presStyleIdx="4" presStyleCnt="7"/>
      <dgm:spPr>
        <a:solidFill>
          <a:schemeClr val="bg1">
            <a:lumMod val="95000"/>
          </a:schemeClr>
        </a:solidFill>
      </dgm:spPr>
    </dgm:pt>
    <dgm:pt modelId="{A3941CC6-5FCC-460D-ADAC-B272ED8358D2}" type="pres">
      <dgm:prSet presAssocID="{7617ABEC-E912-41F3-89F7-DA0F14F7FCE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41C0A99-1FC2-4CA8-BDBD-934869E96277}" type="pres">
      <dgm:prSet presAssocID="{7617ABEC-E912-41F3-89F7-DA0F14F7FCE5}" presName="spaceRect" presStyleCnt="0"/>
      <dgm:spPr/>
    </dgm:pt>
    <dgm:pt modelId="{C9FE7EF5-CCCE-4F07-9A62-2E7C706533D5}" type="pres">
      <dgm:prSet presAssocID="{7617ABEC-E912-41F3-89F7-DA0F14F7FCE5}" presName="parTx" presStyleLbl="revTx" presStyleIdx="4" presStyleCnt="7">
        <dgm:presLayoutVars>
          <dgm:chMax val="0"/>
          <dgm:chPref val="0"/>
        </dgm:presLayoutVars>
      </dgm:prSet>
      <dgm:spPr/>
    </dgm:pt>
    <dgm:pt modelId="{951E0CCF-B27E-408D-B683-36B68527CB24}" type="pres">
      <dgm:prSet presAssocID="{07D81B92-FFFA-4C54-9E94-644016A7D31D}" presName="sibTrans" presStyleCnt="0"/>
      <dgm:spPr/>
    </dgm:pt>
    <dgm:pt modelId="{A87A94AA-6A97-49AD-B21D-AD22EECEA864}" type="pres">
      <dgm:prSet presAssocID="{BE520551-FA2E-4AB2-BAAF-67DCE42E94DD}" presName="compNode" presStyleCnt="0"/>
      <dgm:spPr/>
    </dgm:pt>
    <dgm:pt modelId="{1016605D-9FB4-4415-909C-D80C2AEA3B48}" type="pres">
      <dgm:prSet presAssocID="{BE520551-FA2E-4AB2-BAAF-67DCE42E94DD}" presName="bgRect" presStyleLbl="bgShp" presStyleIdx="5" presStyleCnt="7"/>
      <dgm:spPr>
        <a:solidFill>
          <a:schemeClr val="bg1">
            <a:lumMod val="95000"/>
          </a:schemeClr>
        </a:solidFill>
      </dgm:spPr>
    </dgm:pt>
    <dgm:pt modelId="{C98C9DE6-8A61-4CC0-84ED-AE928528BC4E}" type="pres">
      <dgm:prSet presAssocID="{BE520551-FA2E-4AB2-BAAF-67DCE42E94D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C1DBD6E-EC4F-42F7-8BCF-BB77A25B0D27}" type="pres">
      <dgm:prSet presAssocID="{BE520551-FA2E-4AB2-BAAF-67DCE42E94DD}" presName="spaceRect" presStyleCnt="0"/>
      <dgm:spPr/>
    </dgm:pt>
    <dgm:pt modelId="{94E93E18-ABAA-4DCF-8D01-4B0659B69663}" type="pres">
      <dgm:prSet presAssocID="{BE520551-FA2E-4AB2-BAAF-67DCE42E94DD}" presName="parTx" presStyleLbl="revTx" presStyleIdx="5" presStyleCnt="7">
        <dgm:presLayoutVars>
          <dgm:chMax val="0"/>
          <dgm:chPref val="0"/>
        </dgm:presLayoutVars>
      </dgm:prSet>
      <dgm:spPr/>
    </dgm:pt>
    <dgm:pt modelId="{424B4639-E0A2-4EDF-B221-1D1B8C8FE308}" type="pres">
      <dgm:prSet presAssocID="{6641CFAF-DA45-4BE8-8A66-91D31299FEDF}" presName="sibTrans" presStyleCnt="0"/>
      <dgm:spPr/>
    </dgm:pt>
    <dgm:pt modelId="{1AF00165-4D20-4FA7-BB7B-A4A37278F400}" type="pres">
      <dgm:prSet presAssocID="{05A33645-5B21-4003-86DA-9342606AFC23}" presName="compNode" presStyleCnt="0"/>
      <dgm:spPr/>
    </dgm:pt>
    <dgm:pt modelId="{7B7C6161-6CFB-4CFD-92AE-D4E5405EEF73}" type="pres">
      <dgm:prSet presAssocID="{05A33645-5B21-4003-86DA-9342606AFC23}" presName="bgRect" presStyleLbl="bgShp" presStyleIdx="6" presStyleCnt="7"/>
      <dgm:spPr>
        <a:solidFill>
          <a:schemeClr val="bg1">
            <a:lumMod val="95000"/>
          </a:schemeClr>
        </a:solidFill>
      </dgm:spPr>
    </dgm:pt>
    <dgm:pt modelId="{04E5C8F1-77AE-4989-82B2-B22C81D18938}" type="pres">
      <dgm:prSet presAssocID="{05A33645-5B21-4003-86DA-9342606AFC2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2293FB2-D2CB-42F3-962B-ABB0CC61B2A5}" type="pres">
      <dgm:prSet presAssocID="{05A33645-5B21-4003-86DA-9342606AFC23}" presName="spaceRect" presStyleCnt="0"/>
      <dgm:spPr/>
    </dgm:pt>
    <dgm:pt modelId="{3B541188-5BB5-4865-AF8F-F3FC80FD9AEC}" type="pres">
      <dgm:prSet presAssocID="{05A33645-5B21-4003-86DA-9342606AFC2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BFAFA03-5B74-43D3-BA1E-D9B75F23B72E}" type="presOf" srcId="{C32938A9-84BD-4FAC-87F4-8345885C20EA}" destId="{D2F11BA7-2A19-4B1A-BFBB-F17B5DECAB81}" srcOrd="0" destOrd="0" presId="urn:microsoft.com/office/officeart/2018/2/layout/IconVerticalSolidList"/>
    <dgm:cxn modelId="{8E643E06-E67F-47A3-866E-C3C0E1288F7A}" srcId="{CEF827A0-A691-4D47-A86A-F065521E71F6}" destId="{C32938A9-84BD-4FAC-87F4-8345885C20EA}" srcOrd="1" destOrd="0" parTransId="{2E65F87A-AB29-4C88-BDA2-663EBCDB74AA}" sibTransId="{1B79D636-D172-4968-BC22-2493D428BB08}"/>
    <dgm:cxn modelId="{79390023-B12C-4545-8E33-92D0973D3CDA}" srcId="{CEF827A0-A691-4D47-A86A-F065521E71F6}" destId="{05A33645-5B21-4003-86DA-9342606AFC23}" srcOrd="6" destOrd="0" parTransId="{D73F1CD7-3829-416C-A12B-8E00298BFB49}" sibTransId="{778F2BF5-8C0A-4F18-8F1B-FD764F302898}"/>
    <dgm:cxn modelId="{A72B622D-1C8F-4C32-A1F3-6B4F8F3CC538}" srcId="{CEF827A0-A691-4D47-A86A-F065521E71F6}" destId="{7617ABEC-E912-41F3-89F7-DA0F14F7FCE5}" srcOrd="4" destOrd="0" parTransId="{F8E7F70A-6985-4272-B7E3-DDB93E4EDA2C}" sibTransId="{07D81B92-FFFA-4C54-9E94-644016A7D31D}"/>
    <dgm:cxn modelId="{154B7D30-5B45-4687-88FC-3FB5C05AAB2C}" type="presOf" srcId="{7617ABEC-E912-41F3-89F7-DA0F14F7FCE5}" destId="{C9FE7EF5-CCCE-4F07-9A62-2E7C706533D5}" srcOrd="0" destOrd="0" presId="urn:microsoft.com/office/officeart/2018/2/layout/IconVerticalSolidList"/>
    <dgm:cxn modelId="{6A603842-B196-4137-B89E-B69716AEA71D}" type="presOf" srcId="{BE520551-FA2E-4AB2-BAAF-67DCE42E94DD}" destId="{94E93E18-ABAA-4DCF-8D01-4B0659B69663}" srcOrd="0" destOrd="0" presId="urn:microsoft.com/office/officeart/2018/2/layout/IconVerticalSolidList"/>
    <dgm:cxn modelId="{177D6D49-3D7A-4B8E-B38C-FAA8268F132D}" type="presOf" srcId="{BC2CDD4F-7881-4176-8F40-463709B2898D}" destId="{80F65EEF-0451-467F-8C45-D287BE51DA47}" srcOrd="0" destOrd="0" presId="urn:microsoft.com/office/officeart/2018/2/layout/IconVerticalSolidList"/>
    <dgm:cxn modelId="{AB91336C-7AE7-44DB-98ED-C65F376495DE}" srcId="{CEF827A0-A691-4D47-A86A-F065521E71F6}" destId="{8119E10F-4FDC-4FBA-9F4C-093058200FE8}" srcOrd="3" destOrd="0" parTransId="{373BF1ED-B126-4BB2-853E-FB45EA9C16F7}" sibTransId="{603BAE74-A415-4460-A01B-9785EB2464E1}"/>
    <dgm:cxn modelId="{65B6BE4E-2AE9-421A-86D4-36FB62040E7A}" srcId="{CEF827A0-A691-4D47-A86A-F065521E71F6}" destId="{BC2CDD4F-7881-4176-8F40-463709B2898D}" srcOrd="2" destOrd="0" parTransId="{3D7C0265-EC83-4AD0-AB6F-803ADFC46DD4}" sibTransId="{C3F21D73-59D9-4287-83F8-A69FAD63FCF2}"/>
    <dgm:cxn modelId="{B4BE7D98-1D44-490D-8C49-4D15097710B7}" srcId="{CEF827A0-A691-4D47-A86A-F065521E71F6}" destId="{BE520551-FA2E-4AB2-BAAF-67DCE42E94DD}" srcOrd="5" destOrd="0" parTransId="{EF57F2F4-ECFC-4F9A-B60D-34AC8ED9A5B2}" sibTransId="{6641CFAF-DA45-4BE8-8A66-91D31299FEDF}"/>
    <dgm:cxn modelId="{F35AB89F-9F1C-4FAE-A5E3-845ABAEB465D}" type="presOf" srcId="{8119E10F-4FDC-4FBA-9F4C-093058200FE8}" destId="{3BFCADFE-EEAC-49E1-B68F-15D3F0FB8B77}" srcOrd="0" destOrd="0" presId="urn:microsoft.com/office/officeart/2018/2/layout/IconVerticalSolidList"/>
    <dgm:cxn modelId="{017635AA-0B60-4F04-B50A-C73C378CFE1C}" srcId="{CEF827A0-A691-4D47-A86A-F065521E71F6}" destId="{E11E3F2A-BB40-44E4-B594-141397D1D4A7}" srcOrd="0" destOrd="0" parTransId="{ACE45B4C-E575-44B5-B189-AC5C01C10485}" sibTransId="{9E4405A6-A8F3-4226-B7E4-DF98B61EA284}"/>
    <dgm:cxn modelId="{032F79D8-0608-48DF-9E02-B21001786D4C}" type="presOf" srcId="{CEF827A0-A691-4D47-A86A-F065521E71F6}" destId="{2C4BF312-1D86-4515-AB3B-D393735787AF}" srcOrd="0" destOrd="0" presId="urn:microsoft.com/office/officeart/2018/2/layout/IconVerticalSolidList"/>
    <dgm:cxn modelId="{243DB3E8-5CEC-4594-BF01-64B848E54386}" type="presOf" srcId="{05A33645-5B21-4003-86DA-9342606AFC23}" destId="{3B541188-5BB5-4865-AF8F-F3FC80FD9AEC}" srcOrd="0" destOrd="0" presId="urn:microsoft.com/office/officeart/2018/2/layout/IconVerticalSolidList"/>
    <dgm:cxn modelId="{DD4206EA-CC14-4FDD-9571-518264BAB445}" type="presOf" srcId="{E11E3F2A-BB40-44E4-B594-141397D1D4A7}" destId="{F360476A-CE6C-4B73-BFDC-21C2748F7CEE}" srcOrd="0" destOrd="0" presId="urn:microsoft.com/office/officeart/2018/2/layout/IconVerticalSolidList"/>
    <dgm:cxn modelId="{6165DC57-6980-4ED8-B5E8-DBF0A0889C11}" type="presParOf" srcId="{2C4BF312-1D86-4515-AB3B-D393735787AF}" destId="{1BEF4D7B-9241-4B31-AC16-191381C75D3C}" srcOrd="0" destOrd="0" presId="urn:microsoft.com/office/officeart/2018/2/layout/IconVerticalSolidList"/>
    <dgm:cxn modelId="{9D561EDB-E312-435A-A773-51CFE1AE1C12}" type="presParOf" srcId="{1BEF4D7B-9241-4B31-AC16-191381C75D3C}" destId="{465AB8E4-6B27-49A1-8B6E-5C31CED1679B}" srcOrd="0" destOrd="0" presId="urn:microsoft.com/office/officeart/2018/2/layout/IconVerticalSolidList"/>
    <dgm:cxn modelId="{62E07917-AE06-4963-8152-B3E4540475A5}" type="presParOf" srcId="{1BEF4D7B-9241-4B31-AC16-191381C75D3C}" destId="{F7E84D7F-2FD4-498D-9088-BD39188B6672}" srcOrd="1" destOrd="0" presId="urn:microsoft.com/office/officeart/2018/2/layout/IconVerticalSolidList"/>
    <dgm:cxn modelId="{E42F5152-C9D5-4D1D-B30A-FBF3D7709A06}" type="presParOf" srcId="{1BEF4D7B-9241-4B31-AC16-191381C75D3C}" destId="{7BE32E13-10AD-4632-9445-C7AF32A06301}" srcOrd="2" destOrd="0" presId="urn:microsoft.com/office/officeart/2018/2/layout/IconVerticalSolidList"/>
    <dgm:cxn modelId="{45AF611B-F51F-45A3-8E89-0AF1F136EE0E}" type="presParOf" srcId="{1BEF4D7B-9241-4B31-AC16-191381C75D3C}" destId="{F360476A-CE6C-4B73-BFDC-21C2748F7CEE}" srcOrd="3" destOrd="0" presId="urn:microsoft.com/office/officeart/2018/2/layout/IconVerticalSolidList"/>
    <dgm:cxn modelId="{DFBEADD2-FCC7-4DC0-A2DF-8E25E23A6C21}" type="presParOf" srcId="{2C4BF312-1D86-4515-AB3B-D393735787AF}" destId="{3A98F01E-46A8-49E4-AFFB-782045904FB9}" srcOrd="1" destOrd="0" presId="urn:microsoft.com/office/officeart/2018/2/layout/IconVerticalSolidList"/>
    <dgm:cxn modelId="{F0E55B8E-47D6-47BA-A806-F1453861A0F0}" type="presParOf" srcId="{2C4BF312-1D86-4515-AB3B-D393735787AF}" destId="{0EC862B8-A1BE-4B16-BC01-3C312E126781}" srcOrd="2" destOrd="0" presId="urn:microsoft.com/office/officeart/2018/2/layout/IconVerticalSolidList"/>
    <dgm:cxn modelId="{5D95B732-2E36-4A7B-9162-99E0B88E4921}" type="presParOf" srcId="{0EC862B8-A1BE-4B16-BC01-3C312E126781}" destId="{986FDD5F-4AF2-4949-A688-5C36F2597DB3}" srcOrd="0" destOrd="0" presId="urn:microsoft.com/office/officeart/2018/2/layout/IconVerticalSolidList"/>
    <dgm:cxn modelId="{90912FAC-548C-468C-BDB6-8AE8F202FAA7}" type="presParOf" srcId="{0EC862B8-A1BE-4B16-BC01-3C312E126781}" destId="{1A2B5AE1-B8E9-47A4-94FD-C1CD89E14F34}" srcOrd="1" destOrd="0" presId="urn:microsoft.com/office/officeart/2018/2/layout/IconVerticalSolidList"/>
    <dgm:cxn modelId="{3146B3C0-69FD-4959-B7A0-0B49DFE92000}" type="presParOf" srcId="{0EC862B8-A1BE-4B16-BC01-3C312E126781}" destId="{80895819-2D02-442F-B0A6-6E22CFA9FB3F}" srcOrd="2" destOrd="0" presId="urn:microsoft.com/office/officeart/2018/2/layout/IconVerticalSolidList"/>
    <dgm:cxn modelId="{D07469AB-822E-4EBB-AC8F-43F903D4BC11}" type="presParOf" srcId="{0EC862B8-A1BE-4B16-BC01-3C312E126781}" destId="{D2F11BA7-2A19-4B1A-BFBB-F17B5DECAB81}" srcOrd="3" destOrd="0" presId="urn:microsoft.com/office/officeart/2018/2/layout/IconVerticalSolidList"/>
    <dgm:cxn modelId="{E1F518F5-2FB1-4C75-BE01-07A80BA31C6D}" type="presParOf" srcId="{2C4BF312-1D86-4515-AB3B-D393735787AF}" destId="{3DA97829-7E34-41C6-BBEB-446E06156EAB}" srcOrd="3" destOrd="0" presId="urn:microsoft.com/office/officeart/2018/2/layout/IconVerticalSolidList"/>
    <dgm:cxn modelId="{3A4E62E5-0CD5-4F57-AFBA-9E98D4E66D13}" type="presParOf" srcId="{2C4BF312-1D86-4515-AB3B-D393735787AF}" destId="{6BB6D4A4-A09C-4140-982F-42F99DD3BCA8}" srcOrd="4" destOrd="0" presId="urn:microsoft.com/office/officeart/2018/2/layout/IconVerticalSolidList"/>
    <dgm:cxn modelId="{3FA52F91-D401-4C3B-983F-7823250D51BF}" type="presParOf" srcId="{6BB6D4A4-A09C-4140-982F-42F99DD3BCA8}" destId="{821633E4-1EAA-4577-8357-20D36BF393BD}" srcOrd="0" destOrd="0" presId="urn:microsoft.com/office/officeart/2018/2/layout/IconVerticalSolidList"/>
    <dgm:cxn modelId="{2038FE7A-7114-4FDA-8D9B-59063A37839A}" type="presParOf" srcId="{6BB6D4A4-A09C-4140-982F-42F99DD3BCA8}" destId="{212932F9-F62B-492E-81E9-E20BE39430CC}" srcOrd="1" destOrd="0" presId="urn:microsoft.com/office/officeart/2018/2/layout/IconVerticalSolidList"/>
    <dgm:cxn modelId="{23105EF4-01EF-40D6-B879-F60BE86FD7BB}" type="presParOf" srcId="{6BB6D4A4-A09C-4140-982F-42F99DD3BCA8}" destId="{8D052AA3-0322-4C15-BBFE-8AEBA441C476}" srcOrd="2" destOrd="0" presId="urn:microsoft.com/office/officeart/2018/2/layout/IconVerticalSolidList"/>
    <dgm:cxn modelId="{B18883E7-6CBF-433D-A1D7-7FF73DD46A3F}" type="presParOf" srcId="{6BB6D4A4-A09C-4140-982F-42F99DD3BCA8}" destId="{80F65EEF-0451-467F-8C45-D287BE51DA47}" srcOrd="3" destOrd="0" presId="urn:microsoft.com/office/officeart/2018/2/layout/IconVerticalSolidList"/>
    <dgm:cxn modelId="{48F66229-6D7C-4243-901F-A1FE862A626E}" type="presParOf" srcId="{2C4BF312-1D86-4515-AB3B-D393735787AF}" destId="{455FDE95-E4BE-494F-B0A3-99318B01B597}" srcOrd="5" destOrd="0" presId="urn:microsoft.com/office/officeart/2018/2/layout/IconVerticalSolidList"/>
    <dgm:cxn modelId="{D818428B-CB35-45FD-8A49-2526F61F2937}" type="presParOf" srcId="{2C4BF312-1D86-4515-AB3B-D393735787AF}" destId="{52A7B7FE-B6B9-469A-96F8-EEDB9B4FF786}" srcOrd="6" destOrd="0" presId="urn:microsoft.com/office/officeart/2018/2/layout/IconVerticalSolidList"/>
    <dgm:cxn modelId="{765277F3-1186-4431-9FC7-160783D0FC99}" type="presParOf" srcId="{52A7B7FE-B6B9-469A-96F8-EEDB9B4FF786}" destId="{C8DF180D-520B-4BAA-85A4-9ACA46DD9126}" srcOrd="0" destOrd="0" presId="urn:microsoft.com/office/officeart/2018/2/layout/IconVerticalSolidList"/>
    <dgm:cxn modelId="{85D61343-3BE4-470C-913E-1E95CF3C5869}" type="presParOf" srcId="{52A7B7FE-B6B9-469A-96F8-EEDB9B4FF786}" destId="{6886E5DA-B0C4-4CA9-9CB7-15F2CACCB498}" srcOrd="1" destOrd="0" presId="urn:microsoft.com/office/officeart/2018/2/layout/IconVerticalSolidList"/>
    <dgm:cxn modelId="{8E5556BA-6BE4-4210-97B1-83EBA4EC2A1A}" type="presParOf" srcId="{52A7B7FE-B6B9-469A-96F8-EEDB9B4FF786}" destId="{DF4863DF-482B-43B1-B07D-7EC787F92C3A}" srcOrd="2" destOrd="0" presId="urn:microsoft.com/office/officeart/2018/2/layout/IconVerticalSolidList"/>
    <dgm:cxn modelId="{66EEEE81-DC7B-49C6-AE58-FB7D37BE8E9C}" type="presParOf" srcId="{52A7B7FE-B6B9-469A-96F8-EEDB9B4FF786}" destId="{3BFCADFE-EEAC-49E1-B68F-15D3F0FB8B77}" srcOrd="3" destOrd="0" presId="urn:microsoft.com/office/officeart/2018/2/layout/IconVerticalSolidList"/>
    <dgm:cxn modelId="{FD62ADB9-AC72-4F45-AFC3-EF0A7A40891F}" type="presParOf" srcId="{2C4BF312-1D86-4515-AB3B-D393735787AF}" destId="{369D1A9B-3E5E-46BD-A24E-51194BB603EF}" srcOrd="7" destOrd="0" presId="urn:microsoft.com/office/officeart/2018/2/layout/IconVerticalSolidList"/>
    <dgm:cxn modelId="{BA7EAD8B-3E25-49F9-835E-80674A165F67}" type="presParOf" srcId="{2C4BF312-1D86-4515-AB3B-D393735787AF}" destId="{B8251E45-0215-4BEA-98A6-55686AA5F67D}" srcOrd="8" destOrd="0" presId="urn:microsoft.com/office/officeart/2018/2/layout/IconVerticalSolidList"/>
    <dgm:cxn modelId="{06EB95EB-C0C5-4863-A63F-1F898B847840}" type="presParOf" srcId="{B8251E45-0215-4BEA-98A6-55686AA5F67D}" destId="{77096BCE-9C64-421C-B2B4-814EE8B272E6}" srcOrd="0" destOrd="0" presId="urn:microsoft.com/office/officeart/2018/2/layout/IconVerticalSolidList"/>
    <dgm:cxn modelId="{9C27090F-6594-4CF2-854C-236ACFAD9849}" type="presParOf" srcId="{B8251E45-0215-4BEA-98A6-55686AA5F67D}" destId="{A3941CC6-5FCC-460D-ADAC-B272ED8358D2}" srcOrd="1" destOrd="0" presId="urn:microsoft.com/office/officeart/2018/2/layout/IconVerticalSolidList"/>
    <dgm:cxn modelId="{818E1FA9-C8D8-4997-AE67-0F475BC12638}" type="presParOf" srcId="{B8251E45-0215-4BEA-98A6-55686AA5F67D}" destId="{341C0A99-1FC2-4CA8-BDBD-934869E96277}" srcOrd="2" destOrd="0" presId="urn:microsoft.com/office/officeart/2018/2/layout/IconVerticalSolidList"/>
    <dgm:cxn modelId="{5E98D868-2C10-4BA9-B508-B08FF58FF5B4}" type="presParOf" srcId="{B8251E45-0215-4BEA-98A6-55686AA5F67D}" destId="{C9FE7EF5-CCCE-4F07-9A62-2E7C706533D5}" srcOrd="3" destOrd="0" presId="urn:microsoft.com/office/officeart/2018/2/layout/IconVerticalSolidList"/>
    <dgm:cxn modelId="{83C617BD-65C7-4776-9081-C65B9EA436E4}" type="presParOf" srcId="{2C4BF312-1D86-4515-AB3B-D393735787AF}" destId="{951E0CCF-B27E-408D-B683-36B68527CB24}" srcOrd="9" destOrd="0" presId="urn:microsoft.com/office/officeart/2018/2/layout/IconVerticalSolidList"/>
    <dgm:cxn modelId="{C55244DD-82F4-43EE-9BC0-F18C84FB42DC}" type="presParOf" srcId="{2C4BF312-1D86-4515-AB3B-D393735787AF}" destId="{A87A94AA-6A97-49AD-B21D-AD22EECEA864}" srcOrd="10" destOrd="0" presId="urn:microsoft.com/office/officeart/2018/2/layout/IconVerticalSolidList"/>
    <dgm:cxn modelId="{ADA1B68D-4EB1-41FF-8567-D6DC0A6578E8}" type="presParOf" srcId="{A87A94AA-6A97-49AD-B21D-AD22EECEA864}" destId="{1016605D-9FB4-4415-909C-D80C2AEA3B48}" srcOrd="0" destOrd="0" presId="urn:microsoft.com/office/officeart/2018/2/layout/IconVerticalSolidList"/>
    <dgm:cxn modelId="{CBC859C9-EB2F-464B-90D3-953D8F17F455}" type="presParOf" srcId="{A87A94AA-6A97-49AD-B21D-AD22EECEA864}" destId="{C98C9DE6-8A61-4CC0-84ED-AE928528BC4E}" srcOrd="1" destOrd="0" presId="urn:microsoft.com/office/officeart/2018/2/layout/IconVerticalSolidList"/>
    <dgm:cxn modelId="{6E6F09CE-3B57-462A-B564-0CD9B9B60158}" type="presParOf" srcId="{A87A94AA-6A97-49AD-B21D-AD22EECEA864}" destId="{9C1DBD6E-EC4F-42F7-8BCF-BB77A25B0D27}" srcOrd="2" destOrd="0" presId="urn:microsoft.com/office/officeart/2018/2/layout/IconVerticalSolidList"/>
    <dgm:cxn modelId="{8413C550-AA67-4186-BCE0-DEAB02DC5BAB}" type="presParOf" srcId="{A87A94AA-6A97-49AD-B21D-AD22EECEA864}" destId="{94E93E18-ABAA-4DCF-8D01-4B0659B69663}" srcOrd="3" destOrd="0" presId="urn:microsoft.com/office/officeart/2018/2/layout/IconVerticalSolidList"/>
    <dgm:cxn modelId="{16B61649-A5E8-450E-96FF-95F27B655333}" type="presParOf" srcId="{2C4BF312-1D86-4515-AB3B-D393735787AF}" destId="{424B4639-E0A2-4EDF-B221-1D1B8C8FE308}" srcOrd="11" destOrd="0" presId="urn:microsoft.com/office/officeart/2018/2/layout/IconVerticalSolidList"/>
    <dgm:cxn modelId="{110EC5C8-EB1F-4F0E-B06D-71D99A44BE31}" type="presParOf" srcId="{2C4BF312-1D86-4515-AB3B-D393735787AF}" destId="{1AF00165-4D20-4FA7-BB7B-A4A37278F400}" srcOrd="12" destOrd="0" presId="urn:microsoft.com/office/officeart/2018/2/layout/IconVerticalSolidList"/>
    <dgm:cxn modelId="{EF4964BC-5C22-4C16-9428-492931111490}" type="presParOf" srcId="{1AF00165-4D20-4FA7-BB7B-A4A37278F400}" destId="{7B7C6161-6CFB-4CFD-92AE-D4E5405EEF73}" srcOrd="0" destOrd="0" presId="urn:microsoft.com/office/officeart/2018/2/layout/IconVerticalSolidList"/>
    <dgm:cxn modelId="{8F6444DD-F529-4750-B4FF-8CECAC6E7B49}" type="presParOf" srcId="{1AF00165-4D20-4FA7-BB7B-A4A37278F400}" destId="{04E5C8F1-77AE-4989-82B2-B22C81D18938}" srcOrd="1" destOrd="0" presId="urn:microsoft.com/office/officeart/2018/2/layout/IconVerticalSolidList"/>
    <dgm:cxn modelId="{C188396B-A0F3-435A-BE54-8BFB5AD2E63C}" type="presParOf" srcId="{1AF00165-4D20-4FA7-BB7B-A4A37278F400}" destId="{12293FB2-D2CB-42F3-962B-ABB0CC61B2A5}" srcOrd="2" destOrd="0" presId="urn:microsoft.com/office/officeart/2018/2/layout/IconVerticalSolidList"/>
    <dgm:cxn modelId="{2A5167D7-1D72-487A-AC4C-5A7666C3CAAB}" type="presParOf" srcId="{1AF00165-4D20-4FA7-BB7B-A4A37278F400}" destId="{3B541188-5BB5-4865-AF8F-F3FC80FD9AEC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AB8E4-6B27-49A1-8B6E-5C31CED1679B}">
      <dsp:nvSpPr>
        <dsp:cNvPr id="0" name=""/>
        <dsp:cNvSpPr/>
      </dsp:nvSpPr>
      <dsp:spPr>
        <a:xfrm>
          <a:off x="0" y="0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84D7F-2FD4-498D-9088-BD39188B6672}">
      <dsp:nvSpPr>
        <dsp:cNvPr id="0" name=""/>
        <dsp:cNvSpPr/>
      </dsp:nvSpPr>
      <dsp:spPr>
        <a:xfrm>
          <a:off x="176467" y="131680"/>
          <a:ext cx="320850" cy="320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0476A-CE6C-4B73-BFDC-21C2748F7CEE}">
      <dsp:nvSpPr>
        <dsp:cNvPr id="0" name=""/>
        <dsp:cNvSpPr/>
      </dsp:nvSpPr>
      <dsp:spPr>
        <a:xfrm>
          <a:off x="673785" y="423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Saves on health care travel costs</a:t>
          </a:r>
        </a:p>
      </dsp:txBody>
      <dsp:txXfrm>
        <a:off x="673785" y="423"/>
        <a:ext cx="9064926" cy="583364"/>
      </dsp:txXfrm>
    </dsp:sp>
    <dsp:sp modelId="{986FDD5F-4AF2-4949-A688-5C36F2597DB3}">
      <dsp:nvSpPr>
        <dsp:cNvPr id="0" name=""/>
        <dsp:cNvSpPr/>
      </dsp:nvSpPr>
      <dsp:spPr>
        <a:xfrm>
          <a:off x="0" y="657437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B5AE1-B8E9-47A4-94FD-C1CD89E14F34}">
      <dsp:nvSpPr>
        <dsp:cNvPr id="0" name=""/>
        <dsp:cNvSpPr/>
      </dsp:nvSpPr>
      <dsp:spPr>
        <a:xfrm>
          <a:off x="176467" y="860885"/>
          <a:ext cx="320850" cy="320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11BA7-2A19-4B1A-BFBB-F17B5DECAB81}">
      <dsp:nvSpPr>
        <dsp:cNvPr id="0" name=""/>
        <dsp:cNvSpPr/>
      </dsp:nvSpPr>
      <dsp:spPr>
        <a:xfrm>
          <a:off x="673785" y="729628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Faster access to critical providers and specialists</a:t>
          </a:r>
        </a:p>
      </dsp:txBody>
      <dsp:txXfrm>
        <a:off x="673785" y="729628"/>
        <a:ext cx="9064926" cy="583364"/>
      </dsp:txXfrm>
    </dsp:sp>
    <dsp:sp modelId="{821633E4-1EAA-4577-8357-20D36BF393BD}">
      <dsp:nvSpPr>
        <dsp:cNvPr id="0" name=""/>
        <dsp:cNvSpPr/>
      </dsp:nvSpPr>
      <dsp:spPr>
        <a:xfrm>
          <a:off x="0" y="1458834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932F9-F62B-492E-81E9-E20BE39430CC}">
      <dsp:nvSpPr>
        <dsp:cNvPr id="0" name=""/>
        <dsp:cNvSpPr/>
      </dsp:nvSpPr>
      <dsp:spPr>
        <a:xfrm>
          <a:off x="176467" y="1590091"/>
          <a:ext cx="320850" cy="320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65EEF-0451-467F-8C45-D287BE51DA47}">
      <dsp:nvSpPr>
        <dsp:cNvPr id="0" name=""/>
        <dsp:cNvSpPr/>
      </dsp:nvSpPr>
      <dsp:spPr>
        <a:xfrm>
          <a:off x="673785" y="1458834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Better access to health care in rural, remote, and urban areas</a:t>
          </a:r>
        </a:p>
      </dsp:txBody>
      <dsp:txXfrm>
        <a:off x="673785" y="1458834"/>
        <a:ext cx="9064926" cy="583364"/>
      </dsp:txXfrm>
    </dsp:sp>
    <dsp:sp modelId="{C8DF180D-520B-4BAA-85A4-9ACA46DD9126}">
      <dsp:nvSpPr>
        <dsp:cNvPr id="0" name=""/>
        <dsp:cNvSpPr/>
      </dsp:nvSpPr>
      <dsp:spPr>
        <a:xfrm>
          <a:off x="0" y="2188039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6E5DA-B0C4-4CA9-9CB7-15F2CACCB498}">
      <dsp:nvSpPr>
        <dsp:cNvPr id="0" name=""/>
        <dsp:cNvSpPr/>
      </dsp:nvSpPr>
      <dsp:spPr>
        <a:xfrm>
          <a:off x="176467" y="2319296"/>
          <a:ext cx="320850" cy="320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CADFE-EEAC-49E1-B68F-15D3F0FB8B77}">
      <dsp:nvSpPr>
        <dsp:cNvPr id="0" name=""/>
        <dsp:cNvSpPr/>
      </dsp:nvSpPr>
      <dsp:spPr>
        <a:xfrm>
          <a:off x="673785" y="2188039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Allow contagious patients to stay home &amp; still get care</a:t>
          </a:r>
        </a:p>
      </dsp:txBody>
      <dsp:txXfrm>
        <a:off x="673785" y="2188039"/>
        <a:ext cx="9064926" cy="583364"/>
      </dsp:txXfrm>
    </dsp:sp>
    <dsp:sp modelId="{77096BCE-9C64-421C-B2B4-814EE8B272E6}">
      <dsp:nvSpPr>
        <dsp:cNvPr id="0" name=""/>
        <dsp:cNvSpPr/>
      </dsp:nvSpPr>
      <dsp:spPr>
        <a:xfrm>
          <a:off x="0" y="2917244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41CC6-5FCC-460D-ADAC-B272ED8358D2}">
      <dsp:nvSpPr>
        <dsp:cNvPr id="0" name=""/>
        <dsp:cNvSpPr/>
      </dsp:nvSpPr>
      <dsp:spPr>
        <a:xfrm>
          <a:off x="176467" y="3048501"/>
          <a:ext cx="320850" cy="320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E7EF5-CCCE-4F07-9A62-2E7C706533D5}">
      <dsp:nvSpPr>
        <dsp:cNvPr id="0" name=""/>
        <dsp:cNvSpPr/>
      </dsp:nvSpPr>
      <dsp:spPr>
        <a:xfrm>
          <a:off x="673785" y="2917244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73785" y="2917244"/>
        <a:ext cx="9064926" cy="583364"/>
      </dsp:txXfrm>
    </dsp:sp>
    <dsp:sp modelId="{1016605D-9FB4-4415-909C-D80C2AEA3B48}">
      <dsp:nvSpPr>
        <dsp:cNvPr id="0" name=""/>
        <dsp:cNvSpPr/>
      </dsp:nvSpPr>
      <dsp:spPr>
        <a:xfrm>
          <a:off x="0" y="3646449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C9DE6-8A61-4CC0-84ED-AE928528BC4E}">
      <dsp:nvSpPr>
        <dsp:cNvPr id="0" name=""/>
        <dsp:cNvSpPr/>
      </dsp:nvSpPr>
      <dsp:spPr>
        <a:xfrm>
          <a:off x="176467" y="3777706"/>
          <a:ext cx="320850" cy="3208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3E18-ABAA-4DCF-8D01-4B0659B69663}">
      <dsp:nvSpPr>
        <dsp:cNvPr id="0" name=""/>
        <dsp:cNvSpPr/>
      </dsp:nvSpPr>
      <dsp:spPr>
        <a:xfrm>
          <a:off x="673785" y="3646449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Improves training and support for home caregivers</a:t>
          </a:r>
        </a:p>
      </dsp:txBody>
      <dsp:txXfrm>
        <a:off x="673785" y="3646449"/>
        <a:ext cx="9064926" cy="583364"/>
      </dsp:txXfrm>
    </dsp:sp>
    <dsp:sp modelId="{7B7C6161-6CFB-4CFD-92AE-D4E5405EEF73}">
      <dsp:nvSpPr>
        <dsp:cNvPr id="0" name=""/>
        <dsp:cNvSpPr/>
      </dsp:nvSpPr>
      <dsp:spPr>
        <a:xfrm>
          <a:off x="0" y="4375655"/>
          <a:ext cx="9738712" cy="58336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5C8F1-77AE-4989-82B2-B22C81D18938}">
      <dsp:nvSpPr>
        <dsp:cNvPr id="0" name=""/>
        <dsp:cNvSpPr/>
      </dsp:nvSpPr>
      <dsp:spPr>
        <a:xfrm>
          <a:off x="176467" y="4506911"/>
          <a:ext cx="320850" cy="3208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41188-5BB5-4865-AF8F-F3FC80FD9AEC}">
      <dsp:nvSpPr>
        <dsp:cNvPr id="0" name=""/>
        <dsp:cNvSpPr/>
      </dsp:nvSpPr>
      <dsp:spPr>
        <a:xfrm>
          <a:off x="673785" y="4375655"/>
          <a:ext cx="9064926" cy="58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39" tIns="61739" rIns="61739" bIns="617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Zero impact on the state budget</a:t>
          </a:r>
        </a:p>
      </dsp:txBody>
      <dsp:txXfrm>
        <a:off x="673785" y="4375655"/>
        <a:ext cx="9064926" cy="583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2F4CA37-1C2C-4BCE-A28D-54AA47868FE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A4855A7-7898-467B-885A-CB4635AAC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6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Saves on health care travel costs</a:t>
            </a:r>
          </a:p>
          <a:p>
            <a:r>
              <a:rPr lang="en-US" dirty="0"/>
              <a:t>Faster access to critical providers and specialists</a:t>
            </a:r>
          </a:p>
          <a:p>
            <a:r>
              <a:rPr lang="en-US" dirty="0"/>
              <a:t>Better access to health care in rural, remote, and urban areas</a:t>
            </a:r>
          </a:p>
          <a:p>
            <a:r>
              <a:rPr lang="en-US" dirty="0"/>
              <a:t>Allow contagious patients to stay home &amp; still get care</a:t>
            </a:r>
          </a:p>
          <a:p>
            <a:r>
              <a:rPr lang="en-US" dirty="0"/>
              <a:t>Better, faster access means a potential reduction in suicides, domestic violence, and other serious events</a:t>
            </a:r>
          </a:p>
          <a:p>
            <a:r>
              <a:rPr lang="en-US" dirty="0"/>
              <a:t>Improve training and support for home caregivers</a:t>
            </a:r>
          </a:p>
          <a:p>
            <a:r>
              <a:rPr lang="en-US" dirty="0"/>
              <a:t>Zero impact on the state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6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57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55A7-7898-467B-885A-CB4635AAC5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53E-7D58-4338-AE77-07B6F2F600DD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E848-3B32-40F6-9503-6BF75A31EAD8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30FF-496D-405E-B4F7-86546F5977E5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FCE8-1AAE-4CDC-BB69-B5047A603DB6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8CA8-7378-456A-9737-A7D3C78CCC8B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2E3-6528-4069-892F-5E2F89E175D2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437-E708-4111-A48F-AF138738576A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17BC-F8E8-46FA-843D-59AEF8199F1D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7807-9613-467F-989B-BF38DBDE06F2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C87D-7415-4FB7-B0C9-B6176950E39A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1740-380B-4536-8445-469A6D4F9474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B4EC-BCAC-40AB-BFB5-955F7DF57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9.svg"/><Relationship Id="rId4" Type="http://schemas.openxmlformats.org/officeDocument/2006/relationships/image" Target="../media/image21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hss.alaska.gov/ahcc/Documents/meetings/200908/pdf/AFHCAN_impac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hss.alaska.gov/ahcc/Documents/meetings/200908/pdf/AFHCAN_impac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520700"/>
            <a:ext cx="10515600" cy="348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1BFA3-9CE2-453B-8AA7-D4FB27503281}"/>
              </a:ext>
            </a:extLst>
          </p:cNvPr>
          <p:cNvSpPr/>
          <p:nvPr/>
        </p:nvSpPr>
        <p:spPr>
          <a:xfrm>
            <a:off x="838200" y="520700"/>
            <a:ext cx="10515600" cy="3486150"/>
          </a:xfrm>
          <a:prstGeom prst="rect">
            <a:avLst/>
          </a:prstGeom>
          <a:solidFill>
            <a:srgbClr val="216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16170"/>
                </a:solidFill>
              </a:ln>
              <a:solidFill>
                <a:srgbClr val="21617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571FD-18AC-4814-9FEA-ECADD0E5C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325" y="958852"/>
            <a:ext cx="9531350" cy="2514597"/>
          </a:xfrm>
        </p:spPr>
        <p:txBody>
          <a:bodyPr anchor="b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House Bill 29: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b="1" dirty="0">
                <a:solidFill>
                  <a:srgbClr val="FFFFFF"/>
                </a:solidFill>
              </a:rPr>
              <a:t>Insurance Coverage for Telehealth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24869-2208-4040-B70D-DF2ABB1D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3487" y="4184482"/>
            <a:ext cx="9585326" cy="1454150"/>
          </a:xfrm>
        </p:spPr>
        <p:txBody>
          <a:bodyPr>
            <a:normAutofit/>
          </a:bodyPr>
          <a:lstStyle/>
          <a:p>
            <a:r>
              <a:rPr lang="en-US" sz="3200" dirty="0"/>
              <a:t>Representative Ivy Spohnholz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DCAA5F-9D8E-4775-91AD-71B85878BCFA}"/>
              </a:ext>
            </a:extLst>
          </p:cNvPr>
          <p:cNvSpPr/>
          <p:nvPr/>
        </p:nvSpPr>
        <p:spPr>
          <a:xfrm>
            <a:off x="7784434" y="2754731"/>
            <a:ext cx="3561347" cy="3486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E78609-65CD-45E4-A781-7FB9D78D4B23}"/>
              </a:ext>
            </a:extLst>
          </p:cNvPr>
          <p:cNvSpPr/>
          <p:nvPr/>
        </p:nvSpPr>
        <p:spPr>
          <a:xfrm>
            <a:off x="10704434" y="2812778"/>
            <a:ext cx="641348" cy="7966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E52F3-3B86-4DDF-B8B0-76F5D9E88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r="41104" b="40984"/>
          <a:stretch/>
        </p:blipFill>
        <p:spPr>
          <a:xfrm>
            <a:off x="7556239" y="2589298"/>
            <a:ext cx="3966006" cy="40305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341C40-7249-4C2A-A247-AF68B92C240B}"/>
              </a:ext>
            </a:extLst>
          </p:cNvPr>
          <p:cNvSpPr/>
          <p:nvPr/>
        </p:nvSpPr>
        <p:spPr>
          <a:xfrm>
            <a:off x="11417971" y="4367464"/>
            <a:ext cx="806116" cy="22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E745E9-49AA-43E9-AC72-8FD9928A7DC0}"/>
              </a:ext>
            </a:extLst>
          </p:cNvPr>
          <p:cNvSpPr/>
          <p:nvPr/>
        </p:nvSpPr>
        <p:spPr>
          <a:xfrm>
            <a:off x="11438021" y="3573379"/>
            <a:ext cx="806116" cy="225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C6FB-52BC-4CC6-B3E3-D56BDD99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984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Online &amp; Available for Questions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A051B1-0FAC-4556-AE01-B743D8AF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E9A201-CDB4-47C5-9496-67AF16CFD721}" type="datetime4">
              <a:rPr lang="en-US" smtClean="0"/>
              <a:pPr defTabSz="914400">
                <a:spcAft>
                  <a:spcPts val="600"/>
                </a:spcAft>
              </a:pPr>
              <a:t>February 13,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68EAF-2E07-44AD-A653-88D587E2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Office of Rep. Spohnholz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0771B-6EEB-478F-93F4-5995B30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1B4EC-BCAC-40AB-BFB5-955F7DF57C80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48C6C7-F84A-4F7E-B0F0-3E18D2B09ACB}"/>
              </a:ext>
            </a:extLst>
          </p:cNvPr>
          <p:cNvGrpSpPr/>
          <p:nvPr/>
        </p:nvGrpSpPr>
        <p:grpSpPr>
          <a:xfrm>
            <a:off x="838201" y="1071116"/>
            <a:ext cx="10515600" cy="3598777"/>
            <a:chOff x="866503" y="1692095"/>
            <a:chExt cx="10515600" cy="359877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11FA239-70A2-4C5D-8202-0E032C075347}"/>
                </a:ext>
              </a:extLst>
            </p:cNvPr>
            <p:cNvSpPr/>
            <p:nvPr/>
          </p:nvSpPr>
          <p:spPr>
            <a:xfrm>
              <a:off x="866503" y="1692095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 descr="Lecturer">
              <a:extLst>
                <a:ext uri="{FF2B5EF4-FFF2-40B4-BE49-F238E27FC236}">
                  <a16:creationId xmlns:a16="http://schemas.microsoft.com/office/drawing/2014/main" id="{64B5B81F-3DAD-45B1-A6FA-04080F306E20}"/>
                </a:ext>
              </a:extLst>
            </p:cNvPr>
            <p:cNvSpPr/>
            <p:nvPr/>
          </p:nvSpPr>
          <p:spPr>
            <a:xfrm>
              <a:off x="1047941" y="1827049"/>
              <a:ext cx="329887" cy="329887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0300AC-FD25-43EC-A9A9-5C98ABFE9BE5}"/>
                </a:ext>
              </a:extLst>
            </p:cNvPr>
            <p:cNvSpPr/>
            <p:nvPr/>
          </p:nvSpPr>
          <p:spPr>
            <a:xfrm>
              <a:off x="1559267" y="1692095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Director Lori Wing-Heier, Alaska Division of Insurance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3DC3643-9A81-47D5-913E-29D4AF2E67C7}"/>
                </a:ext>
              </a:extLst>
            </p:cNvPr>
            <p:cNvSpPr/>
            <p:nvPr/>
          </p:nvSpPr>
          <p:spPr>
            <a:xfrm>
              <a:off x="866503" y="2441840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7" descr="Medical">
              <a:extLst>
                <a:ext uri="{FF2B5EF4-FFF2-40B4-BE49-F238E27FC236}">
                  <a16:creationId xmlns:a16="http://schemas.microsoft.com/office/drawing/2014/main" id="{B0D21E01-6132-4B27-8F7E-12424D8C2F20}"/>
                </a:ext>
              </a:extLst>
            </p:cNvPr>
            <p:cNvSpPr/>
            <p:nvPr/>
          </p:nvSpPr>
          <p:spPr>
            <a:xfrm>
              <a:off x="1047941" y="2576795"/>
              <a:ext cx="329887" cy="32988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1EA421-DAFA-4DEB-BFA8-16E276CE4530}"/>
                </a:ext>
              </a:extLst>
            </p:cNvPr>
            <p:cNvSpPr/>
            <p:nvPr/>
          </p:nvSpPr>
          <p:spPr>
            <a:xfrm>
              <a:off x="1559267" y="2441840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Dr. Stewart Ferguson, ANTHC Chief Information Officer 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E5A219E-0892-45A6-BEC7-7B77634EA3E3}"/>
                </a:ext>
              </a:extLst>
            </p:cNvPr>
            <p:cNvSpPr/>
            <p:nvPr/>
          </p:nvSpPr>
          <p:spPr>
            <a:xfrm>
              <a:off x="866503" y="3191586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 descr="Stethoscope">
              <a:extLst>
                <a:ext uri="{FF2B5EF4-FFF2-40B4-BE49-F238E27FC236}">
                  <a16:creationId xmlns:a16="http://schemas.microsoft.com/office/drawing/2014/main" id="{D76B3EC1-B143-4360-86D4-FA886299E0B7}"/>
                </a:ext>
              </a:extLst>
            </p:cNvPr>
            <p:cNvSpPr/>
            <p:nvPr/>
          </p:nvSpPr>
          <p:spPr>
            <a:xfrm>
              <a:off x="1047941" y="3326540"/>
              <a:ext cx="329887" cy="329887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565D20-B871-41CF-852C-84DA5AEC8C3E}"/>
                </a:ext>
              </a:extLst>
            </p:cNvPr>
            <p:cNvSpPr/>
            <p:nvPr/>
          </p:nvSpPr>
          <p:spPr>
            <a:xfrm>
              <a:off x="1559267" y="3191586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Dr. Wade Erickson, Capstone Express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BE65909-317D-4228-8B65-F1E28A87551C}"/>
                </a:ext>
              </a:extLst>
            </p:cNvPr>
            <p:cNvSpPr/>
            <p:nvPr/>
          </p:nvSpPr>
          <p:spPr>
            <a:xfrm>
              <a:off x="866503" y="3953735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33" descr="Doctor">
              <a:extLst>
                <a:ext uri="{FF2B5EF4-FFF2-40B4-BE49-F238E27FC236}">
                  <a16:creationId xmlns:a16="http://schemas.microsoft.com/office/drawing/2014/main" id="{383892E2-46FD-4185-A4C2-1521D72FD529}"/>
                </a:ext>
              </a:extLst>
            </p:cNvPr>
            <p:cNvSpPr/>
            <p:nvPr/>
          </p:nvSpPr>
          <p:spPr>
            <a:xfrm>
              <a:off x="1047941" y="4076285"/>
              <a:ext cx="329887" cy="329887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E7D21C-9481-4F59-BB5B-BD13961D0A98}"/>
                </a:ext>
              </a:extLst>
            </p:cNvPr>
            <p:cNvSpPr/>
            <p:nvPr/>
          </p:nvSpPr>
          <p:spPr>
            <a:xfrm>
              <a:off x="1559267" y="3941331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Claudia Tucker, Teladoc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395B941-7428-45F8-8ED1-012E0B5BCF85}"/>
                </a:ext>
              </a:extLst>
            </p:cNvPr>
            <p:cNvSpPr/>
            <p:nvPr/>
          </p:nvSpPr>
          <p:spPr>
            <a:xfrm>
              <a:off x="866503" y="4691076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 descr="Gavel">
              <a:extLst>
                <a:ext uri="{FF2B5EF4-FFF2-40B4-BE49-F238E27FC236}">
                  <a16:creationId xmlns:a16="http://schemas.microsoft.com/office/drawing/2014/main" id="{C2FB126D-3609-4A12-A9E6-11D91FCB005C}"/>
                </a:ext>
              </a:extLst>
            </p:cNvPr>
            <p:cNvSpPr/>
            <p:nvPr/>
          </p:nvSpPr>
          <p:spPr>
            <a:xfrm>
              <a:off x="1047941" y="4826030"/>
              <a:ext cx="329887" cy="329887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9C76F83-6E25-45BE-B4E6-9EEED535EB6A}"/>
                </a:ext>
              </a:extLst>
            </p:cNvPr>
            <p:cNvSpPr/>
            <p:nvPr/>
          </p:nvSpPr>
          <p:spPr>
            <a:xfrm>
              <a:off x="1559267" y="4691076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Marie Marx, Legislative Counsel on Insurance &amp; Health Care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6FA42-C2A6-4990-A730-D6481BFFFD0B}"/>
              </a:ext>
            </a:extLst>
          </p:cNvPr>
          <p:cNvGrpSpPr/>
          <p:nvPr/>
        </p:nvGrpSpPr>
        <p:grpSpPr>
          <a:xfrm>
            <a:off x="838200" y="4792443"/>
            <a:ext cx="10515601" cy="612200"/>
            <a:chOff x="838200" y="4480083"/>
            <a:chExt cx="10515601" cy="6122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D62BEC1-5AFD-47AF-BC01-38C8CF4861B9}"/>
                </a:ext>
              </a:extLst>
            </p:cNvPr>
            <p:cNvSpPr/>
            <p:nvPr/>
          </p:nvSpPr>
          <p:spPr>
            <a:xfrm>
              <a:off x="838200" y="4492487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8A209F-B317-48F6-8031-FFFF193A6F94}"/>
                </a:ext>
              </a:extLst>
            </p:cNvPr>
            <p:cNvSpPr/>
            <p:nvPr/>
          </p:nvSpPr>
          <p:spPr>
            <a:xfrm>
              <a:off x="1530966" y="4480083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/>
                <a:t>Sarah Bailey, Alaska Division of Insurance Life &amp; Health Supervisor</a:t>
              </a:r>
              <a:endParaRPr lang="en-US" sz="1900" kern="1200" dirty="0"/>
            </a:p>
          </p:txBody>
        </p:sp>
        <p:sp>
          <p:nvSpPr>
            <p:cNvPr id="42" name="Rectangle 41" descr="Heart with pulse">
              <a:extLst>
                <a:ext uri="{FF2B5EF4-FFF2-40B4-BE49-F238E27FC236}">
                  <a16:creationId xmlns:a16="http://schemas.microsoft.com/office/drawing/2014/main" id="{BB7DE74E-D36C-4150-8FCC-2ABB636D3971}"/>
                </a:ext>
              </a:extLst>
            </p:cNvPr>
            <p:cNvSpPr/>
            <p:nvPr/>
          </p:nvSpPr>
          <p:spPr>
            <a:xfrm>
              <a:off x="1019639" y="4627441"/>
              <a:ext cx="329887" cy="329887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A75F8A-6BD2-48E8-8CD7-70A2DFA558B5}"/>
              </a:ext>
            </a:extLst>
          </p:cNvPr>
          <p:cNvGrpSpPr/>
          <p:nvPr/>
        </p:nvGrpSpPr>
        <p:grpSpPr>
          <a:xfrm>
            <a:off x="838200" y="5541998"/>
            <a:ext cx="10515600" cy="612390"/>
            <a:chOff x="838200" y="5229638"/>
            <a:chExt cx="10515600" cy="61239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B7372D3-417A-4219-A1A4-569BEBCA4936}"/>
                </a:ext>
              </a:extLst>
            </p:cNvPr>
            <p:cNvSpPr/>
            <p:nvPr/>
          </p:nvSpPr>
          <p:spPr>
            <a:xfrm>
              <a:off x="838200" y="5229638"/>
              <a:ext cx="10515600" cy="5997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224C27-F7C1-4FA3-855A-EFE35A4AAAD6}"/>
                </a:ext>
              </a:extLst>
            </p:cNvPr>
            <p:cNvSpPr/>
            <p:nvPr/>
          </p:nvSpPr>
          <p:spPr>
            <a:xfrm>
              <a:off x="1530965" y="5242232"/>
              <a:ext cx="9822835" cy="599796"/>
            </a:xfrm>
            <a:custGeom>
              <a:avLst/>
              <a:gdLst>
                <a:gd name="connsiteX0" fmla="*/ 0 w 9822835"/>
                <a:gd name="connsiteY0" fmla="*/ 0 h 599796"/>
                <a:gd name="connsiteX1" fmla="*/ 9822835 w 9822835"/>
                <a:gd name="connsiteY1" fmla="*/ 0 h 599796"/>
                <a:gd name="connsiteX2" fmla="*/ 9822835 w 9822835"/>
                <a:gd name="connsiteY2" fmla="*/ 599796 h 599796"/>
                <a:gd name="connsiteX3" fmla="*/ 0 w 9822835"/>
                <a:gd name="connsiteY3" fmla="*/ 599796 h 599796"/>
                <a:gd name="connsiteX4" fmla="*/ 0 w 9822835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2835" h="599796">
                  <a:moveTo>
                    <a:pt x="0" y="0"/>
                  </a:moveTo>
                  <a:lnTo>
                    <a:pt x="9822835" y="0"/>
                  </a:lnTo>
                  <a:lnTo>
                    <a:pt x="9822835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lvl="0" defTabSz="844550"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/>
                <a:t>Vickie Knapp, Mat-</a:t>
              </a:r>
              <a:r>
                <a:rPr lang="en-US" sz="1900" dirty="0" err="1"/>
                <a:t>Su</a:t>
              </a:r>
              <a:r>
                <a:rPr lang="en-US" sz="1900" dirty="0"/>
                <a:t> Health Services, Inc. Chief Operating Officer </a:t>
              </a:r>
              <a:endParaRPr lang="en-US" sz="1900" kern="1200" dirty="0"/>
            </a:p>
          </p:txBody>
        </p:sp>
        <p:sp>
          <p:nvSpPr>
            <p:cNvPr id="46" name="Rectangle 45" descr="First aid kit">
              <a:extLst>
                <a:ext uri="{FF2B5EF4-FFF2-40B4-BE49-F238E27FC236}">
                  <a16:creationId xmlns:a16="http://schemas.microsoft.com/office/drawing/2014/main" id="{FF634C34-20BF-4958-8327-3541FF9767F6}"/>
                </a:ext>
              </a:extLst>
            </p:cNvPr>
            <p:cNvSpPr/>
            <p:nvPr/>
          </p:nvSpPr>
          <p:spPr>
            <a:xfrm>
              <a:off x="1019638" y="5377186"/>
              <a:ext cx="329887" cy="329887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2630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22159-BBF3-4A00-AF74-B195409B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8CA8-7378-456A-9737-A7D3C78CCC8B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AC936-277A-4459-A837-98F6420A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ACBA8-4D57-4A09-809C-A499931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4B82BB-A59F-4148-BF91-E8C50BFB8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66599"/>
          <a:stretch/>
        </p:blipFill>
        <p:spPr>
          <a:xfrm>
            <a:off x="0" y="2665708"/>
            <a:ext cx="11979793" cy="3143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2FFEF-4451-4E9F-A5D1-CB464AC0EF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41"/>
          <a:stretch/>
        </p:blipFill>
        <p:spPr>
          <a:xfrm>
            <a:off x="0" y="-52521"/>
            <a:ext cx="14623836" cy="27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BE5E-F86D-4311-BEFA-8ED9FDDC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32" y="454365"/>
            <a:ext cx="11561736" cy="5180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6500" dirty="0"/>
              <a:t>3 out of 4 patients who see specialists via telehealth </a:t>
            </a:r>
          </a:p>
          <a:p>
            <a:pPr marL="0" indent="0" algn="ctr">
              <a:buNone/>
            </a:pPr>
            <a:r>
              <a:rPr lang="en-US" sz="6500" dirty="0"/>
              <a:t>avoid travel costs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B377-E9DF-4952-8F3D-6C3E5131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59848"/>
            <a:ext cx="4114800" cy="365125"/>
          </a:xfrm>
        </p:spPr>
        <p:txBody>
          <a:bodyPr/>
          <a:lstStyle/>
          <a:p>
            <a:r>
              <a:rPr lang="en-US" dirty="0"/>
              <a:t>Office of Rep. Spohnholz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3610C-B2FB-44EA-9D21-DD9E532FA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447" y="3030798"/>
            <a:ext cx="6651104" cy="3325552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AE5FF15-D7C8-4FBE-968D-21310F08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66" y="6453446"/>
            <a:ext cx="2743200" cy="365125"/>
          </a:xfrm>
        </p:spPr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2F20-25E4-4B80-A293-D2F89366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666" y="5826567"/>
            <a:ext cx="2743200" cy="365125"/>
          </a:xfrm>
        </p:spPr>
        <p:txBody>
          <a:bodyPr/>
          <a:lstStyle/>
          <a:p>
            <a:fld id="{D571B4EC-BCAC-40AB-BFB5-955F7DF57C80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506893-8A54-41A5-BFB5-D1C9205BA632}"/>
              </a:ext>
            </a:extLst>
          </p:cNvPr>
          <p:cNvSpPr txBox="1"/>
          <p:nvPr/>
        </p:nvSpPr>
        <p:spPr>
          <a:xfrm>
            <a:off x="2948059" y="6512899"/>
            <a:ext cx="9078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http://dhss.alaska.gov/ahcc/Documents/meetings/200908/pdf/AFHCAN_impact.pdf</a:t>
            </a:r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34892E-9B9F-417E-891A-70864C48C2FE}"/>
              </a:ext>
            </a:extLst>
          </p:cNvPr>
          <p:cNvSpPr txBox="1"/>
          <p:nvPr/>
        </p:nvSpPr>
        <p:spPr>
          <a:xfrm>
            <a:off x="2948059" y="6184574"/>
            <a:ext cx="907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“Impact of Store-And-Forward Telehealth in Alaska: A Seven Year Retrospective” </a:t>
            </a:r>
          </a:p>
          <a:p>
            <a:pPr algn="r"/>
            <a:r>
              <a:rPr lang="en-US" sz="1000" dirty="0"/>
              <a:t>by the AFHCAN Office of the Alaska Native Tribal Health Consortium (2009) </a:t>
            </a:r>
          </a:p>
        </p:txBody>
      </p:sp>
    </p:spTree>
    <p:extLst>
      <p:ext uri="{BB962C8B-B14F-4D97-AF65-F5344CB8AC3E}">
        <p14:creationId xmlns:p14="http://schemas.microsoft.com/office/powerpoint/2010/main" val="29361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43610C-B2FB-44EA-9D21-DD9E532FA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915392"/>
            <a:ext cx="9860582" cy="49302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BE5E-F86D-4311-BEFA-8ED9FDDC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" y="624182"/>
            <a:ext cx="11525453" cy="5180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6500" dirty="0"/>
              <a:t>65% of patients are seen the same day, and </a:t>
            </a:r>
            <a:r>
              <a:rPr lang="en-US" sz="6500" b="1" dirty="0"/>
              <a:t>half of patients are seen within an hour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DC7D7-579A-40D8-B5FB-557725BB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585" y="6502948"/>
            <a:ext cx="2743200" cy="365125"/>
          </a:xfrm>
        </p:spPr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B377-E9DF-4952-8F3D-6C3E5131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Office of Rep. Spohnholz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F366C9-B5C4-4198-83A6-6D414A84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666" y="5826567"/>
            <a:ext cx="2743200" cy="365125"/>
          </a:xfrm>
        </p:spPr>
        <p:txBody>
          <a:bodyPr/>
          <a:lstStyle/>
          <a:p>
            <a:fld id="{D571B4EC-BCAC-40AB-BFB5-955F7DF57C8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93431-101C-42CB-B9EA-168E52185C76}"/>
              </a:ext>
            </a:extLst>
          </p:cNvPr>
          <p:cNvSpPr txBox="1"/>
          <p:nvPr/>
        </p:nvSpPr>
        <p:spPr>
          <a:xfrm>
            <a:off x="2948059" y="6512899"/>
            <a:ext cx="9078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http://dhss.alaska.gov/ahcc/Documents/meetings/200908/pdf/AFHCAN_impact.pdf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694EA-DA63-4744-8066-BB6B1DA47FB8}"/>
              </a:ext>
            </a:extLst>
          </p:cNvPr>
          <p:cNvSpPr txBox="1"/>
          <p:nvPr/>
        </p:nvSpPr>
        <p:spPr>
          <a:xfrm>
            <a:off x="2948059" y="6184574"/>
            <a:ext cx="907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“Impact of Store-And-Forward Telehealth in Alaska: A Seven Year Retrospective” </a:t>
            </a:r>
          </a:p>
          <a:p>
            <a:pPr algn="r"/>
            <a:r>
              <a:rPr lang="en-US" sz="1000" dirty="0"/>
              <a:t>by the AFHCAN Office of the Alaska Native Tribal Health Consortium (2009) </a:t>
            </a:r>
          </a:p>
        </p:txBody>
      </p:sp>
    </p:spTree>
    <p:extLst>
      <p:ext uri="{BB962C8B-B14F-4D97-AF65-F5344CB8AC3E}">
        <p14:creationId xmlns:p14="http://schemas.microsoft.com/office/powerpoint/2010/main" val="367691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1F55-8BD2-44E6-817F-B2A9CB66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807"/>
            <a:ext cx="10515600" cy="973818"/>
          </a:xfrm>
        </p:spPr>
        <p:txBody>
          <a:bodyPr>
            <a:normAutofit/>
          </a:bodyPr>
          <a:lstStyle/>
          <a:p>
            <a:r>
              <a:rPr lang="en-US" dirty="0"/>
              <a:t>Benefits of Telehealth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6C993-391E-40A9-B7BE-7B643AD0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F79905-4FA9-48EA-875E-75AC968291D8}" type="datetime4">
              <a:rPr lang="en-US" smtClean="0"/>
              <a:pPr>
                <a:spcAft>
                  <a:spcPts val="600"/>
                </a:spcAft>
              </a:pPr>
              <a:t>February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D449B-1D02-4259-B311-7E0F8169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Office of Rep. Spohnholz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BE6A-02FF-47FB-AE2F-CC7DFEE5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1B4EC-BCAC-40AB-BFB5-955F7DF57C8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E79805B-8E15-E449-8632-5E72D9096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117436"/>
              </p:ext>
            </p:extLst>
          </p:nvPr>
        </p:nvGraphicFramePr>
        <p:xfrm>
          <a:off x="1226644" y="1253625"/>
          <a:ext cx="9738712" cy="495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A578A0-5CD6-4DBC-B94E-AD20FBE6CAA8}"/>
              </a:ext>
            </a:extLst>
          </p:cNvPr>
          <p:cNvSpPr txBox="1"/>
          <p:nvPr/>
        </p:nvSpPr>
        <p:spPr>
          <a:xfrm>
            <a:off x="1860885" y="4102763"/>
            <a:ext cx="90156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Better, faster access means a potential reduction in suicides, </a:t>
            </a:r>
          </a:p>
          <a:p>
            <a:r>
              <a:rPr lang="en-US" sz="2000" dirty="0"/>
              <a:t>domestic violence, and other serious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C2E-77BC-9B41-A0A3-E4A1216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6475"/>
          </a:xfrm>
          <a:solidFill>
            <a:srgbClr val="216170"/>
          </a:solidFill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Purpose of HB 29: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450D-1663-E948-8E3C-BC1618A9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dirty="0"/>
              <a:t>Provide greater access to health care.</a:t>
            </a:r>
          </a:p>
          <a:p>
            <a:r>
              <a:rPr lang="en-US" dirty="0"/>
              <a:t>Allow patients to see their primary care physicians.</a:t>
            </a:r>
          </a:p>
          <a:p>
            <a:r>
              <a:rPr lang="en-US" dirty="0"/>
              <a:t>Decrease the cost of travel for health care.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86BD-4CF9-1B42-B5C2-F67D6090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9869-4E51-EC4A-8B6A-F93EE322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CC96-D771-2C40-B58A-4DC337A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C2E-77BC-9B41-A0A3-E4A1216A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450D-1663-E948-8E3C-BC1618A9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 insurer in the state of Alaska that offers health care insurance plans in the group or individual market will provide coverage for benefits delivered via telehealth by a licensed provider without the requirement of an initial in-person meeting.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86BD-4CF9-1B42-B5C2-F67D6090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9869-4E51-EC4A-8B6A-F93EE322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CC96-D771-2C40-B58A-4DC337A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626EA5-5142-4908-8853-33F33E1606D3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06475"/>
          </a:xfrm>
          <a:prstGeom prst="rect">
            <a:avLst/>
          </a:prstGeom>
          <a:solidFill>
            <a:srgbClr val="21617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 Section 1: </a:t>
            </a:r>
          </a:p>
        </p:txBody>
      </p:sp>
    </p:spTree>
    <p:extLst>
      <p:ext uri="{BB962C8B-B14F-4D97-AF65-F5344CB8AC3E}">
        <p14:creationId xmlns:p14="http://schemas.microsoft.com/office/powerpoint/2010/main" val="117871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C2E-77BC-9B41-A0A3-E4A1216A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450D-1663-E948-8E3C-BC1618A9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care insurer and telehealth are added to AS 21.42.422.</a:t>
            </a:r>
          </a:p>
          <a:p>
            <a:r>
              <a:rPr lang="en-US" dirty="0"/>
              <a:t>Telehealth has the same definition in AS 47.05.270(e).</a:t>
            </a:r>
          </a:p>
          <a:p>
            <a:pPr lvl="1"/>
            <a:r>
              <a:rPr lang="en-US" dirty="0"/>
              <a:t>“The practice of health care delivery, evaluation, diagnosis, consultation, or treatment, using the transfer of health care data through audio, visual, or data communications, performed over two or more locations.”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86BD-4CF9-1B42-B5C2-F67D6090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9869-4E51-EC4A-8B6A-F93EE322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CC96-D771-2C40-B58A-4DC337A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17295E-902D-43C0-91D2-183AAA392D05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06475"/>
          </a:xfrm>
          <a:prstGeom prst="rect">
            <a:avLst/>
          </a:prstGeom>
          <a:solidFill>
            <a:srgbClr val="21617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 Section 2:</a:t>
            </a:r>
          </a:p>
        </p:txBody>
      </p:sp>
    </p:spTree>
    <p:extLst>
      <p:ext uri="{BB962C8B-B14F-4D97-AF65-F5344CB8AC3E}">
        <p14:creationId xmlns:p14="http://schemas.microsoft.com/office/powerpoint/2010/main" val="348922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C2E-77BC-9B41-A0A3-E4A1216A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 &amp; 4: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450D-1663-E948-8E3C-BC1618A9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July 1, 2020.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86BD-4CF9-1B42-B5C2-F67D6090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9905-4FA9-48EA-875E-75AC968291D8}" type="datetime4">
              <a:rPr lang="en-US" smtClean="0"/>
              <a:t>February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9869-4E51-EC4A-8B6A-F93EE322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Rep. Spohnholz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CC96-D771-2C40-B58A-4DC337A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B4EC-BCAC-40AB-BFB5-955F7DF57C80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7F9D43-43C9-4BD8-AB61-7D50DFB9767A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06475"/>
          </a:xfrm>
          <a:prstGeom prst="rect">
            <a:avLst/>
          </a:prstGeom>
          <a:solidFill>
            <a:srgbClr val="21617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 Sections 3 &amp; 4:</a:t>
            </a:r>
          </a:p>
        </p:txBody>
      </p:sp>
    </p:spTree>
    <p:extLst>
      <p:ext uri="{BB962C8B-B14F-4D97-AF65-F5344CB8AC3E}">
        <p14:creationId xmlns:p14="http://schemas.microsoft.com/office/powerpoint/2010/main" val="20734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584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House Bill 29: Insurance Coverage for Telehealth</vt:lpstr>
      <vt:lpstr>PowerPoint Presentation</vt:lpstr>
      <vt:lpstr>PowerPoint Presentation</vt:lpstr>
      <vt:lpstr>PowerPoint Presentation</vt:lpstr>
      <vt:lpstr>Benefits of Telehealth</vt:lpstr>
      <vt:lpstr> Purpose of HB 29: </vt:lpstr>
      <vt:lpstr>Section 1: </vt:lpstr>
      <vt:lpstr>Section 2: </vt:lpstr>
      <vt:lpstr>Section 3 &amp; 4: </vt:lpstr>
      <vt:lpstr>Online &amp; Available for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Bill 29: Insurance Coverage for Telehealth</dc:title>
  <dc:creator>Kasey Casort</dc:creator>
  <cp:lastModifiedBy>Jody Simpson</cp:lastModifiedBy>
  <cp:revision>30</cp:revision>
  <cp:lastPrinted>2020-02-13T19:08:07Z</cp:lastPrinted>
  <dcterms:created xsi:type="dcterms:W3CDTF">2020-02-10T04:59:54Z</dcterms:created>
  <dcterms:modified xsi:type="dcterms:W3CDTF">2020-02-13T20:21:58Z</dcterms:modified>
</cp:coreProperties>
</file>