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23"/>
  </p:notesMasterIdLst>
  <p:sldIdLst>
    <p:sldId id="279" r:id="rId4"/>
    <p:sldId id="264" r:id="rId5"/>
    <p:sldId id="280" r:id="rId6"/>
    <p:sldId id="265" r:id="rId7"/>
    <p:sldId id="267" r:id="rId8"/>
    <p:sldId id="263" r:id="rId9"/>
    <p:sldId id="268" r:id="rId10"/>
    <p:sldId id="259" r:id="rId11"/>
    <p:sldId id="258" r:id="rId12"/>
    <p:sldId id="269" r:id="rId13"/>
    <p:sldId id="270" r:id="rId14"/>
    <p:sldId id="271" r:id="rId15"/>
    <p:sldId id="281" r:id="rId16"/>
    <p:sldId id="273" r:id="rId17"/>
    <p:sldId id="274" r:id="rId18"/>
    <p:sldId id="257" r:id="rId19"/>
    <p:sldId id="282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54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ddpr_y9hi09k\Downloads\ComponentsOfChangeAK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ddpr_y9hi09k\Downloads\ComponentsOfChangeAK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In Migration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strCache>
            </c:strRef>
          </c:cat>
          <c:val>
            <c:numRef>
              <c:f>Sheet1!$F$2:$F$9</c:f>
              <c:numCache>
                <c:formatCode>#,##0</c:formatCode>
                <c:ptCount val="8"/>
                <c:pt idx="0">
                  <c:v>50707</c:v>
                </c:pt>
                <c:pt idx="1">
                  <c:v>41652</c:v>
                </c:pt>
                <c:pt idx="2">
                  <c:v>39820</c:v>
                </c:pt>
                <c:pt idx="3">
                  <c:v>41613</c:v>
                </c:pt>
                <c:pt idx="4">
                  <c:v>40199</c:v>
                </c:pt>
                <c:pt idx="5">
                  <c:v>36646</c:v>
                </c:pt>
                <c:pt idx="6">
                  <c:v>35083</c:v>
                </c:pt>
                <c:pt idx="7">
                  <c:v>35801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D-4F52-A80F-0F5FF0FD2C8C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Out Migration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strCache>
            </c:strRef>
          </c:cat>
          <c:val>
            <c:numRef>
              <c:f>Sheet1!$G$2:$G$9</c:f>
              <c:numCache>
                <c:formatCode>#,##0</c:formatCode>
                <c:ptCount val="8"/>
                <c:pt idx="0">
                  <c:v>52492</c:v>
                </c:pt>
                <c:pt idx="1">
                  <c:v>48615</c:v>
                </c:pt>
                <c:pt idx="2">
                  <c:v>46116</c:v>
                </c:pt>
                <c:pt idx="3">
                  <c:v>45583</c:v>
                </c:pt>
                <c:pt idx="4">
                  <c:v>48242</c:v>
                </c:pt>
                <c:pt idx="5">
                  <c:v>46155</c:v>
                </c:pt>
                <c:pt idx="6">
                  <c:v>42971</c:v>
                </c:pt>
                <c:pt idx="7">
                  <c:v>44674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FD-4F52-A80F-0F5FF0FD2C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0381792"/>
        <c:axId val="1080371808"/>
      </c:barChart>
      <c:catAx>
        <c:axId val="1080381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Data from AK Department of Labor, 2021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371808"/>
        <c:crosses val="autoZero"/>
        <c:auto val="1"/>
        <c:lblAlgn val="ctr"/>
        <c:lblOffset val="100"/>
        <c:noMultiLvlLbl val="0"/>
      </c:catAx>
      <c:valAx>
        <c:axId val="108037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Numbers</a:t>
                </a:r>
                <a:r>
                  <a:rPr lang="en-US" baseline="0" dirty="0"/>
                  <a:t> of People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381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736552</c:v>
                </c:pt>
                <c:pt idx="1">
                  <c:v>737053</c:v>
                </c:pt>
                <c:pt idx="2">
                  <c:v>737786</c:v>
                </c:pt>
                <c:pt idx="3">
                  <c:v>740637</c:v>
                </c:pt>
                <c:pt idx="4">
                  <c:v>738920</c:v>
                </c:pt>
                <c:pt idx="5">
                  <c:v>735367</c:v>
                </c:pt>
                <c:pt idx="6">
                  <c:v>732734</c:v>
                </c:pt>
                <c:pt idx="7">
                  <c:v>728903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40-4B1F-9CF7-14E92F6B2A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80388864"/>
        <c:axId val="1080372640"/>
      </c:lineChart>
      <c:catAx>
        <c:axId val="1080388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Data from AK Department of Labor, 2021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372640"/>
        <c:crosses val="autoZero"/>
        <c:auto val="1"/>
        <c:lblAlgn val="ctr"/>
        <c:lblOffset val="100"/>
        <c:noMultiLvlLbl val="0"/>
      </c:catAx>
      <c:valAx>
        <c:axId val="108037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38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93342-BBB4-46C3-9065-033A156B5E20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01108-9392-4E8A-B7DC-A2AAAC547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0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D78D-687B-48A8-B95A-BB591953B6D0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97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0799-3DA0-4E4C-A3D0-0FBDD907F8D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2238-598C-4DC3-AD08-37CE94755F3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01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408A3-32DB-4B8E-A0B1-C4F9A154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EB9225-978D-4C47-A6CC-059E0D5DF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ACCF6-51F7-4B1F-8563-5011F06C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D78D-687B-48A8-B95A-BB591953B6D0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6616-4E97-4B36-8ACF-E0F2A696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444B6-7BC5-4408-9454-C13E2E09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1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2966B-A81F-4B79-8790-B26189F26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162C5-F094-4820-A38D-7D11026A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0ABE0-DFE0-4854-8622-361AAA27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0F5D-2A24-4F65-B608-BD3061D332F9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6E57E-788D-42CA-ABD7-656E43D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D6723-69FF-40F4-99EF-1B78B33B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97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EFFD-B615-402B-BC66-B972BC83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99C35-A211-48E5-B40A-8D913DD3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6DD7-E034-433C-96EA-D8C029E7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E71C9-6D89-4BEA-BF91-6A3C8325A386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3C48A-1FED-4610-8636-6FE9F1348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3DB6C-4FFB-41C3-B24A-F3E1FA606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10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57C9-D621-4517-B10A-F74421BE5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2908C-8855-4ECF-A62A-F5272D122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1E8A2-C05F-405C-873A-7E152A76E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43D61-B72E-4E91-A54F-76F21E20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9A61-3FB8-4FB1-A34B-615A3425C40E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47F74-051F-46D1-97AD-670A1563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BCBB3-7288-40E1-A2C4-0030D2B33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49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4D72-BC90-4E41-A81F-F7E369EC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D3E08-16BF-4412-A356-ADB43B140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D3696-EEEB-453E-8B95-8BD5C90AC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2AB7C-388E-4C53-ADAF-82332AC2F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47CA52-5226-4862-9C71-E60C37E94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CC02BD-32B5-440A-8779-BDB9CC79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9DA7-A7E0-4707-900D-AC86907B6C97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85AC5-0EB1-404B-AADF-C1DB9C0E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1855C-6F4F-48A7-A5F1-E7882740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35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10761-7DFF-4D07-9F0A-83232C0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7D3B3-4B39-49B4-990E-BB928911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37CE-527F-4B15-9FFD-730BF57FD482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0F1C4-DBE2-4ED0-8AAD-2E745E16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70F755-C9FB-4B5E-94B4-816F6F6AE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00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0BC844-28B0-43EA-9DAD-DFDC30E5C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0F835-FAE1-4010-A218-D3AD11C4B771}" type="datetime1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14EE1-9879-4620-B9AE-07BA6ABD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C5D7B-062C-48B9-85EC-413286FAF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3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EFCD5-23EC-43D5-AED1-4868C6337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826EC-7A99-49AB-868D-36CA9220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4A809-BE5D-42FF-9B1E-61E50FEE5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F4E1D-D0A2-4568-B163-882C58665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BC49-2BCE-484C-B4D5-CE538B675CDC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4C4DB-7448-40ED-BA18-9EF700D6A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6C202-536E-4515-9827-E7BC895AC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8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0F5D-2A24-4F65-B608-BD3061D332F9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4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1CEBC-40D0-4201-8B8E-945D286BC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8BBD6-42A4-488B-9BA2-1CD28A5AC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B67110-0681-4BEA-B604-C92693DA7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55488-FF22-4DAE-B2DE-32D2ECF5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05A2-1CFA-4EB5-959F-C824E18EA947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0C9DE-C67D-406F-A45E-403DF139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B517E-BB9C-48DB-90FE-AD073EF2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82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02F8-A34D-4CC7-8AE9-782E0FA2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82AB7-4543-4DE6-80E1-A5CA42497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3DF7F-EABB-45C4-B085-2F336425C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0799-3DA0-4E4C-A3D0-0FBDD907F8D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40AB6-8FE6-473C-9B22-109BCDB5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139DC-1853-4E58-9DD5-0497B2FB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56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41E191-A161-4204-AADC-F72B1712F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46E5F-E089-4436-86D1-4E3DACA9C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E6DE-4662-44F9-9F7E-058E72D8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2238-598C-4DC3-AD08-37CE94755F3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8265D-06AD-420A-9306-65B96FF6B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0CC52-39CF-4049-BDC9-DDCA1CEE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78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408A3-32DB-4B8E-A0B1-C4F9A154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EB9225-978D-4C47-A6CC-059E0D5DF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ACCF6-51F7-4B1F-8563-5011F06C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D78D-687B-48A8-B95A-BB591953B6D0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6616-4E97-4B36-8ACF-E0F2A696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444B6-7BC5-4408-9454-C13E2E09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884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2966B-A81F-4B79-8790-B26189F26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162C5-F094-4820-A38D-7D11026A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0ABE0-DFE0-4854-8622-361AAA27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0F5D-2A24-4F65-B608-BD3061D332F9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6E57E-788D-42CA-ABD7-656E43D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D6723-69FF-40F4-99EF-1B78B33B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62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EFFD-B615-402B-BC66-B972BC83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99C35-A211-48E5-B40A-8D913DD3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6DD7-E034-433C-96EA-D8C029E7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E71C9-6D89-4BEA-BF91-6A3C8325A386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3C48A-1FED-4610-8636-6FE9F1348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3DB6C-4FFB-41C3-B24A-F3E1FA606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534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57C9-D621-4517-B10A-F74421BE5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2908C-8855-4ECF-A62A-F5272D122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1E8A2-C05F-405C-873A-7E152A76E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43D61-B72E-4E91-A54F-76F21E20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9A61-3FB8-4FB1-A34B-615A3425C40E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47F74-051F-46D1-97AD-670A1563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BCBB3-7288-40E1-A2C4-0030D2B33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09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4D72-BC90-4E41-A81F-F7E369EC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D3E08-16BF-4412-A356-ADB43B140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D3696-EEEB-453E-8B95-8BD5C90AC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2AB7C-388E-4C53-ADAF-82332AC2F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47CA52-5226-4862-9C71-E60C37E94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CC02BD-32B5-440A-8779-BDB9CC79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9DA7-A7E0-4707-900D-AC86907B6C97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85AC5-0EB1-404B-AADF-C1DB9C0E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1855C-6F4F-48A7-A5F1-E7882740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98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10761-7DFF-4D07-9F0A-83232C0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7D3B3-4B39-49B4-990E-BB928911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37CE-527F-4B15-9FFD-730BF57FD482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0F1C4-DBE2-4ED0-8AAD-2E745E16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70F755-C9FB-4B5E-94B4-816F6F6AE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478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0BC844-28B0-43EA-9DAD-DFDC30E5C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0F835-FAE1-4010-A218-D3AD11C4B771}" type="datetime1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14EE1-9879-4620-B9AE-07BA6ABD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C5D7B-062C-48B9-85EC-413286FAF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3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E71C9-6D89-4BEA-BF91-6A3C8325A386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0899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EFCD5-23EC-43D5-AED1-4868C6337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826EC-7A99-49AB-868D-36CA92207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4A809-BE5D-42FF-9B1E-61E50FEE5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F4E1D-D0A2-4568-B163-882C58665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BC49-2BCE-484C-B4D5-CE538B675CDC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4C4DB-7448-40ED-BA18-9EF700D6A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6C202-536E-4515-9827-E7BC895AC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97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1CEBC-40D0-4201-8B8E-945D286BC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8BBD6-42A4-488B-9BA2-1CD28A5AC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B67110-0681-4BEA-B604-C92693DA7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55488-FF22-4DAE-B2DE-32D2ECF5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05A2-1CFA-4EB5-959F-C824E18EA947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0C9DE-C67D-406F-A45E-403DF139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B517E-BB9C-48DB-90FE-AD073EF2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22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02F8-A34D-4CC7-8AE9-782E0FA2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82AB7-4543-4DE6-80E1-A5CA42497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3DF7F-EABB-45C4-B085-2F336425C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20799-3DA0-4E4C-A3D0-0FBDD907F8D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40AB6-8FE6-473C-9B22-109BCDB5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139DC-1853-4E58-9DD5-0497B2FB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072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41E191-A161-4204-AADC-F72B1712F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46E5F-E089-4436-86D1-4E3DACA9C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E6DE-4662-44F9-9F7E-058E72D8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2238-598C-4DC3-AD08-37CE94755F3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8265D-06AD-420A-9306-65B96FF6B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0CC52-39CF-4049-BDC9-DDCA1CEE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5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9A61-3FB8-4FB1-A34B-615A3425C40E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9DA7-A7E0-4707-900D-AC86907B6C97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3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37CE-527F-4B15-9FFD-730BF57FD482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8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0F835-FAE1-4010-A218-D3AD11C4B771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75BC49-2BCE-484C-B4D5-CE538B675CDC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2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05A2-1CFA-4EB5-959F-C824E18EA947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EA55B02-82DC-4538-9B03-DBCEF302E19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10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4683F-DA22-486B-B185-EC99C133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BCA23-2DAE-4F18-A6DE-7ED886EA0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3BF46-99A2-4C45-8A7F-B9E545434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55B02-82DC-4538-9B03-DBCEF302E19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E3730-E869-49F6-9A1C-C1509F75F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E40E6-8C66-4918-A952-1D08C1663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4683F-DA22-486B-B185-EC99C133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BCA23-2DAE-4F18-A6DE-7ED886EA0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3BF46-99A2-4C45-8A7F-B9E545434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55B02-82DC-4538-9B03-DBCEF302E19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E3730-E869-49F6-9A1C-C1509F75F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E40E6-8C66-4918-A952-1D08C1663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65D5A-FE33-4183-A7A8-2EEA8F75C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2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parker@alaska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3FE9996-7EAC-4679-B37D-C1045F42F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1DF1FE-5CC8-43D2-A76C-93C76EED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161BEBD-A23C-409E-ABC7-73F9EDC02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83EB16-55CB-48A3-A28F-C17FB9B07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030" y="963997"/>
            <a:ext cx="3254691" cy="49383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400">
                <a:solidFill>
                  <a:schemeClr val="tx1">
                    <a:lumMod val="75000"/>
                    <a:lumOff val="25000"/>
                  </a:schemeClr>
                </a:solidFill>
              </a:rPr>
              <a:t>Poverty &amp; Opportunities in Alaska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8D67717-A525-4B87-9FA1-0B3835F7C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4882" y="963507"/>
            <a:ext cx="6135097" cy="4938851"/>
          </a:xfr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AK Poverty &amp; opportunity Task Force</a:t>
            </a:r>
          </a:p>
          <a:p>
            <a:r>
              <a:rPr lang="en-US"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September 2021</a:t>
            </a:r>
          </a:p>
          <a:p>
            <a:endParaRPr lang="en-US" sz="18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r>
              <a:rPr lang="en-US"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R. David Parker, University of Alaska Anchorage</a:t>
            </a:r>
          </a:p>
        </p:txBody>
      </p:sp>
    </p:spTree>
    <p:extLst>
      <p:ext uri="{BB962C8B-B14F-4D97-AF65-F5344CB8AC3E}">
        <p14:creationId xmlns:p14="http://schemas.microsoft.com/office/powerpoint/2010/main" val="2713740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BBDB7-2959-490A-8BA2-11F8F46E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Alaska Metrics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FFC03-0778-477B-BD93-D4EEC0CCA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US News &amp; World Report (2019), 49</a:t>
            </a:r>
            <a:r>
              <a:rPr lang="en-US" sz="2400" baseline="30000" dirty="0"/>
              <a:t>th </a:t>
            </a:r>
            <a:r>
              <a:rPr lang="en-US" sz="2400" dirty="0"/>
              <a:t>lowest in  K- 12 education</a:t>
            </a:r>
          </a:p>
          <a:p>
            <a:pPr lvl="1"/>
            <a:r>
              <a:rPr lang="en-US" sz="2400" dirty="0"/>
              <a:t>College readiness</a:t>
            </a:r>
          </a:p>
          <a:p>
            <a:pPr lvl="1"/>
            <a:r>
              <a:rPr lang="en-US" sz="2400" dirty="0"/>
              <a:t>High school graduation</a:t>
            </a:r>
          </a:p>
          <a:p>
            <a:pPr lvl="1"/>
            <a:r>
              <a:rPr lang="en-US" sz="2400" dirty="0"/>
              <a:t>National Assessment of Educational Progress Math &amp; Reading scores </a:t>
            </a:r>
          </a:p>
          <a:p>
            <a:pPr lvl="1"/>
            <a:r>
              <a:rPr lang="en-US" sz="2400" dirty="0"/>
              <a:t>Preschool Enrollment</a:t>
            </a:r>
          </a:p>
          <a:p>
            <a:r>
              <a:rPr lang="en-US" sz="2400" dirty="0"/>
              <a:t>US News &amp; World Report (2019), ranks 49</a:t>
            </a:r>
            <a:r>
              <a:rPr lang="en-US" sz="2400" baseline="30000" dirty="0"/>
              <a:t>th</a:t>
            </a:r>
            <a:r>
              <a:rPr lang="en-US" sz="2400" dirty="0"/>
              <a:t> lowest in employment</a:t>
            </a:r>
          </a:p>
          <a:p>
            <a:pPr lvl="1"/>
            <a:r>
              <a:rPr lang="en-US" sz="2400" b="0" i="0" dirty="0">
                <a:effectLst/>
              </a:rPr>
              <a:t>unemployment rate</a:t>
            </a:r>
          </a:p>
          <a:p>
            <a:pPr lvl="1"/>
            <a:r>
              <a:rPr lang="en-US" sz="2400" b="0" i="0" dirty="0">
                <a:effectLst/>
              </a:rPr>
              <a:t>job growth</a:t>
            </a:r>
          </a:p>
          <a:p>
            <a:pPr lvl="1"/>
            <a:r>
              <a:rPr lang="en-US" sz="2400" b="0" i="0" dirty="0">
                <a:effectLst/>
              </a:rPr>
              <a:t>labor force participation rate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8DC5A-42A0-49BF-A9C7-F99357EC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57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D2DC7-1663-4743-A56C-2113FFD5E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Alaska Metrics (cont’d)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976FF-94D1-4058-85B0-EDD8869D5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251" y="1360914"/>
            <a:ext cx="6637285" cy="49388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United Health Foundation (2020), Alaska ranks 20</a:t>
            </a:r>
            <a:r>
              <a:rPr lang="en-US" sz="2400" baseline="30000" dirty="0"/>
              <a:t>th</a:t>
            </a:r>
            <a:r>
              <a:rPr lang="en-US" sz="2400" dirty="0"/>
              <a:t> in Food Insecurity - 10.8% of population</a:t>
            </a:r>
          </a:p>
          <a:p>
            <a:r>
              <a:rPr lang="en-US" sz="2400" dirty="0"/>
              <a:t>United Health Foundation (2020), Habitable housing ranks 46</a:t>
            </a:r>
            <a:r>
              <a:rPr lang="en-US" sz="2400" baseline="30000" dirty="0"/>
              <a:t>th</a:t>
            </a:r>
            <a:r>
              <a:rPr lang="en-US" sz="2400" dirty="0"/>
              <a:t> lowest – 20.5% of people lack habitable housing, defined as l</a:t>
            </a:r>
            <a:r>
              <a:rPr lang="en-US" sz="2400" b="0" i="0" dirty="0">
                <a:effectLst/>
              </a:rPr>
              <a:t>ack of complete kitchen facilities, lack of plumbing facilities, overcrowding, or severely cost-burdened occupants*</a:t>
            </a:r>
          </a:p>
          <a:p>
            <a:endParaRPr lang="en-US" sz="1600" dirty="0"/>
          </a:p>
          <a:p>
            <a:r>
              <a:rPr lang="en-US" sz="1600" dirty="0"/>
              <a:t>* - context required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11F87-AD09-4D1B-8C8F-7DF2815B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560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35F987-8ACD-4304-BE56-041725E26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Alaska Metrics (cont’d)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17D32-8A85-420F-B269-181536B6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5423" y="1214980"/>
            <a:ext cx="6896567" cy="4938851"/>
          </a:xfrm>
        </p:spPr>
        <p:txBody>
          <a:bodyPr anchor="ctr">
            <a:normAutofit lnSpcReduction="10000"/>
          </a:bodyPr>
          <a:lstStyle/>
          <a:p>
            <a:r>
              <a:rPr lang="en-US" sz="2600" dirty="0"/>
              <a:t>Healthcare Access, Alaska ranks 20</a:t>
            </a:r>
            <a:r>
              <a:rPr lang="en-US" sz="2600" baseline="30000" dirty="0"/>
              <a:t>th</a:t>
            </a:r>
            <a:r>
              <a:rPr lang="en-US" sz="2600" dirty="0"/>
              <a:t> overall*</a:t>
            </a:r>
          </a:p>
          <a:p>
            <a:pPr lvl="1"/>
            <a:r>
              <a:rPr lang="en-US" sz="2600" dirty="0"/>
              <a:t>Alaska ranked 1</a:t>
            </a:r>
            <a:r>
              <a:rPr lang="en-US" sz="2600" baseline="30000" dirty="0"/>
              <a:t>st</a:t>
            </a:r>
            <a:r>
              <a:rPr lang="en-US" sz="2600" dirty="0"/>
              <a:t> for number of dental providers per person*</a:t>
            </a:r>
          </a:p>
          <a:p>
            <a:pPr lvl="2"/>
            <a:r>
              <a:rPr lang="en-US" sz="2400" dirty="0"/>
              <a:t>15</a:t>
            </a:r>
            <a:r>
              <a:rPr lang="en-US" sz="2400" baseline="30000" dirty="0"/>
              <a:t>th</a:t>
            </a:r>
            <a:r>
              <a:rPr lang="en-US" sz="2400" dirty="0"/>
              <a:t> highest for annual dental visit (69.3%)</a:t>
            </a:r>
          </a:p>
          <a:p>
            <a:pPr lvl="1"/>
            <a:r>
              <a:rPr lang="en-US" sz="2600" dirty="0"/>
              <a:t>3</a:t>
            </a:r>
            <a:r>
              <a:rPr lang="en-US" sz="2600" baseline="30000" dirty="0"/>
              <a:t>rd</a:t>
            </a:r>
            <a:r>
              <a:rPr lang="en-US" sz="2600" dirty="0"/>
              <a:t> highest for mental health providers per person*</a:t>
            </a:r>
          </a:p>
          <a:p>
            <a:pPr lvl="1"/>
            <a:r>
              <a:rPr lang="en-US" sz="2600" dirty="0"/>
              <a:t>4</a:t>
            </a:r>
            <a:r>
              <a:rPr lang="en-US" sz="2600" baseline="30000" dirty="0"/>
              <a:t>th</a:t>
            </a:r>
            <a:r>
              <a:rPr lang="en-US" sz="2600" dirty="0"/>
              <a:t> highest for primary care providers per person* </a:t>
            </a:r>
          </a:p>
          <a:p>
            <a:pPr lvl="3"/>
            <a:r>
              <a:rPr lang="en-US" sz="2600" dirty="0"/>
              <a:t>47</a:t>
            </a:r>
            <a:r>
              <a:rPr lang="en-US" sz="2600" baseline="30000" dirty="0"/>
              <a:t>th</a:t>
            </a:r>
            <a:r>
              <a:rPr lang="en-US" sz="2600" dirty="0"/>
              <a:t> lowest for PCP visits in 1 year</a:t>
            </a:r>
          </a:p>
          <a:p>
            <a:pPr lvl="3"/>
            <a:r>
              <a:rPr lang="en-US" sz="2600" dirty="0"/>
              <a:t>4</a:t>
            </a:r>
            <a:r>
              <a:rPr lang="en-US" sz="2600" baseline="30000" dirty="0"/>
              <a:t>th</a:t>
            </a:r>
            <a:r>
              <a:rPr lang="en-US" sz="2600" dirty="0"/>
              <a:t> highest for preventable hospitalizations</a:t>
            </a:r>
          </a:p>
          <a:p>
            <a:r>
              <a:rPr lang="en-US" sz="2600" dirty="0"/>
              <a:t>Ranked 44</a:t>
            </a:r>
            <a:r>
              <a:rPr lang="en-US" sz="2600" baseline="30000" dirty="0"/>
              <a:t>th</a:t>
            </a:r>
            <a:r>
              <a:rPr lang="en-US" sz="2600" dirty="0"/>
              <a:t> of insured persons </a:t>
            </a:r>
          </a:p>
          <a:p>
            <a:pPr lvl="3"/>
            <a:r>
              <a:rPr lang="en-US" sz="2600" dirty="0"/>
              <a:t>12.2% uninsured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7C453-07EE-4F08-8E51-CA1D91A4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114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35F987-8ACD-4304-BE56-041725E26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Alaska Metrics (cont’d)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17D32-8A85-420F-B269-181536B6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7309" y="963507"/>
            <a:ext cx="6942335" cy="49388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Ranked 19</a:t>
            </a:r>
            <a:r>
              <a:rPr lang="en-US" sz="2400" baseline="30000" dirty="0"/>
              <a:t>th</a:t>
            </a:r>
            <a:r>
              <a:rPr lang="en-US" sz="2400" dirty="0"/>
              <a:t> highest on economic hardship (crowded housing, family dependency, education, income, poverty, unemployment)</a:t>
            </a:r>
          </a:p>
          <a:p>
            <a:pPr lvl="1"/>
            <a:r>
              <a:rPr lang="en-US" sz="2400" dirty="0"/>
              <a:t>48</a:t>
            </a:r>
            <a:r>
              <a:rPr lang="en-US" sz="2400" baseline="30000" dirty="0"/>
              <a:t>th</a:t>
            </a:r>
            <a:r>
              <a:rPr lang="en-US" sz="2400" dirty="0"/>
              <a:t> highest on crowded housing </a:t>
            </a:r>
          </a:p>
          <a:p>
            <a:pPr marL="201168" lvl="1" indent="0">
              <a:buNone/>
            </a:pPr>
            <a:r>
              <a:rPr lang="en-US" sz="2400" dirty="0"/>
              <a:t>	(1+ person per room)</a:t>
            </a:r>
          </a:p>
          <a:p>
            <a:pPr lvl="1"/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highest dependency (children 18+, parents 64+)*</a:t>
            </a:r>
          </a:p>
          <a:p>
            <a:pPr lvl="1"/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lowest on less than high school education (6.4%)</a:t>
            </a:r>
          </a:p>
          <a:p>
            <a:pPr lvl="1"/>
            <a:r>
              <a:rPr lang="en-US" sz="2400" dirty="0"/>
              <a:t>15</a:t>
            </a:r>
            <a:r>
              <a:rPr lang="en-US" sz="2400" baseline="30000" dirty="0"/>
              <a:t>th</a:t>
            </a:r>
            <a:r>
              <a:rPr lang="en-US" sz="2400" dirty="0"/>
              <a:t> highest on per capita income ($36,978)* </a:t>
            </a:r>
          </a:p>
          <a:p>
            <a:pPr marL="384048" lvl="2" indent="0">
              <a:buNone/>
            </a:pPr>
            <a:r>
              <a:rPr lang="en-US" sz="2400" dirty="0"/>
              <a:t>	(total income in household / # of members)</a:t>
            </a:r>
          </a:p>
          <a:p>
            <a:pPr lvl="1"/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lowest poverty level (9.1% of households)*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7C453-07EE-4F08-8E51-CA1D91A4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438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BA632A-A64A-4A7F-B0F6-6966E75E4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r>
              <a:rPr lang="en-US" sz="5400" dirty="0"/>
              <a:t>Data Presentation &amp; Context Matters for Change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584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FA9C05-6FB2-42CA-A955-E8ACD77A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Context Matters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47E2-9067-4EE9-8AC5-D1518E61F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046" y="963507"/>
            <a:ext cx="6555934" cy="49388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Alaska has high numbers of providers per person, but the state is huge</a:t>
            </a:r>
          </a:p>
          <a:p>
            <a:r>
              <a:rPr lang="en-US" sz="2400" dirty="0"/>
              <a:t>Unit of observation is crucial to understanding associated factors (health district, borough, </a:t>
            </a:r>
            <a:r>
              <a:rPr lang="en-US" sz="2400" dirty="0" err="1"/>
              <a:t>muni</a:t>
            </a:r>
            <a:r>
              <a:rPr lang="en-US" sz="2400" dirty="0"/>
              <a:t>)</a:t>
            </a:r>
          </a:p>
          <a:p>
            <a:r>
              <a:rPr lang="en-US" sz="2400" dirty="0"/>
              <a:t>Alaska </a:t>
            </a:r>
            <a:r>
              <a:rPr lang="en-US" sz="2400" b="1" u="sng" dirty="0"/>
              <a:t>IS</a:t>
            </a:r>
            <a:r>
              <a:rPr lang="en-US" sz="2400" dirty="0"/>
              <a:t> unique</a:t>
            </a:r>
          </a:p>
          <a:p>
            <a:pPr lvl="1"/>
            <a:r>
              <a:rPr lang="en-US" sz="2400" dirty="0"/>
              <a:t>Small population + big diversity requires non-standard techniques</a:t>
            </a:r>
          </a:p>
          <a:p>
            <a:pPr lvl="1"/>
            <a:r>
              <a:rPr lang="en-US" sz="2400" dirty="0"/>
              <a:t>Concentrated healthcare facilities</a:t>
            </a:r>
          </a:p>
          <a:p>
            <a:pPr lvl="1"/>
            <a:r>
              <a:rPr lang="en-US" sz="2400" dirty="0"/>
              <a:t>High cost of living</a:t>
            </a:r>
          </a:p>
          <a:p>
            <a:pPr lvl="1"/>
            <a:r>
              <a:rPr lang="en-US" sz="2400" dirty="0"/>
              <a:t>Limited access to goods and services</a:t>
            </a:r>
          </a:p>
          <a:p>
            <a:pPr lvl="1"/>
            <a:r>
              <a:rPr lang="en-US" sz="2400" dirty="0"/>
              <a:t>Climate &amp; geography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17583-8512-46DA-B02F-C6548BE8E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06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986F24-0E57-49A1-BD9B-347E6F5DB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/>
              <a:t>Context Example: Alaska Millionaires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31862-4876-428A-ABF0-DC4461973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065" y="963507"/>
            <a:ext cx="6826927" cy="4938851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i="0" dirty="0">
                <a:effectLst/>
              </a:rPr>
              <a:t>2020 millionaire households: 22,302 of 272,739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0" dirty="0">
                <a:effectLst/>
              </a:rPr>
              <a:t>8.18% of households are millionaires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Ranked </a:t>
            </a:r>
            <a:r>
              <a:rPr lang="en-US" sz="2400" i="0" dirty="0">
                <a:effectLst/>
              </a:rPr>
              <a:t>10</a:t>
            </a:r>
            <a:r>
              <a:rPr lang="en-US" sz="2400" i="0" baseline="30000" dirty="0">
                <a:effectLst/>
              </a:rPr>
              <a:t>th</a:t>
            </a:r>
            <a:r>
              <a:rPr lang="en-US" sz="2400" i="0" dirty="0">
                <a:effectLst/>
              </a:rPr>
              <a:t> for most millionaires (-1 from 2019)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0" dirty="0">
                <a:effectLst/>
              </a:rPr>
              <a:t>Median income for all households: $74,346</a:t>
            </a:r>
          </a:p>
          <a:p>
            <a:pPr lvl="1"/>
            <a:r>
              <a:rPr lang="en-US" sz="2400" dirty="0"/>
              <a:t>(per capita income is $36,978)</a:t>
            </a:r>
            <a:endParaRPr lang="en-US" sz="240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0" dirty="0">
                <a:effectLst/>
              </a:rPr>
              <a:t>Median home value: $276,100</a:t>
            </a:r>
          </a:p>
          <a:p>
            <a:pPr lvl="1"/>
            <a:r>
              <a:rPr lang="en-US" sz="2400" dirty="0"/>
              <a:t>Kiplinger, 2020 (investor and finance publication)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A9419-2BD4-4698-A45F-1FF49D721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380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D7391FF-5837-4057-9FD7-A335A47AF665}"/>
              </a:ext>
            </a:extLst>
          </p:cNvPr>
          <p:cNvSpPr txBox="1"/>
          <p:nvPr/>
        </p:nvSpPr>
        <p:spPr>
          <a:xfrm>
            <a:off x="633999" y="4550229"/>
            <a:ext cx="10909073" cy="10576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100" spc="-5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Context and Unit of Observation Matters</a:t>
            </a:r>
          </a:p>
        </p:txBody>
      </p:sp>
      <p:pic>
        <p:nvPicPr>
          <p:cNvPr id="6" name="Picture 5" descr="Map&#10;&#10;Description automatically generated with low confidence">
            <a:extLst>
              <a:ext uri="{FF2B5EF4-FFF2-40B4-BE49-F238E27FC236}">
                <a16:creationId xmlns:a16="http://schemas.microsoft.com/office/drawing/2014/main" id="{5178808D-2A38-43CF-ADDE-BD8D6FF14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863" y="1045689"/>
            <a:ext cx="5131653" cy="3130307"/>
          </a:xfrm>
          <a:prstGeom prst="rect">
            <a:avLst/>
          </a:prstGeom>
        </p:spPr>
      </p:pic>
      <p:pic>
        <p:nvPicPr>
          <p:cNvPr id="4" name="Picture 3" descr="Diagram, map&#10;&#10;Description automatically generated">
            <a:extLst>
              <a:ext uri="{FF2B5EF4-FFF2-40B4-BE49-F238E27FC236}">
                <a16:creationId xmlns:a16="http://schemas.microsoft.com/office/drawing/2014/main" id="{EFAA0275-AA64-484A-B08C-794D8EFB4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091" y="1041673"/>
            <a:ext cx="4682048" cy="332314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B8A934-5033-49BB-AD11-C3B764AC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38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8B61A-A521-4C78-A725-701F5C80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Thoughts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C6DDD-B604-4837-803F-2CE71E4BB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3188" y="963507"/>
            <a:ext cx="6406792" cy="4938851"/>
          </a:xfrm>
        </p:spPr>
        <p:txBody>
          <a:bodyPr anchor="ctr">
            <a:noAutofit/>
          </a:bodyPr>
          <a:lstStyle/>
          <a:p>
            <a:r>
              <a:rPr lang="en-US" sz="2400" dirty="0"/>
              <a:t>Context is crucial to understanding poverty</a:t>
            </a:r>
          </a:p>
          <a:p>
            <a:r>
              <a:rPr lang="en-US" sz="2400" dirty="0"/>
              <a:t>State or local information is needed</a:t>
            </a:r>
          </a:p>
          <a:p>
            <a:r>
              <a:rPr lang="en-US" sz="2400" dirty="0"/>
              <a:t>Evidence based interventions for poverty reduction are known: </a:t>
            </a:r>
          </a:p>
          <a:p>
            <a:pPr lvl="1"/>
            <a:r>
              <a:rPr lang="en-US" sz="2400" dirty="0"/>
              <a:t>family planning</a:t>
            </a:r>
          </a:p>
          <a:p>
            <a:pPr lvl="1"/>
            <a:r>
              <a:rPr lang="en-US" sz="2400" dirty="0"/>
              <a:t>empowering women</a:t>
            </a:r>
          </a:p>
          <a:p>
            <a:pPr lvl="1"/>
            <a:r>
              <a:rPr lang="en-US" sz="2400" dirty="0"/>
              <a:t>increased educational &amp; vocational opportunities</a:t>
            </a:r>
          </a:p>
          <a:p>
            <a:pPr lvl="1"/>
            <a:r>
              <a:rPr lang="en-US" sz="2400" dirty="0"/>
              <a:t>universal minimum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4DCD9-59AE-4284-82E7-8DDDA2E99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94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7F13F0-5835-48E4-B813-BAFD2C22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/>
              <a:t>Contact Me!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32F8-B5CD-417E-B2C6-A743A29D6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US" sz="1800"/>
              <a:t>David Parker, University of Alaska Anchorage</a:t>
            </a:r>
          </a:p>
          <a:p>
            <a:pPr marL="0" indent="0">
              <a:buNone/>
            </a:pPr>
            <a:r>
              <a:rPr lang="en-US" sz="1800">
                <a:hlinkClick r:id="rId2"/>
              </a:rPr>
              <a:t>david.parker@alaska.edu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907.786.6567</a:t>
            </a:r>
          </a:p>
          <a:p>
            <a:pPr lvl="2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60E42-9A88-4C6C-B689-950512C3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079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6244E8-A6CB-4E9A-9092-CF400D330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>
                <a:latin typeface="+mn-lt"/>
              </a:rPr>
              <a:t>Defining Poverty</a:t>
            </a:r>
            <a:br>
              <a:rPr lang="en-US" sz="4400" dirty="0">
                <a:latin typeface="+mn-lt"/>
              </a:rPr>
            </a:br>
            <a:br>
              <a:rPr lang="en-US" sz="4400" dirty="0">
                <a:latin typeface="+mn-lt"/>
              </a:rPr>
            </a:br>
            <a:endParaRPr lang="en-US" sz="4400" dirty="0">
              <a:latin typeface="+mn-lt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7501D-C81C-4FC0-BF4C-4C1D4085C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0" i="0" dirty="0">
                <a:effectLst/>
              </a:rPr>
              <a:t>Poverty is more than insufficient income – it includes hunger and malnutrition, limited access to education, housing, and healthcare, and other basic services, social discrimination, exclusion, and lack of participation in decision-making. </a:t>
            </a:r>
          </a:p>
          <a:p>
            <a:pPr marL="0" indent="0">
              <a:buNone/>
            </a:pPr>
            <a:r>
              <a:rPr lang="en-US" sz="2800" b="0" i="0" dirty="0">
                <a:effectLst/>
              </a:rPr>
              <a:t>Various social groups bear disproportionate burden of poverty.</a:t>
            </a:r>
          </a:p>
          <a:p>
            <a:pPr marL="0" indent="0">
              <a:buNone/>
            </a:pPr>
            <a:r>
              <a:rPr lang="en-US" sz="1800" dirty="0">
                <a:latin typeface="Calibri" panose="020F0502020204030204" pitchFamily="34" charset="0"/>
              </a:rPr>
              <a:t>United Nations </a:t>
            </a:r>
            <a:r>
              <a:rPr lang="en-US" sz="1800" dirty="0">
                <a:effectLst/>
                <a:latin typeface="Calibri" panose="020F0502020204030204" pitchFamily="34" charset="0"/>
              </a:rPr>
              <a:t>Department of Economic &amp; Social Affairs</a:t>
            </a:r>
            <a:endParaRPr lang="en-US" sz="1800" b="0" i="0" dirty="0">
              <a:effectLst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62D04-3956-4642-A298-AE079B55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4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B365A8-04CA-4DAC-BAD5-FABD29035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/>
              <a:t>Poverty is Inequality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DFDE7-6C44-4DA5-8668-347B8945B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25314" y="6553690"/>
            <a:ext cx="1128486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71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CC901-347E-45BE-9E5C-A7A38369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100" dirty="0"/>
              <a:t>Understanding Indicators of Poverty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C87B2-6146-4A13-91EA-0A3252975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n-US" sz="2800" dirty="0"/>
              <a:t>Education</a:t>
            </a:r>
          </a:p>
          <a:p>
            <a:r>
              <a:rPr lang="en-US" sz="2800" dirty="0"/>
              <a:t>Employment</a:t>
            </a:r>
          </a:p>
          <a:p>
            <a:r>
              <a:rPr lang="en-US" sz="2800" dirty="0"/>
              <a:t>Income</a:t>
            </a:r>
          </a:p>
          <a:p>
            <a:r>
              <a:rPr lang="en-US" sz="2800" dirty="0"/>
              <a:t>Food</a:t>
            </a:r>
          </a:p>
          <a:p>
            <a:r>
              <a:rPr lang="en-US" sz="2800" dirty="0"/>
              <a:t>Housing</a:t>
            </a:r>
          </a:p>
          <a:p>
            <a:r>
              <a:rPr lang="en-US" sz="2800" dirty="0"/>
              <a:t>Healthcare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2DDA5-861E-4C88-BD34-1A1B61A9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82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4D6EA0-345B-4A1C-BC91-DC4355EC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Poverty</a:t>
            </a:r>
            <a:br>
              <a:rPr lang="en-US" sz="4400" dirty="0"/>
            </a:br>
            <a:r>
              <a:rPr lang="en-US" sz="4400" dirty="0"/>
              <a:t>Mitigation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7A913-2840-4D88-AC01-2706C38CB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The following must be available:</a:t>
            </a:r>
          </a:p>
          <a:p>
            <a:r>
              <a:rPr lang="en-US" sz="2800" dirty="0"/>
              <a:t>Minimum Income (v minimum wage)</a:t>
            </a:r>
          </a:p>
          <a:p>
            <a:r>
              <a:rPr lang="en-US" sz="2800" dirty="0"/>
              <a:t>Jobs</a:t>
            </a:r>
          </a:p>
          <a:p>
            <a:r>
              <a:rPr lang="en-US" sz="2800" dirty="0"/>
              <a:t>Pay equity</a:t>
            </a:r>
          </a:p>
          <a:p>
            <a:r>
              <a:rPr lang="en-US" sz="2800" dirty="0"/>
              <a:t>Affordable housing</a:t>
            </a:r>
          </a:p>
          <a:p>
            <a:r>
              <a:rPr lang="en-US" sz="2800" dirty="0"/>
              <a:t>Healthcare access</a:t>
            </a:r>
          </a:p>
          <a:p>
            <a:r>
              <a:rPr lang="en-US" sz="2800" dirty="0"/>
              <a:t>Equitable treatment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17C42-BE3A-45DA-B1E3-546F699B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11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3B3B6C5-748F-437C-AE76-DB11FEA99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7CEB5D-9BB2-475C-BA8D-AC88BB8C9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DF938D-CABF-44A2-BF8B-515FA38FD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r>
              <a:rPr lang="en-US" sz="5400"/>
              <a:t>Population Trends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B14AD1F-ADD5-46E7-966F-4C0290232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85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EA9EF3-B5A1-4AE4-AD78-C6A8D495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sz="4400"/>
              <a:t>Population Drives Economies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E9D6B-58C5-48DA-B832-8A53B97EB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n-US" sz="2800" dirty="0"/>
              <a:t>Economic decline increases out migration</a:t>
            </a:r>
          </a:p>
          <a:p>
            <a:r>
              <a:rPr lang="en-US" sz="2800" dirty="0"/>
              <a:t>Better external opportunities increase out migration  </a:t>
            </a:r>
          </a:p>
          <a:p>
            <a:r>
              <a:rPr lang="en-US" sz="2800" dirty="0"/>
              <a:t>Reduced population decreases tax revenue, decreasing government funds</a:t>
            </a:r>
          </a:p>
          <a:p>
            <a:r>
              <a:rPr lang="en-US" sz="2800" dirty="0"/>
              <a:t>Social factors</a:t>
            </a:r>
          </a:p>
          <a:p>
            <a:r>
              <a:rPr lang="en-US" sz="2800" dirty="0"/>
              <a:t>Environmental changes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DB933-D62A-4DE2-88BF-A8C58C1E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5D5A-FE33-4183-A7A8-2EEA8F75C955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632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BF81F-4FCD-4E13-AF21-C2536FD1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Alaska Migration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63DDD31-11EF-44E3-B880-0A771C628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9170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6D76C-FE4D-410F-BAA1-B2DB2A55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31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9CBA8-3065-44E3-A4AE-40BA66AF9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Alaska Population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B44CA36-CD6D-43F9-B5EB-44424D829B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9179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E5E1E08-BAA1-4F57-96B8-68EB6FB7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65D5A-FE33-4183-A7A8-2EEA8F75C95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853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655</Words>
  <Application>Microsoft Office PowerPoint</Application>
  <PresentationFormat>Widescreen</PresentationFormat>
  <Paragraphs>122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Retrospect</vt:lpstr>
      <vt:lpstr>Office Theme</vt:lpstr>
      <vt:lpstr>1_Office Theme</vt:lpstr>
      <vt:lpstr>Poverty &amp; Opportunities in Alaska</vt:lpstr>
      <vt:lpstr>Defining Poverty  </vt:lpstr>
      <vt:lpstr>Poverty is Inequality</vt:lpstr>
      <vt:lpstr>Understanding Indicators of Poverty</vt:lpstr>
      <vt:lpstr>Poverty Mitigation</vt:lpstr>
      <vt:lpstr>Population Trends</vt:lpstr>
      <vt:lpstr>Population Drives Economies</vt:lpstr>
      <vt:lpstr>Alaska Migration</vt:lpstr>
      <vt:lpstr>Alaska Population</vt:lpstr>
      <vt:lpstr>Alaska Metrics</vt:lpstr>
      <vt:lpstr>Alaska Metrics (cont’d)</vt:lpstr>
      <vt:lpstr>Alaska Metrics (cont’d)</vt:lpstr>
      <vt:lpstr>Alaska Metrics (cont’d)</vt:lpstr>
      <vt:lpstr>Data Presentation &amp; Context Matters for Change</vt:lpstr>
      <vt:lpstr>Context Matters</vt:lpstr>
      <vt:lpstr>Context Example: Alaska Millionaires</vt:lpstr>
      <vt:lpstr>PowerPoint Presentation</vt:lpstr>
      <vt:lpstr>Thoughts</vt:lpstr>
      <vt:lpstr>Contact 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David Parker</dc:creator>
  <cp:lastModifiedBy>R David Parker</cp:lastModifiedBy>
  <cp:revision>53</cp:revision>
  <dcterms:created xsi:type="dcterms:W3CDTF">2021-09-07T15:55:44Z</dcterms:created>
  <dcterms:modified xsi:type="dcterms:W3CDTF">2021-09-08T22:14:06Z</dcterms:modified>
</cp:coreProperties>
</file>