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4.xml" ContentType="application/vnd.openxmlformats-officedocument.presentationml.notesSlide+xml"/>
  <Override PartName="/ppt/charts/chart2.xml" ContentType="application/vnd.openxmlformats-officedocument.drawingml.chart+xml"/>
  <Override PartName="/ppt/theme/themeOverride1.xml" ContentType="application/vnd.openxmlformats-officedocument.themeOverride+xml"/>
  <Override PartName="/ppt/drawings/drawing2.xml" ContentType="application/vnd.openxmlformats-officedocument.drawingml.chartshapes+xml"/>
  <Override PartName="/ppt/notesSlides/notesSlide5.xml" ContentType="application/vnd.openxmlformats-officedocument.presentationml.notesSlide+xml"/>
  <Override PartName="/ppt/charts/chart3.xml" ContentType="application/vnd.openxmlformats-officedocument.drawingml.chart+xml"/>
  <Override PartName="/ppt/drawings/drawing3.xml" ContentType="application/vnd.openxmlformats-officedocument.drawingml.chartshapes+xml"/>
  <Override PartName="/ppt/notesSlides/notesSlide6.xml" ContentType="application/vnd.openxmlformats-officedocument.presentationml.notesSlide+xml"/>
  <Override PartName="/ppt/charts/chart4.xml" ContentType="application/vnd.openxmlformats-officedocument.drawingml.chart+xml"/>
  <Override PartName="/ppt/drawings/drawing4.xml" ContentType="application/vnd.openxmlformats-officedocument.drawingml.chartshapes+xml"/>
  <Override PartName="/ppt/notesSlides/notesSlide7.xml" ContentType="application/vnd.openxmlformats-officedocument.presentationml.notesSlide+xml"/>
  <Override PartName="/ppt/charts/chart5.xml" ContentType="application/vnd.openxmlformats-officedocument.drawingml.chart+xml"/>
  <Override PartName="/ppt/drawings/drawing5.xml" ContentType="application/vnd.openxmlformats-officedocument.drawingml.chartshapes+xml"/>
  <Override PartName="/ppt/notesSlides/notesSlide8.xml" ContentType="application/vnd.openxmlformats-officedocument.presentationml.notesSlide+xml"/>
  <Override PartName="/ppt/charts/chart6.xml" ContentType="application/vnd.openxmlformats-officedocument.drawingml.chart+xml"/>
  <Override PartName="/ppt/drawings/drawing6.xml" ContentType="application/vnd.openxmlformats-officedocument.drawingml.chartshape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26"/>
  </p:notesMasterIdLst>
  <p:handoutMasterIdLst>
    <p:handoutMasterId r:id="rId27"/>
  </p:handoutMasterIdLst>
  <p:sldIdLst>
    <p:sldId id="553" r:id="rId2"/>
    <p:sldId id="554" r:id="rId3"/>
    <p:sldId id="570" r:id="rId4"/>
    <p:sldId id="572" r:id="rId5"/>
    <p:sldId id="576" r:id="rId6"/>
    <p:sldId id="571" r:id="rId7"/>
    <p:sldId id="573" r:id="rId8"/>
    <p:sldId id="574" r:id="rId9"/>
    <p:sldId id="561" r:id="rId10"/>
    <p:sldId id="577" r:id="rId11"/>
    <p:sldId id="563" r:id="rId12"/>
    <p:sldId id="578" r:id="rId13"/>
    <p:sldId id="565" r:id="rId14"/>
    <p:sldId id="566" r:id="rId15"/>
    <p:sldId id="567" r:id="rId16"/>
    <p:sldId id="579" r:id="rId17"/>
    <p:sldId id="568" r:id="rId18"/>
    <p:sldId id="580" r:id="rId19"/>
    <p:sldId id="569" r:id="rId20"/>
    <p:sldId id="564" r:id="rId21"/>
    <p:sldId id="581" r:id="rId22"/>
    <p:sldId id="562" r:id="rId23"/>
    <p:sldId id="582" r:id="rId24"/>
    <p:sldId id="575" r:id="rId25"/>
  </p:sldIdLst>
  <p:sldSz cx="10058400" cy="7772400"/>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509412" algn="l" rtl="0" fontAlgn="base">
      <a:spcBef>
        <a:spcPct val="0"/>
      </a:spcBef>
      <a:spcAft>
        <a:spcPct val="0"/>
      </a:spcAft>
      <a:defRPr kern="1200">
        <a:solidFill>
          <a:schemeClr val="tx1"/>
        </a:solidFill>
        <a:latin typeface="Arial" charset="0"/>
        <a:ea typeface="+mn-ea"/>
        <a:cs typeface="Arial" charset="0"/>
      </a:defRPr>
    </a:lvl2pPr>
    <a:lvl3pPr marL="1018824" algn="l" rtl="0" fontAlgn="base">
      <a:spcBef>
        <a:spcPct val="0"/>
      </a:spcBef>
      <a:spcAft>
        <a:spcPct val="0"/>
      </a:spcAft>
      <a:defRPr kern="1200">
        <a:solidFill>
          <a:schemeClr val="tx1"/>
        </a:solidFill>
        <a:latin typeface="Arial" charset="0"/>
        <a:ea typeface="+mn-ea"/>
        <a:cs typeface="Arial" charset="0"/>
      </a:defRPr>
    </a:lvl3pPr>
    <a:lvl4pPr marL="1528237" algn="l" rtl="0" fontAlgn="base">
      <a:spcBef>
        <a:spcPct val="0"/>
      </a:spcBef>
      <a:spcAft>
        <a:spcPct val="0"/>
      </a:spcAft>
      <a:defRPr kern="1200">
        <a:solidFill>
          <a:schemeClr val="tx1"/>
        </a:solidFill>
        <a:latin typeface="Arial" charset="0"/>
        <a:ea typeface="+mn-ea"/>
        <a:cs typeface="Arial" charset="0"/>
      </a:defRPr>
    </a:lvl4pPr>
    <a:lvl5pPr marL="2037649" algn="l" rtl="0" fontAlgn="base">
      <a:spcBef>
        <a:spcPct val="0"/>
      </a:spcBef>
      <a:spcAft>
        <a:spcPct val="0"/>
      </a:spcAft>
      <a:defRPr kern="1200">
        <a:solidFill>
          <a:schemeClr val="tx1"/>
        </a:solidFill>
        <a:latin typeface="Arial" charset="0"/>
        <a:ea typeface="+mn-ea"/>
        <a:cs typeface="Arial" charset="0"/>
      </a:defRPr>
    </a:lvl5pPr>
    <a:lvl6pPr marL="2547061" algn="l" defTabSz="1018824" rtl="0" eaLnBrk="1" latinLnBrk="0" hangingPunct="1">
      <a:defRPr kern="1200">
        <a:solidFill>
          <a:schemeClr val="tx1"/>
        </a:solidFill>
        <a:latin typeface="Arial" charset="0"/>
        <a:ea typeface="+mn-ea"/>
        <a:cs typeface="Arial" charset="0"/>
      </a:defRPr>
    </a:lvl6pPr>
    <a:lvl7pPr marL="3056473" algn="l" defTabSz="1018824" rtl="0" eaLnBrk="1" latinLnBrk="0" hangingPunct="1">
      <a:defRPr kern="1200">
        <a:solidFill>
          <a:schemeClr val="tx1"/>
        </a:solidFill>
        <a:latin typeface="Arial" charset="0"/>
        <a:ea typeface="+mn-ea"/>
        <a:cs typeface="Arial" charset="0"/>
      </a:defRPr>
    </a:lvl7pPr>
    <a:lvl8pPr marL="3565886" algn="l" defTabSz="1018824" rtl="0" eaLnBrk="1" latinLnBrk="0" hangingPunct="1">
      <a:defRPr kern="1200">
        <a:solidFill>
          <a:schemeClr val="tx1"/>
        </a:solidFill>
        <a:latin typeface="Arial" charset="0"/>
        <a:ea typeface="+mn-ea"/>
        <a:cs typeface="Arial" charset="0"/>
      </a:defRPr>
    </a:lvl8pPr>
    <a:lvl9pPr marL="4075298" algn="l" defTabSz="1018824"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448" userDrawn="1">
          <p15:clr>
            <a:srgbClr val="A4A3A4"/>
          </p15:clr>
        </p15:guide>
        <p15:guide id="2" pos="3168"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guide id="3" orient="horz" pos="2928" userDrawn="1">
          <p15:clr>
            <a:srgbClr val="A4A3A4"/>
          </p15:clr>
        </p15:guide>
        <p15:guide id="4"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kfreeman" initials="l" lastIdx="8"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A2B1"/>
    <a:srgbClr val="FEBEF5"/>
    <a:srgbClr val="FDA3F2"/>
    <a:srgbClr val="003399"/>
    <a:srgbClr val="3366CC"/>
    <a:srgbClr val="FDA3EA"/>
    <a:srgbClr val="0066CC"/>
    <a:srgbClr val="3366FF"/>
    <a:srgbClr val="0000CC"/>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1101" autoAdjust="0"/>
  </p:normalViewPr>
  <p:slideViewPr>
    <p:cSldViewPr>
      <p:cViewPr varScale="1">
        <p:scale>
          <a:sx n="88" d="100"/>
          <a:sy n="88" d="100"/>
        </p:scale>
        <p:origin x="390" y="84"/>
      </p:cViewPr>
      <p:guideLst>
        <p:guide orient="horz" pos="2448"/>
        <p:guide pos="31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171"/>
    </p:cViewPr>
  </p:sorterViewPr>
  <p:notesViewPr>
    <p:cSldViewPr>
      <p:cViewPr varScale="1">
        <p:scale>
          <a:sx n="83" d="100"/>
          <a:sy n="83" d="100"/>
        </p:scale>
        <p:origin x="3810" y="90"/>
      </p:cViewPr>
      <p:guideLst>
        <p:guide orient="horz" pos="2932"/>
        <p:guide pos="2212"/>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dnrjnufs0.soa.alaska.gov\Budget\Presentations\SLA17\HFin%20Committee\DNR%20Leg%20Fin%20Graphs%20for%20HFC%20Overview.xlsx" TargetMode="Externa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dnrjnufs0.soa.alaska.gov\Budget\Presentations\SLA17\HFin%20Committee\DNR%20Leg%20Fin%20Graphs%20for%20HFC%20Overview.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dnrjnufs0.soa.alaska.gov\Budget\Presentations\SLA17\HFin%20Committee\DNR%20Leg%20Fin%20Graphs%20for%20HFC%20Overview.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dnrjnufs0.soa.alaska.gov\Budget\Presentations\SLA17\HFin%20Committee\DNR%20Leg%20Fin%20Graphs%20for%20HFC%20Overview.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dnrjnufs0.soa.alaska.gov\Budget\Presentations\SLA17\HFin%20Committee\DNR%20Leg%20Fin%20Graphs%20for%20HFC%20Overview.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0" i="0" u="none" strike="noStrike" baseline="0">
                <a:solidFill>
                  <a:srgbClr val="000000"/>
                </a:solidFill>
                <a:latin typeface="Arial"/>
                <a:ea typeface="Arial"/>
                <a:cs typeface="Arial"/>
              </a:defRPr>
            </a:pPr>
            <a:r>
              <a:rPr lang="en-US" sz="1200" b="1" i="0" u="none" strike="noStrike" baseline="0" dirty="0">
                <a:solidFill>
                  <a:srgbClr val="000000"/>
                </a:solidFill>
                <a:latin typeface="Arial"/>
                <a:cs typeface="Arial"/>
              </a:rPr>
              <a:t>Department of Natural Resources Share of Total Agency Operations</a:t>
            </a:r>
          </a:p>
          <a:p>
            <a:pPr>
              <a:defRPr sz="1000" b="0" i="0" u="none" strike="noStrike" baseline="0">
                <a:solidFill>
                  <a:srgbClr val="000000"/>
                </a:solidFill>
                <a:latin typeface="Arial"/>
                <a:ea typeface="Arial"/>
                <a:cs typeface="Arial"/>
              </a:defRPr>
            </a:pPr>
            <a:r>
              <a:rPr lang="en-US" sz="800" b="1" i="0" u="none" strike="noStrike" baseline="0" dirty="0">
                <a:solidFill>
                  <a:srgbClr val="000000"/>
                </a:solidFill>
                <a:latin typeface="Arial"/>
                <a:cs typeface="Arial"/>
              </a:rPr>
              <a:t>(GF Only)</a:t>
            </a:r>
          </a:p>
          <a:p>
            <a:pPr>
              <a:defRPr sz="1000" b="0" i="0" u="none" strike="noStrike" baseline="0">
                <a:solidFill>
                  <a:srgbClr val="000000"/>
                </a:solidFill>
                <a:latin typeface="Arial"/>
                <a:ea typeface="Arial"/>
                <a:cs typeface="Arial"/>
              </a:defRPr>
            </a:pPr>
            <a:r>
              <a:rPr lang="en-US" sz="800" b="1" i="0" u="none" strike="noStrike" baseline="0" dirty="0">
                <a:solidFill>
                  <a:srgbClr val="000000"/>
                </a:solidFill>
                <a:latin typeface="Arial"/>
                <a:cs typeface="Arial"/>
              </a:rPr>
              <a:t>($ Thousands)</a:t>
            </a:r>
          </a:p>
        </c:rich>
      </c:tx>
      <c:layout>
        <c:manualLayout>
          <c:xMode val="edge"/>
          <c:yMode val="edge"/>
          <c:x val="0.23522853957636644"/>
          <c:y val="2.7859292918781652E-2"/>
        </c:manualLayout>
      </c:layout>
      <c:overlay val="0"/>
      <c:spPr>
        <a:noFill/>
        <a:ln w="25400">
          <a:noFill/>
        </a:ln>
      </c:spPr>
    </c:title>
    <c:autoTitleDeleted val="0"/>
    <c:plotArea>
      <c:layout>
        <c:manualLayout>
          <c:layoutTarget val="inner"/>
          <c:xMode val="edge"/>
          <c:yMode val="edge"/>
          <c:x val="0.31884057971014673"/>
          <c:y val="0.13656387665198239"/>
          <c:w val="0.6243032329988889"/>
          <c:h val="0.74008810572687223"/>
        </c:manualLayout>
      </c:layout>
      <c:barChart>
        <c:barDir val="col"/>
        <c:grouping val="clustered"/>
        <c:varyColors val="0"/>
        <c:ser>
          <c:idx val="1"/>
          <c:order val="0"/>
          <c:tx>
            <c:strRef>
              <c:f>'Agency Data GF Only'!$B$24</c:f>
              <c:strCache>
                <c:ptCount val="1"/>
                <c:pt idx="0">
                  <c:v>Total Agency Budget (GF Only)</c:v>
                </c:pt>
              </c:strCache>
            </c:strRef>
          </c:tx>
          <c:spPr>
            <a:solidFill>
              <a:srgbClr val="993366"/>
            </a:solidFill>
            <a:ln w="12700">
              <a:solidFill>
                <a:srgbClr val="000000"/>
              </a:solidFill>
              <a:prstDash val="solid"/>
            </a:ln>
          </c:spPr>
          <c:invertIfNegative val="0"/>
          <c:cat>
            <c:strRef>
              <c:f>'Agency Data GF Only'!$E$2:$O$2</c:f>
              <c:strCache>
                <c:ptCount val="11"/>
                <c:pt idx="0">
                  <c:v>08MgtPln</c:v>
                </c:pt>
                <c:pt idx="1">
                  <c:v>09MgtPln</c:v>
                </c:pt>
                <c:pt idx="2">
                  <c:v>10MgtPln</c:v>
                </c:pt>
                <c:pt idx="3">
                  <c:v>11MgtPln</c:v>
                </c:pt>
                <c:pt idx="4">
                  <c:v>12MgtPln</c:v>
                </c:pt>
                <c:pt idx="5">
                  <c:v>13MgtPln</c:v>
                </c:pt>
                <c:pt idx="6">
                  <c:v>14MgtPln</c:v>
                </c:pt>
                <c:pt idx="7">
                  <c:v>15MgtPln</c:v>
                </c:pt>
                <c:pt idx="8">
                  <c:v>16MgtPln</c:v>
                </c:pt>
                <c:pt idx="9">
                  <c:v>17MgtPln</c:v>
                </c:pt>
                <c:pt idx="10">
                  <c:v>18Gov</c:v>
                </c:pt>
              </c:strCache>
            </c:strRef>
          </c:cat>
          <c:val>
            <c:numRef>
              <c:f>'Agency Data GF Only'!$E$24:$O$24</c:f>
              <c:numCache>
                <c:formatCode>_(* #,##0.0_);_(* \(#,##0.0\);_(* "-"??_);_(@_)</c:formatCode>
                <c:ptCount val="11"/>
                <c:pt idx="0">
                  <c:v>84355</c:v>
                </c:pt>
                <c:pt idx="1">
                  <c:v>98238.300000000017</c:v>
                </c:pt>
                <c:pt idx="2">
                  <c:v>95395.800000000017</c:v>
                </c:pt>
                <c:pt idx="3">
                  <c:v>96942.299999999988</c:v>
                </c:pt>
                <c:pt idx="4">
                  <c:v>101887.3</c:v>
                </c:pt>
                <c:pt idx="5">
                  <c:v>106144.4</c:v>
                </c:pt>
                <c:pt idx="6">
                  <c:v>109029.5</c:v>
                </c:pt>
                <c:pt idx="7">
                  <c:v>114541.3</c:v>
                </c:pt>
                <c:pt idx="8">
                  <c:v>96541.900000000009</c:v>
                </c:pt>
                <c:pt idx="9">
                  <c:v>93437.599999999991</c:v>
                </c:pt>
                <c:pt idx="10">
                  <c:v>89916.4</c:v>
                </c:pt>
              </c:numCache>
            </c:numRef>
          </c:val>
          <c:extLst xmlns:c16r2="http://schemas.microsoft.com/office/drawing/2015/06/chart">
            <c:ext xmlns:c16="http://schemas.microsoft.com/office/drawing/2014/chart" uri="{C3380CC4-5D6E-409C-BE32-E72D297353CC}">
              <c16:uniqueId val="{00000000-F5B0-4C33-8395-81A5E13A1CE6}"/>
            </c:ext>
          </c:extLst>
        </c:ser>
        <c:dLbls>
          <c:showLegendKey val="0"/>
          <c:showVal val="0"/>
          <c:showCatName val="0"/>
          <c:showSerName val="0"/>
          <c:showPercent val="0"/>
          <c:showBubbleSize val="0"/>
        </c:dLbls>
        <c:gapWidth val="150"/>
        <c:axId val="204929320"/>
        <c:axId val="205913792"/>
      </c:barChart>
      <c:lineChart>
        <c:grouping val="standard"/>
        <c:varyColors val="0"/>
        <c:ser>
          <c:idx val="0"/>
          <c:order val="1"/>
          <c:tx>
            <c:strRef>
              <c:f>'Agency Data GF Only'!$B$27</c:f>
              <c:strCache>
                <c:ptCount val="1"/>
                <c:pt idx="0">
                  <c:v>% of Agency Budget to Total Agencies' Budgets</c:v>
                </c:pt>
              </c:strCache>
            </c:strRef>
          </c:tx>
          <c:spPr>
            <a:ln w="25400">
              <a:solidFill>
                <a:sysClr val="windowText" lastClr="000000"/>
              </a:solidFill>
              <a:prstDash val="solid"/>
            </a:ln>
          </c:spPr>
          <c:marker>
            <c:symbol val="none"/>
          </c:marker>
          <c:cat>
            <c:strRef>
              <c:f>'Agency Data GF Only'!$E$2:$O$2</c:f>
              <c:strCache>
                <c:ptCount val="11"/>
                <c:pt idx="0">
                  <c:v>08MgtPln</c:v>
                </c:pt>
                <c:pt idx="1">
                  <c:v>09MgtPln</c:v>
                </c:pt>
                <c:pt idx="2">
                  <c:v>10MgtPln</c:v>
                </c:pt>
                <c:pt idx="3">
                  <c:v>11MgtPln</c:v>
                </c:pt>
                <c:pt idx="4">
                  <c:v>12MgtPln</c:v>
                </c:pt>
                <c:pt idx="5">
                  <c:v>13MgtPln</c:v>
                </c:pt>
                <c:pt idx="6">
                  <c:v>14MgtPln</c:v>
                </c:pt>
                <c:pt idx="7">
                  <c:v>15MgtPln</c:v>
                </c:pt>
                <c:pt idx="8">
                  <c:v>16MgtPln</c:v>
                </c:pt>
                <c:pt idx="9">
                  <c:v>17MgtPln</c:v>
                </c:pt>
                <c:pt idx="10">
                  <c:v>18Gov</c:v>
                </c:pt>
              </c:strCache>
            </c:strRef>
          </c:cat>
          <c:val>
            <c:numRef>
              <c:f>'Agency Data GF Only'!$E$27:$O$27</c:f>
              <c:numCache>
                <c:formatCode>0.00%</c:formatCode>
                <c:ptCount val="11"/>
                <c:pt idx="0">
                  <c:v>2.3118068501888595E-2</c:v>
                </c:pt>
                <c:pt idx="1">
                  <c:v>2.4354886789466613E-2</c:v>
                </c:pt>
                <c:pt idx="2">
                  <c:v>2.3640704940356642E-2</c:v>
                </c:pt>
                <c:pt idx="3">
                  <c:v>2.2331112414765021E-2</c:v>
                </c:pt>
                <c:pt idx="4">
                  <c:v>2.1617652625223614E-2</c:v>
                </c:pt>
                <c:pt idx="5">
                  <c:v>2.1223098403532908E-2</c:v>
                </c:pt>
                <c:pt idx="6">
                  <c:v>2.1554436460302067E-2</c:v>
                </c:pt>
                <c:pt idx="7">
                  <c:v>2.1995799875366227E-2</c:v>
                </c:pt>
                <c:pt idx="8">
                  <c:v>1.9942184913998903E-2</c:v>
                </c:pt>
                <c:pt idx="9">
                  <c:v>1.9900048247781726E-2</c:v>
                </c:pt>
                <c:pt idx="10">
                  <c:v>1.9448819330235616E-2</c:v>
                </c:pt>
              </c:numCache>
            </c:numRef>
          </c:val>
          <c:smooth val="0"/>
          <c:extLst xmlns:c16r2="http://schemas.microsoft.com/office/drawing/2015/06/chart">
            <c:ext xmlns:c16="http://schemas.microsoft.com/office/drawing/2014/chart" uri="{C3380CC4-5D6E-409C-BE32-E72D297353CC}">
              <c16:uniqueId val="{00000001-F5B0-4C33-8395-81A5E13A1CE6}"/>
            </c:ext>
          </c:extLst>
        </c:ser>
        <c:dLbls>
          <c:showLegendKey val="0"/>
          <c:showVal val="0"/>
          <c:showCatName val="0"/>
          <c:showSerName val="0"/>
          <c:showPercent val="0"/>
          <c:showBubbleSize val="0"/>
        </c:dLbls>
        <c:marker val="1"/>
        <c:smooth val="0"/>
        <c:axId val="205914576"/>
        <c:axId val="205914184"/>
      </c:lineChart>
      <c:catAx>
        <c:axId val="204929320"/>
        <c:scaling>
          <c:orientation val="minMax"/>
        </c:scaling>
        <c:delete val="0"/>
        <c:axPos val="b"/>
        <c:majorGridlines>
          <c:spPr>
            <a:ln w="3175">
              <a:solidFill>
                <a:srgbClr val="000000"/>
              </a:solidFill>
              <a:prstDash val="solid"/>
            </a:ln>
          </c:spPr>
        </c:majorGridlines>
        <c:numFmt formatCode="General" sourceLinked="1"/>
        <c:majorTickMark val="cross"/>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205913792"/>
        <c:crosses val="autoZero"/>
        <c:auto val="0"/>
        <c:lblAlgn val="ctr"/>
        <c:lblOffset val="100"/>
        <c:tickLblSkip val="1"/>
        <c:tickMarkSkip val="1"/>
        <c:noMultiLvlLbl val="0"/>
      </c:catAx>
      <c:valAx>
        <c:axId val="205913792"/>
        <c:scaling>
          <c:orientation val="minMax"/>
          <c:max val="120000"/>
        </c:scaling>
        <c:delete val="0"/>
        <c:axPos val="l"/>
        <c:majorGridlines>
          <c:spPr>
            <a:ln w="3175">
              <a:solidFill>
                <a:srgbClr val="000000"/>
              </a:solidFill>
              <a:prstDash val="solid"/>
            </a:ln>
          </c:spPr>
        </c:majorGridlines>
        <c:numFmt formatCode="#,##0" sourceLinked="0"/>
        <c:majorTickMark val="cross"/>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204929320"/>
        <c:crosses val="autoZero"/>
        <c:crossBetween val="between"/>
      </c:valAx>
      <c:valAx>
        <c:axId val="205914184"/>
        <c:scaling>
          <c:orientation val="minMax"/>
        </c:scaling>
        <c:delete val="0"/>
        <c:axPos val="r"/>
        <c:numFmt formatCode="0.00%" sourceLinked="1"/>
        <c:majorTickMark val="out"/>
        <c:minorTickMark val="none"/>
        <c:tickLblPos val="nextTo"/>
        <c:crossAx val="205914576"/>
        <c:crosses val="max"/>
        <c:crossBetween val="between"/>
      </c:valAx>
      <c:catAx>
        <c:axId val="205914576"/>
        <c:scaling>
          <c:orientation val="minMax"/>
        </c:scaling>
        <c:delete val="1"/>
        <c:axPos val="b"/>
        <c:numFmt formatCode="General" sourceLinked="1"/>
        <c:majorTickMark val="out"/>
        <c:minorTickMark val="none"/>
        <c:tickLblPos val="none"/>
        <c:crossAx val="205914184"/>
        <c:crosses val="autoZero"/>
        <c:auto val="0"/>
        <c:lblAlgn val="ctr"/>
        <c:lblOffset val="100"/>
        <c:noMultiLvlLbl val="0"/>
      </c:catAx>
      <c:dTable>
        <c:showHorzBorder val="1"/>
        <c:showVertBorder val="1"/>
        <c:showOutline val="1"/>
        <c:showKeys val="1"/>
        <c:spPr>
          <a:ln w="3175">
            <a:solidFill>
              <a:srgbClr val="000000"/>
            </a:solidFill>
            <a:prstDash val="solid"/>
          </a:ln>
        </c:spPr>
        <c:txPr>
          <a:bodyPr/>
          <a:lstStyle/>
          <a:p>
            <a:pPr rtl="0">
              <a:defRPr sz="700" b="0" i="0" u="none" strike="noStrike" baseline="0">
                <a:solidFill>
                  <a:srgbClr val="000000"/>
                </a:solidFill>
                <a:latin typeface="Arial"/>
                <a:ea typeface="Arial"/>
                <a:cs typeface="Arial"/>
              </a:defRPr>
            </a:pPr>
            <a:endParaRPr lang="en-US"/>
          </a:p>
        </c:txPr>
      </c:dTable>
      <c:spPr>
        <a:solidFill>
          <a:srgbClr val="FFFFFF"/>
        </a:solidFill>
        <a:ln w="12700">
          <a:solidFill>
            <a:srgbClr val="808080"/>
          </a:solidFill>
          <a:prstDash val="solid"/>
        </a:ln>
      </c:spPr>
    </c:plotArea>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4938700767642174"/>
          <c:y val="0.16398243045388039"/>
          <c:w val="0.83054716954428121"/>
          <c:h val="0.63836017569546122"/>
        </c:manualLayout>
      </c:layout>
      <c:barChart>
        <c:barDir val="col"/>
        <c:grouping val="stacked"/>
        <c:varyColors val="0"/>
        <c:ser>
          <c:idx val="7"/>
          <c:order val="0"/>
          <c:tx>
            <c:strRef>
              <c:f>'Agency Data Line Item-All funds'!$A$5</c:f>
              <c:strCache>
                <c:ptCount val="1"/>
                <c:pt idx="0">
                  <c:v>Personal Services   </c:v>
                </c:pt>
              </c:strCache>
            </c:strRef>
          </c:tx>
          <c:spPr>
            <a:solidFill>
              <a:srgbClr val="339966"/>
            </a:solidFill>
            <a:ln w="12700">
              <a:solidFill>
                <a:srgbClr val="000000"/>
              </a:solidFill>
              <a:prstDash val="solid"/>
            </a:ln>
          </c:spPr>
          <c:invertIfNegative val="0"/>
          <c:cat>
            <c:strRef>
              <c:f>'Agency Data Line Item-All funds'!$D$3:$N$3</c:f>
              <c:strCache>
                <c:ptCount val="11"/>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strCache>
            </c:strRef>
          </c:cat>
          <c:val>
            <c:numRef>
              <c:f>'Agency Data Line Item-All funds'!$D$5:$N$5</c:f>
              <c:numCache>
                <c:formatCode>_(* #,##0.0_);_(* \(#,##0.0\);_(* "-"??_);_(@_)</c:formatCode>
                <c:ptCount val="11"/>
                <c:pt idx="0">
                  <c:v>74676.600000000006</c:v>
                </c:pt>
                <c:pt idx="1">
                  <c:v>81778.7</c:v>
                </c:pt>
                <c:pt idx="2">
                  <c:v>84773.2</c:v>
                </c:pt>
                <c:pt idx="3">
                  <c:v>88871.3</c:v>
                </c:pt>
                <c:pt idx="4">
                  <c:v>92587.1</c:v>
                </c:pt>
                <c:pt idx="5">
                  <c:v>97270.1</c:v>
                </c:pt>
                <c:pt idx="6">
                  <c:v>100846.8</c:v>
                </c:pt>
                <c:pt idx="7">
                  <c:v>101587.5</c:v>
                </c:pt>
                <c:pt idx="8">
                  <c:v>97139.6</c:v>
                </c:pt>
                <c:pt idx="9">
                  <c:v>92566.9</c:v>
                </c:pt>
                <c:pt idx="10">
                  <c:v>86653.6</c:v>
                </c:pt>
              </c:numCache>
            </c:numRef>
          </c:val>
          <c:extLst xmlns:c16r2="http://schemas.microsoft.com/office/drawing/2015/06/chart">
            <c:ext xmlns:c16="http://schemas.microsoft.com/office/drawing/2014/chart" uri="{C3380CC4-5D6E-409C-BE32-E72D297353CC}">
              <c16:uniqueId val="{00000000-72B7-437E-80E2-C91F41AF4AF2}"/>
            </c:ext>
          </c:extLst>
        </c:ser>
        <c:ser>
          <c:idx val="6"/>
          <c:order val="1"/>
          <c:tx>
            <c:strRef>
              <c:f>'Agency Data Line Item-All funds'!$A$6</c:f>
              <c:strCache>
                <c:ptCount val="1"/>
                <c:pt idx="0">
                  <c:v>Travel              </c:v>
                </c:pt>
              </c:strCache>
            </c:strRef>
          </c:tx>
          <c:spPr>
            <a:solidFill>
              <a:srgbClr val="0066CC"/>
            </a:solidFill>
            <a:ln w="12700">
              <a:solidFill>
                <a:srgbClr val="000000"/>
              </a:solidFill>
              <a:prstDash val="solid"/>
            </a:ln>
          </c:spPr>
          <c:invertIfNegative val="0"/>
          <c:cat>
            <c:strRef>
              <c:f>'Agency Data Line Item-All funds'!$D$3:$N$3</c:f>
              <c:strCache>
                <c:ptCount val="11"/>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strCache>
            </c:strRef>
          </c:cat>
          <c:val>
            <c:numRef>
              <c:f>'Agency Data Line Item-All funds'!$D$6:$N$6</c:f>
              <c:numCache>
                <c:formatCode>_(* #,##0.0_);_(* \(#,##0.0\);_(* "-"??_);_(@_)</c:formatCode>
                <c:ptCount val="11"/>
                <c:pt idx="0">
                  <c:v>2372.1</c:v>
                </c:pt>
                <c:pt idx="1">
                  <c:v>2501.9</c:v>
                </c:pt>
                <c:pt idx="2">
                  <c:v>2799.1</c:v>
                </c:pt>
                <c:pt idx="3">
                  <c:v>3435.8</c:v>
                </c:pt>
                <c:pt idx="4">
                  <c:v>3160.9</c:v>
                </c:pt>
                <c:pt idx="5">
                  <c:v>3206.3</c:v>
                </c:pt>
                <c:pt idx="6">
                  <c:v>3341.3</c:v>
                </c:pt>
                <c:pt idx="7">
                  <c:v>3122.4</c:v>
                </c:pt>
                <c:pt idx="8">
                  <c:v>2735.6</c:v>
                </c:pt>
                <c:pt idx="9">
                  <c:v>2472.3000000000002</c:v>
                </c:pt>
                <c:pt idx="10">
                  <c:v>1916.9</c:v>
                </c:pt>
              </c:numCache>
            </c:numRef>
          </c:val>
          <c:extLst xmlns:c16r2="http://schemas.microsoft.com/office/drawing/2015/06/chart">
            <c:ext xmlns:c16="http://schemas.microsoft.com/office/drawing/2014/chart" uri="{C3380CC4-5D6E-409C-BE32-E72D297353CC}">
              <c16:uniqueId val="{00000001-72B7-437E-80E2-C91F41AF4AF2}"/>
            </c:ext>
          </c:extLst>
        </c:ser>
        <c:ser>
          <c:idx val="5"/>
          <c:order val="2"/>
          <c:tx>
            <c:strRef>
              <c:f>'Agency Data Line Item-All funds'!$A$7</c:f>
              <c:strCache>
                <c:ptCount val="1"/>
                <c:pt idx="0">
                  <c:v>Services            </c:v>
                </c:pt>
              </c:strCache>
            </c:strRef>
          </c:tx>
          <c:spPr>
            <a:solidFill>
              <a:srgbClr val="FF8080"/>
            </a:solidFill>
            <a:ln w="12700">
              <a:solidFill>
                <a:srgbClr val="000000"/>
              </a:solidFill>
              <a:prstDash val="solid"/>
            </a:ln>
          </c:spPr>
          <c:invertIfNegative val="0"/>
          <c:cat>
            <c:strRef>
              <c:f>'Agency Data Line Item-All funds'!$D$3:$N$3</c:f>
              <c:strCache>
                <c:ptCount val="11"/>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strCache>
            </c:strRef>
          </c:cat>
          <c:val>
            <c:numRef>
              <c:f>'Agency Data Line Item-All funds'!$D$7:$N$7</c:f>
              <c:numCache>
                <c:formatCode>_(* #,##0.0_);_(* \(#,##0.0\);_(* "-"??_);_(@_)</c:formatCode>
                <c:ptCount val="11"/>
                <c:pt idx="0">
                  <c:v>44693.599999999999</c:v>
                </c:pt>
                <c:pt idx="1">
                  <c:v>52290</c:v>
                </c:pt>
                <c:pt idx="2">
                  <c:v>50187.5</c:v>
                </c:pt>
                <c:pt idx="3">
                  <c:v>51858</c:v>
                </c:pt>
                <c:pt idx="4">
                  <c:v>49541.4</c:v>
                </c:pt>
                <c:pt idx="5">
                  <c:v>55423.5</c:v>
                </c:pt>
                <c:pt idx="6">
                  <c:v>57599.3</c:v>
                </c:pt>
                <c:pt idx="7">
                  <c:v>62454.7</c:v>
                </c:pt>
                <c:pt idx="8">
                  <c:v>57065.7</c:v>
                </c:pt>
                <c:pt idx="9">
                  <c:v>53720.9</c:v>
                </c:pt>
                <c:pt idx="10">
                  <c:v>54887.3</c:v>
                </c:pt>
              </c:numCache>
            </c:numRef>
          </c:val>
          <c:extLst xmlns:c16r2="http://schemas.microsoft.com/office/drawing/2015/06/chart">
            <c:ext xmlns:c16="http://schemas.microsoft.com/office/drawing/2014/chart" uri="{C3380CC4-5D6E-409C-BE32-E72D297353CC}">
              <c16:uniqueId val="{00000002-72B7-437E-80E2-C91F41AF4AF2}"/>
            </c:ext>
          </c:extLst>
        </c:ser>
        <c:ser>
          <c:idx val="4"/>
          <c:order val="3"/>
          <c:tx>
            <c:strRef>
              <c:f>'Agency Data Line Item-All funds'!$A$8</c:f>
              <c:strCache>
                <c:ptCount val="1"/>
                <c:pt idx="0">
                  <c:v>Commodities         </c:v>
                </c:pt>
              </c:strCache>
            </c:strRef>
          </c:tx>
          <c:spPr>
            <a:solidFill>
              <a:srgbClr val="660066"/>
            </a:solidFill>
            <a:ln w="12700">
              <a:solidFill>
                <a:srgbClr val="000000"/>
              </a:solidFill>
              <a:prstDash val="solid"/>
            </a:ln>
          </c:spPr>
          <c:invertIfNegative val="0"/>
          <c:cat>
            <c:strRef>
              <c:f>'Agency Data Line Item-All funds'!$D$3:$N$3</c:f>
              <c:strCache>
                <c:ptCount val="11"/>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strCache>
            </c:strRef>
          </c:cat>
          <c:val>
            <c:numRef>
              <c:f>'Agency Data Line Item-All funds'!$D$8:$N$8</c:f>
              <c:numCache>
                <c:formatCode>_(* #,##0.0_);_(* \(#,##0.0\);_(* "-"??_);_(@_)</c:formatCode>
                <c:ptCount val="11"/>
                <c:pt idx="0">
                  <c:v>6352.7</c:v>
                </c:pt>
                <c:pt idx="1">
                  <c:v>6355.1</c:v>
                </c:pt>
                <c:pt idx="2">
                  <c:v>6347.1</c:v>
                </c:pt>
                <c:pt idx="3">
                  <c:v>6696.1</c:v>
                </c:pt>
                <c:pt idx="4">
                  <c:v>6864.4</c:v>
                </c:pt>
                <c:pt idx="5">
                  <c:v>9990.9</c:v>
                </c:pt>
                <c:pt idx="6">
                  <c:v>10046.9</c:v>
                </c:pt>
                <c:pt idx="7">
                  <c:v>9995.2999999999993</c:v>
                </c:pt>
                <c:pt idx="8">
                  <c:v>9873.5</c:v>
                </c:pt>
                <c:pt idx="9">
                  <c:v>9831</c:v>
                </c:pt>
                <c:pt idx="10">
                  <c:v>8256.9</c:v>
                </c:pt>
              </c:numCache>
            </c:numRef>
          </c:val>
          <c:extLst xmlns:c16r2="http://schemas.microsoft.com/office/drawing/2015/06/chart">
            <c:ext xmlns:c16="http://schemas.microsoft.com/office/drawing/2014/chart" uri="{C3380CC4-5D6E-409C-BE32-E72D297353CC}">
              <c16:uniqueId val="{00000003-72B7-437E-80E2-C91F41AF4AF2}"/>
            </c:ext>
          </c:extLst>
        </c:ser>
        <c:ser>
          <c:idx val="3"/>
          <c:order val="4"/>
          <c:tx>
            <c:strRef>
              <c:f>'Agency Data Line Item-All funds'!$A$9</c:f>
              <c:strCache>
                <c:ptCount val="1"/>
                <c:pt idx="0">
                  <c:v>Capital Outlay      </c:v>
                </c:pt>
              </c:strCache>
            </c:strRef>
          </c:tx>
          <c:spPr>
            <a:solidFill>
              <a:srgbClr val="CCFFFF"/>
            </a:solidFill>
            <a:ln w="12700">
              <a:solidFill>
                <a:srgbClr val="000000"/>
              </a:solidFill>
              <a:prstDash val="solid"/>
            </a:ln>
          </c:spPr>
          <c:invertIfNegative val="0"/>
          <c:cat>
            <c:strRef>
              <c:f>'Agency Data Line Item-All funds'!$D$3:$N$3</c:f>
              <c:strCache>
                <c:ptCount val="11"/>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strCache>
            </c:strRef>
          </c:cat>
          <c:val>
            <c:numRef>
              <c:f>'Agency Data Line Item-All funds'!$D$9:$N$9</c:f>
              <c:numCache>
                <c:formatCode>_(* #,##0.0_);_(* \(#,##0.0\);_(* "-"??_);_(@_)</c:formatCode>
                <c:ptCount val="11"/>
                <c:pt idx="0">
                  <c:v>916.7</c:v>
                </c:pt>
                <c:pt idx="1">
                  <c:v>879.7</c:v>
                </c:pt>
                <c:pt idx="2">
                  <c:v>1027.7</c:v>
                </c:pt>
                <c:pt idx="3">
                  <c:v>1516.7</c:v>
                </c:pt>
                <c:pt idx="4">
                  <c:v>1516.7</c:v>
                </c:pt>
                <c:pt idx="5">
                  <c:v>1516.7</c:v>
                </c:pt>
                <c:pt idx="6">
                  <c:v>1025.7</c:v>
                </c:pt>
                <c:pt idx="7">
                  <c:v>1055.5</c:v>
                </c:pt>
                <c:pt idx="8">
                  <c:v>915.9</c:v>
                </c:pt>
                <c:pt idx="9">
                  <c:v>915.9</c:v>
                </c:pt>
                <c:pt idx="10">
                  <c:v>915.9</c:v>
                </c:pt>
              </c:numCache>
            </c:numRef>
          </c:val>
          <c:extLst xmlns:c16r2="http://schemas.microsoft.com/office/drawing/2015/06/chart">
            <c:ext xmlns:c16="http://schemas.microsoft.com/office/drawing/2014/chart" uri="{C3380CC4-5D6E-409C-BE32-E72D297353CC}">
              <c16:uniqueId val="{00000004-72B7-437E-80E2-C91F41AF4AF2}"/>
            </c:ext>
          </c:extLst>
        </c:ser>
        <c:ser>
          <c:idx val="2"/>
          <c:order val="5"/>
          <c:tx>
            <c:strRef>
              <c:f>'Agency Data Line Item-All funds'!$A$10</c:f>
              <c:strCache>
                <c:ptCount val="1"/>
                <c:pt idx="0">
                  <c:v>Grants, Benefits    </c:v>
                </c:pt>
              </c:strCache>
            </c:strRef>
          </c:tx>
          <c:spPr>
            <a:solidFill>
              <a:srgbClr val="FFFFCC"/>
            </a:solidFill>
            <a:ln w="12700">
              <a:solidFill>
                <a:srgbClr val="000000"/>
              </a:solidFill>
              <a:prstDash val="solid"/>
            </a:ln>
          </c:spPr>
          <c:invertIfNegative val="0"/>
          <c:cat>
            <c:strRef>
              <c:f>'Agency Data Line Item-All funds'!$D$3:$N$3</c:f>
              <c:strCache>
                <c:ptCount val="11"/>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strCache>
            </c:strRef>
          </c:cat>
          <c:val>
            <c:numRef>
              <c:f>'Agency Data Line Item-All funds'!$D$10:$N$10</c:f>
              <c:numCache>
                <c:formatCode>_(* #,##0.0_);_(* \(#,##0.0\);_(* "-"??_);_(@_)</c:formatCode>
                <c:ptCount val="11"/>
                <c:pt idx="0">
                  <c:v>15</c:v>
                </c:pt>
                <c:pt idx="1">
                  <c:v>15</c:v>
                </c:pt>
                <c:pt idx="2">
                  <c:v>115</c:v>
                </c:pt>
                <c:pt idx="3">
                  <c:v>115</c:v>
                </c:pt>
                <c:pt idx="4">
                  <c:v>115</c:v>
                </c:pt>
                <c:pt idx="5">
                  <c:v>115</c:v>
                </c:pt>
                <c:pt idx="6">
                  <c:v>115</c:v>
                </c:pt>
                <c:pt idx="7">
                  <c:v>115</c:v>
                </c:pt>
                <c:pt idx="8">
                  <c:v>115</c:v>
                </c:pt>
                <c:pt idx="9">
                  <c:v>115</c:v>
                </c:pt>
                <c:pt idx="10">
                  <c:v>115</c:v>
                </c:pt>
              </c:numCache>
            </c:numRef>
          </c:val>
          <c:extLst xmlns:c16r2="http://schemas.microsoft.com/office/drawing/2015/06/chart">
            <c:ext xmlns:c16="http://schemas.microsoft.com/office/drawing/2014/chart" uri="{C3380CC4-5D6E-409C-BE32-E72D297353CC}">
              <c16:uniqueId val="{00000005-72B7-437E-80E2-C91F41AF4AF2}"/>
            </c:ext>
          </c:extLst>
        </c:ser>
        <c:dLbls>
          <c:showLegendKey val="0"/>
          <c:showVal val="0"/>
          <c:showCatName val="0"/>
          <c:showSerName val="0"/>
          <c:showPercent val="0"/>
          <c:showBubbleSize val="0"/>
        </c:dLbls>
        <c:gapWidth val="150"/>
        <c:overlap val="100"/>
        <c:axId val="205915752"/>
        <c:axId val="205916144"/>
      </c:barChart>
      <c:catAx>
        <c:axId val="205915752"/>
        <c:scaling>
          <c:orientation val="minMax"/>
        </c:scaling>
        <c:delete val="0"/>
        <c:axPos val="b"/>
        <c:numFmt formatCode="General" sourceLinked="1"/>
        <c:majorTickMark val="out"/>
        <c:minorTickMark val="none"/>
        <c:tickLblPos val="nextTo"/>
        <c:spPr>
          <a:ln w="3175">
            <a:solidFill>
              <a:srgbClr val="000000"/>
            </a:solidFill>
            <a:prstDash val="solid"/>
          </a:ln>
        </c:spPr>
        <c:txPr>
          <a:bodyPr rot="-5400000" vert="horz"/>
          <a:lstStyle/>
          <a:p>
            <a:pPr>
              <a:defRPr sz="800" b="0" i="0" u="none" strike="noStrike" baseline="0">
                <a:solidFill>
                  <a:srgbClr val="000000"/>
                </a:solidFill>
                <a:latin typeface="Arial"/>
                <a:ea typeface="Arial"/>
                <a:cs typeface="Arial"/>
              </a:defRPr>
            </a:pPr>
            <a:endParaRPr lang="en-US"/>
          </a:p>
        </c:txPr>
        <c:crossAx val="205916144"/>
        <c:crosses val="autoZero"/>
        <c:auto val="1"/>
        <c:lblAlgn val="ctr"/>
        <c:lblOffset val="100"/>
        <c:tickMarkSkip val="1"/>
        <c:noMultiLvlLbl val="0"/>
      </c:catAx>
      <c:valAx>
        <c:axId val="205916144"/>
        <c:scaling>
          <c:orientation val="minMax"/>
          <c:max val="200000"/>
        </c:scaling>
        <c:delete val="0"/>
        <c:axPos val="l"/>
        <c:majorGridlines>
          <c:spPr>
            <a:ln w="3175">
              <a:solidFill>
                <a:srgbClr val="000000"/>
              </a:solidFill>
              <a:prstDash val="solid"/>
            </a:ln>
          </c:spPr>
        </c:majorGridlines>
        <c:numFmt formatCode="_(* #,##0.0_);_(* \(#,##0.0\);_(* &quot;-&quot;??_);_(@_)" sourceLinked="1"/>
        <c:majorTickMark val="out"/>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Arial"/>
                <a:ea typeface="Arial"/>
                <a:cs typeface="Arial"/>
              </a:defRPr>
            </a:pPr>
            <a:endParaRPr lang="en-US"/>
          </a:p>
        </c:txPr>
        <c:crossAx val="205915752"/>
        <c:crosses val="autoZero"/>
        <c:crossBetween val="between"/>
      </c:valAx>
      <c:dTable>
        <c:showHorzBorder val="1"/>
        <c:showVertBorder val="1"/>
        <c:showOutline val="1"/>
        <c:showKeys val="1"/>
        <c:spPr>
          <a:ln w="3175">
            <a:solidFill>
              <a:srgbClr val="000000"/>
            </a:solidFill>
            <a:prstDash val="solid"/>
          </a:ln>
        </c:spPr>
        <c:txPr>
          <a:bodyPr/>
          <a:lstStyle/>
          <a:p>
            <a:pPr rtl="0">
              <a:defRPr sz="800" b="0" i="0" u="none" strike="noStrike" baseline="0">
                <a:solidFill>
                  <a:srgbClr val="000000"/>
                </a:solidFill>
                <a:latin typeface="Arial"/>
                <a:ea typeface="Arial"/>
                <a:cs typeface="Arial"/>
              </a:defRPr>
            </a:pPr>
            <a:endParaRPr lang="en-US"/>
          </a:p>
        </c:txPr>
      </c:dTable>
      <c:spPr>
        <a:solidFill>
          <a:srgbClr val="FFFFFF"/>
        </a:solidFill>
        <a:ln w="12700">
          <a:solidFill>
            <a:srgbClr val="808080"/>
          </a:solidFill>
          <a:prstDash val="solid"/>
        </a:ln>
      </c:spPr>
    </c:plotArea>
    <c:plotVisOnly val="1"/>
    <c:dispBlanksAs val="gap"/>
    <c:showDLblsOverMax val="0"/>
  </c:chart>
  <c:spPr>
    <a:solidFill>
      <a:srgbClr val="FFFFFF"/>
    </a:solidFill>
    <a:ln w="3175">
      <a:solidFill>
        <a:srgbClr val="000000"/>
      </a:solidFill>
      <a:prstDash val="solid"/>
    </a:ln>
  </c:spPr>
  <c:txPr>
    <a:bodyPr/>
    <a:lstStyle/>
    <a:p>
      <a:pPr>
        <a:defRPr sz="8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500" b="0" i="0" u="none" strike="noStrike" baseline="0">
                <a:solidFill>
                  <a:srgbClr val="000000"/>
                </a:solidFill>
                <a:latin typeface="Arial"/>
                <a:ea typeface="Arial"/>
                <a:cs typeface="Arial"/>
              </a:defRPr>
            </a:pPr>
            <a:r>
              <a:rPr lang="en-US" sz="1200" b="1" i="0" u="none" strike="noStrike" baseline="0">
                <a:solidFill>
                  <a:srgbClr val="000000"/>
                </a:solidFill>
                <a:latin typeface="Arial"/>
                <a:cs typeface="Arial"/>
              </a:rPr>
              <a:t>Department of Natural Resources</a:t>
            </a:r>
          </a:p>
          <a:p>
            <a:pPr>
              <a:defRPr sz="500" b="0" i="0" u="none" strike="noStrike" baseline="0">
                <a:solidFill>
                  <a:srgbClr val="000000"/>
                </a:solidFill>
                <a:latin typeface="Arial"/>
                <a:ea typeface="Arial"/>
                <a:cs typeface="Arial"/>
              </a:defRPr>
            </a:pPr>
            <a:r>
              <a:rPr lang="en-US" sz="1200" b="1" i="0" u="none" strike="noStrike" baseline="0">
                <a:solidFill>
                  <a:srgbClr val="000000"/>
                </a:solidFill>
                <a:latin typeface="Arial"/>
                <a:cs typeface="Arial"/>
              </a:rPr>
              <a:t>Salary Adjustment Increases and Personal Services Costs</a:t>
            </a:r>
            <a:r>
              <a:rPr lang="en-US" sz="1400" b="1" i="0" u="none" strike="noStrike" baseline="0">
                <a:solidFill>
                  <a:srgbClr val="000000"/>
                </a:solidFill>
                <a:latin typeface="Arial"/>
                <a:cs typeface="Arial"/>
              </a:rPr>
              <a:t> </a:t>
            </a:r>
            <a:endParaRPr lang="en-US" sz="1200" b="1" i="0" u="none" strike="noStrike" baseline="0">
              <a:solidFill>
                <a:srgbClr val="000000"/>
              </a:solidFill>
              <a:latin typeface="Arial"/>
              <a:cs typeface="Arial"/>
            </a:endParaRPr>
          </a:p>
          <a:p>
            <a:pPr>
              <a:defRPr sz="500" b="0" i="0" u="none" strike="noStrike" baseline="0">
                <a:solidFill>
                  <a:srgbClr val="000000"/>
                </a:solidFill>
                <a:latin typeface="Arial"/>
                <a:ea typeface="Arial"/>
                <a:cs typeface="Arial"/>
              </a:defRPr>
            </a:pPr>
            <a:r>
              <a:rPr lang="en-US" sz="800" b="1" i="0" u="none" strike="noStrike" baseline="0">
                <a:solidFill>
                  <a:srgbClr val="000000"/>
                </a:solidFill>
                <a:latin typeface="Arial"/>
                <a:cs typeface="Arial"/>
              </a:rPr>
              <a:t>(All Funds)</a:t>
            </a:r>
          </a:p>
          <a:p>
            <a:pPr>
              <a:defRPr sz="500" b="0" i="0" u="none" strike="noStrike" baseline="0">
                <a:solidFill>
                  <a:srgbClr val="000000"/>
                </a:solidFill>
                <a:latin typeface="Arial"/>
                <a:ea typeface="Arial"/>
                <a:cs typeface="Arial"/>
              </a:defRPr>
            </a:pPr>
            <a:r>
              <a:rPr lang="en-US" sz="800" b="1" i="0" u="none" strike="noStrike" baseline="0">
                <a:solidFill>
                  <a:srgbClr val="000000"/>
                </a:solidFill>
                <a:latin typeface="Arial"/>
                <a:cs typeface="Arial"/>
              </a:rPr>
              <a:t>($ Thousands)</a:t>
            </a:r>
          </a:p>
        </c:rich>
      </c:tx>
      <c:layout>
        <c:manualLayout>
          <c:xMode val="edge"/>
          <c:yMode val="edge"/>
          <c:x val="0.25083612040133635"/>
          <c:y val="2.0558002936857566E-2"/>
        </c:manualLayout>
      </c:layout>
      <c:overlay val="0"/>
      <c:spPr>
        <a:noFill/>
        <a:ln w="25400">
          <a:noFill/>
        </a:ln>
      </c:spPr>
    </c:title>
    <c:autoTitleDeleted val="0"/>
    <c:plotArea>
      <c:layout>
        <c:manualLayout>
          <c:layoutTarget val="inner"/>
          <c:xMode val="edge"/>
          <c:yMode val="edge"/>
          <c:x val="0.24047039270592899"/>
          <c:y val="0.14684287812041141"/>
          <c:w val="0.75436640654031961"/>
          <c:h val="0.67841409691629961"/>
        </c:manualLayout>
      </c:layout>
      <c:barChart>
        <c:barDir val="col"/>
        <c:grouping val="stacked"/>
        <c:varyColors val="0"/>
        <c:ser>
          <c:idx val="1"/>
          <c:order val="0"/>
          <c:tx>
            <c:strRef>
              <c:f>'Agency Data Line Item-All funds'!$A$83</c:f>
              <c:strCache>
                <c:ptCount val="1"/>
                <c:pt idx="0">
                  <c:v>Personal Svcs less Salary Adjustments</c:v>
                </c:pt>
              </c:strCache>
            </c:strRef>
          </c:tx>
          <c:spPr>
            <a:solidFill>
              <a:srgbClr val="339966"/>
            </a:solidFill>
            <a:ln w="12700">
              <a:solidFill>
                <a:srgbClr val="000000"/>
              </a:solidFill>
              <a:prstDash val="solid"/>
            </a:ln>
          </c:spPr>
          <c:invertIfNegative val="0"/>
          <c:cat>
            <c:strRef>
              <c:f>'Agency Data Line Item-All funds'!$C$3:$O$3</c:f>
              <c:strCache>
                <c:ptCount val="12"/>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pt idx="11">
                  <c:v>Summary*</c:v>
                </c:pt>
              </c:strCache>
            </c:strRef>
          </c:cat>
          <c:val>
            <c:numRef>
              <c:f>'Agency Data Line Item-All funds'!$C$83:$O$83</c:f>
              <c:numCache>
                <c:formatCode>_(* #,##0.0_);_(* \(#,##0.0\);_(* "-"??_);_(@_)</c:formatCode>
                <c:ptCount val="12"/>
                <c:pt idx="0">
                  <c:v>71420.3</c:v>
                </c:pt>
                <c:pt idx="1">
                  <c:v>77076.7</c:v>
                </c:pt>
                <c:pt idx="2">
                  <c:v>83452</c:v>
                </c:pt>
                <c:pt idx="3">
                  <c:v>86428.5</c:v>
                </c:pt>
                <c:pt idx="4">
                  <c:v>89155.5</c:v>
                </c:pt>
                <c:pt idx="5">
                  <c:v>94792.1</c:v>
                </c:pt>
                <c:pt idx="6">
                  <c:v>99664.7</c:v>
                </c:pt>
                <c:pt idx="7">
                  <c:v>101092.5</c:v>
                </c:pt>
                <c:pt idx="8">
                  <c:v>95118.1</c:v>
                </c:pt>
                <c:pt idx="9">
                  <c:v>90545.4</c:v>
                </c:pt>
                <c:pt idx="10">
                  <c:v>85855.5</c:v>
                </c:pt>
                <c:pt idx="11">
                  <c:v>-12173.099999999999</c:v>
                </c:pt>
              </c:numCache>
            </c:numRef>
          </c:val>
          <c:extLst xmlns:c16r2="http://schemas.microsoft.com/office/drawing/2015/06/chart">
            <c:ext xmlns:c16="http://schemas.microsoft.com/office/drawing/2014/chart" uri="{C3380CC4-5D6E-409C-BE32-E72D297353CC}">
              <c16:uniqueId val="{00000000-498C-4FF0-9978-6AB67D4BDCF6}"/>
            </c:ext>
          </c:extLst>
        </c:ser>
        <c:ser>
          <c:idx val="0"/>
          <c:order val="1"/>
          <c:tx>
            <c:strRef>
              <c:f>'Agency Data Line Item-All funds'!$A$82</c:f>
              <c:strCache>
                <c:ptCount val="1"/>
                <c:pt idx="0">
                  <c:v>Salary Adjustments</c:v>
                </c:pt>
              </c:strCache>
            </c:strRef>
          </c:tx>
          <c:spPr>
            <a:solidFill>
              <a:srgbClr val="9999FF"/>
            </a:solidFill>
            <a:ln w="12700">
              <a:solidFill>
                <a:srgbClr val="000000"/>
              </a:solidFill>
              <a:prstDash val="solid"/>
            </a:ln>
          </c:spPr>
          <c:invertIfNegative val="0"/>
          <c:cat>
            <c:strRef>
              <c:f>'Agency Data Line Item-All funds'!$C$3:$O$3</c:f>
              <c:strCache>
                <c:ptCount val="12"/>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pt idx="11">
                  <c:v>Summary*</c:v>
                </c:pt>
              </c:strCache>
            </c:strRef>
          </c:cat>
          <c:val>
            <c:numRef>
              <c:f>'Agency Data Line Item-All funds'!$C$82:$O$82</c:f>
              <c:numCache>
                <c:formatCode>_(* #,##0.0_);_(* \(#,##0.0\);_(* "-"??_);_(@_)</c:formatCode>
                <c:ptCount val="12"/>
                <c:pt idx="0">
                  <c:v>3256.3</c:v>
                </c:pt>
                <c:pt idx="1">
                  <c:v>4702</c:v>
                </c:pt>
                <c:pt idx="2">
                  <c:v>1321.2</c:v>
                </c:pt>
                <c:pt idx="3">
                  <c:v>2442.8000000000002</c:v>
                </c:pt>
                <c:pt idx="4">
                  <c:v>3431.6</c:v>
                </c:pt>
                <c:pt idx="5">
                  <c:v>2478</c:v>
                </c:pt>
                <c:pt idx="6">
                  <c:v>1182.0999999999999</c:v>
                </c:pt>
                <c:pt idx="7">
                  <c:v>495</c:v>
                </c:pt>
                <c:pt idx="8">
                  <c:v>2021.5</c:v>
                </c:pt>
                <c:pt idx="9">
                  <c:v>2021.5</c:v>
                </c:pt>
                <c:pt idx="10">
                  <c:v>798.1</c:v>
                </c:pt>
                <c:pt idx="11">
                  <c:v>24150.1</c:v>
                </c:pt>
              </c:numCache>
            </c:numRef>
          </c:val>
          <c:extLst xmlns:c16r2="http://schemas.microsoft.com/office/drawing/2015/06/chart">
            <c:ext xmlns:c16="http://schemas.microsoft.com/office/drawing/2014/chart" uri="{C3380CC4-5D6E-409C-BE32-E72D297353CC}">
              <c16:uniqueId val="{00000001-498C-4FF0-9978-6AB67D4BDCF6}"/>
            </c:ext>
          </c:extLst>
        </c:ser>
        <c:dLbls>
          <c:showLegendKey val="0"/>
          <c:showVal val="0"/>
          <c:showCatName val="0"/>
          <c:showSerName val="0"/>
          <c:showPercent val="0"/>
          <c:showBubbleSize val="0"/>
        </c:dLbls>
        <c:gapWidth val="150"/>
        <c:overlap val="100"/>
        <c:axId val="205917320"/>
        <c:axId val="206130984"/>
      </c:barChart>
      <c:catAx>
        <c:axId val="205917320"/>
        <c:scaling>
          <c:orientation val="minMax"/>
        </c:scaling>
        <c:delete val="0"/>
        <c:axPos val="b"/>
        <c:numFmt formatCode="General" sourceLinked="1"/>
        <c:majorTickMark val="out"/>
        <c:minorTickMark val="none"/>
        <c:tickLblPos val="nextTo"/>
        <c:spPr>
          <a:ln w="3175">
            <a:solidFill>
              <a:srgbClr val="000000"/>
            </a:solidFill>
            <a:prstDash val="solid"/>
          </a:ln>
        </c:spPr>
        <c:txPr>
          <a:bodyPr rot="0" vert="horz"/>
          <a:lstStyle/>
          <a:p>
            <a:pPr>
              <a:defRPr sz="500" b="0" i="0" u="none" strike="noStrike" baseline="0">
                <a:solidFill>
                  <a:srgbClr val="000000"/>
                </a:solidFill>
                <a:latin typeface="Arial"/>
                <a:ea typeface="Arial"/>
                <a:cs typeface="Arial"/>
              </a:defRPr>
            </a:pPr>
            <a:endParaRPr lang="en-US"/>
          </a:p>
        </c:txPr>
        <c:crossAx val="206130984"/>
        <c:crosses val="autoZero"/>
        <c:auto val="1"/>
        <c:lblAlgn val="ctr"/>
        <c:lblOffset val="100"/>
        <c:tickMarkSkip val="1"/>
        <c:noMultiLvlLbl val="0"/>
      </c:catAx>
      <c:valAx>
        <c:axId val="206130984"/>
        <c:scaling>
          <c:orientation val="minMax"/>
        </c:scaling>
        <c:delete val="0"/>
        <c:axPos val="l"/>
        <c:majorGridlines>
          <c:spPr>
            <a:ln w="3175">
              <a:solidFill>
                <a:srgbClr val="000000"/>
              </a:solidFill>
              <a:prstDash val="solid"/>
            </a:ln>
          </c:spPr>
        </c:majorGridlines>
        <c:numFmt formatCode="#,##0_);[Red]\(#,##0\)" sourceLinked="0"/>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205917320"/>
        <c:crosses val="autoZero"/>
        <c:crossBetween val="between"/>
      </c:valAx>
      <c:dTable>
        <c:showHorzBorder val="1"/>
        <c:showVertBorder val="1"/>
        <c:showOutline val="1"/>
        <c:showKeys val="1"/>
        <c:spPr>
          <a:ln w="3175">
            <a:solidFill>
              <a:srgbClr val="000000"/>
            </a:solidFill>
            <a:prstDash val="solid"/>
          </a:ln>
        </c:spPr>
        <c:txPr>
          <a:bodyPr/>
          <a:lstStyle/>
          <a:p>
            <a:pPr rtl="0">
              <a:defRPr sz="800" b="0" i="0" u="none" strike="noStrike" baseline="0">
                <a:solidFill>
                  <a:srgbClr val="000000"/>
                </a:solidFill>
                <a:latin typeface="Arial"/>
                <a:ea typeface="Arial"/>
                <a:cs typeface="Arial"/>
              </a:defRPr>
            </a:pPr>
            <a:endParaRPr lang="en-US"/>
          </a:p>
        </c:txPr>
      </c:dTable>
      <c:spPr>
        <a:solidFill>
          <a:srgbClr val="FFFFFF"/>
        </a:solidFill>
        <a:ln w="12700">
          <a:solidFill>
            <a:srgbClr val="808080"/>
          </a:solidFill>
          <a:prstDash val="solid"/>
        </a:ln>
      </c:spPr>
    </c:plotArea>
    <c:plotVisOnly val="1"/>
    <c:dispBlanksAs val="gap"/>
    <c:showDLblsOverMax val="0"/>
  </c:chart>
  <c:spPr>
    <a:solidFill>
      <a:srgbClr val="FFFFFF"/>
    </a:solidFill>
    <a:ln w="3175">
      <a:solidFill>
        <a:srgbClr val="000000"/>
      </a:solidFill>
      <a:prstDash val="solid"/>
    </a:ln>
  </c:spPr>
  <c:txPr>
    <a:bodyPr/>
    <a:lstStyle/>
    <a:p>
      <a:pPr>
        <a:defRPr sz="500" b="0" i="0" u="none" strike="noStrike" baseline="0">
          <a:solidFill>
            <a:srgbClr val="000000"/>
          </a:solidFill>
          <a:latin typeface="Arial"/>
          <a:ea typeface="Arial"/>
          <a:cs typeface="Arial"/>
        </a:defRPr>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lang="en-US" sz="1200" b="1" i="0" u="none" strike="noStrike" kern="1200" baseline="0">
                <a:solidFill>
                  <a:srgbClr val="000000"/>
                </a:solidFill>
                <a:latin typeface="Arial"/>
                <a:ea typeface="Arial"/>
                <a:cs typeface="Arial"/>
              </a:defRPr>
            </a:pPr>
            <a:r>
              <a:rPr lang="en-US" sz="1200" b="1" i="0" u="none" strike="noStrike" kern="1200" baseline="0" dirty="0">
                <a:solidFill>
                  <a:srgbClr val="000000"/>
                </a:solidFill>
                <a:latin typeface="Arial"/>
                <a:ea typeface="Arial"/>
                <a:cs typeface="Arial"/>
              </a:rPr>
              <a:t>Appropriations within the Department of Natural Resources</a:t>
            </a:r>
          </a:p>
          <a:p>
            <a:pPr algn="ctr" rtl="0">
              <a:defRPr lang="en-US" sz="1200" b="1" i="0" u="none" strike="noStrike" kern="1200" baseline="0">
                <a:solidFill>
                  <a:srgbClr val="000000"/>
                </a:solidFill>
                <a:latin typeface="Arial"/>
                <a:ea typeface="Arial"/>
                <a:cs typeface="Arial"/>
              </a:defRPr>
            </a:pPr>
            <a:r>
              <a:rPr lang="en-US" sz="1200" b="1" i="0" u="none" strike="noStrike" kern="1200" baseline="0" dirty="0">
                <a:solidFill>
                  <a:srgbClr val="000000"/>
                </a:solidFill>
                <a:latin typeface="Arial"/>
                <a:ea typeface="Arial"/>
                <a:cs typeface="Arial"/>
              </a:rPr>
              <a:t>(GF Only)</a:t>
            </a:r>
          </a:p>
          <a:p>
            <a:pPr algn="ctr" rtl="0">
              <a:defRPr lang="en-US" sz="1200" b="1" i="0" u="none" strike="noStrike" kern="1200" baseline="0">
                <a:solidFill>
                  <a:srgbClr val="000000"/>
                </a:solidFill>
                <a:latin typeface="Arial"/>
                <a:ea typeface="Arial"/>
                <a:cs typeface="Arial"/>
              </a:defRPr>
            </a:pPr>
            <a:r>
              <a:rPr lang="en-US" sz="1200" b="1" i="0" u="none" strike="noStrike" kern="1200" baseline="0" dirty="0">
                <a:solidFill>
                  <a:srgbClr val="000000"/>
                </a:solidFill>
                <a:latin typeface="Arial"/>
                <a:ea typeface="Arial"/>
                <a:cs typeface="Arial"/>
              </a:rPr>
              <a:t>($ Thousands)</a:t>
            </a:r>
          </a:p>
        </c:rich>
      </c:tx>
      <c:layout>
        <c:manualLayout>
          <c:xMode val="edge"/>
          <c:yMode val="edge"/>
          <c:x val="0.24526198439242003"/>
          <c:y val="1.9639934533551555E-2"/>
        </c:manualLayout>
      </c:layout>
      <c:overlay val="0"/>
      <c:spPr>
        <a:noFill/>
        <a:ln w="25400">
          <a:noFill/>
        </a:ln>
      </c:spPr>
    </c:title>
    <c:autoTitleDeleted val="0"/>
    <c:plotArea>
      <c:layout>
        <c:manualLayout>
          <c:layoutTarget val="inner"/>
          <c:xMode val="edge"/>
          <c:yMode val="edge"/>
          <c:x val="0.29233004737284096"/>
          <c:y val="0.14841943206711622"/>
          <c:w val="0.68983271739861951"/>
          <c:h val="0.55755591925804693"/>
        </c:manualLayout>
      </c:layout>
      <c:lineChart>
        <c:grouping val="standard"/>
        <c:varyColors val="0"/>
        <c:ser>
          <c:idx val="2"/>
          <c:order val="0"/>
          <c:tx>
            <c:strRef>
              <c:f>'Agency Data GF Only'!$B$35</c:f>
              <c:strCache>
                <c:ptCount val="1"/>
                <c:pt idx="0">
                  <c:v>Fire Suppression, Land &amp; Water Resources</c:v>
                </c:pt>
              </c:strCache>
            </c:strRef>
          </c:tx>
          <c:spPr>
            <a:ln w="25400">
              <a:solidFill>
                <a:srgbClr val="008000"/>
              </a:solidFill>
              <a:prstDash val="solid"/>
            </a:ln>
          </c:spPr>
          <c:marker>
            <c:symbol val="triangle"/>
            <c:size val="5"/>
            <c:spPr>
              <a:solidFill>
                <a:srgbClr val="008000"/>
              </a:solidFill>
              <a:ln>
                <a:solidFill>
                  <a:srgbClr val="008000"/>
                </a:solidFill>
                <a:prstDash val="solid"/>
              </a:ln>
            </c:spPr>
          </c:marker>
          <c:cat>
            <c:strRef>
              <c:f>'Agency Data GF Only'!$E$2:$O$2</c:f>
              <c:strCache>
                <c:ptCount val="11"/>
                <c:pt idx="0">
                  <c:v>08MgtPln</c:v>
                </c:pt>
                <c:pt idx="1">
                  <c:v>09MgtPln</c:v>
                </c:pt>
                <c:pt idx="2">
                  <c:v>10MgtPln</c:v>
                </c:pt>
                <c:pt idx="3">
                  <c:v>11MgtPln</c:v>
                </c:pt>
                <c:pt idx="4">
                  <c:v>12MgtPln</c:v>
                </c:pt>
                <c:pt idx="5">
                  <c:v>13MgtPln</c:v>
                </c:pt>
                <c:pt idx="6">
                  <c:v>14MgtPln</c:v>
                </c:pt>
                <c:pt idx="7">
                  <c:v>15MgtPln</c:v>
                </c:pt>
                <c:pt idx="8">
                  <c:v>16MgtPln</c:v>
                </c:pt>
                <c:pt idx="9">
                  <c:v>17MgtPln</c:v>
                </c:pt>
                <c:pt idx="10">
                  <c:v>18Gov</c:v>
                </c:pt>
              </c:strCache>
            </c:strRef>
          </c:cat>
          <c:val>
            <c:numRef>
              <c:f>'Agency Data GF Only'!$E$21:$O$21</c:f>
              <c:numCache>
                <c:formatCode>_(* #,##0.0_);_(* \(#,##0.0\);_(* "-"??_);_(@_)</c:formatCode>
                <c:ptCount val="11"/>
                <c:pt idx="0">
                  <c:v>42310.499999999993</c:v>
                </c:pt>
                <c:pt idx="1">
                  <c:v>46089.200000000004</c:v>
                </c:pt>
                <c:pt idx="2">
                  <c:v>48214.000000000007</c:v>
                </c:pt>
                <c:pt idx="3">
                  <c:v>48932.599999999991</c:v>
                </c:pt>
                <c:pt idx="4">
                  <c:v>53777.8</c:v>
                </c:pt>
                <c:pt idx="5">
                  <c:v>56441.700000000004</c:v>
                </c:pt>
                <c:pt idx="6">
                  <c:v>57653.900000000009</c:v>
                </c:pt>
                <c:pt idx="7">
                  <c:v>57840.7</c:v>
                </c:pt>
                <c:pt idx="8">
                  <c:v>53334.1</c:v>
                </c:pt>
                <c:pt idx="9">
                  <c:v>51838.6</c:v>
                </c:pt>
                <c:pt idx="10">
                  <c:v>52397.8</c:v>
                </c:pt>
              </c:numCache>
            </c:numRef>
          </c:val>
          <c:smooth val="0"/>
          <c:extLst xmlns:c16r2="http://schemas.microsoft.com/office/drawing/2015/06/chart">
            <c:ext xmlns:c16="http://schemas.microsoft.com/office/drawing/2014/chart" uri="{C3380CC4-5D6E-409C-BE32-E72D297353CC}">
              <c16:uniqueId val="{00000000-B5B6-4861-802D-CE16886E264D}"/>
            </c:ext>
          </c:extLst>
        </c:ser>
        <c:ser>
          <c:idx val="0"/>
          <c:order val="1"/>
          <c:tx>
            <c:strRef>
              <c:f>'Agency Data GF Only'!$B$19</c:f>
              <c:strCache>
                <c:ptCount val="1"/>
                <c:pt idx="0">
                  <c:v>Administration &amp; Support</c:v>
                </c:pt>
              </c:strCache>
            </c:strRef>
          </c:tx>
          <c:spPr>
            <a:ln w="25400">
              <a:solidFill>
                <a:srgbClr val="000080"/>
              </a:solidFill>
              <a:prstDash val="solid"/>
            </a:ln>
          </c:spPr>
          <c:marker>
            <c:symbol val="diamond"/>
            <c:size val="7"/>
            <c:spPr>
              <a:solidFill>
                <a:srgbClr val="000080"/>
              </a:solidFill>
              <a:ln>
                <a:solidFill>
                  <a:srgbClr val="000080"/>
                </a:solidFill>
                <a:prstDash val="solid"/>
              </a:ln>
            </c:spPr>
          </c:marker>
          <c:cat>
            <c:strRef>
              <c:f>'Agency Data GF Only'!$E$2:$O$2</c:f>
              <c:strCache>
                <c:ptCount val="11"/>
                <c:pt idx="0">
                  <c:v>08MgtPln</c:v>
                </c:pt>
                <c:pt idx="1">
                  <c:v>09MgtPln</c:v>
                </c:pt>
                <c:pt idx="2">
                  <c:v>10MgtPln</c:v>
                </c:pt>
                <c:pt idx="3">
                  <c:v>11MgtPln</c:v>
                </c:pt>
                <c:pt idx="4">
                  <c:v>12MgtPln</c:v>
                </c:pt>
                <c:pt idx="5">
                  <c:v>13MgtPln</c:v>
                </c:pt>
                <c:pt idx="6">
                  <c:v>14MgtPln</c:v>
                </c:pt>
                <c:pt idx="7">
                  <c:v>15MgtPln</c:v>
                </c:pt>
                <c:pt idx="8">
                  <c:v>16MgtPln</c:v>
                </c:pt>
                <c:pt idx="9">
                  <c:v>17MgtPln</c:v>
                </c:pt>
                <c:pt idx="10">
                  <c:v>18Gov</c:v>
                </c:pt>
              </c:strCache>
            </c:strRef>
          </c:cat>
          <c:val>
            <c:numRef>
              <c:f>'Agency Data GF Only'!$E$19:$O$19</c:f>
              <c:numCache>
                <c:formatCode>_(* #,##0.0_);_(* \(#,##0.0\);_(* "-"??_);_(@_)</c:formatCode>
                <c:ptCount val="11"/>
                <c:pt idx="0">
                  <c:v>19729</c:v>
                </c:pt>
                <c:pt idx="1">
                  <c:v>16656.599999999999</c:v>
                </c:pt>
                <c:pt idx="2">
                  <c:v>21657.9</c:v>
                </c:pt>
                <c:pt idx="3">
                  <c:v>23017.899999999998</c:v>
                </c:pt>
                <c:pt idx="4">
                  <c:v>21163.9</c:v>
                </c:pt>
                <c:pt idx="5">
                  <c:v>21905.100000000002</c:v>
                </c:pt>
                <c:pt idx="6">
                  <c:v>22293.3</c:v>
                </c:pt>
                <c:pt idx="7">
                  <c:v>28795.599999999999</c:v>
                </c:pt>
                <c:pt idx="8">
                  <c:v>17581.2</c:v>
                </c:pt>
                <c:pt idx="9">
                  <c:v>16611.099999999999</c:v>
                </c:pt>
                <c:pt idx="10">
                  <c:v>15838.3</c:v>
                </c:pt>
              </c:numCache>
            </c:numRef>
          </c:val>
          <c:smooth val="0"/>
          <c:extLst xmlns:c16r2="http://schemas.microsoft.com/office/drawing/2015/06/chart">
            <c:ext xmlns:c16="http://schemas.microsoft.com/office/drawing/2014/chart" uri="{C3380CC4-5D6E-409C-BE32-E72D297353CC}">
              <c16:uniqueId val="{00000001-B5B6-4861-802D-CE16886E264D}"/>
            </c:ext>
          </c:extLst>
        </c:ser>
        <c:ser>
          <c:idx val="1"/>
          <c:order val="2"/>
          <c:tx>
            <c:strRef>
              <c:f>'Agency Data GF Only'!$B$20</c:f>
              <c:strCache>
                <c:ptCount val="1"/>
                <c:pt idx="0">
                  <c:v>Oil &amp; Gas</c:v>
                </c:pt>
              </c:strCache>
            </c:strRef>
          </c:tx>
          <c:spPr>
            <a:ln w="25400">
              <a:solidFill>
                <a:srgbClr val="FF00FF"/>
              </a:solidFill>
              <a:prstDash val="solid"/>
            </a:ln>
          </c:spPr>
          <c:marker>
            <c:symbol val="square"/>
            <c:size val="7"/>
            <c:spPr>
              <a:solidFill>
                <a:srgbClr val="FF00FF"/>
              </a:solidFill>
              <a:ln>
                <a:solidFill>
                  <a:srgbClr val="FF00FF"/>
                </a:solidFill>
                <a:prstDash val="solid"/>
              </a:ln>
            </c:spPr>
          </c:marker>
          <c:cat>
            <c:strRef>
              <c:f>'Agency Data GF Only'!$E$2:$O$2</c:f>
              <c:strCache>
                <c:ptCount val="11"/>
                <c:pt idx="0">
                  <c:v>08MgtPln</c:v>
                </c:pt>
                <c:pt idx="1">
                  <c:v>09MgtPln</c:v>
                </c:pt>
                <c:pt idx="2">
                  <c:v>10MgtPln</c:v>
                </c:pt>
                <c:pt idx="3">
                  <c:v>11MgtPln</c:v>
                </c:pt>
                <c:pt idx="4">
                  <c:v>12MgtPln</c:v>
                </c:pt>
                <c:pt idx="5">
                  <c:v>13MgtPln</c:v>
                </c:pt>
                <c:pt idx="6">
                  <c:v>14MgtPln</c:v>
                </c:pt>
                <c:pt idx="7">
                  <c:v>15MgtPln</c:v>
                </c:pt>
                <c:pt idx="8">
                  <c:v>16MgtPln</c:v>
                </c:pt>
                <c:pt idx="9">
                  <c:v>17MgtPln</c:v>
                </c:pt>
                <c:pt idx="10">
                  <c:v>18Gov</c:v>
                </c:pt>
              </c:strCache>
            </c:strRef>
          </c:cat>
          <c:val>
            <c:numRef>
              <c:f>'Agency Data GF Only'!$E$20:$O$20</c:f>
              <c:numCache>
                <c:formatCode>_(* #,##0.0_);_(* \(#,##0.0\);_(* "-"??_);_(@_)</c:formatCode>
                <c:ptCount val="11"/>
                <c:pt idx="0">
                  <c:v>10099.5</c:v>
                </c:pt>
                <c:pt idx="1">
                  <c:v>21349.9</c:v>
                </c:pt>
                <c:pt idx="2">
                  <c:v>11140.8</c:v>
                </c:pt>
                <c:pt idx="3">
                  <c:v>10546.4</c:v>
                </c:pt>
                <c:pt idx="4">
                  <c:v>11962.6</c:v>
                </c:pt>
                <c:pt idx="5">
                  <c:v>12020.7</c:v>
                </c:pt>
                <c:pt idx="6">
                  <c:v>12484.800000000001</c:v>
                </c:pt>
                <c:pt idx="7">
                  <c:v>10994.2</c:v>
                </c:pt>
                <c:pt idx="8">
                  <c:v>9921</c:v>
                </c:pt>
                <c:pt idx="9">
                  <c:v>9604.1</c:v>
                </c:pt>
                <c:pt idx="10">
                  <c:v>8695.2999999999993</c:v>
                </c:pt>
              </c:numCache>
            </c:numRef>
          </c:val>
          <c:smooth val="0"/>
          <c:extLst xmlns:c16r2="http://schemas.microsoft.com/office/drawing/2015/06/chart">
            <c:ext xmlns:c16="http://schemas.microsoft.com/office/drawing/2014/chart" uri="{C3380CC4-5D6E-409C-BE32-E72D297353CC}">
              <c16:uniqueId val="{00000002-B5B6-4861-802D-CE16886E264D}"/>
            </c:ext>
          </c:extLst>
        </c:ser>
        <c:ser>
          <c:idx val="4"/>
          <c:order val="3"/>
          <c:tx>
            <c:strRef>
              <c:f>'Agency Data GF Only'!$B$23</c:f>
              <c:strCache>
                <c:ptCount val="1"/>
                <c:pt idx="0">
                  <c:v>Parks &amp; Outdoor Rec.</c:v>
                </c:pt>
              </c:strCache>
            </c:strRef>
          </c:tx>
          <c:spPr>
            <a:ln w="25400">
              <a:solidFill>
                <a:srgbClr val="800080"/>
              </a:solidFill>
              <a:prstDash val="solid"/>
            </a:ln>
          </c:spPr>
          <c:marker>
            <c:symbol val="star"/>
            <c:size val="7"/>
            <c:spPr>
              <a:noFill/>
              <a:ln>
                <a:solidFill>
                  <a:srgbClr val="800080"/>
                </a:solidFill>
                <a:prstDash val="solid"/>
              </a:ln>
            </c:spPr>
          </c:marker>
          <c:cat>
            <c:strRef>
              <c:f>'Agency Data GF Only'!$E$2:$O$2</c:f>
              <c:strCache>
                <c:ptCount val="11"/>
                <c:pt idx="0">
                  <c:v>08MgtPln</c:v>
                </c:pt>
                <c:pt idx="1">
                  <c:v>09MgtPln</c:v>
                </c:pt>
                <c:pt idx="2">
                  <c:v>10MgtPln</c:v>
                </c:pt>
                <c:pt idx="3">
                  <c:v>11MgtPln</c:v>
                </c:pt>
                <c:pt idx="4">
                  <c:v>12MgtPln</c:v>
                </c:pt>
                <c:pt idx="5">
                  <c:v>13MgtPln</c:v>
                </c:pt>
                <c:pt idx="6">
                  <c:v>14MgtPln</c:v>
                </c:pt>
                <c:pt idx="7">
                  <c:v>15MgtPln</c:v>
                </c:pt>
                <c:pt idx="8">
                  <c:v>16MgtPln</c:v>
                </c:pt>
                <c:pt idx="9">
                  <c:v>17MgtPln</c:v>
                </c:pt>
                <c:pt idx="10">
                  <c:v>18Gov</c:v>
                </c:pt>
              </c:strCache>
            </c:strRef>
          </c:cat>
          <c:val>
            <c:numRef>
              <c:f>'Agency Data GF Only'!$E$23:$O$23</c:f>
              <c:numCache>
                <c:formatCode>_(* #,##0.0_);_(* \(#,##0.0\);_(* "-"??_);_(@_)</c:formatCode>
                <c:ptCount val="11"/>
                <c:pt idx="0">
                  <c:v>7113.1</c:v>
                </c:pt>
                <c:pt idx="1">
                  <c:v>8061.5999999999995</c:v>
                </c:pt>
                <c:pt idx="2">
                  <c:v>8363.7999999999993</c:v>
                </c:pt>
                <c:pt idx="3">
                  <c:v>8616</c:v>
                </c:pt>
                <c:pt idx="4">
                  <c:v>8982</c:v>
                </c:pt>
                <c:pt idx="5">
                  <c:v>9475.9000000000015</c:v>
                </c:pt>
                <c:pt idx="6">
                  <c:v>9923.4</c:v>
                </c:pt>
                <c:pt idx="7">
                  <c:v>10286.5</c:v>
                </c:pt>
                <c:pt idx="8">
                  <c:v>9719</c:v>
                </c:pt>
                <c:pt idx="9">
                  <c:v>9552.8000000000011</c:v>
                </c:pt>
                <c:pt idx="10">
                  <c:v>9301.7000000000007</c:v>
                </c:pt>
              </c:numCache>
            </c:numRef>
          </c:val>
          <c:smooth val="0"/>
          <c:extLst xmlns:c16r2="http://schemas.microsoft.com/office/drawing/2015/06/chart">
            <c:ext xmlns:c16="http://schemas.microsoft.com/office/drawing/2014/chart" uri="{C3380CC4-5D6E-409C-BE32-E72D297353CC}">
              <c16:uniqueId val="{00000003-B5B6-4861-802D-CE16886E264D}"/>
            </c:ext>
          </c:extLst>
        </c:ser>
        <c:ser>
          <c:idx val="3"/>
          <c:order val="4"/>
          <c:tx>
            <c:strRef>
              <c:f>'Agency Data GF Only'!$B$22</c:f>
              <c:strCache>
                <c:ptCount val="1"/>
                <c:pt idx="0">
                  <c:v>Agriculture</c:v>
                </c:pt>
              </c:strCache>
            </c:strRef>
          </c:tx>
          <c:spPr>
            <a:ln w="25400">
              <a:solidFill>
                <a:srgbClr val="00FFFF"/>
              </a:solidFill>
              <a:prstDash val="solid"/>
            </a:ln>
          </c:spPr>
          <c:marker>
            <c:symbol val="x"/>
            <c:size val="7"/>
            <c:spPr>
              <a:noFill/>
              <a:ln>
                <a:solidFill>
                  <a:srgbClr val="00FFFF"/>
                </a:solidFill>
                <a:prstDash val="solid"/>
              </a:ln>
            </c:spPr>
          </c:marker>
          <c:cat>
            <c:strRef>
              <c:f>'Agency Data GF Only'!$E$2:$O$2</c:f>
              <c:strCache>
                <c:ptCount val="11"/>
                <c:pt idx="0">
                  <c:v>08MgtPln</c:v>
                </c:pt>
                <c:pt idx="1">
                  <c:v>09MgtPln</c:v>
                </c:pt>
                <c:pt idx="2">
                  <c:v>10MgtPln</c:v>
                </c:pt>
                <c:pt idx="3">
                  <c:v>11MgtPln</c:v>
                </c:pt>
                <c:pt idx="4">
                  <c:v>12MgtPln</c:v>
                </c:pt>
                <c:pt idx="5">
                  <c:v>13MgtPln</c:v>
                </c:pt>
                <c:pt idx="6">
                  <c:v>14MgtPln</c:v>
                </c:pt>
                <c:pt idx="7">
                  <c:v>15MgtPln</c:v>
                </c:pt>
                <c:pt idx="8">
                  <c:v>16MgtPln</c:v>
                </c:pt>
                <c:pt idx="9">
                  <c:v>17MgtPln</c:v>
                </c:pt>
                <c:pt idx="10">
                  <c:v>18Gov</c:v>
                </c:pt>
              </c:strCache>
            </c:strRef>
          </c:cat>
          <c:val>
            <c:numRef>
              <c:f>'Agency Data GF Only'!$E$22:$O$22</c:f>
              <c:numCache>
                <c:formatCode>_(* #,##0.0_);_(* \(#,##0.0\);_(* "-"??_);_(@_)</c:formatCode>
                <c:ptCount val="11"/>
                <c:pt idx="0">
                  <c:v>5102.8999999999996</c:v>
                </c:pt>
                <c:pt idx="1">
                  <c:v>6081</c:v>
                </c:pt>
                <c:pt idx="2">
                  <c:v>6019.3</c:v>
                </c:pt>
                <c:pt idx="3">
                  <c:v>5829.4</c:v>
                </c:pt>
                <c:pt idx="4">
                  <c:v>6001</c:v>
                </c:pt>
                <c:pt idx="5">
                  <c:v>6301</c:v>
                </c:pt>
                <c:pt idx="6">
                  <c:v>6674.1</c:v>
                </c:pt>
                <c:pt idx="7">
                  <c:v>6624.3</c:v>
                </c:pt>
                <c:pt idx="8">
                  <c:v>5986.6</c:v>
                </c:pt>
                <c:pt idx="9">
                  <c:v>5831</c:v>
                </c:pt>
                <c:pt idx="10">
                  <c:v>3683.2999999999997</c:v>
                </c:pt>
              </c:numCache>
            </c:numRef>
          </c:val>
          <c:smooth val="0"/>
          <c:extLst xmlns:c16r2="http://schemas.microsoft.com/office/drawing/2015/06/chart">
            <c:ext xmlns:c16="http://schemas.microsoft.com/office/drawing/2014/chart" uri="{C3380CC4-5D6E-409C-BE32-E72D297353CC}">
              <c16:uniqueId val="{00000004-B5B6-4861-802D-CE16886E264D}"/>
            </c:ext>
          </c:extLst>
        </c:ser>
        <c:dLbls>
          <c:showLegendKey val="0"/>
          <c:showVal val="0"/>
          <c:showCatName val="0"/>
          <c:showSerName val="0"/>
          <c:showPercent val="0"/>
          <c:showBubbleSize val="0"/>
        </c:dLbls>
        <c:marker val="1"/>
        <c:smooth val="0"/>
        <c:axId val="206132160"/>
        <c:axId val="206132552"/>
      </c:lineChart>
      <c:catAx>
        <c:axId val="206132160"/>
        <c:scaling>
          <c:orientation val="minMax"/>
        </c:scaling>
        <c:delete val="0"/>
        <c:axPos val="b"/>
        <c:numFmt formatCode="General" sourceLinked="1"/>
        <c:majorTickMark val="out"/>
        <c:minorTickMark val="none"/>
        <c:tickLblPos val="nextTo"/>
        <c:spPr>
          <a:ln w="3175">
            <a:solidFill>
              <a:srgbClr val="000000"/>
            </a:solidFill>
            <a:prstDash val="solid"/>
          </a:ln>
        </c:spPr>
        <c:txPr>
          <a:bodyPr rot="-2700000" vert="horz"/>
          <a:lstStyle/>
          <a:p>
            <a:pPr>
              <a:defRPr/>
            </a:pPr>
            <a:endParaRPr lang="en-US"/>
          </a:p>
        </c:txPr>
        <c:crossAx val="206132552"/>
        <c:crosses val="autoZero"/>
        <c:auto val="1"/>
        <c:lblAlgn val="ctr"/>
        <c:lblOffset val="100"/>
        <c:tickMarkSkip val="1"/>
        <c:noMultiLvlLbl val="0"/>
      </c:catAx>
      <c:valAx>
        <c:axId val="206132552"/>
        <c:scaling>
          <c:orientation val="minMax"/>
        </c:scaling>
        <c:delete val="0"/>
        <c:axPos val="l"/>
        <c:majorGridlines>
          <c:spPr>
            <a:ln w="3175">
              <a:solidFill>
                <a:srgbClr val="000000"/>
              </a:solidFill>
              <a:prstDash val="solid"/>
            </a:ln>
          </c:spPr>
        </c:majorGridlines>
        <c:numFmt formatCode="_(* #,##0.0_);_(* \(#,##0.0\);_(* &quot;-&quot;??_);_(@_)" sourceLinked="1"/>
        <c:majorTickMark val="out"/>
        <c:minorTickMark val="none"/>
        <c:tickLblPos val="nextTo"/>
        <c:spPr>
          <a:ln w="3175">
            <a:solidFill>
              <a:srgbClr val="000000"/>
            </a:solidFill>
            <a:prstDash val="solid"/>
          </a:ln>
        </c:spPr>
        <c:txPr>
          <a:bodyPr rot="0" vert="horz"/>
          <a:lstStyle/>
          <a:p>
            <a:pPr>
              <a:defRPr/>
            </a:pPr>
            <a:endParaRPr lang="en-US"/>
          </a:p>
        </c:txPr>
        <c:crossAx val="206132160"/>
        <c:crosses val="autoZero"/>
        <c:crossBetween val="between"/>
      </c:valAx>
      <c:dTable>
        <c:showHorzBorder val="1"/>
        <c:showVertBorder val="1"/>
        <c:showOutline val="1"/>
        <c:showKeys val="1"/>
        <c:spPr>
          <a:ln w="3175">
            <a:solidFill>
              <a:srgbClr val="000000"/>
            </a:solidFill>
            <a:prstDash val="solid"/>
          </a:ln>
        </c:spPr>
        <c:txPr>
          <a:bodyPr/>
          <a:lstStyle/>
          <a:p>
            <a:pPr rtl="0">
              <a:defRPr sz="800" baseline="0"/>
            </a:pPr>
            <a:endParaRPr lang="en-US"/>
          </a:p>
        </c:txPr>
      </c:dTable>
      <c:spPr>
        <a:solidFill>
          <a:srgbClr val="FFFFFF"/>
        </a:solidFill>
        <a:ln w="12700">
          <a:solidFill>
            <a:srgbClr val="808080"/>
          </a:solidFill>
          <a:prstDash val="solid"/>
        </a:ln>
      </c:spPr>
    </c:plotArea>
    <c:plotVisOnly val="1"/>
    <c:dispBlanksAs val="gap"/>
    <c:showDLblsOverMax val="0"/>
  </c:chart>
  <c:spPr>
    <a:noFill/>
    <a:ln w="9525">
      <a:noFill/>
    </a:ln>
  </c:spPr>
  <c:txPr>
    <a:bodyPr/>
    <a:lstStyle/>
    <a:p>
      <a:pPr>
        <a:defRPr sz="850" b="0" i="0" u="none" strike="noStrike" baseline="0">
          <a:solidFill>
            <a:srgbClr val="000000"/>
          </a:solidFill>
          <a:latin typeface="Arial"/>
          <a:ea typeface="Arial"/>
          <a:cs typeface="Arial"/>
        </a:defRPr>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Appropriations within the Department of Natural Resources</a:t>
            </a:r>
          </a:p>
          <a:p>
            <a:pPr>
              <a:defRPr/>
            </a:pPr>
            <a:r>
              <a:rPr lang="en-US" dirty="0"/>
              <a:t>(All Funds)</a:t>
            </a:r>
          </a:p>
          <a:p>
            <a:pPr>
              <a:defRPr/>
            </a:pPr>
            <a:r>
              <a:rPr lang="en-US" dirty="0"/>
              <a:t>($ Thousands)</a:t>
            </a:r>
          </a:p>
        </c:rich>
      </c:tx>
      <c:layout>
        <c:manualLayout>
          <c:xMode val="edge"/>
          <c:yMode val="edge"/>
          <c:x val="0.24526198439242003"/>
          <c:y val="1.9639934533551555E-2"/>
        </c:manualLayout>
      </c:layout>
      <c:overlay val="0"/>
      <c:spPr>
        <a:noFill/>
        <a:ln w="25400">
          <a:noFill/>
        </a:ln>
      </c:spPr>
    </c:title>
    <c:autoTitleDeleted val="0"/>
    <c:plotArea>
      <c:layout>
        <c:manualLayout>
          <c:layoutTarget val="inner"/>
          <c:xMode val="edge"/>
          <c:yMode val="edge"/>
          <c:x val="0.20578223708658491"/>
          <c:y val="0.10638297872340426"/>
          <c:w val="0.79264214046822745"/>
          <c:h val="0.59183280281454187"/>
        </c:manualLayout>
      </c:layout>
      <c:lineChart>
        <c:grouping val="standard"/>
        <c:varyColors val="0"/>
        <c:ser>
          <c:idx val="2"/>
          <c:order val="0"/>
          <c:tx>
            <c:strRef>
              <c:f>'Agency Data (All Funds)'!$B$7</c:f>
              <c:strCache>
                <c:ptCount val="1"/>
                <c:pt idx="0">
                  <c:v>Fire Suppression, Land &amp; Water Resources</c:v>
                </c:pt>
              </c:strCache>
            </c:strRef>
          </c:tx>
          <c:spPr>
            <a:ln w="25400">
              <a:solidFill>
                <a:srgbClr val="008000"/>
              </a:solidFill>
              <a:prstDash val="solid"/>
            </a:ln>
          </c:spPr>
          <c:marker>
            <c:symbol val="triangle"/>
            <c:size val="5"/>
            <c:spPr>
              <a:solidFill>
                <a:srgbClr val="008000"/>
              </a:solidFill>
              <a:ln>
                <a:solidFill>
                  <a:srgbClr val="008000"/>
                </a:solidFill>
                <a:prstDash val="solid"/>
              </a:ln>
            </c:spPr>
          </c:marker>
          <c:cat>
            <c:strRef>
              <c:f>'Agency Data (All Funds)'!$E$3:$O$3</c:f>
              <c:strCache>
                <c:ptCount val="11"/>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strCache>
            </c:strRef>
          </c:cat>
          <c:val>
            <c:numRef>
              <c:f>'Agency Data (All Funds)'!$E$7:$O$7</c:f>
              <c:numCache>
                <c:formatCode>_(* #,##0.0_);_(* \(#,##0.0\);_(* "-"??_);_(@_)</c:formatCode>
                <c:ptCount val="11"/>
                <c:pt idx="0">
                  <c:v>64238.200000000004</c:v>
                </c:pt>
                <c:pt idx="1">
                  <c:v>69074.800000000017</c:v>
                </c:pt>
                <c:pt idx="2">
                  <c:v>70894.899999999994</c:v>
                </c:pt>
                <c:pt idx="3">
                  <c:v>74617.099999999991</c:v>
                </c:pt>
                <c:pt idx="4">
                  <c:v>74484</c:v>
                </c:pt>
                <c:pt idx="5">
                  <c:v>83463.199999999997</c:v>
                </c:pt>
                <c:pt idx="6">
                  <c:v>85117.1</c:v>
                </c:pt>
                <c:pt idx="7">
                  <c:v>84167.4</c:v>
                </c:pt>
                <c:pt idx="8">
                  <c:v>79684.3</c:v>
                </c:pt>
                <c:pt idx="9">
                  <c:v>81930.700000000012</c:v>
                </c:pt>
                <c:pt idx="10">
                  <c:v>81278.2</c:v>
                </c:pt>
              </c:numCache>
            </c:numRef>
          </c:val>
          <c:smooth val="0"/>
          <c:extLst xmlns:c16r2="http://schemas.microsoft.com/office/drawing/2015/06/chart">
            <c:ext xmlns:c16="http://schemas.microsoft.com/office/drawing/2014/chart" uri="{C3380CC4-5D6E-409C-BE32-E72D297353CC}">
              <c16:uniqueId val="{00000000-5762-4321-8DB5-5CFC939E994A}"/>
            </c:ext>
          </c:extLst>
        </c:ser>
        <c:ser>
          <c:idx val="0"/>
          <c:order val="1"/>
          <c:tx>
            <c:strRef>
              <c:f>'Agency Data (All Funds)'!$B$5</c:f>
              <c:strCache>
                <c:ptCount val="1"/>
                <c:pt idx="0">
                  <c:v>Administration &amp; Support</c:v>
                </c:pt>
              </c:strCache>
            </c:strRef>
          </c:tx>
          <c:spPr>
            <a:ln w="25400">
              <a:solidFill>
                <a:srgbClr val="000080"/>
              </a:solidFill>
              <a:prstDash val="solid"/>
            </a:ln>
          </c:spPr>
          <c:marker>
            <c:symbol val="diamond"/>
            <c:size val="7"/>
            <c:spPr>
              <a:solidFill>
                <a:srgbClr val="000080"/>
              </a:solidFill>
              <a:ln>
                <a:solidFill>
                  <a:srgbClr val="000080"/>
                </a:solidFill>
                <a:prstDash val="solid"/>
              </a:ln>
            </c:spPr>
          </c:marker>
          <c:cat>
            <c:strRef>
              <c:f>'Agency Data (All Funds)'!$E$3:$O$3</c:f>
              <c:strCache>
                <c:ptCount val="11"/>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strCache>
            </c:strRef>
          </c:cat>
          <c:val>
            <c:numRef>
              <c:f>'Agency Data (All Funds)'!$E$5:$O$5</c:f>
              <c:numCache>
                <c:formatCode>_(* #,##0.0_);_(* \(#,##0.0\);_(* "-"??_);_(@_)</c:formatCode>
                <c:ptCount val="11"/>
                <c:pt idx="0">
                  <c:v>28000.699999999997</c:v>
                </c:pt>
                <c:pt idx="1">
                  <c:v>24586.499999999996</c:v>
                </c:pt>
                <c:pt idx="2">
                  <c:v>30899.5</c:v>
                </c:pt>
                <c:pt idx="3">
                  <c:v>32949.300000000003</c:v>
                </c:pt>
                <c:pt idx="4">
                  <c:v>31675.5</c:v>
                </c:pt>
                <c:pt idx="5">
                  <c:v>35161.700000000004</c:v>
                </c:pt>
                <c:pt idx="6">
                  <c:v>37813.300000000003</c:v>
                </c:pt>
                <c:pt idx="7">
                  <c:v>44609.599999999999</c:v>
                </c:pt>
                <c:pt idx="8">
                  <c:v>41767.9</c:v>
                </c:pt>
                <c:pt idx="9">
                  <c:v>31940.699999999997</c:v>
                </c:pt>
                <c:pt idx="10">
                  <c:v>29940.000000000004</c:v>
                </c:pt>
              </c:numCache>
            </c:numRef>
          </c:val>
          <c:smooth val="0"/>
          <c:extLst xmlns:c16r2="http://schemas.microsoft.com/office/drawing/2015/06/chart">
            <c:ext xmlns:c16="http://schemas.microsoft.com/office/drawing/2014/chart" uri="{C3380CC4-5D6E-409C-BE32-E72D297353CC}">
              <c16:uniqueId val="{00000001-5762-4321-8DB5-5CFC939E994A}"/>
            </c:ext>
          </c:extLst>
        </c:ser>
        <c:ser>
          <c:idx val="1"/>
          <c:order val="2"/>
          <c:tx>
            <c:strRef>
              <c:f>'Agency Data (All Funds)'!$B$6</c:f>
              <c:strCache>
                <c:ptCount val="1"/>
                <c:pt idx="0">
                  <c:v>Oil &amp; Gas</c:v>
                </c:pt>
              </c:strCache>
            </c:strRef>
          </c:tx>
          <c:spPr>
            <a:ln w="25400">
              <a:solidFill>
                <a:srgbClr val="FF00FF"/>
              </a:solidFill>
              <a:prstDash val="solid"/>
            </a:ln>
          </c:spPr>
          <c:marker>
            <c:symbol val="square"/>
            <c:size val="7"/>
            <c:spPr>
              <a:solidFill>
                <a:srgbClr val="FF00FF"/>
              </a:solidFill>
              <a:ln>
                <a:solidFill>
                  <a:srgbClr val="FF00FF"/>
                </a:solidFill>
                <a:prstDash val="solid"/>
              </a:ln>
            </c:spPr>
          </c:marker>
          <c:cat>
            <c:strRef>
              <c:f>'Agency Data (All Funds)'!$E$3:$O$3</c:f>
              <c:strCache>
                <c:ptCount val="11"/>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strCache>
            </c:strRef>
          </c:cat>
          <c:val>
            <c:numRef>
              <c:f>'Agency Data (All Funds)'!$E$6:$O$6</c:f>
              <c:numCache>
                <c:formatCode>_(* #,##0.0_);_(* \(#,##0.0\);_(* "-"??_);_(@_)</c:formatCode>
                <c:ptCount val="11"/>
                <c:pt idx="0">
                  <c:v>18523.7</c:v>
                </c:pt>
                <c:pt idx="1">
                  <c:v>30557.199999999997</c:v>
                </c:pt>
                <c:pt idx="2">
                  <c:v>22939.3</c:v>
                </c:pt>
                <c:pt idx="3">
                  <c:v>22910.2</c:v>
                </c:pt>
                <c:pt idx="4">
                  <c:v>24656.400000000001</c:v>
                </c:pt>
                <c:pt idx="5">
                  <c:v>24974</c:v>
                </c:pt>
                <c:pt idx="6">
                  <c:v>25196.699999999997</c:v>
                </c:pt>
                <c:pt idx="7">
                  <c:v>24390.400000000001</c:v>
                </c:pt>
                <c:pt idx="8">
                  <c:v>22562.400000000001</c:v>
                </c:pt>
                <c:pt idx="9">
                  <c:v>22263.3</c:v>
                </c:pt>
                <c:pt idx="10">
                  <c:v>20901.8</c:v>
                </c:pt>
              </c:numCache>
            </c:numRef>
          </c:val>
          <c:smooth val="0"/>
          <c:extLst xmlns:c16r2="http://schemas.microsoft.com/office/drawing/2015/06/chart">
            <c:ext xmlns:c16="http://schemas.microsoft.com/office/drawing/2014/chart" uri="{C3380CC4-5D6E-409C-BE32-E72D297353CC}">
              <c16:uniqueId val="{00000002-5762-4321-8DB5-5CFC939E994A}"/>
            </c:ext>
          </c:extLst>
        </c:ser>
        <c:ser>
          <c:idx val="4"/>
          <c:order val="3"/>
          <c:tx>
            <c:strRef>
              <c:f>'Agency Data (All Funds)'!$B$9</c:f>
              <c:strCache>
                <c:ptCount val="1"/>
                <c:pt idx="0">
                  <c:v>Parks &amp; Outdoor Rec.</c:v>
                </c:pt>
              </c:strCache>
            </c:strRef>
          </c:tx>
          <c:spPr>
            <a:ln w="25400">
              <a:solidFill>
                <a:srgbClr val="800080"/>
              </a:solidFill>
              <a:prstDash val="solid"/>
            </a:ln>
          </c:spPr>
          <c:marker>
            <c:symbol val="star"/>
            <c:size val="7"/>
            <c:spPr>
              <a:noFill/>
              <a:ln>
                <a:solidFill>
                  <a:srgbClr val="800080"/>
                </a:solidFill>
                <a:prstDash val="solid"/>
              </a:ln>
            </c:spPr>
          </c:marker>
          <c:cat>
            <c:strRef>
              <c:f>'Agency Data (All Funds)'!$E$3:$O$3</c:f>
              <c:strCache>
                <c:ptCount val="11"/>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strCache>
            </c:strRef>
          </c:cat>
          <c:val>
            <c:numRef>
              <c:f>'Agency Data (All Funds)'!$E$9:$O$9</c:f>
              <c:numCache>
                <c:formatCode>_(* #,##0.0_);_(* \(#,##0.0\);_(* "-"??_);_(@_)</c:formatCode>
                <c:ptCount val="11"/>
                <c:pt idx="0">
                  <c:v>10599.9</c:v>
                </c:pt>
                <c:pt idx="1">
                  <c:v>12403.6</c:v>
                </c:pt>
                <c:pt idx="2">
                  <c:v>13254.6</c:v>
                </c:pt>
                <c:pt idx="3">
                  <c:v>14929.3</c:v>
                </c:pt>
                <c:pt idx="4">
                  <c:v>15556</c:v>
                </c:pt>
                <c:pt idx="5">
                  <c:v>16184</c:v>
                </c:pt>
                <c:pt idx="6">
                  <c:v>16723.3</c:v>
                </c:pt>
                <c:pt idx="7">
                  <c:v>17179.400000000001</c:v>
                </c:pt>
                <c:pt idx="8">
                  <c:v>16701.5</c:v>
                </c:pt>
                <c:pt idx="9">
                  <c:v>16516.5</c:v>
                </c:pt>
                <c:pt idx="10">
                  <c:v>15799.5</c:v>
                </c:pt>
              </c:numCache>
            </c:numRef>
          </c:val>
          <c:smooth val="0"/>
          <c:extLst xmlns:c16r2="http://schemas.microsoft.com/office/drawing/2015/06/chart">
            <c:ext xmlns:c16="http://schemas.microsoft.com/office/drawing/2014/chart" uri="{C3380CC4-5D6E-409C-BE32-E72D297353CC}">
              <c16:uniqueId val="{00000003-5762-4321-8DB5-5CFC939E994A}"/>
            </c:ext>
          </c:extLst>
        </c:ser>
        <c:ser>
          <c:idx val="3"/>
          <c:order val="4"/>
          <c:tx>
            <c:strRef>
              <c:f>'Agency Data (All Funds)'!$B$8</c:f>
              <c:strCache>
                <c:ptCount val="1"/>
                <c:pt idx="0">
                  <c:v>Agriculture</c:v>
                </c:pt>
              </c:strCache>
            </c:strRef>
          </c:tx>
          <c:spPr>
            <a:ln w="25400">
              <a:solidFill>
                <a:srgbClr val="00FFFF"/>
              </a:solidFill>
              <a:prstDash val="solid"/>
            </a:ln>
          </c:spPr>
          <c:marker>
            <c:symbol val="x"/>
            <c:size val="7"/>
            <c:spPr>
              <a:noFill/>
              <a:ln>
                <a:solidFill>
                  <a:srgbClr val="00FFFF"/>
                </a:solidFill>
                <a:prstDash val="solid"/>
              </a:ln>
            </c:spPr>
          </c:marker>
          <c:cat>
            <c:strRef>
              <c:f>'Agency Data (All Funds)'!$E$3:$O$3</c:f>
              <c:strCache>
                <c:ptCount val="11"/>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strCache>
            </c:strRef>
          </c:cat>
          <c:val>
            <c:numRef>
              <c:f>'Agency Data (All Funds)'!$E$8:$O$8</c:f>
              <c:numCache>
                <c:formatCode>_(* #,##0.0_);_(* \(#,##0.0\);_(* "-"??_);_(@_)</c:formatCode>
                <c:ptCount val="11"/>
                <c:pt idx="0">
                  <c:v>7664.2</c:v>
                </c:pt>
                <c:pt idx="1">
                  <c:v>7198.3</c:v>
                </c:pt>
                <c:pt idx="2">
                  <c:v>7261.3</c:v>
                </c:pt>
                <c:pt idx="3">
                  <c:v>7087</c:v>
                </c:pt>
                <c:pt idx="4">
                  <c:v>7413.6</c:v>
                </c:pt>
                <c:pt idx="5">
                  <c:v>7739.6</c:v>
                </c:pt>
                <c:pt idx="6">
                  <c:v>8124.6</c:v>
                </c:pt>
                <c:pt idx="7">
                  <c:v>7983.6</c:v>
                </c:pt>
                <c:pt idx="8">
                  <c:v>7129.2000000000007</c:v>
                </c:pt>
                <c:pt idx="9">
                  <c:v>6970.8</c:v>
                </c:pt>
                <c:pt idx="10">
                  <c:v>4826.0999999999995</c:v>
                </c:pt>
              </c:numCache>
            </c:numRef>
          </c:val>
          <c:smooth val="0"/>
          <c:extLst xmlns:c16r2="http://schemas.microsoft.com/office/drawing/2015/06/chart">
            <c:ext xmlns:c16="http://schemas.microsoft.com/office/drawing/2014/chart" uri="{C3380CC4-5D6E-409C-BE32-E72D297353CC}">
              <c16:uniqueId val="{00000004-5762-4321-8DB5-5CFC939E994A}"/>
            </c:ext>
          </c:extLst>
        </c:ser>
        <c:dLbls>
          <c:showLegendKey val="0"/>
          <c:showVal val="0"/>
          <c:showCatName val="0"/>
          <c:showSerName val="0"/>
          <c:showPercent val="0"/>
          <c:showBubbleSize val="0"/>
        </c:dLbls>
        <c:marker val="1"/>
        <c:smooth val="0"/>
        <c:axId val="206133728"/>
        <c:axId val="206134120"/>
      </c:lineChart>
      <c:catAx>
        <c:axId val="206133728"/>
        <c:scaling>
          <c:orientation val="minMax"/>
        </c:scaling>
        <c:delete val="0"/>
        <c:axPos val="b"/>
        <c:numFmt formatCode="General" sourceLinked="1"/>
        <c:majorTickMark val="out"/>
        <c:minorTickMark val="none"/>
        <c:tickLblPos val="nextTo"/>
        <c:spPr>
          <a:ln w="3175">
            <a:solidFill>
              <a:srgbClr val="000000"/>
            </a:solidFill>
            <a:prstDash val="solid"/>
          </a:ln>
        </c:spPr>
        <c:txPr>
          <a:bodyPr rot="-4440000" vert="horz"/>
          <a:lstStyle/>
          <a:p>
            <a:pPr>
              <a:defRPr/>
            </a:pPr>
            <a:endParaRPr lang="en-US"/>
          </a:p>
        </c:txPr>
        <c:crossAx val="206134120"/>
        <c:crosses val="autoZero"/>
        <c:auto val="1"/>
        <c:lblAlgn val="ctr"/>
        <c:lblOffset val="100"/>
        <c:tickMarkSkip val="1"/>
        <c:noMultiLvlLbl val="0"/>
      </c:catAx>
      <c:valAx>
        <c:axId val="206134120"/>
        <c:scaling>
          <c:orientation val="minMax"/>
        </c:scaling>
        <c:delete val="0"/>
        <c:axPos val="l"/>
        <c:majorGridlines>
          <c:spPr>
            <a:ln w="3175">
              <a:solidFill>
                <a:srgbClr val="000000"/>
              </a:solidFill>
              <a:prstDash val="solid"/>
            </a:ln>
          </c:spPr>
        </c:majorGridlines>
        <c:numFmt formatCode="#,##0" sourceLinked="0"/>
        <c:majorTickMark val="out"/>
        <c:minorTickMark val="none"/>
        <c:tickLblPos val="nextTo"/>
        <c:spPr>
          <a:ln w="3175">
            <a:solidFill>
              <a:srgbClr val="000000"/>
            </a:solidFill>
            <a:prstDash val="solid"/>
          </a:ln>
        </c:spPr>
        <c:txPr>
          <a:bodyPr rot="0" vert="horz"/>
          <a:lstStyle/>
          <a:p>
            <a:pPr>
              <a:defRPr/>
            </a:pPr>
            <a:endParaRPr lang="en-US"/>
          </a:p>
        </c:txPr>
        <c:crossAx val="206133728"/>
        <c:crosses val="autoZero"/>
        <c:crossBetween val="between"/>
      </c:valAx>
      <c:dTable>
        <c:showHorzBorder val="1"/>
        <c:showVertBorder val="1"/>
        <c:showOutline val="1"/>
        <c:showKeys val="1"/>
        <c:spPr>
          <a:ln w="3175">
            <a:solidFill>
              <a:srgbClr val="000000"/>
            </a:solidFill>
            <a:prstDash val="solid"/>
          </a:ln>
        </c:spPr>
      </c:dTable>
      <c:spPr>
        <a:solidFill>
          <a:srgbClr val="FFFFFF"/>
        </a:solidFill>
        <a:ln w="12700">
          <a:solidFill>
            <a:srgbClr val="808080"/>
          </a:solidFill>
          <a:prstDash val="solid"/>
        </a:ln>
      </c:spPr>
    </c:plotArea>
    <c:plotVisOnly val="1"/>
    <c:dispBlanksAs val="gap"/>
    <c:showDLblsOverMax val="0"/>
  </c:chart>
  <c:spPr>
    <a:noFill/>
    <a:ln w="9525">
      <a:noFill/>
    </a:ln>
  </c:spPr>
  <c:txPr>
    <a:bodyPr/>
    <a:lstStyle/>
    <a:p>
      <a:pPr>
        <a:defRPr sz="900" b="0" i="0" u="none" strike="noStrike" baseline="0">
          <a:solidFill>
            <a:srgbClr val="000000"/>
          </a:solidFill>
          <a:latin typeface="Arial"/>
          <a:ea typeface="Arial"/>
          <a:cs typeface="Arial"/>
        </a:defRPr>
      </a:pPr>
      <a:endParaRPr lang="en-US"/>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b="0" i="0" u="none" strike="noStrike" baseline="0">
                <a:solidFill>
                  <a:srgbClr val="000000"/>
                </a:solidFill>
                <a:latin typeface="Arial"/>
                <a:ea typeface="Arial"/>
                <a:cs typeface="Arial"/>
              </a:defRPr>
            </a:pPr>
            <a:r>
              <a:rPr lang="en-US" sz="1200" b="1" i="0" u="none" strike="noStrike" baseline="0" dirty="0">
                <a:solidFill>
                  <a:srgbClr val="000000"/>
                </a:solidFill>
                <a:latin typeface="Arial"/>
                <a:cs typeface="Arial"/>
              </a:rPr>
              <a:t>Department of Natural Resources</a:t>
            </a:r>
          </a:p>
          <a:p>
            <a:pPr>
              <a:defRPr sz="800" b="0" i="0" u="none" strike="noStrike" baseline="0">
                <a:solidFill>
                  <a:srgbClr val="000000"/>
                </a:solidFill>
                <a:latin typeface="Arial"/>
                <a:ea typeface="Arial"/>
                <a:cs typeface="Arial"/>
              </a:defRPr>
            </a:pPr>
            <a:r>
              <a:rPr lang="en-US" sz="1200" b="1" i="0" u="none" strike="noStrike" baseline="0" dirty="0">
                <a:solidFill>
                  <a:srgbClr val="000000"/>
                </a:solidFill>
                <a:latin typeface="Arial"/>
                <a:cs typeface="Arial"/>
              </a:rPr>
              <a:t>Total Funding Comparison by Fund Group </a:t>
            </a:r>
            <a:endParaRPr lang="en-US" sz="1400" b="1" i="0" u="none" strike="noStrike" baseline="0" dirty="0">
              <a:solidFill>
                <a:srgbClr val="000000"/>
              </a:solidFill>
              <a:latin typeface="Arial"/>
              <a:cs typeface="Arial"/>
            </a:endParaRPr>
          </a:p>
          <a:p>
            <a:pPr>
              <a:defRPr sz="800" b="0" i="0" u="none" strike="noStrike" baseline="0">
                <a:solidFill>
                  <a:srgbClr val="000000"/>
                </a:solidFill>
                <a:latin typeface="Arial"/>
                <a:ea typeface="Arial"/>
                <a:cs typeface="Arial"/>
              </a:defRPr>
            </a:pPr>
            <a:r>
              <a:rPr lang="en-US" sz="800" b="1" i="0" u="none" strike="noStrike" baseline="0" dirty="0">
                <a:solidFill>
                  <a:srgbClr val="000000"/>
                </a:solidFill>
                <a:latin typeface="Arial"/>
                <a:cs typeface="Arial"/>
              </a:rPr>
              <a:t>(All Funds)</a:t>
            </a:r>
          </a:p>
          <a:p>
            <a:pPr>
              <a:defRPr sz="800" b="0" i="0" u="none" strike="noStrike" baseline="0">
                <a:solidFill>
                  <a:srgbClr val="000000"/>
                </a:solidFill>
                <a:latin typeface="Arial"/>
                <a:ea typeface="Arial"/>
                <a:cs typeface="Arial"/>
              </a:defRPr>
            </a:pPr>
            <a:r>
              <a:rPr lang="en-US" sz="800" b="1" i="0" u="none" strike="noStrike" baseline="0" dirty="0">
                <a:solidFill>
                  <a:srgbClr val="000000"/>
                </a:solidFill>
                <a:latin typeface="Arial"/>
                <a:cs typeface="Arial"/>
              </a:rPr>
              <a:t>($ Thousands)</a:t>
            </a:r>
          </a:p>
        </c:rich>
      </c:tx>
      <c:layout>
        <c:manualLayout>
          <c:xMode val="edge"/>
          <c:yMode val="edge"/>
          <c:x val="0.31661092530657875"/>
          <c:y val="2.0558002936857566E-2"/>
        </c:manualLayout>
      </c:layout>
      <c:overlay val="0"/>
      <c:spPr>
        <a:noFill/>
        <a:ln w="25400">
          <a:noFill/>
        </a:ln>
      </c:spPr>
    </c:title>
    <c:autoTitleDeleted val="0"/>
    <c:plotArea>
      <c:layout>
        <c:manualLayout>
          <c:layoutTarget val="inner"/>
          <c:xMode val="edge"/>
          <c:yMode val="edge"/>
          <c:x val="0.19509101496092254"/>
          <c:y val="0.18649045521292318"/>
          <c:w val="0.77220364176885914"/>
          <c:h val="0.63729809104258683"/>
        </c:manualLayout>
      </c:layout>
      <c:barChart>
        <c:barDir val="col"/>
        <c:grouping val="stacked"/>
        <c:varyColors val="0"/>
        <c:ser>
          <c:idx val="3"/>
          <c:order val="0"/>
          <c:tx>
            <c:strRef>
              <c:f>'Agency Data Line Item-All funds'!$A$73</c:f>
              <c:strCache>
                <c:ptCount val="1"/>
                <c:pt idx="0">
                  <c:v>Unrestricted General (UGF)</c:v>
                </c:pt>
              </c:strCache>
            </c:strRef>
          </c:tx>
          <c:spPr>
            <a:solidFill>
              <a:srgbClr val="99CCFF"/>
            </a:solidFill>
            <a:ln w="12700">
              <a:solidFill>
                <a:srgbClr val="000000"/>
              </a:solidFill>
              <a:prstDash val="solid"/>
            </a:ln>
          </c:spPr>
          <c:invertIfNegative val="0"/>
          <c:cat>
            <c:strRef>
              <c:f>'Agency Data Line Item-All funds'!$D$3:$N$3</c:f>
              <c:strCache>
                <c:ptCount val="11"/>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strCache>
            </c:strRef>
          </c:cat>
          <c:val>
            <c:numRef>
              <c:f>'Agency Data Line Item-All funds'!$D$73:$N$73</c:f>
              <c:numCache>
                <c:formatCode>_(* #,##0.0_);_(* \(#,##0.0\);_(* "-"??_);_(@_)</c:formatCode>
                <c:ptCount val="11"/>
                <c:pt idx="0">
                  <c:v>64301.9</c:v>
                </c:pt>
                <c:pt idx="1">
                  <c:v>75105.2</c:v>
                </c:pt>
                <c:pt idx="2">
                  <c:v>71058.600000000006</c:v>
                </c:pt>
                <c:pt idx="3">
                  <c:v>72011.3</c:v>
                </c:pt>
                <c:pt idx="4">
                  <c:v>76240</c:v>
                </c:pt>
                <c:pt idx="5">
                  <c:v>80212.5</c:v>
                </c:pt>
                <c:pt idx="6">
                  <c:v>83043.3</c:v>
                </c:pt>
                <c:pt idx="7">
                  <c:v>88072.8</c:v>
                </c:pt>
                <c:pt idx="8">
                  <c:v>70290.600000000006</c:v>
                </c:pt>
                <c:pt idx="9">
                  <c:v>62115.9</c:v>
                </c:pt>
                <c:pt idx="10">
                  <c:v>59222.2</c:v>
                </c:pt>
              </c:numCache>
            </c:numRef>
          </c:val>
          <c:extLst xmlns:c16r2="http://schemas.microsoft.com/office/drawing/2015/06/chart">
            <c:ext xmlns:c16="http://schemas.microsoft.com/office/drawing/2014/chart" uri="{C3380CC4-5D6E-409C-BE32-E72D297353CC}">
              <c16:uniqueId val="{00000000-4604-40A5-8E5C-83E06C513708}"/>
            </c:ext>
          </c:extLst>
        </c:ser>
        <c:ser>
          <c:idx val="2"/>
          <c:order val="1"/>
          <c:tx>
            <c:strRef>
              <c:f>'Agency Data Line Item-All funds'!$A$74</c:f>
              <c:strCache>
                <c:ptCount val="1"/>
                <c:pt idx="0">
                  <c:v>Designated General (DGF)</c:v>
                </c:pt>
              </c:strCache>
            </c:strRef>
          </c:tx>
          <c:spPr>
            <a:solidFill>
              <a:srgbClr val="FFFFCC"/>
            </a:solidFill>
            <a:ln w="12700">
              <a:solidFill>
                <a:srgbClr val="000000"/>
              </a:solidFill>
              <a:prstDash val="solid"/>
            </a:ln>
          </c:spPr>
          <c:invertIfNegative val="0"/>
          <c:cat>
            <c:strRef>
              <c:f>'Agency Data Line Item-All funds'!$D$3:$N$3</c:f>
              <c:strCache>
                <c:ptCount val="11"/>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strCache>
            </c:strRef>
          </c:cat>
          <c:val>
            <c:numRef>
              <c:f>'Agency Data Line Item-All funds'!$D$74:$N$74</c:f>
              <c:numCache>
                <c:formatCode>_(* #,##0.0_);_(* \(#,##0.0\);_(* "-"??_);_(@_)</c:formatCode>
                <c:ptCount val="11"/>
                <c:pt idx="0">
                  <c:v>20053.099999999999</c:v>
                </c:pt>
                <c:pt idx="1">
                  <c:v>23133.1</c:v>
                </c:pt>
                <c:pt idx="2">
                  <c:v>24337.200000000001</c:v>
                </c:pt>
                <c:pt idx="3">
                  <c:v>24931</c:v>
                </c:pt>
                <c:pt idx="4">
                  <c:v>25647.3</c:v>
                </c:pt>
                <c:pt idx="5">
                  <c:v>25931.9</c:v>
                </c:pt>
                <c:pt idx="6">
                  <c:v>25986.2</c:v>
                </c:pt>
                <c:pt idx="7">
                  <c:v>26468.5</c:v>
                </c:pt>
                <c:pt idx="8">
                  <c:v>26251.3</c:v>
                </c:pt>
                <c:pt idx="9">
                  <c:v>31321.7</c:v>
                </c:pt>
                <c:pt idx="10">
                  <c:v>30694.2</c:v>
                </c:pt>
              </c:numCache>
            </c:numRef>
          </c:val>
          <c:extLst xmlns:c16r2="http://schemas.microsoft.com/office/drawing/2015/06/chart">
            <c:ext xmlns:c16="http://schemas.microsoft.com/office/drawing/2014/chart" uri="{C3380CC4-5D6E-409C-BE32-E72D297353CC}">
              <c16:uniqueId val="{00000001-4604-40A5-8E5C-83E06C513708}"/>
            </c:ext>
          </c:extLst>
        </c:ser>
        <c:ser>
          <c:idx val="1"/>
          <c:order val="2"/>
          <c:tx>
            <c:strRef>
              <c:f>'Agency Data Line Item-All funds'!$A$75</c:f>
              <c:strCache>
                <c:ptCount val="1"/>
                <c:pt idx="0">
                  <c:v>Other State Funds (Other)</c:v>
                </c:pt>
              </c:strCache>
            </c:strRef>
          </c:tx>
          <c:spPr>
            <a:solidFill>
              <a:srgbClr val="993366"/>
            </a:solidFill>
            <a:ln w="12700">
              <a:solidFill>
                <a:srgbClr val="000000"/>
              </a:solidFill>
              <a:prstDash val="solid"/>
            </a:ln>
          </c:spPr>
          <c:invertIfNegative val="0"/>
          <c:cat>
            <c:strRef>
              <c:f>'Agency Data Line Item-All funds'!$D$3:$N$3</c:f>
              <c:strCache>
                <c:ptCount val="11"/>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strCache>
            </c:strRef>
          </c:cat>
          <c:val>
            <c:numRef>
              <c:f>'Agency Data Line Item-All funds'!$D$75:$N$75</c:f>
              <c:numCache>
                <c:formatCode>_(* #,##0.0_);_(* \(#,##0.0\);_(* "-"??_);_(@_)</c:formatCode>
                <c:ptCount val="11"/>
                <c:pt idx="0">
                  <c:v>28278.799999999999</c:v>
                </c:pt>
                <c:pt idx="1">
                  <c:v>29747.1</c:v>
                </c:pt>
                <c:pt idx="2">
                  <c:v>33799.5</c:v>
                </c:pt>
                <c:pt idx="3">
                  <c:v>35767.9</c:v>
                </c:pt>
                <c:pt idx="4">
                  <c:v>35936.5</c:v>
                </c:pt>
                <c:pt idx="5">
                  <c:v>38822.9</c:v>
                </c:pt>
                <c:pt idx="6">
                  <c:v>41399.5</c:v>
                </c:pt>
                <c:pt idx="7">
                  <c:v>41970</c:v>
                </c:pt>
                <c:pt idx="8">
                  <c:v>49546.1</c:v>
                </c:pt>
                <c:pt idx="9">
                  <c:v>40677.599999999999</c:v>
                </c:pt>
                <c:pt idx="10">
                  <c:v>38509.1</c:v>
                </c:pt>
              </c:numCache>
            </c:numRef>
          </c:val>
          <c:extLst xmlns:c16r2="http://schemas.microsoft.com/office/drawing/2015/06/chart">
            <c:ext xmlns:c16="http://schemas.microsoft.com/office/drawing/2014/chart" uri="{C3380CC4-5D6E-409C-BE32-E72D297353CC}">
              <c16:uniqueId val="{00000002-4604-40A5-8E5C-83E06C513708}"/>
            </c:ext>
          </c:extLst>
        </c:ser>
        <c:ser>
          <c:idx val="0"/>
          <c:order val="3"/>
          <c:tx>
            <c:strRef>
              <c:f>'Agency Data Line Item-All funds'!$A$76</c:f>
              <c:strCache>
                <c:ptCount val="1"/>
                <c:pt idx="0">
                  <c:v>Federal Receipts (Fed)</c:v>
                </c:pt>
              </c:strCache>
            </c:strRef>
          </c:tx>
          <c:spPr>
            <a:solidFill>
              <a:srgbClr val="9999FF"/>
            </a:solidFill>
            <a:ln w="12700">
              <a:solidFill>
                <a:srgbClr val="000000"/>
              </a:solidFill>
              <a:prstDash val="solid"/>
            </a:ln>
          </c:spPr>
          <c:invertIfNegative val="0"/>
          <c:cat>
            <c:strRef>
              <c:f>'Agency Data Line Item-All funds'!$D$3:$N$3</c:f>
              <c:strCache>
                <c:ptCount val="11"/>
                <c:pt idx="0">
                  <c:v> 08MgtPln </c:v>
                </c:pt>
                <c:pt idx="1">
                  <c:v> 09MgtPln </c:v>
                </c:pt>
                <c:pt idx="2">
                  <c:v> 10MgtPln </c:v>
                </c:pt>
                <c:pt idx="3">
                  <c:v> 11MgtPln </c:v>
                </c:pt>
                <c:pt idx="4">
                  <c:v> 12MgtPln </c:v>
                </c:pt>
                <c:pt idx="5">
                  <c:v> 13MgtPln </c:v>
                </c:pt>
                <c:pt idx="6">
                  <c:v> 14MgtPln </c:v>
                </c:pt>
                <c:pt idx="7">
                  <c:v> 15MgtPln </c:v>
                </c:pt>
                <c:pt idx="8">
                  <c:v> 16MgtPln </c:v>
                </c:pt>
                <c:pt idx="9">
                  <c:v> 17MgtPln </c:v>
                </c:pt>
                <c:pt idx="10">
                  <c:v> 18Gov </c:v>
                </c:pt>
              </c:strCache>
            </c:strRef>
          </c:cat>
          <c:val>
            <c:numRef>
              <c:f>'Agency Data Line Item-All funds'!$D$76:$N$76</c:f>
              <c:numCache>
                <c:formatCode>_(* #,##0.0_);_(* \(#,##0.0\);_(* "-"??_);_(@_)</c:formatCode>
                <c:ptCount val="11"/>
                <c:pt idx="0">
                  <c:v>16392.900000000001</c:v>
                </c:pt>
                <c:pt idx="1">
                  <c:v>15835</c:v>
                </c:pt>
                <c:pt idx="2">
                  <c:v>16054.3</c:v>
                </c:pt>
                <c:pt idx="3">
                  <c:v>19782.7</c:v>
                </c:pt>
                <c:pt idx="4">
                  <c:v>15961.7</c:v>
                </c:pt>
                <c:pt idx="5">
                  <c:v>22555.200000000001</c:v>
                </c:pt>
                <c:pt idx="6">
                  <c:v>22546</c:v>
                </c:pt>
                <c:pt idx="7">
                  <c:v>21819.1</c:v>
                </c:pt>
                <c:pt idx="8">
                  <c:v>21757.3</c:v>
                </c:pt>
                <c:pt idx="9">
                  <c:v>25506.799999999999</c:v>
                </c:pt>
                <c:pt idx="10">
                  <c:v>24320.1</c:v>
                </c:pt>
              </c:numCache>
            </c:numRef>
          </c:val>
          <c:extLst xmlns:c16r2="http://schemas.microsoft.com/office/drawing/2015/06/chart">
            <c:ext xmlns:c16="http://schemas.microsoft.com/office/drawing/2014/chart" uri="{C3380CC4-5D6E-409C-BE32-E72D297353CC}">
              <c16:uniqueId val="{00000003-4604-40A5-8E5C-83E06C513708}"/>
            </c:ext>
          </c:extLst>
        </c:ser>
        <c:dLbls>
          <c:showLegendKey val="0"/>
          <c:showVal val="0"/>
          <c:showCatName val="0"/>
          <c:showSerName val="0"/>
          <c:showPercent val="0"/>
          <c:showBubbleSize val="0"/>
        </c:dLbls>
        <c:gapWidth val="150"/>
        <c:overlap val="100"/>
        <c:axId val="206975296"/>
        <c:axId val="206975688"/>
      </c:barChart>
      <c:catAx>
        <c:axId val="206975296"/>
        <c:scaling>
          <c:orientation val="minMax"/>
        </c:scaling>
        <c:delete val="0"/>
        <c:axPos val="b"/>
        <c:numFmt formatCode="General" sourceLinked="1"/>
        <c:majorTickMark val="out"/>
        <c:minorTickMark val="none"/>
        <c:tickLblPos val="nextTo"/>
        <c:spPr>
          <a:ln w="3175">
            <a:solidFill>
              <a:srgbClr val="000000"/>
            </a:solidFill>
            <a:prstDash val="solid"/>
          </a:ln>
        </c:spPr>
        <c:txPr>
          <a:bodyPr rot="0" vert="horz"/>
          <a:lstStyle/>
          <a:p>
            <a:pPr>
              <a:defRPr sz="875" b="0" i="0" u="none" strike="noStrike" baseline="0">
                <a:solidFill>
                  <a:srgbClr val="000000"/>
                </a:solidFill>
                <a:latin typeface="Arial"/>
                <a:ea typeface="Arial"/>
                <a:cs typeface="Arial"/>
              </a:defRPr>
            </a:pPr>
            <a:endParaRPr lang="en-US"/>
          </a:p>
        </c:txPr>
        <c:crossAx val="206975688"/>
        <c:crosses val="autoZero"/>
        <c:auto val="1"/>
        <c:lblAlgn val="ctr"/>
        <c:lblOffset val="100"/>
        <c:tickMarkSkip val="1"/>
        <c:noMultiLvlLbl val="0"/>
      </c:catAx>
      <c:valAx>
        <c:axId val="206975688"/>
        <c:scaling>
          <c:orientation val="minMax"/>
          <c:max val="200000"/>
        </c:scaling>
        <c:delete val="0"/>
        <c:axPos val="l"/>
        <c:majorGridlines>
          <c:spPr>
            <a:ln w="3175">
              <a:solidFill>
                <a:srgbClr val="000000"/>
              </a:solidFill>
              <a:prstDash val="solid"/>
            </a:ln>
          </c:spPr>
        </c:majorGridlines>
        <c:numFmt formatCode="#,##0" sourceLinked="0"/>
        <c:majorTickMark val="out"/>
        <c:minorTickMark val="none"/>
        <c:tickLblPos val="nextTo"/>
        <c:spPr>
          <a:ln w="3175">
            <a:solidFill>
              <a:srgbClr val="000000"/>
            </a:solidFill>
            <a:prstDash val="solid"/>
          </a:ln>
        </c:spPr>
        <c:txPr>
          <a:bodyPr rot="0" vert="horz"/>
          <a:lstStyle/>
          <a:p>
            <a:pPr>
              <a:defRPr sz="875" b="0" i="0" u="none" strike="noStrike" baseline="0">
                <a:solidFill>
                  <a:srgbClr val="000000"/>
                </a:solidFill>
                <a:latin typeface="Arial"/>
                <a:ea typeface="Arial"/>
                <a:cs typeface="Arial"/>
              </a:defRPr>
            </a:pPr>
            <a:endParaRPr lang="en-US"/>
          </a:p>
        </c:txPr>
        <c:crossAx val="206975296"/>
        <c:crosses val="autoZero"/>
        <c:crossBetween val="between"/>
      </c:valAx>
      <c:dTable>
        <c:showHorzBorder val="1"/>
        <c:showVertBorder val="1"/>
        <c:showOutline val="1"/>
        <c:showKeys val="1"/>
        <c:spPr>
          <a:ln w="3175">
            <a:solidFill>
              <a:srgbClr val="000000"/>
            </a:solidFill>
            <a:prstDash val="solid"/>
          </a:ln>
        </c:spPr>
        <c:txPr>
          <a:bodyPr/>
          <a:lstStyle/>
          <a:p>
            <a:pPr rtl="0">
              <a:defRPr sz="800" b="0" i="0" u="none" strike="noStrike" baseline="0">
                <a:solidFill>
                  <a:srgbClr val="000000"/>
                </a:solidFill>
                <a:latin typeface="Arial"/>
                <a:ea typeface="Arial"/>
                <a:cs typeface="Arial"/>
              </a:defRPr>
            </a:pPr>
            <a:endParaRPr lang="en-US"/>
          </a:p>
        </c:txPr>
      </c:dTable>
      <c:spPr>
        <a:solidFill>
          <a:srgbClr val="FFFFFF"/>
        </a:solidFill>
        <a:ln w="12700">
          <a:solidFill>
            <a:srgbClr val="808080"/>
          </a:solidFill>
          <a:prstDash val="solid"/>
        </a:ln>
      </c:spPr>
    </c:plotArea>
    <c:plotVisOnly val="1"/>
    <c:dispBlanksAs val="gap"/>
    <c:showDLblsOverMax val="0"/>
  </c:chart>
  <c:spPr>
    <a:noFill/>
    <a:ln w="9525">
      <a:noFill/>
    </a:ln>
  </c:spPr>
  <c:txPr>
    <a:bodyPr/>
    <a:lstStyle/>
    <a:p>
      <a:pPr>
        <a:defRPr sz="800" b="0" i="0" u="none" strike="noStrike" baseline="0">
          <a:solidFill>
            <a:srgbClr val="000000"/>
          </a:solidFill>
          <a:latin typeface="Arial"/>
          <a:ea typeface="Arial"/>
          <a:cs typeface="Arial"/>
        </a:defRPr>
      </a:pPr>
      <a:endParaRPr lang="en-US"/>
    </a:p>
  </c:txPr>
  <c:externalData r:id="rId1">
    <c:autoUpdate val="0"/>
  </c:externalData>
  <c:userShapes r:id="rId2"/>
</c:chartSpace>
</file>

<file path=ppt/drawings/_rels/drawing1.xml.rels><?xml version="1.0" encoding="UTF-8" standalone="yes"?>
<Relationships xmlns="http://schemas.openxmlformats.org/package/2006/relationships"><Relationship Id="rId1" Type="http://schemas.openxmlformats.org/officeDocument/2006/relationships/image" Target="../media/image3.png"/></Relationships>
</file>

<file path=ppt/drawings/drawing1.xml><?xml version="1.0" encoding="utf-8"?>
<c:userShapes xmlns:c="http://schemas.openxmlformats.org/drawingml/2006/chart">
  <cdr:relSizeAnchor xmlns:cdr="http://schemas.openxmlformats.org/drawingml/2006/chartDrawing">
    <cdr:from>
      <cdr:x>0.07164</cdr:x>
      <cdr:y>0.30249</cdr:y>
    </cdr:from>
    <cdr:to>
      <cdr:x>0.20914</cdr:x>
      <cdr:y>0.58502</cdr:y>
    </cdr:to>
    <cdr:sp macro="" textlink="">
      <cdr:nvSpPr>
        <cdr:cNvPr id="15412" name="Text Box 3"/>
        <cdr:cNvSpPr txBox="1">
          <a:spLocks xmlns:a="http://schemas.openxmlformats.org/drawingml/2006/main" noChangeArrowheads="1"/>
        </cdr:cNvSpPr>
      </cdr:nvSpPr>
      <cdr:spPr bwMode="auto">
        <a:xfrm xmlns:a="http://schemas.openxmlformats.org/drawingml/2006/main">
          <a:off x="612103" y="1962114"/>
          <a:ext cx="1174789" cy="1832638"/>
        </a:xfrm>
        <a:prstGeom xmlns:a="http://schemas.openxmlformats.org/drawingml/2006/main" prst="rect">
          <a:avLst/>
        </a:prstGeom>
        <a:noFill xmlns:a="http://schemas.openxmlformats.org/drawingml/2006/main"/>
        <a:ln xmlns:a="http://schemas.openxmlformats.org/drawingml/2006/main" w="9525">
          <a:solidFill>
            <a:srgbClr val="000000"/>
          </a:solidFill>
          <a:miter lim="800000"/>
          <a:headEnd/>
          <a:tailEnd/>
        </a:ln>
      </cdr:spPr>
      <cdr:txBody>
        <a:bodyPr xmlns:a="http://schemas.openxmlformats.org/drawingml/2006/main" vertOverflow="clip" wrap="square" lIns="27432" tIns="22860" rIns="0" bIns="0" anchor="t" upright="1"/>
        <a:lstStyle xmlns:a="http://schemas.openxmlformats.org/drawingml/2006/main"/>
        <a:p xmlns:a="http://schemas.openxmlformats.org/drawingml/2006/main">
          <a:pPr algn="l" rtl="0">
            <a:defRPr sz="1000"/>
          </a:pPr>
          <a:r>
            <a:rPr lang="en-US" sz="900" b="0" i="0" u="none" strike="noStrike" baseline="0" dirty="0">
              <a:solidFill>
                <a:srgbClr val="000000"/>
              </a:solidFill>
              <a:latin typeface="Arial"/>
              <a:cs typeface="Arial"/>
            </a:rPr>
            <a:t>DNR's GF budget grew by $5.5 million between FY08 and the FY18 Gov Budget -- an average annual growth rate of 0.6%.</a:t>
          </a:r>
        </a:p>
        <a:p xmlns:a="http://schemas.openxmlformats.org/drawingml/2006/main">
          <a:pPr algn="l" rtl="0">
            <a:defRPr sz="1000"/>
          </a:pPr>
          <a:endParaRPr lang="en-US" sz="900" b="0" i="0" u="none" strike="noStrike" baseline="0" dirty="0">
            <a:solidFill>
              <a:srgbClr val="000000"/>
            </a:solidFill>
            <a:latin typeface="Arial"/>
            <a:cs typeface="Arial"/>
          </a:endParaRPr>
        </a:p>
        <a:p xmlns:a="http://schemas.openxmlformats.org/drawingml/2006/main">
          <a:pPr algn="l" rtl="0">
            <a:defRPr sz="1000"/>
          </a:pPr>
          <a:r>
            <a:rPr lang="en-US" sz="900" b="0" i="0" u="none" strike="noStrike" baseline="0" dirty="0">
              <a:solidFill>
                <a:srgbClr val="000000"/>
              </a:solidFill>
              <a:latin typeface="Arial"/>
              <a:cs typeface="Arial"/>
            </a:rPr>
            <a:t>The FY18 Gov GF budget equates to </a:t>
          </a:r>
          <a:r>
            <a:rPr lang="en-US" sz="900" b="1" i="0" u="none" strike="noStrike" baseline="0" dirty="0">
              <a:solidFill>
                <a:srgbClr val="000000"/>
              </a:solidFill>
              <a:latin typeface="Arial"/>
              <a:cs typeface="Arial"/>
            </a:rPr>
            <a:t>$268 per resident worker </a:t>
          </a:r>
          <a:r>
            <a:rPr lang="en-US" sz="900" b="0" i="0" u="none" strike="noStrike" baseline="0" dirty="0">
              <a:solidFill>
                <a:srgbClr val="000000"/>
              </a:solidFill>
              <a:latin typeface="Arial"/>
              <a:cs typeface="Arial"/>
            </a:rPr>
            <a:t>(based on 334,628 Alaskan workers).</a:t>
          </a:r>
        </a:p>
      </cdr:txBody>
    </cdr:sp>
  </cdr:relSizeAnchor>
  <cdr:relSizeAnchor xmlns:cdr="http://schemas.openxmlformats.org/drawingml/2006/chartDrawing">
    <cdr:from>
      <cdr:x>0</cdr:x>
      <cdr:y>0</cdr:y>
    </cdr:from>
    <cdr:to>
      <cdr:x>0.00285</cdr:x>
      <cdr:y>0.00376</cdr:y>
    </cdr:to>
    <cdr:pic>
      <cdr:nvPicPr>
        <cdr:cNvPr id="14"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0"/>
          <a:ext cx="24386" cy="24386"/>
        </a:xfrm>
        <a:prstGeom xmlns:a="http://schemas.openxmlformats.org/drawingml/2006/main" prst="rect">
          <a:avLst/>
        </a:prstGeom>
      </cdr:spPr>
    </cdr:pic>
  </cdr:relSizeAnchor>
</c:userShapes>
</file>

<file path=ppt/drawings/drawing2.xml><?xml version="1.0" encoding="utf-8"?>
<c:userShapes xmlns:c="http://schemas.openxmlformats.org/drawingml/2006/chart">
  <cdr:relSizeAnchor xmlns:cdr="http://schemas.openxmlformats.org/drawingml/2006/chartDrawing">
    <cdr:from>
      <cdr:x>0.33832</cdr:x>
      <cdr:y>0.04081</cdr:y>
    </cdr:from>
    <cdr:to>
      <cdr:x>0.73338</cdr:x>
      <cdr:y>0.15167</cdr:y>
    </cdr:to>
    <cdr:sp macro="" textlink="">
      <cdr:nvSpPr>
        <cdr:cNvPr id="6145" name="Text Box 1"/>
        <cdr:cNvSpPr txBox="1">
          <a:spLocks xmlns:a="http://schemas.openxmlformats.org/drawingml/2006/main" noChangeArrowheads="1"/>
        </cdr:cNvSpPr>
      </cdr:nvSpPr>
      <cdr:spPr bwMode="auto">
        <a:xfrm xmlns:a="http://schemas.openxmlformats.org/drawingml/2006/main">
          <a:off x="2894870" y="270680"/>
          <a:ext cx="3406540" cy="731863"/>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27432" tIns="22860" rIns="27432" bIns="0" anchor="t" upright="1"/>
        <a:lstStyle xmlns:a="http://schemas.openxmlformats.org/drawingml/2006/main"/>
        <a:p xmlns:a="http://schemas.openxmlformats.org/drawingml/2006/main">
          <a:pPr algn="ctr" rtl="0">
            <a:defRPr sz="1000"/>
          </a:pPr>
          <a:r>
            <a:rPr lang="en-US" sz="1050" b="1" i="0" u="none" strike="noStrike" baseline="0" dirty="0">
              <a:solidFill>
                <a:srgbClr val="000000"/>
              </a:solidFill>
              <a:latin typeface="Arial"/>
              <a:cs typeface="Arial"/>
            </a:rPr>
            <a:t>Department of Natural Resources Line Items</a:t>
          </a:r>
        </a:p>
        <a:p xmlns:a="http://schemas.openxmlformats.org/drawingml/2006/main">
          <a:pPr algn="ctr" rtl="0">
            <a:defRPr sz="1000"/>
          </a:pPr>
          <a:r>
            <a:rPr lang="en-US" sz="800" b="1" i="0" u="none" strike="noStrike" baseline="0" dirty="0">
              <a:solidFill>
                <a:srgbClr val="000000"/>
              </a:solidFill>
              <a:latin typeface="Arial"/>
              <a:cs typeface="Arial"/>
            </a:rPr>
            <a:t>(All Funds)</a:t>
          </a:r>
        </a:p>
        <a:p xmlns:a="http://schemas.openxmlformats.org/drawingml/2006/main">
          <a:pPr algn="ctr" rtl="0">
            <a:defRPr sz="1000"/>
          </a:pPr>
          <a:r>
            <a:rPr lang="en-US" sz="800" b="1" i="0" u="none" strike="noStrike" baseline="0" dirty="0">
              <a:solidFill>
                <a:srgbClr val="000000"/>
              </a:solidFill>
              <a:latin typeface="Arial"/>
              <a:cs typeface="Arial"/>
            </a:rPr>
            <a:t>($ Thousands)</a:t>
          </a:r>
        </a:p>
      </cdr:txBody>
    </cdr:sp>
  </cdr:relSizeAnchor>
  <cdr:relSizeAnchor xmlns:cdr="http://schemas.openxmlformats.org/drawingml/2006/chartDrawing">
    <cdr:from>
      <cdr:x>0.05007</cdr:x>
      <cdr:y>0.02523</cdr:y>
    </cdr:from>
    <cdr:to>
      <cdr:x>0.33832</cdr:x>
      <cdr:y>0.11359</cdr:y>
    </cdr:to>
    <cdr:sp macro="" textlink="">
      <cdr:nvSpPr>
        <cdr:cNvPr id="71682" name="Text Box 2"/>
        <cdr:cNvSpPr txBox="1">
          <a:spLocks xmlns:a="http://schemas.openxmlformats.org/drawingml/2006/main" noChangeArrowheads="1"/>
        </cdr:cNvSpPr>
      </cdr:nvSpPr>
      <cdr:spPr bwMode="auto">
        <a:xfrm xmlns:a="http://schemas.openxmlformats.org/drawingml/2006/main">
          <a:off x="453230" y="174096"/>
          <a:ext cx="2609217" cy="609600"/>
        </a:xfrm>
        <a:prstGeom xmlns:a="http://schemas.openxmlformats.org/drawingml/2006/main" prst="rect">
          <a:avLst/>
        </a:prstGeom>
        <a:solidFill xmlns:a="http://schemas.openxmlformats.org/drawingml/2006/main">
          <a:srgbClr val="FFFFFF"/>
        </a:solidFill>
        <a:ln xmlns:a="http://schemas.openxmlformats.org/drawingml/2006/main" w="9525" algn="ctr">
          <a:solidFill>
            <a:srgbClr val="000000"/>
          </a:solidFill>
          <a:miter lim="800000"/>
          <a:headEnd/>
          <a:tailEnd/>
        </a:ln>
        <a:effectLst xmlns:a="http://schemas.openxmlformats.org/drawingml/2006/main"/>
      </cdr:spPr>
      <cdr:txBody>
        <a:bodyPr xmlns:a="http://schemas.openxmlformats.org/drawingml/2006/main" vertOverflow="clip" wrap="square" lIns="27432" tIns="18288" rIns="0" bIns="0" anchor="t" upright="1"/>
        <a:lstStyle xmlns:a="http://schemas.openxmlformats.org/drawingml/2006/main"/>
        <a:p xmlns:a="http://schemas.openxmlformats.org/drawingml/2006/main">
          <a:pPr algn="l" rtl="0">
            <a:defRPr sz="1000"/>
          </a:pPr>
          <a:r>
            <a:rPr lang="en-US" sz="800" b="0" i="0" u="none" strike="noStrike" baseline="0" dirty="0">
              <a:solidFill>
                <a:srgbClr val="000000"/>
              </a:solidFill>
              <a:latin typeface="Arial"/>
              <a:cs typeface="Arial"/>
            </a:rPr>
            <a:t>The two large line-items are:</a:t>
          </a:r>
        </a:p>
        <a:p xmlns:a="http://schemas.openxmlformats.org/drawingml/2006/main">
          <a:pPr algn="l" rtl="0">
            <a:defRPr sz="1000"/>
          </a:pPr>
          <a:r>
            <a:rPr lang="en-US" sz="800" b="1" i="0" u="none" strike="noStrike" baseline="0" dirty="0">
              <a:solidFill>
                <a:srgbClr val="000000"/>
              </a:solidFill>
              <a:latin typeface="Arial"/>
              <a:cs typeface="Arial"/>
            </a:rPr>
            <a:t>Personal Services (55%)</a:t>
          </a:r>
        </a:p>
        <a:p xmlns:a="http://schemas.openxmlformats.org/drawingml/2006/main">
          <a:pPr algn="l" rtl="0">
            <a:defRPr sz="1000"/>
          </a:pPr>
          <a:r>
            <a:rPr lang="en-US" sz="800" b="1" i="0" u="none" strike="noStrike" baseline="0" dirty="0">
              <a:solidFill>
                <a:srgbClr val="000000"/>
              </a:solidFill>
              <a:latin typeface="Arial"/>
              <a:cs typeface="Arial"/>
            </a:rPr>
            <a:t>Contractual Services (38%)</a:t>
          </a:r>
          <a:r>
            <a:rPr lang="en-US" sz="800" b="0" i="0" u="none" strike="noStrike" baseline="0" dirty="0">
              <a:solidFill>
                <a:srgbClr val="000000"/>
              </a:solidFill>
              <a:latin typeface="Arial"/>
              <a:cs typeface="Arial"/>
            </a:rPr>
            <a:t> </a:t>
          </a:r>
        </a:p>
        <a:p xmlns:a="http://schemas.openxmlformats.org/drawingml/2006/main">
          <a:pPr algn="l" rtl="0">
            <a:defRPr sz="1000"/>
          </a:pPr>
          <a:r>
            <a:rPr lang="en-US" sz="800" b="0" i="0" u="none" strike="noStrike" baseline="0" dirty="0">
              <a:solidFill>
                <a:srgbClr val="000000"/>
              </a:solidFill>
              <a:latin typeface="Arial"/>
              <a:cs typeface="Arial"/>
            </a:rPr>
            <a:t>Together they make up 93% of the FY18 Gov budget.</a:t>
          </a:r>
        </a:p>
      </cdr:txBody>
    </cdr:sp>
  </cdr:relSizeAnchor>
  <cdr:relSizeAnchor xmlns:cdr="http://schemas.openxmlformats.org/drawingml/2006/chartDrawing">
    <cdr:from>
      <cdr:x>0.1691</cdr:x>
      <cdr:y>0.17709</cdr:y>
    </cdr:from>
    <cdr:to>
      <cdr:x>0.45711</cdr:x>
      <cdr:y>0.27927</cdr:y>
    </cdr:to>
    <cdr:sp macro="" textlink="">
      <cdr:nvSpPr>
        <cdr:cNvPr id="71683" name="Text Box 3"/>
        <cdr:cNvSpPr txBox="1">
          <a:spLocks xmlns:a="http://schemas.openxmlformats.org/drawingml/2006/main" noChangeArrowheads="1"/>
        </cdr:cNvSpPr>
      </cdr:nvSpPr>
      <cdr:spPr bwMode="auto">
        <a:xfrm xmlns:a="http://schemas.openxmlformats.org/drawingml/2006/main">
          <a:off x="1530681" y="1221756"/>
          <a:ext cx="2607044" cy="704940"/>
        </a:xfrm>
        <a:prstGeom xmlns:a="http://schemas.openxmlformats.org/drawingml/2006/main" prst="rect">
          <a:avLst/>
        </a:prstGeom>
        <a:solidFill xmlns:a="http://schemas.openxmlformats.org/drawingml/2006/main">
          <a:srgbClr val="FFFFFF"/>
        </a:solidFill>
        <a:ln xmlns:a="http://schemas.openxmlformats.org/drawingml/2006/main" w="9525" algn="ctr">
          <a:solidFill>
            <a:srgbClr val="000000"/>
          </a:solidFill>
          <a:miter lim="800000"/>
          <a:headEnd/>
          <a:tailEnd/>
        </a:ln>
        <a:effectLst xmlns:a="http://schemas.openxmlformats.org/drawingml/2006/main"/>
      </cdr:spPr>
      <cdr:txBody>
        <a:bodyPr xmlns:a="http://schemas.openxmlformats.org/drawingml/2006/main" vertOverflow="clip" wrap="square" lIns="27432" tIns="18288" rIns="0" bIns="0" anchor="t" upright="1"/>
        <a:lstStyle xmlns:a="http://schemas.openxmlformats.org/drawingml/2006/main"/>
        <a:p xmlns:a="http://schemas.openxmlformats.org/drawingml/2006/main">
          <a:pPr algn="l" rtl="0">
            <a:defRPr sz="1000"/>
          </a:pPr>
          <a:r>
            <a:rPr lang="en-US" sz="800" b="0" i="0" u="none" strike="noStrike" baseline="0" dirty="0">
              <a:solidFill>
                <a:srgbClr val="000000"/>
              </a:solidFill>
              <a:latin typeface="Arial"/>
              <a:cs typeface="Arial"/>
            </a:rPr>
            <a:t>Contractual Services is made up of services provided such as permitting review and services delivered including DOA core services, SEF costs, facilities costs, surveys and appraisals, litigation support, helicopter/ airplane charter and rentals, etc.</a:t>
          </a:r>
        </a:p>
      </cdr:txBody>
    </cdr:sp>
  </cdr:relSizeAnchor>
</c:userShapes>
</file>

<file path=ppt/drawings/drawing3.xml><?xml version="1.0" encoding="utf-8"?>
<c:userShapes xmlns:c="http://schemas.openxmlformats.org/drawingml/2006/chart">
  <cdr:relSizeAnchor xmlns:cdr="http://schemas.openxmlformats.org/drawingml/2006/chartDrawing">
    <cdr:from>
      <cdr:x>0.0245</cdr:x>
      <cdr:y>0.32825</cdr:y>
    </cdr:from>
    <cdr:to>
      <cdr:x>0.1605</cdr:x>
      <cdr:y>0.67625</cdr:y>
    </cdr:to>
    <cdr:sp macro="" textlink="">
      <cdr:nvSpPr>
        <cdr:cNvPr id="19458" name="Text Box 1"/>
        <cdr:cNvSpPr txBox="1">
          <a:spLocks xmlns:a="http://schemas.openxmlformats.org/drawingml/2006/main" noChangeArrowheads="1"/>
        </cdr:cNvSpPr>
      </cdr:nvSpPr>
      <cdr:spPr bwMode="auto">
        <a:xfrm xmlns:a="http://schemas.openxmlformats.org/drawingml/2006/main">
          <a:off x="205054" y="2140553"/>
          <a:ext cx="1159838" cy="2252446"/>
        </a:xfrm>
        <a:prstGeom xmlns:a="http://schemas.openxmlformats.org/drawingml/2006/main" prst="rect">
          <a:avLst/>
        </a:prstGeom>
        <a:noFill xmlns:a="http://schemas.openxmlformats.org/drawingml/2006/main"/>
        <a:ln xmlns:a="http://schemas.openxmlformats.org/drawingml/2006/main" w="9525">
          <a:solidFill>
            <a:srgbClr val="000000"/>
          </a:solidFill>
          <a:miter lim="800000"/>
          <a:headEnd/>
          <a:tailEnd/>
        </a:ln>
      </cdr:spPr>
      <cdr:txBody>
        <a:bodyPr xmlns:a="http://schemas.openxmlformats.org/drawingml/2006/main" vertOverflow="clip" wrap="square" lIns="27432" tIns="18288" rIns="0" bIns="0" anchor="t" upright="1"/>
        <a:lstStyle xmlns:a="http://schemas.openxmlformats.org/drawingml/2006/main"/>
        <a:p xmlns:a="http://schemas.openxmlformats.org/drawingml/2006/main">
          <a:pPr algn="l" rtl="0">
            <a:defRPr sz="1000"/>
          </a:pPr>
          <a:r>
            <a:rPr lang="en-US" sz="800" b="0" i="0" u="none" strike="noStrike" baseline="0">
              <a:solidFill>
                <a:srgbClr val="000000"/>
              </a:solidFill>
              <a:latin typeface="Arial"/>
              <a:cs typeface="Arial"/>
            </a:rPr>
            <a:t>Personal Services increased by $12 million between FY08 and FY18Gov--an increase of 16% (1.5% average annual growth).</a:t>
          </a:r>
          <a:endParaRPr lang="en-US" sz="800" b="1" i="0" u="none" strike="noStrike" baseline="0">
            <a:solidFill>
              <a:srgbClr val="000000"/>
            </a:solidFill>
            <a:latin typeface="Arial"/>
            <a:cs typeface="Arial"/>
          </a:endParaRPr>
        </a:p>
        <a:p xmlns:a="http://schemas.openxmlformats.org/drawingml/2006/main">
          <a:pPr algn="l" rtl="0">
            <a:defRPr sz="1000"/>
          </a:pPr>
          <a:endParaRPr lang="en-US" sz="800" b="1" i="0" u="none" strike="noStrike" baseline="0">
            <a:solidFill>
              <a:srgbClr val="000000"/>
            </a:solidFill>
            <a:latin typeface="Arial"/>
            <a:cs typeface="Arial"/>
          </a:endParaRPr>
        </a:p>
        <a:p xmlns:a="http://schemas.openxmlformats.org/drawingml/2006/main">
          <a:pPr algn="l" rtl="0">
            <a:defRPr sz="1000"/>
          </a:pPr>
          <a:r>
            <a:rPr lang="en-US" sz="800" b="1" i="0" u="none" strike="noStrike" baseline="0">
              <a:solidFill>
                <a:srgbClr val="000000"/>
              </a:solidFill>
              <a:latin typeface="Arial"/>
              <a:cs typeface="Arial"/>
            </a:rPr>
            <a:t>Summary</a:t>
          </a:r>
        </a:p>
        <a:p xmlns:a="http://schemas.openxmlformats.org/drawingml/2006/main">
          <a:pPr algn="l" rtl="0">
            <a:defRPr sz="1000"/>
          </a:pPr>
          <a:r>
            <a:rPr lang="en-US" sz="800" b="0" i="0" u="none" strike="noStrike" baseline="0">
              <a:solidFill>
                <a:srgbClr val="000000"/>
              </a:solidFill>
              <a:latin typeface="Arial"/>
              <a:cs typeface="Arial"/>
            </a:rPr>
            <a:t>The change consists of a $24 million increase for contractual salary adjustments and a $12 million </a:t>
          </a:r>
          <a:r>
            <a:rPr lang="en-US" sz="800" b="0" i="1" u="none" strike="noStrike" baseline="0">
              <a:solidFill>
                <a:srgbClr val="000000"/>
              </a:solidFill>
              <a:latin typeface="Arial"/>
              <a:cs typeface="Arial"/>
            </a:rPr>
            <a:t>decrease</a:t>
          </a:r>
          <a:r>
            <a:rPr lang="en-US" sz="800" b="0" i="0" u="none" strike="noStrike" baseline="0">
              <a:solidFill>
                <a:srgbClr val="000000"/>
              </a:solidFill>
              <a:latin typeface="Arial"/>
              <a:cs typeface="Arial"/>
            </a:rPr>
            <a:t> in non-contractual personal services costs.</a:t>
          </a:r>
        </a:p>
      </cdr:txBody>
    </cdr:sp>
  </cdr:relSizeAnchor>
  <cdr:relSizeAnchor xmlns:cdr="http://schemas.openxmlformats.org/drawingml/2006/chartDrawing">
    <cdr:from>
      <cdr:x>0.02875</cdr:x>
      <cdr:y>0.933</cdr:y>
    </cdr:from>
    <cdr:to>
      <cdr:x>0.9795</cdr:x>
      <cdr:y>0.97975</cdr:y>
    </cdr:to>
    <cdr:sp macro="" textlink="">
      <cdr:nvSpPr>
        <cdr:cNvPr id="19459" name="Text Box 3"/>
        <cdr:cNvSpPr txBox="1">
          <a:spLocks xmlns:a="http://schemas.openxmlformats.org/drawingml/2006/main" noChangeArrowheads="1"/>
        </cdr:cNvSpPr>
      </cdr:nvSpPr>
      <cdr:spPr bwMode="auto">
        <a:xfrm xmlns:a="http://schemas.openxmlformats.org/drawingml/2006/main">
          <a:off x="245638" y="6051928"/>
          <a:ext cx="8123137" cy="303245"/>
        </a:xfrm>
        <a:prstGeom xmlns:a="http://schemas.openxmlformats.org/drawingml/2006/main" prst="rect">
          <a:avLst/>
        </a:prstGeom>
        <a:noFill xmlns:a="http://schemas.openxmlformats.org/drawingml/2006/main"/>
        <a:ln xmlns:a="http://schemas.openxmlformats.org/drawingml/2006/main" w="9525" algn="ctr">
          <a:solidFill>
            <a:srgbClr val="000000"/>
          </a:solidFill>
          <a:miter lim="800000"/>
          <a:headEnd/>
          <a:tailEnd/>
        </a:ln>
        <a:effectLst xmlns:a="http://schemas.openxmlformats.org/drawingml/2006/main"/>
      </cdr:spPr>
      <cdr:txBody>
        <a:bodyPr xmlns:a="http://schemas.openxmlformats.org/drawingml/2006/main" vertOverflow="clip" wrap="square" lIns="27432" tIns="18288" rIns="0" bIns="0" anchor="t" upright="1"/>
        <a:lstStyle xmlns:a="http://schemas.openxmlformats.org/drawingml/2006/main"/>
        <a:p xmlns:a="http://schemas.openxmlformats.org/drawingml/2006/main">
          <a:pPr algn="l" rtl="0">
            <a:defRPr sz="1000"/>
          </a:pPr>
          <a:r>
            <a:rPr lang="en-US" sz="800" b="0" i="0" u="none" strike="noStrike" baseline="0">
              <a:solidFill>
                <a:srgbClr val="000000"/>
              </a:solidFill>
              <a:latin typeface="Arial"/>
              <a:cs typeface="Arial"/>
            </a:rPr>
            <a:t>* Changes in the personal services line from FY08 to FY18 are segregated into two parts: (1) base increases (primarily due to contractual negotiations) and (2) other personal services increases such as transfers between line items or increases from new positions. The final column sums the two types of changes during the period.</a:t>
          </a:r>
        </a:p>
      </cdr:txBody>
    </cdr:sp>
  </cdr:relSizeAnchor>
  <cdr:relSizeAnchor xmlns:cdr="http://schemas.openxmlformats.org/drawingml/2006/chartDrawing">
    <cdr:from>
      <cdr:x>0.1665</cdr:x>
      <cdr:y>0.535</cdr:y>
    </cdr:from>
    <cdr:to>
      <cdr:x>0.93645</cdr:x>
      <cdr:y>0.78825</cdr:y>
    </cdr:to>
    <cdr:sp macro="" textlink="">
      <cdr:nvSpPr>
        <cdr:cNvPr id="19460" name="Line 4"/>
        <cdr:cNvSpPr>
          <a:spLocks xmlns:a="http://schemas.openxmlformats.org/drawingml/2006/main" noChangeShapeType="1"/>
        </cdr:cNvSpPr>
      </cdr:nvSpPr>
      <cdr:spPr bwMode="auto">
        <a:xfrm xmlns:a="http://schemas.openxmlformats.org/drawingml/2006/main">
          <a:off x="1422564" y="3470291"/>
          <a:ext cx="6578436" cy="1642729"/>
        </a:xfrm>
        <a:prstGeom xmlns:a="http://schemas.openxmlformats.org/drawingml/2006/main" prst="line">
          <a:avLst/>
        </a:prstGeom>
        <a:noFill xmlns:a="http://schemas.openxmlformats.org/drawingml/2006/main"/>
        <a:ln xmlns:a="http://schemas.openxmlformats.org/drawingml/2006/main" w="9525">
          <a:solidFill>
            <a:srgbClr val="000000"/>
          </a:solidFill>
          <a:round/>
          <a:headEnd/>
          <a:tailEnd type="triangle" w="med" len="med"/>
        </a:ln>
        <a:effectLst xmlns:a="http://schemas.openxmlformats.org/drawingml/2006/main"/>
      </cdr:spPr>
      <cdr:txBody>
        <a:bodyPr xmlns:a="http://schemas.openxmlformats.org/drawingml/2006/main"/>
        <a:lstStyle xmlns:a="http://schemas.openxmlformats.org/drawingml/2006/main"/>
        <a:p xmlns:a="http://schemas.openxmlformats.org/drawingml/2006/main">
          <a:endParaRPr lang="en-US"/>
        </a:p>
      </cdr:txBody>
    </cdr:sp>
  </cdr:relSizeAnchor>
</c:userShapes>
</file>

<file path=ppt/drawings/drawing4.xml><?xml version="1.0" encoding="utf-8"?>
<c:userShapes xmlns:c="http://schemas.openxmlformats.org/drawingml/2006/chart">
  <cdr:relSizeAnchor xmlns:cdr="http://schemas.openxmlformats.org/drawingml/2006/chartDrawing">
    <cdr:from>
      <cdr:x>0.02136</cdr:x>
      <cdr:y>0.91682</cdr:y>
    </cdr:from>
    <cdr:to>
      <cdr:x>0.98461</cdr:x>
      <cdr:y>0.98837</cdr:y>
    </cdr:to>
    <cdr:sp macro="" textlink="">
      <cdr:nvSpPr>
        <cdr:cNvPr id="32770" name="Text Box 2"/>
        <cdr:cNvSpPr txBox="1">
          <a:spLocks xmlns:a="http://schemas.openxmlformats.org/drawingml/2006/main" noChangeArrowheads="1"/>
        </cdr:cNvSpPr>
      </cdr:nvSpPr>
      <cdr:spPr bwMode="auto">
        <a:xfrm xmlns:a="http://schemas.openxmlformats.org/drawingml/2006/main">
          <a:off x="182498" y="5407318"/>
          <a:ext cx="8229936" cy="421994"/>
        </a:xfrm>
        <a:prstGeom xmlns:a="http://schemas.openxmlformats.org/drawingml/2006/main" prst="rect">
          <a:avLst/>
        </a:prstGeom>
        <a:noFill xmlns:a="http://schemas.openxmlformats.org/drawingml/2006/main"/>
        <a:ln xmlns:a="http://schemas.openxmlformats.org/drawingml/2006/main" w="9525" algn="ctr">
          <a:solidFill>
            <a:srgbClr val="000000"/>
          </a:solidFill>
          <a:miter lim="800000"/>
          <a:headEnd/>
          <a:tailEnd/>
        </a:ln>
        <a:effectLst xmlns:a="http://schemas.openxmlformats.org/drawingml/2006/main"/>
      </cdr:spPr>
      <cdr:txBody>
        <a:bodyPr xmlns:a="http://schemas.openxmlformats.org/drawingml/2006/main" vertOverflow="clip" wrap="square" lIns="27432" tIns="18288" rIns="0" bIns="0" anchor="t" upright="1"/>
        <a:lstStyle xmlns:a="http://schemas.openxmlformats.org/drawingml/2006/main"/>
        <a:p xmlns:a="http://schemas.openxmlformats.org/drawingml/2006/main">
          <a:pPr algn="l" rtl="0">
            <a:defRPr sz="1000"/>
          </a:pPr>
          <a:r>
            <a:rPr lang="en-US" sz="800" b="0" i="0" u="none" strike="noStrike" baseline="0" dirty="0">
              <a:solidFill>
                <a:srgbClr val="000000"/>
              </a:solidFill>
              <a:latin typeface="Arial"/>
              <a:cs typeface="Arial"/>
            </a:rPr>
            <a:t>Note:  During the budget cycle for FY12, the budget structure was significantly revised. The number of appropriations increased from four to six, and the number of allocations were reduced from thirty-five to twenty-six. In FY16, the structure was again modified to combine two appropriations. This new structure has been applied retroactively to depict a logical graphical representation.</a:t>
          </a:r>
        </a:p>
      </cdr:txBody>
    </cdr:sp>
  </cdr:relSizeAnchor>
  <cdr:relSizeAnchor xmlns:cdr="http://schemas.openxmlformats.org/drawingml/2006/chartDrawing">
    <cdr:from>
      <cdr:x>0.52381</cdr:x>
      <cdr:y>0.35747</cdr:y>
    </cdr:from>
    <cdr:to>
      <cdr:x>0.74268</cdr:x>
      <cdr:y>0.44376</cdr:y>
    </cdr:to>
    <cdr:sp macro="" textlink="">
      <cdr:nvSpPr>
        <cdr:cNvPr id="4" name="Text Box 3"/>
        <cdr:cNvSpPr txBox="1">
          <a:spLocks xmlns:a="http://schemas.openxmlformats.org/drawingml/2006/main" noChangeArrowheads="1"/>
        </cdr:cNvSpPr>
      </cdr:nvSpPr>
      <cdr:spPr bwMode="auto">
        <a:xfrm xmlns:a="http://schemas.openxmlformats.org/drawingml/2006/main">
          <a:off x="4741482" y="2209800"/>
          <a:ext cx="1981217" cy="533398"/>
        </a:xfrm>
        <a:prstGeom xmlns:a="http://schemas.openxmlformats.org/drawingml/2006/main" prst="rect">
          <a:avLst/>
        </a:prstGeom>
        <a:solidFill xmlns:a="http://schemas.openxmlformats.org/drawingml/2006/main">
          <a:sysClr val="window" lastClr="FFFFFF"/>
        </a:solidFill>
        <a:ln xmlns:a="http://schemas.openxmlformats.org/drawingml/2006/main" w="9525">
          <a:solidFill>
            <a:srgbClr val="000000"/>
          </a:solidFill>
          <a:miter lim="800000"/>
          <a:headEnd/>
          <a:tailEnd/>
        </a:ln>
      </cdr:spPr>
      <cdr:txBody>
        <a:bodyPr xmlns:a="http://schemas.openxmlformats.org/drawingml/2006/main" wrap="square" lIns="27432" tIns="22860"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r>
            <a:rPr lang="en-US" sz="900" b="0" i="0" u="none" strike="noStrike" baseline="0" dirty="0">
              <a:solidFill>
                <a:srgbClr val="000000"/>
              </a:solidFill>
              <a:latin typeface="Arial"/>
              <a:cs typeface="Arial"/>
            </a:rPr>
            <a:t>The spikes in Oil &amp; Gas in FY09 and Admin &amp; Support in FY15 are due to natural gas pipeline projects.</a:t>
          </a:r>
        </a:p>
      </cdr:txBody>
    </cdr:sp>
  </cdr:relSizeAnchor>
  <cdr:relSizeAnchor xmlns:cdr="http://schemas.openxmlformats.org/drawingml/2006/chartDrawing">
    <cdr:from>
      <cdr:x>0.41582</cdr:x>
      <cdr:y>0.1849</cdr:y>
    </cdr:from>
    <cdr:to>
      <cdr:x>0.53821</cdr:x>
      <cdr:y>0.25886</cdr:y>
    </cdr:to>
    <cdr:grpSp>
      <cdr:nvGrpSpPr>
        <cdr:cNvPr id="2" name="Group 1"/>
        <cdr:cNvGrpSpPr/>
      </cdr:nvGrpSpPr>
      <cdr:grpSpPr>
        <a:xfrm xmlns:a="http://schemas.openxmlformats.org/drawingml/2006/main">
          <a:off x="3763971" y="1143001"/>
          <a:ext cx="1107866" cy="457200"/>
          <a:chOff x="3362399" y="1219200"/>
          <a:chExt cx="1107894" cy="457200"/>
        </a:xfrm>
      </cdr:grpSpPr>
      <cdr:sp macro="" textlink="">
        <cdr:nvSpPr>
          <cdr:cNvPr id="9" name="Oval Callout 8"/>
          <cdr:cNvSpPr/>
        </cdr:nvSpPr>
        <cdr:spPr>
          <a:xfrm xmlns:a="http://schemas.openxmlformats.org/drawingml/2006/main">
            <a:off x="3362399" y="1219200"/>
            <a:ext cx="1107894" cy="457200"/>
          </a:xfrm>
          <a:prstGeom xmlns:a="http://schemas.openxmlformats.org/drawingml/2006/main" prst="wedgeEllipseCallout">
            <a:avLst>
              <a:gd name="adj1" fmla="val 77689"/>
              <a:gd name="adj2" fmla="val 50614"/>
            </a:avLst>
          </a:prstGeom>
          <a:gradFill xmlns:a="http://schemas.openxmlformats.org/drawingml/2006/main">
            <a:gsLst>
              <a:gs pos="0">
                <a:srgbClr val="92D050"/>
              </a:gs>
              <a:gs pos="100000">
                <a:schemeClr val="accent3">
                  <a:tint val="37000"/>
                  <a:satMod val="300000"/>
                </a:schemeClr>
              </a:gs>
              <a:gs pos="100000">
                <a:schemeClr val="accent3">
                  <a:tint val="15000"/>
                  <a:satMod val="350000"/>
                </a:schemeClr>
              </a:gs>
            </a:gsLst>
          </a:gradFill>
        </cdr:spPr>
        <cdr:style>
          <a:lnRef xmlns:a="http://schemas.openxmlformats.org/drawingml/2006/main" idx="1">
            <a:schemeClr val="accent3"/>
          </a:lnRef>
          <a:fillRef xmlns:a="http://schemas.openxmlformats.org/drawingml/2006/main" idx="2">
            <a:schemeClr val="accent3"/>
          </a:fillRef>
          <a:effectRef xmlns:a="http://schemas.openxmlformats.org/drawingml/2006/main" idx="1">
            <a:schemeClr val="accent3"/>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endParaRPr lang="en-US" dirty="0"/>
          </a:p>
        </cdr:txBody>
      </cdr:sp>
      <cdr:sp macro="" textlink="">
        <cdr:nvSpPr>
          <cdr:cNvPr id="8" name="TextBox 3"/>
          <cdr:cNvSpPr txBox="1"/>
        </cdr:nvSpPr>
        <cdr:spPr>
          <a:xfrm xmlns:a="http://schemas.openxmlformats.org/drawingml/2006/main">
            <a:off x="3514802" y="1295400"/>
            <a:ext cx="828808" cy="22860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t>Permitting</a:t>
            </a:r>
          </a:p>
        </cdr:txBody>
      </cdr:sp>
    </cdr:grpSp>
  </cdr:relSizeAnchor>
  <cdr:relSizeAnchor xmlns:cdr="http://schemas.openxmlformats.org/drawingml/2006/chartDrawing">
    <cdr:from>
      <cdr:x>0.39362</cdr:x>
      <cdr:y>0.43073</cdr:y>
    </cdr:from>
    <cdr:to>
      <cdr:x>0.5</cdr:x>
      <cdr:y>0.5</cdr:y>
    </cdr:to>
    <cdr:grpSp>
      <cdr:nvGrpSpPr>
        <cdr:cNvPr id="11" name="Group 10"/>
        <cdr:cNvGrpSpPr/>
      </cdr:nvGrpSpPr>
      <cdr:grpSpPr>
        <a:xfrm xmlns:a="http://schemas.openxmlformats.org/drawingml/2006/main">
          <a:off x="3563019" y="2662654"/>
          <a:ext cx="962944" cy="428209"/>
          <a:chOff x="4188064" y="2436562"/>
          <a:chExt cx="962970" cy="533137"/>
        </a:xfrm>
      </cdr:grpSpPr>
      <cdr:sp macro="" textlink="">
        <cdr:nvSpPr>
          <cdr:cNvPr id="12" name="Oval Callout 11"/>
          <cdr:cNvSpPr/>
        </cdr:nvSpPr>
        <cdr:spPr>
          <a:xfrm xmlns:a="http://schemas.openxmlformats.org/drawingml/2006/main">
            <a:off x="4188064" y="2436562"/>
            <a:ext cx="962970" cy="533137"/>
          </a:xfrm>
          <a:prstGeom xmlns:a="http://schemas.openxmlformats.org/drawingml/2006/main" prst="wedgeEllipseCallout">
            <a:avLst>
              <a:gd name="adj1" fmla="val -54958"/>
              <a:gd name="adj2" fmla="val 77607"/>
            </a:avLst>
          </a:prstGeom>
          <a:gradFill xmlns:a="http://schemas.openxmlformats.org/drawingml/2006/main">
            <a:gsLst>
              <a:gs pos="100000">
                <a:srgbClr val="FDA3F2"/>
              </a:gs>
              <a:gs pos="2000">
                <a:schemeClr val="accent2">
                  <a:tint val="37000"/>
                  <a:satMod val="300000"/>
                </a:schemeClr>
              </a:gs>
              <a:gs pos="100000">
                <a:schemeClr val="accent2">
                  <a:tint val="15000"/>
                  <a:satMod val="350000"/>
                </a:schemeClr>
              </a:gs>
            </a:gsLst>
          </a:gradFill>
        </cdr:spPr>
        <cdr:style>
          <a:lnRef xmlns:a="http://schemas.openxmlformats.org/drawingml/2006/main" idx="1">
            <a:schemeClr val="accent2"/>
          </a:lnRef>
          <a:fillRef xmlns:a="http://schemas.openxmlformats.org/drawingml/2006/main" idx="2">
            <a:schemeClr val="accent2"/>
          </a:fillRef>
          <a:effectRef xmlns:a="http://schemas.openxmlformats.org/drawingml/2006/main" idx="1">
            <a:schemeClr val="accent2"/>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endParaRPr lang="en-US" dirty="0"/>
          </a:p>
        </cdr:txBody>
      </cdr:sp>
      <cdr:sp macro="" textlink="">
        <cdr:nvSpPr>
          <cdr:cNvPr id="13" name="TextBox 3"/>
          <cdr:cNvSpPr txBox="1"/>
        </cdr:nvSpPr>
        <cdr:spPr>
          <a:xfrm xmlns:a="http://schemas.openxmlformats.org/drawingml/2006/main">
            <a:off x="4398417" y="2529649"/>
            <a:ext cx="490471" cy="21156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t>AGIA</a:t>
            </a:r>
          </a:p>
        </cdr:txBody>
      </cdr:sp>
    </cdr:grpSp>
  </cdr:relSizeAnchor>
  <cdr:relSizeAnchor xmlns:cdr="http://schemas.openxmlformats.org/drawingml/2006/chartDrawing">
    <cdr:from>
      <cdr:x>0.7778</cdr:x>
      <cdr:y>0.35747</cdr:y>
    </cdr:from>
    <cdr:to>
      <cdr:x>0.88418</cdr:x>
      <cdr:y>0.43139</cdr:y>
    </cdr:to>
    <cdr:sp macro="" textlink="">
      <cdr:nvSpPr>
        <cdr:cNvPr id="15" name="Oval Callout 14"/>
        <cdr:cNvSpPr/>
      </cdr:nvSpPr>
      <cdr:spPr>
        <a:xfrm xmlns:a="http://schemas.openxmlformats.org/drawingml/2006/main">
          <a:off x="7040562" y="2209800"/>
          <a:ext cx="962970" cy="456937"/>
        </a:xfrm>
        <a:prstGeom xmlns:a="http://schemas.openxmlformats.org/drawingml/2006/main" prst="wedgeEllipseCallout">
          <a:avLst>
            <a:gd name="adj1" fmla="val -54958"/>
            <a:gd name="adj2" fmla="val 77607"/>
          </a:avLst>
        </a:prstGeom>
        <a:gradFill xmlns:a="http://schemas.openxmlformats.org/drawingml/2006/main"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ln xmlns:a="http://schemas.openxmlformats.org/drawingml/2006/main">
          <a:solidFill>
            <a:schemeClr val="tx2"/>
          </a:solidFill>
        </a:ln>
      </cdr:spPr>
      <cdr:style>
        <a:lnRef xmlns:a="http://schemas.openxmlformats.org/drawingml/2006/main" idx="1">
          <a:schemeClr val="accent2"/>
        </a:lnRef>
        <a:fillRef xmlns:a="http://schemas.openxmlformats.org/drawingml/2006/main" idx="2">
          <a:schemeClr val="accent2"/>
        </a:fillRef>
        <a:effectRef xmlns:a="http://schemas.openxmlformats.org/drawingml/2006/main" idx="1">
          <a:schemeClr val="accent2"/>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endParaRPr lang="en-US" dirty="0"/>
        </a:p>
      </cdr:txBody>
    </cdr:sp>
  </cdr:relSizeAnchor>
  <cdr:relSizeAnchor xmlns:cdr="http://schemas.openxmlformats.org/drawingml/2006/chartDrawing">
    <cdr:from>
      <cdr:x>0.80305</cdr:x>
      <cdr:y>0.3698</cdr:y>
    </cdr:from>
    <cdr:to>
      <cdr:x>0.87881</cdr:x>
      <cdr:y>0.40405</cdr:y>
    </cdr:to>
    <cdr:sp macro="" textlink="">
      <cdr:nvSpPr>
        <cdr:cNvPr id="16" name="TextBox 3"/>
        <cdr:cNvSpPr txBox="1"/>
      </cdr:nvSpPr>
      <cdr:spPr>
        <a:xfrm xmlns:a="http://schemas.openxmlformats.org/drawingml/2006/main">
          <a:off x="7269162" y="2286000"/>
          <a:ext cx="685799" cy="21171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dirty="0"/>
            <a:t>AKLNG</a:t>
          </a:r>
          <a:endParaRPr lang="en-US" sz="1100" dirty="0"/>
        </a:p>
      </cdr:txBody>
    </cdr:sp>
  </cdr:relSizeAnchor>
</c:userShapes>
</file>

<file path=ppt/drawings/drawing5.xml><?xml version="1.0" encoding="utf-8"?>
<c:userShapes xmlns:c="http://schemas.openxmlformats.org/drawingml/2006/chart">
  <cdr:relSizeAnchor xmlns:cdr="http://schemas.openxmlformats.org/drawingml/2006/chartDrawing">
    <cdr:from>
      <cdr:x>1.10474E-7</cdr:x>
      <cdr:y>0.27174</cdr:y>
    </cdr:from>
    <cdr:to>
      <cdr:x>0.13802</cdr:x>
      <cdr:y>0.3913</cdr:y>
    </cdr:to>
    <cdr:sp macro="" textlink="">
      <cdr:nvSpPr>
        <cdr:cNvPr id="2" name="Text Box 3"/>
        <cdr:cNvSpPr txBox="1">
          <a:spLocks xmlns:a="http://schemas.openxmlformats.org/drawingml/2006/main" noChangeArrowheads="1"/>
        </cdr:cNvSpPr>
      </cdr:nvSpPr>
      <cdr:spPr bwMode="auto">
        <a:xfrm xmlns:a="http://schemas.openxmlformats.org/drawingml/2006/main">
          <a:off x="1" y="1905000"/>
          <a:ext cx="1249361" cy="838200"/>
        </a:xfrm>
        <a:prstGeom xmlns:a="http://schemas.openxmlformats.org/drawingml/2006/main" prst="rect">
          <a:avLst/>
        </a:prstGeom>
        <a:noFill xmlns:a="http://schemas.openxmlformats.org/drawingml/2006/main"/>
        <a:ln xmlns:a="http://schemas.openxmlformats.org/drawingml/2006/main" w="3175">
          <a:headEnd/>
          <a:tailEnd/>
        </a:l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wrap="square" lIns="27432" tIns="22860" rIns="0"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rtl="0">
            <a:defRPr sz="1000"/>
          </a:pPr>
          <a:r>
            <a:rPr lang="en-US" sz="900" b="1" i="0" u="none" strike="noStrike" baseline="0" dirty="0">
              <a:solidFill>
                <a:srgbClr val="000000"/>
              </a:solidFill>
              <a:latin typeface="Arial"/>
              <a:cs typeface="Arial"/>
            </a:rPr>
            <a:t>North Slope Gas Commercialization:</a:t>
          </a:r>
        </a:p>
        <a:p xmlns:a="http://schemas.openxmlformats.org/drawingml/2006/main">
          <a:pPr algn="l" rtl="0">
            <a:defRPr sz="1000"/>
          </a:pPr>
          <a:r>
            <a:rPr lang="en-US" sz="900" b="0" i="0" u="none" strike="noStrike" baseline="0" dirty="0">
              <a:solidFill>
                <a:srgbClr val="000000"/>
              </a:solidFill>
              <a:latin typeface="Arial"/>
              <a:cs typeface="Arial"/>
            </a:rPr>
            <a:t>FY15: $10 million</a:t>
          </a:r>
        </a:p>
        <a:p xmlns:a="http://schemas.openxmlformats.org/drawingml/2006/main">
          <a:pPr algn="l" rtl="0">
            <a:defRPr sz="1000"/>
          </a:pPr>
          <a:r>
            <a:rPr lang="en-US" sz="900" b="0" i="0" u="none" strike="noStrike" baseline="0" dirty="0">
              <a:solidFill>
                <a:srgbClr val="000000"/>
              </a:solidFill>
              <a:latin typeface="Arial"/>
              <a:cs typeface="Arial"/>
            </a:rPr>
            <a:t>FY16: $9 million </a:t>
          </a:r>
        </a:p>
        <a:p xmlns:a="http://schemas.openxmlformats.org/drawingml/2006/main">
          <a:pPr algn="l" rtl="0">
            <a:defRPr sz="1000"/>
          </a:pPr>
          <a:r>
            <a:rPr lang="en-US" sz="900" b="0" i="0" u="none" strike="noStrike" baseline="0" dirty="0">
              <a:solidFill>
                <a:srgbClr val="000000"/>
              </a:solidFill>
              <a:latin typeface="Arial"/>
              <a:cs typeface="Arial"/>
            </a:rPr>
            <a:t>No funding in subsequent years</a:t>
          </a:r>
        </a:p>
      </cdr:txBody>
    </cdr:sp>
  </cdr:relSizeAnchor>
  <cdr:relSizeAnchor xmlns:cdr="http://schemas.openxmlformats.org/drawingml/2006/chartDrawing">
    <cdr:from>
      <cdr:x>0.13802</cdr:x>
      <cdr:y>0.31522</cdr:y>
    </cdr:from>
    <cdr:to>
      <cdr:x>0.75254</cdr:x>
      <cdr:y>0.3913</cdr:y>
    </cdr:to>
    <cdr:sp macro="" textlink="">
      <cdr:nvSpPr>
        <cdr:cNvPr id="4" name="Straight Arrow Connector 3"/>
        <cdr:cNvSpPr/>
      </cdr:nvSpPr>
      <cdr:spPr bwMode="auto">
        <a:xfrm xmlns:a="http://schemas.openxmlformats.org/drawingml/2006/main">
          <a:off x="1249362" y="2209800"/>
          <a:ext cx="5562574" cy="533370"/>
        </a:xfrm>
        <a:prstGeom xmlns:a="http://schemas.openxmlformats.org/drawingml/2006/main" prst="straightConnector1">
          <a:avLst/>
        </a:prstGeom>
        <a:solidFill xmlns:a="http://schemas.openxmlformats.org/drawingml/2006/main">
          <a:srgbClr val="FFFFFF"/>
        </a:solidFill>
        <a:ln xmlns:a="http://schemas.openxmlformats.org/drawingml/2006/main" w="9525" cap="flat" cmpd="sng" algn="ctr">
          <a:solidFill>
            <a:srgbClr val="000000"/>
          </a:solidFill>
          <a:prstDash val="solid"/>
          <a:round/>
          <a:headEnd type="none" w="med" len="med"/>
          <a:tailEnd type="arrow"/>
        </a:ln>
        <a:effectLst xmlns:a="http://schemas.openxmlformats.org/drawingml/2006/main"/>
      </cdr:spPr>
      <cdr:txBody>
        <a:bodyPr xmlns:a="http://schemas.openxmlformats.org/drawingml/2006/main" vertOverflow="clip" wrap="square" lIns="18288" tIns="0" rIns="0" bIns="0" upright="1"/>
        <a:lstStyle xmlns:a="http://schemas.openxmlformats.org/drawingml/2006/main"/>
        <a:p xmlns:a="http://schemas.openxmlformats.org/drawingml/2006/main">
          <a:endParaRPr lang="en-US" dirty="0"/>
        </a:p>
      </cdr:txBody>
    </cdr:sp>
  </cdr:relSizeAnchor>
  <cdr:relSizeAnchor xmlns:cdr="http://schemas.openxmlformats.org/drawingml/2006/chartDrawing">
    <cdr:from>
      <cdr:x>0.56734</cdr:x>
      <cdr:y>0.22826</cdr:y>
    </cdr:from>
    <cdr:to>
      <cdr:x>0.68945</cdr:x>
      <cdr:y>0.29098</cdr:y>
    </cdr:to>
    <cdr:grpSp>
      <cdr:nvGrpSpPr>
        <cdr:cNvPr id="8" name="Group 7"/>
        <cdr:cNvGrpSpPr/>
      </cdr:nvGrpSpPr>
      <cdr:grpSpPr>
        <a:xfrm xmlns:a="http://schemas.openxmlformats.org/drawingml/2006/main">
          <a:off x="5135519" y="1600194"/>
          <a:ext cx="1105331" cy="439692"/>
          <a:chOff x="-28464394" y="-7364089"/>
          <a:chExt cx="991421" cy="439489"/>
        </a:xfrm>
      </cdr:grpSpPr>
      <cdr:sp macro="" textlink="">
        <cdr:nvSpPr>
          <cdr:cNvPr id="9" name="Oval Callout 8"/>
          <cdr:cNvSpPr/>
        </cdr:nvSpPr>
        <cdr:spPr>
          <a:xfrm xmlns:a="http://schemas.openxmlformats.org/drawingml/2006/main">
            <a:off x="-28464394" y="-7364089"/>
            <a:ext cx="991421" cy="439489"/>
          </a:xfrm>
          <a:prstGeom xmlns:a="http://schemas.openxmlformats.org/drawingml/2006/main" prst="wedgeEllipseCallout">
            <a:avLst>
              <a:gd name="adj1" fmla="val -8007"/>
              <a:gd name="adj2" fmla="val -161144"/>
            </a:avLst>
          </a:prstGeom>
          <a:gradFill xmlns:a="http://schemas.openxmlformats.org/drawingml/2006/main">
            <a:gsLst>
              <a:gs pos="0">
                <a:srgbClr val="92D050"/>
              </a:gs>
              <a:gs pos="100000">
                <a:schemeClr val="accent3">
                  <a:tint val="37000"/>
                  <a:satMod val="300000"/>
                </a:schemeClr>
              </a:gs>
              <a:gs pos="100000">
                <a:schemeClr val="accent3">
                  <a:tint val="15000"/>
                  <a:satMod val="350000"/>
                </a:schemeClr>
              </a:gs>
            </a:gsLst>
          </a:gradFill>
        </cdr:spPr>
        <cdr:style>
          <a:lnRef xmlns:a="http://schemas.openxmlformats.org/drawingml/2006/main" idx="1">
            <a:schemeClr val="accent3"/>
          </a:lnRef>
          <a:fillRef xmlns:a="http://schemas.openxmlformats.org/drawingml/2006/main" idx="2">
            <a:schemeClr val="accent3"/>
          </a:fillRef>
          <a:effectRef xmlns:a="http://schemas.openxmlformats.org/drawingml/2006/main" idx="1">
            <a:schemeClr val="accent3"/>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endParaRPr lang="en-US" dirty="0"/>
          </a:p>
        </cdr:txBody>
      </cdr:sp>
      <cdr:sp macro="" textlink="">
        <cdr:nvSpPr>
          <cdr:cNvPr id="10" name="TextBox 3"/>
          <cdr:cNvSpPr txBox="1"/>
        </cdr:nvSpPr>
        <cdr:spPr>
          <a:xfrm xmlns:a="http://schemas.openxmlformats.org/drawingml/2006/main">
            <a:off x="-28327700" y="-7287924"/>
            <a:ext cx="741676" cy="2197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t>Permitting</a:t>
            </a:r>
          </a:p>
        </cdr:txBody>
      </cdr:sp>
    </cdr:grpSp>
  </cdr:relSizeAnchor>
  <cdr:relSizeAnchor xmlns:cdr="http://schemas.openxmlformats.org/drawingml/2006/chartDrawing">
    <cdr:from>
      <cdr:x>0.32322</cdr:x>
      <cdr:y>0.3587</cdr:y>
    </cdr:from>
    <cdr:to>
      <cdr:x>0.4296</cdr:x>
      <cdr:y>0.43475</cdr:y>
    </cdr:to>
    <cdr:grpSp>
      <cdr:nvGrpSpPr>
        <cdr:cNvPr id="11" name="Group 10"/>
        <cdr:cNvGrpSpPr/>
      </cdr:nvGrpSpPr>
      <cdr:grpSpPr>
        <a:xfrm xmlns:a="http://schemas.openxmlformats.org/drawingml/2006/main">
          <a:off x="2925763" y="2514630"/>
          <a:ext cx="962944" cy="533141"/>
          <a:chOff x="4813136" y="2155026"/>
          <a:chExt cx="962970" cy="663812"/>
        </a:xfrm>
      </cdr:grpSpPr>
      <cdr:sp macro="" textlink="">
        <cdr:nvSpPr>
          <cdr:cNvPr id="12" name="Oval Callout 11"/>
          <cdr:cNvSpPr/>
        </cdr:nvSpPr>
        <cdr:spPr>
          <a:xfrm xmlns:a="http://schemas.openxmlformats.org/drawingml/2006/main">
            <a:off x="4813136" y="2155026"/>
            <a:ext cx="962970" cy="663812"/>
          </a:xfrm>
          <a:prstGeom xmlns:a="http://schemas.openxmlformats.org/drawingml/2006/main" prst="wedgeEllipseCallout">
            <a:avLst>
              <a:gd name="adj1" fmla="val -54958"/>
              <a:gd name="adj2" fmla="val 77607"/>
            </a:avLst>
          </a:prstGeom>
          <a:gradFill xmlns:a="http://schemas.openxmlformats.org/drawingml/2006/main">
            <a:gsLst>
              <a:gs pos="100000">
                <a:srgbClr val="FDA3F2"/>
              </a:gs>
              <a:gs pos="2000">
                <a:schemeClr val="accent2">
                  <a:tint val="37000"/>
                  <a:satMod val="300000"/>
                </a:schemeClr>
              </a:gs>
              <a:gs pos="100000">
                <a:schemeClr val="accent2">
                  <a:tint val="15000"/>
                  <a:satMod val="350000"/>
                </a:schemeClr>
              </a:gs>
            </a:gsLst>
          </a:gradFill>
        </cdr:spPr>
        <cdr:style>
          <a:lnRef xmlns:a="http://schemas.openxmlformats.org/drawingml/2006/main" idx="1">
            <a:schemeClr val="accent2"/>
          </a:lnRef>
          <a:fillRef xmlns:a="http://schemas.openxmlformats.org/drawingml/2006/main" idx="2">
            <a:schemeClr val="accent2"/>
          </a:fillRef>
          <a:effectRef xmlns:a="http://schemas.openxmlformats.org/drawingml/2006/main" idx="1">
            <a:schemeClr val="accent2"/>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endParaRPr lang="en-US" dirty="0"/>
          </a:p>
        </cdr:txBody>
      </cdr:sp>
      <cdr:sp macro="" textlink="">
        <cdr:nvSpPr>
          <cdr:cNvPr id="13" name="TextBox 3"/>
          <cdr:cNvSpPr txBox="1"/>
        </cdr:nvSpPr>
        <cdr:spPr>
          <a:xfrm xmlns:a="http://schemas.openxmlformats.org/drawingml/2006/main">
            <a:off x="5023489" y="2270929"/>
            <a:ext cx="490471" cy="26341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t>AGIA</a:t>
            </a:r>
          </a:p>
        </cdr:txBody>
      </cdr:sp>
    </cdr:grpSp>
  </cdr:relSizeAnchor>
</c:userShapes>
</file>

<file path=ppt/drawings/drawing6.xml><?xml version="1.0" encoding="utf-8"?>
<c:userShapes xmlns:c="http://schemas.openxmlformats.org/drawingml/2006/chart">
  <cdr:relSizeAnchor xmlns:cdr="http://schemas.openxmlformats.org/drawingml/2006/chartDrawing">
    <cdr:from>
      <cdr:x>0</cdr:x>
      <cdr:y>0.05495</cdr:y>
    </cdr:from>
    <cdr:to>
      <cdr:x>0.28925</cdr:x>
      <cdr:y>0.16904</cdr:y>
    </cdr:to>
    <cdr:sp macro="" textlink="">
      <cdr:nvSpPr>
        <cdr:cNvPr id="39937" name="Text Box 1"/>
        <cdr:cNvSpPr txBox="1">
          <a:spLocks xmlns:a="http://schemas.openxmlformats.org/drawingml/2006/main" noChangeArrowheads="1"/>
        </cdr:cNvSpPr>
      </cdr:nvSpPr>
      <cdr:spPr bwMode="auto">
        <a:xfrm xmlns:a="http://schemas.openxmlformats.org/drawingml/2006/main">
          <a:off x="-503238" y="381000"/>
          <a:ext cx="2618269" cy="791123"/>
        </a:xfrm>
        <a:prstGeom xmlns:a="http://schemas.openxmlformats.org/drawingml/2006/main" prst="rect">
          <a:avLst/>
        </a:prstGeom>
        <a:noFill xmlns:a="http://schemas.openxmlformats.org/drawingml/2006/main"/>
        <a:ln xmlns:a="http://schemas.openxmlformats.org/drawingml/2006/main" w="9525" algn="ctr">
          <a:solidFill>
            <a:srgbClr val="000000"/>
          </a:solidFill>
          <a:miter lim="800000"/>
          <a:headEnd/>
          <a:tailEnd/>
        </a:ln>
        <a:effectLst xmlns:a="http://schemas.openxmlformats.org/drawingml/2006/main"/>
      </cdr:spPr>
      <cdr:txBody>
        <a:bodyPr xmlns:a="http://schemas.openxmlformats.org/drawingml/2006/main" vertOverflow="clip" wrap="square" lIns="27432" tIns="18288" rIns="0" bIns="0" anchor="t" upright="1"/>
        <a:lstStyle xmlns:a="http://schemas.openxmlformats.org/drawingml/2006/main"/>
        <a:p xmlns:a="http://schemas.openxmlformats.org/drawingml/2006/main">
          <a:pPr algn="l" rtl="0">
            <a:defRPr sz="1000"/>
          </a:pPr>
          <a:r>
            <a:rPr lang="en-US" sz="900" b="0" i="0" u="none" strike="noStrike" baseline="0" dirty="0">
              <a:solidFill>
                <a:srgbClr val="000000"/>
              </a:solidFill>
              <a:latin typeface="Arial"/>
              <a:cs typeface="Arial"/>
            </a:rPr>
            <a:t>Between FY08 &amp; FY18Gov:</a:t>
          </a:r>
        </a:p>
        <a:p xmlns:a="http://schemas.openxmlformats.org/drawingml/2006/main">
          <a:pPr algn="l" rtl="0">
            <a:defRPr sz="1000"/>
          </a:pPr>
          <a:r>
            <a:rPr lang="en-US" sz="900" b="0" i="0" u="none" strike="noStrike" baseline="0" dirty="0">
              <a:solidFill>
                <a:srgbClr val="000000"/>
              </a:solidFill>
              <a:latin typeface="Arial"/>
              <a:cs typeface="Arial"/>
            </a:rPr>
            <a:t>--UGF </a:t>
          </a:r>
          <a:r>
            <a:rPr lang="en-US" sz="900" b="0" i="1" u="none" strike="noStrike" baseline="0" dirty="0">
              <a:solidFill>
                <a:srgbClr val="000000"/>
              </a:solidFill>
              <a:latin typeface="Arial"/>
              <a:cs typeface="Arial"/>
            </a:rPr>
            <a:t>decreased </a:t>
          </a:r>
          <a:r>
            <a:rPr lang="en-US" sz="900" b="0" i="0" u="none" strike="noStrike" baseline="0" dirty="0">
              <a:solidFill>
                <a:srgbClr val="000000"/>
              </a:solidFill>
              <a:latin typeface="Arial"/>
              <a:cs typeface="Arial"/>
            </a:rPr>
            <a:t>by $5.1 million (-7.5%)</a:t>
          </a:r>
        </a:p>
        <a:p xmlns:a="http://schemas.openxmlformats.org/drawingml/2006/main">
          <a:pPr algn="l" rtl="0">
            <a:defRPr sz="1000"/>
          </a:pPr>
          <a:r>
            <a:rPr lang="en-US" sz="900" b="0" i="0" u="none" strike="noStrike" baseline="0" dirty="0">
              <a:solidFill>
                <a:srgbClr val="000000"/>
              </a:solidFill>
              <a:latin typeface="Arial"/>
              <a:cs typeface="Arial"/>
            </a:rPr>
            <a:t>--DGF increased by $10.6 million (53%)</a:t>
          </a:r>
        </a:p>
        <a:p xmlns:a="http://schemas.openxmlformats.org/drawingml/2006/main">
          <a:pPr algn="l" rtl="0">
            <a:defRPr sz="1000"/>
          </a:pPr>
          <a:r>
            <a:rPr lang="en-US" sz="900" b="0" i="0" u="none" strike="noStrike" baseline="0" dirty="0">
              <a:solidFill>
                <a:srgbClr val="000000"/>
              </a:solidFill>
              <a:latin typeface="Arial"/>
              <a:cs typeface="Arial"/>
            </a:rPr>
            <a:t>--Other funds increased by $10.2 million (36%)</a:t>
          </a:r>
        </a:p>
        <a:p xmlns:a="http://schemas.openxmlformats.org/drawingml/2006/main">
          <a:pPr algn="l" rtl="0">
            <a:defRPr sz="1000"/>
          </a:pPr>
          <a:r>
            <a:rPr lang="en-US" sz="900" b="0" i="0" u="none" strike="noStrike" baseline="0" dirty="0">
              <a:solidFill>
                <a:srgbClr val="000000"/>
              </a:solidFill>
              <a:latin typeface="Arial"/>
              <a:cs typeface="Arial"/>
            </a:rPr>
            <a:t>--Federal Funds increased by $7.9 million (48%)</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54" tIns="46578" rIns="93154" bIns="46578"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sz="quarter" idx="1"/>
          </p:nvPr>
        </p:nvSpPr>
        <p:spPr>
          <a:xfrm>
            <a:off x="3970939" y="0"/>
            <a:ext cx="3037840" cy="464820"/>
          </a:xfrm>
          <a:prstGeom prst="rect">
            <a:avLst/>
          </a:prstGeom>
        </p:spPr>
        <p:txBody>
          <a:bodyPr vert="horz" lIns="93154" tIns="46578" rIns="93154" bIns="46578" rtlCol="0"/>
          <a:lstStyle>
            <a:lvl1pPr algn="r" fontAlgn="auto">
              <a:spcBef>
                <a:spcPts val="0"/>
              </a:spcBef>
              <a:spcAft>
                <a:spcPts val="0"/>
              </a:spcAft>
              <a:defRPr sz="1200" smtClean="0">
                <a:latin typeface="+mn-lt"/>
                <a:cs typeface="+mn-cs"/>
              </a:defRPr>
            </a:lvl1pPr>
          </a:lstStyle>
          <a:p>
            <a:pPr>
              <a:defRPr/>
            </a:pPr>
            <a:fld id="{588F16A9-852A-465F-BBE6-E05CC994F994}" type="datetimeFigureOut">
              <a:rPr lang="en-US"/>
              <a:pPr>
                <a:defRPr/>
              </a:pPr>
              <a:t>1/24/2017</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54" tIns="46578" rIns="93154" bIns="46578"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3154" tIns="46578" rIns="93154" bIns="46578" rtlCol="0" anchor="b"/>
          <a:lstStyle>
            <a:lvl1pPr algn="r" fontAlgn="auto">
              <a:spcBef>
                <a:spcPts val="0"/>
              </a:spcBef>
              <a:spcAft>
                <a:spcPts val="0"/>
              </a:spcAft>
              <a:defRPr sz="1200" smtClean="0">
                <a:latin typeface="+mn-lt"/>
                <a:cs typeface="+mn-cs"/>
              </a:defRPr>
            </a:lvl1pPr>
          </a:lstStyle>
          <a:p>
            <a:pPr>
              <a:defRPr/>
            </a:pPr>
            <a:fld id="{28623686-BB35-435F-9164-4021EA5D60B4}" type="slidenum">
              <a:rPr lang="en-US"/>
              <a:pPr>
                <a:defRPr/>
              </a:pPr>
              <a:t>‹#›</a:t>
            </a:fld>
            <a:endParaRPr lang="en-US" dirty="0"/>
          </a:p>
        </p:txBody>
      </p:sp>
    </p:spTree>
    <p:extLst>
      <p:ext uri="{BB962C8B-B14F-4D97-AF65-F5344CB8AC3E}">
        <p14:creationId xmlns:p14="http://schemas.microsoft.com/office/powerpoint/2010/main" val="36951551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54" tIns="46578" rIns="93154" bIns="46578"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54" tIns="46578" rIns="93154" bIns="46578" rtlCol="0"/>
          <a:lstStyle>
            <a:lvl1pPr algn="r">
              <a:defRPr sz="1200"/>
            </a:lvl1pPr>
          </a:lstStyle>
          <a:p>
            <a:fld id="{E0F74240-C5BF-4A39-9531-7E211D4129EB}" type="datetimeFigureOut">
              <a:rPr lang="en-US" smtClean="0"/>
              <a:pPr/>
              <a:t>1/24/2017</a:t>
            </a:fld>
            <a:endParaRPr lang="en-US" dirty="0"/>
          </a:p>
        </p:txBody>
      </p:sp>
      <p:sp>
        <p:nvSpPr>
          <p:cNvPr id="4" name="Slide Image Placeholder 3"/>
          <p:cNvSpPr>
            <a:spLocks noGrp="1" noRot="1" noChangeAspect="1"/>
          </p:cNvSpPr>
          <p:nvPr>
            <p:ph type="sldImg" idx="2"/>
          </p:nvPr>
        </p:nvSpPr>
        <p:spPr>
          <a:xfrm>
            <a:off x="1250950" y="696913"/>
            <a:ext cx="4508500" cy="3486150"/>
          </a:xfrm>
          <a:prstGeom prst="rect">
            <a:avLst/>
          </a:prstGeom>
          <a:noFill/>
          <a:ln w="12700">
            <a:solidFill>
              <a:prstClr val="black"/>
            </a:solidFill>
          </a:ln>
        </p:spPr>
        <p:txBody>
          <a:bodyPr vert="horz" lIns="93154" tIns="46578" rIns="93154" bIns="46578"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54" tIns="46578" rIns="93154" bIns="465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54" tIns="46578" rIns="93154" bIns="4657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3154" tIns="46578" rIns="93154" bIns="46578" rtlCol="0" anchor="b"/>
          <a:lstStyle>
            <a:lvl1pPr algn="r">
              <a:defRPr sz="1200"/>
            </a:lvl1pPr>
          </a:lstStyle>
          <a:p>
            <a:fld id="{0BBFA652-FDA5-4CFC-902F-2D6F7F70BEC0}" type="slidenum">
              <a:rPr lang="en-US" smtClean="0"/>
              <a:pPr/>
              <a:t>‹#›</a:t>
            </a:fld>
            <a:endParaRPr lang="en-US" dirty="0"/>
          </a:p>
        </p:txBody>
      </p:sp>
    </p:spTree>
    <p:extLst>
      <p:ext uri="{BB962C8B-B14F-4D97-AF65-F5344CB8AC3E}">
        <p14:creationId xmlns:p14="http://schemas.microsoft.com/office/powerpoint/2010/main" val="173627118"/>
      </p:ext>
    </p:extLst>
  </p:cSld>
  <p:clrMap bg1="lt1" tx1="dk1" bg2="lt2" tx2="dk2" accent1="accent1" accent2="accent2" accent3="accent3" accent4="accent4" accent5="accent5" accent6="accent6" hlink="hlink" folHlink="folHlink"/>
  <p:notesStyle>
    <a:lvl1pPr marL="0" algn="l" defTabSz="1018824" rtl="0" eaLnBrk="1" latinLnBrk="0" hangingPunct="1">
      <a:defRPr sz="1337" kern="1200">
        <a:solidFill>
          <a:schemeClr val="tx1"/>
        </a:solidFill>
        <a:latin typeface="+mn-lt"/>
        <a:ea typeface="+mn-ea"/>
        <a:cs typeface="+mn-cs"/>
      </a:defRPr>
    </a:lvl1pPr>
    <a:lvl2pPr marL="509412" algn="l" defTabSz="1018824" rtl="0" eaLnBrk="1" latinLnBrk="0" hangingPunct="1">
      <a:defRPr sz="1337" kern="1200">
        <a:solidFill>
          <a:schemeClr val="tx1"/>
        </a:solidFill>
        <a:latin typeface="+mn-lt"/>
        <a:ea typeface="+mn-ea"/>
        <a:cs typeface="+mn-cs"/>
      </a:defRPr>
    </a:lvl2pPr>
    <a:lvl3pPr marL="1018824" algn="l" defTabSz="1018824" rtl="0" eaLnBrk="1" latinLnBrk="0" hangingPunct="1">
      <a:defRPr sz="1337" kern="1200">
        <a:solidFill>
          <a:schemeClr val="tx1"/>
        </a:solidFill>
        <a:latin typeface="+mn-lt"/>
        <a:ea typeface="+mn-ea"/>
        <a:cs typeface="+mn-cs"/>
      </a:defRPr>
    </a:lvl3pPr>
    <a:lvl4pPr marL="1528237" algn="l" defTabSz="1018824" rtl="0" eaLnBrk="1" latinLnBrk="0" hangingPunct="1">
      <a:defRPr sz="1337" kern="1200">
        <a:solidFill>
          <a:schemeClr val="tx1"/>
        </a:solidFill>
        <a:latin typeface="+mn-lt"/>
        <a:ea typeface="+mn-ea"/>
        <a:cs typeface="+mn-cs"/>
      </a:defRPr>
    </a:lvl4pPr>
    <a:lvl5pPr marL="2037649" algn="l" defTabSz="1018824" rtl="0" eaLnBrk="1" latinLnBrk="0" hangingPunct="1">
      <a:defRPr sz="1337" kern="1200">
        <a:solidFill>
          <a:schemeClr val="tx1"/>
        </a:solidFill>
        <a:latin typeface="+mn-lt"/>
        <a:ea typeface="+mn-ea"/>
        <a:cs typeface="+mn-cs"/>
      </a:defRPr>
    </a:lvl5pPr>
    <a:lvl6pPr marL="2547061" algn="l" defTabSz="1018824" rtl="0" eaLnBrk="1" latinLnBrk="0" hangingPunct="1">
      <a:defRPr sz="1337" kern="1200">
        <a:solidFill>
          <a:schemeClr val="tx1"/>
        </a:solidFill>
        <a:latin typeface="+mn-lt"/>
        <a:ea typeface="+mn-ea"/>
        <a:cs typeface="+mn-cs"/>
      </a:defRPr>
    </a:lvl6pPr>
    <a:lvl7pPr marL="3056473" algn="l" defTabSz="1018824" rtl="0" eaLnBrk="1" latinLnBrk="0" hangingPunct="1">
      <a:defRPr sz="1337" kern="1200">
        <a:solidFill>
          <a:schemeClr val="tx1"/>
        </a:solidFill>
        <a:latin typeface="+mn-lt"/>
        <a:ea typeface="+mn-ea"/>
        <a:cs typeface="+mn-cs"/>
      </a:defRPr>
    </a:lvl7pPr>
    <a:lvl8pPr marL="3565886" algn="l" defTabSz="1018824" rtl="0" eaLnBrk="1" latinLnBrk="0" hangingPunct="1">
      <a:defRPr sz="1337" kern="1200">
        <a:solidFill>
          <a:schemeClr val="tx1"/>
        </a:solidFill>
        <a:latin typeface="+mn-lt"/>
        <a:ea typeface="+mn-ea"/>
        <a:cs typeface="+mn-cs"/>
      </a:defRPr>
    </a:lvl8pPr>
    <a:lvl9pPr marL="4075298" algn="l" defTabSz="1018824" rtl="0" eaLnBrk="1" latinLnBrk="0" hangingPunct="1">
      <a:defRPr sz="13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0BBFA652-FDA5-4CFC-902F-2D6F7F70BEC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4647749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p:spPr>
      </p:sp>
      <p:sp>
        <p:nvSpPr>
          <p:cNvPr id="3" name="Notes Placeholder 2"/>
          <p:cNvSpPr>
            <a:spLocks noGrp="1"/>
          </p:cNvSpPr>
          <p:nvPr>
            <p:ph type="body" idx="1"/>
          </p:nvPr>
        </p:nvSpPr>
        <p:spPr>
          <a:xfrm>
            <a:off x="152400" y="4267200"/>
            <a:ext cx="6781800" cy="4331971"/>
          </a:xfrm>
        </p:spPr>
        <p:txBody>
          <a:bodyPr>
            <a:normAutofit/>
          </a:bodyPr>
          <a:lstStyle/>
          <a:p>
            <a:pPr defTabSz="1018675">
              <a:defRPr/>
            </a:pPr>
            <a:endParaRPr lang="en-US" sz="1300" dirty="0"/>
          </a:p>
        </p:txBody>
      </p:sp>
      <p:sp>
        <p:nvSpPr>
          <p:cNvPr id="4" name="Slide Number Placeholder 3"/>
          <p:cNvSpPr>
            <a:spLocks noGrp="1"/>
          </p:cNvSpPr>
          <p:nvPr>
            <p:ph type="sldNum" sz="quarter" idx="10"/>
          </p:nvPr>
        </p:nvSpPr>
        <p:spPr/>
        <p:txBody>
          <a:bodyPr/>
          <a:lstStyle/>
          <a:p>
            <a:fld id="{0BBFA652-FDA5-4CFC-902F-2D6F7F70BEC0}" type="slidenum">
              <a:rPr lang="en-US" smtClean="0"/>
              <a:pPr/>
              <a:t>11</a:t>
            </a:fld>
            <a:endParaRPr lang="en-US" dirty="0"/>
          </a:p>
        </p:txBody>
      </p:sp>
    </p:spTree>
    <p:extLst>
      <p:ext uri="{BB962C8B-B14F-4D97-AF65-F5344CB8AC3E}">
        <p14:creationId xmlns:p14="http://schemas.microsoft.com/office/powerpoint/2010/main" val="15098682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p:spPr>
      </p:sp>
      <p:sp>
        <p:nvSpPr>
          <p:cNvPr id="3" name="Notes Placeholder 2"/>
          <p:cNvSpPr>
            <a:spLocks noGrp="1"/>
          </p:cNvSpPr>
          <p:nvPr>
            <p:ph type="body" idx="1"/>
          </p:nvPr>
        </p:nvSpPr>
        <p:spPr>
          <a:xfrm>
            <a:off x="76200" y="4572000"/>
            <a:ext cx="6781800" cy="4027170"/>
          </a:xfrm>
        </p:spPr>
        <p:txBody>
          <a:bodyPr>
            <a:normAutofit fontScale="92500" lnSpcReduction="20000"/>
          </a:bodyPr>
          <a:lstStyle/>
          <a:p>
            <a:pPr defTabSz="1018675">
              <a:defRPr/>
            </a:pPr>
            <a:endParaRPr lang="en-US" sz="1300" b="1" dirty="0"/>
          </a:p>
        </p:txBody>
      </p:sp>
      <p:sp>
        <p:nvSpPr>
          <p:cNvPr id="4" name="Slide Number Placeholder 3"/>
          <p:cNvSpPr>
            <a:spLocks noGrp="1"/>
          </p:cNvSpPr>
          <p:nvPr>
            <p:ph type="sldNum" sz="quarter" idx="10"/>
          </p:nvPr>
        </p:nvSpPr>
        <p:spPr/>
        <p:txBody>
          <a:bodyPr/>
          <a:lstStyle/>
          <a:p>
            <a:fld id="{0BBFA652-FDA5-4CFC-902F-2D6F7F70BEC0}" type="slidenum">
              <a:rPr lang="en-US" smtClean="0"/>
              <a:pPr/>
              <a:t>13</a:t>
            </a:fld>
            <a:endParaRPr lang="en-US" dirty="0"/>
          </a:p>
        </p:txBody>
      </p:sp>
    </p:spTree>
    <p:extLst>
      <p:ext uri="{BB962C8B-B14F-4D97-AF65-F5344CB8AC3E}">
        <p14:creationId xmlns:p14="http://schemas.microsoft.com/office/powerpoint/2010/main" val="12587293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p:spPr>
      </p:sp>
      <p:sp>
        <p:nvSpPr>
          <p:cNvPr id="3" name="Notes Placeholder 2"/>
          <p:cNvSpPr>
            <a:spLocks noGrp="1"/>
          </p:cNvSpPr>
          <p:nvPr>
            <p:ph type="body" idx="1"/>
          </p:nvPr>
        </p:nvSpPr>
        <p:spPr>
          <a:xfrm>
            <a:off x="152400" y="4724400"/>
            <a:ext cx="6629400" cy="3874770"/>
          </a:xfrm>
        </p:spPr>
        <p:txBody>
          <a:bodyPr/>
          <a:lstStyle/>
          <a:p>
            <a:endParaRPr lang="en-US" sz="1300" dirty="0"/>
          </a:p>
        </p:txBody>
      </p:sp>
      <p:sp>
        <p:nvSpPr>
          <p:cNvPr id="4" name="Slide Number Placeholder 3"/>
          <p:cNvSpPr>
            <a:spLocks noGrp="1"/>
          </p:cNvSpPr>
          <p:nvPr>
            <p:ph type="sldNum" sz="quarter" idx="10"/>
          </p:nvPr>
        </p:nvSpPr>
        <p:spPr/>
        <p:txBody>
          <a:bodyPr/>
          <a:lstStyle/>
          <a:p>
            <a:fld id="{0BBFA652-FDA5-4CFC-902F-2D6F7F70BEC0}" type="slidenum">
              <a:rPr lang="en-US" smtClean="0"/>
              <a:pPr/>
              <a:t>14</a:t>
            </a:fld>
            <a:endParaRPr lang="en-US" dirty="0"/>
          </a:p>
        </p:txBody>
      </p:sp>
    </p:spTree>
    <p:extLst>
      <p:ext uri="{BB962C8B-B14F-4D97-AF65-F5344CB8AC3E}">
        <p14:creationId xmlns:p14="http://schemas.microsoft.com/office/powerpoint/2010/main" val="125211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p:spPr>
      </p:sp>
      <p:sp>
        <p:nvSpPr>
          <p:cNvPr id="3" name="Notes Placeholder 2"/>
          <p:cNvSpPr>
            <a:spLocks noGrp="1"/>
          </p:cNvSpPr>
          <p:nvPr>
            <p:ph type="body" idx="1"/>
          </p:nvPr>
        </p:nvSpPr>
        <p:spPr>
          <a:xfrm>
            <a:off x="152400" y="4572000"/>
            <a:ext cx="6553200" cy="4027170"/>
          </a:xfrm>
        </p:spPr>
        <p:txBody>
          <a:bodyPr>
            <a:normAutofit/>
          </a:bodyPr>
          <a:lstStyle/>
          <a:p>
            <a:endParaRPr lang="en-US" sz="1300" dirty="0"/>
          </a:p>
        </p:txBody>
      </p:sp>
      <p:sp>
        <p:nvSpPr>
          <p:cNvPr id="4" name="Slide Number Placeholder 3"/>
          <p:cNvSpPr>
            <a:spLocks noGrp="1"/>
          </p:cNvSpPr>
          <p:nvPr>
            <p:ph type="sldNum" sz="quarter" idx="10"/>
          </p:nvPr>
        </p:nvSpPr>
        <p:spPr/>
        <p:txBody>
          <a:bodyPr/>
          <a:lstStyle/>
          <a:p>
            <a:fld id="{0BBFA652-FDA5-4CFC-902F-2D6F7F70BEC0}" type="slidenum">
              <a:rPr lang="en-US" smtClean="0"/>
              <a:pPr/>
              <a:t>15</a:t>
            </a:fld>
            <a:endParaRPr lang="en-US" dirty="0"/>
          </a:p>
        </p:txBody>
      </p:sp>
    </p:spTree>
    <p:extLst>
      <p:ext uri="{BB962C8B-B14F-4D97-AF65-F5344CB8AC3E}">
        <p14:creationId xmlns:p14="http://schemas.microsoft.com/office/powerpoint/2010/main" val="3217305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p:spPr>
      </p:sp>
      <p:sp>
        <p:nvSpPr>
          <p:cNvPr id="3" name="Notes Placeholder 2"/>
          <p:cNvSpPr>
            <a:spLocks noGrp="1"/>
          </p:cNvSpPr>
          <p:nvPr>
            <p:ph type="body" idx="1"/>
          </p:nvPr>
        </p:nvSpPr>
        <p:spPr>
          <a:xfrm>
            <a:off x="228600" y="4572000"/>
            <a:ext cx="6477000" cy="4027170"/>
          </a:xfrm>
        </p:spPr>
        <p:txBody>
          <a:bodyPr>
            <a:normAutofit/>
          </a:bodyPr>
          <a:lstStyle/>
          <a:p>
            <a:pPr marL="0" indent="0" defTabSz="1018675">
              <a:buFont typeface="Arial" panose="020B0604020202020204" pitchFamily="34" charset="0"/>
              <a:buNone/>
              <a:defRPr/>
            </a:pPr>
            <a:endParaRPr lang="en-US" dirty="0"/>
          </a:p>
        </p:txBody>
      </p:sp>
      <p:sp>
        <p:nvSpPr>
          <p:cNvPr id="4" name="Slide Number Placeholder 3"/>
          <p:cNvSpPr>
            <a:spLocks noGrp="1"/>
          </p:cNvSpPr>
          <p:nvPr>
            <p:ph type="sldNum" sz="quarter" idx="10"/>
          </p:nvPr>
        </p:nvSpPr>
        <p:spPr/>
        <p:txBody>
          <a:bodyPr/>
          <a:lstStyle/>
          <a:p>
            <a:fld id="{0BBFA652-FDA5-4CFC-902F-2D6F7F70BEC0}" type="slidenum">
              <a:rPr lang="en-US" smtClean="0"/>
              <a:pPr/>
              <a:t>17</a:t>
            </a:fld>
            <a:endParaRPr lang="en-US" dirty="0"/>
          </a:p>
        </p:txBody>
      </p:sp>
    </p:spTree>
    <p:extLst>
      <p:ext uri="{BB962C8B-B14F-4D97-AF65-F5344CB8AC3E}">
        <p14:creationId xmlns:p14="http://schemas.microsoft.com/office/powerpoint/2010/main" val="1965070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p:spPr>
      </p:sp>
      <p:sp>
        <p:nvSpPr>
          <p:cNvPr id="3" name="Notes Placeholder 2"/>
          <p:cNvSpPr>
            <a:spLocks noGrp="1"/>
          </p:cNvSpPr>
          <p:nvPr>
            <p:ph type="body" idx="1"/>
          </p:nvPr>
        </p:nvSpPr>
        <p:spPr>
          <a:xfrm>
            <a:off x="152400" y="4343401"/>
            <a:ext cx="6629400" cy="4255770"/>
          </a:xfrm>
        </p:spPr>
        <p:txBody>
          <a:bodyPr>
            <a:normAutofit/>
          </a:bodyPr>
          <a:lstStyle/>
          <a:p>
            <a:endParaRPr lang="en-US" sz="1300" dirty="0"/>
          </a:p>
        </p:txBody>
      </p:sp>
      <p:sp>
        <p:nvSpPr>
          <p:cNvPr id="4" name="Slide Number Placeholder 3"/>
          <p:cNvSpPr>
            <a:spLocks noGrp="1"/>
          </p:cNvSpPr>
          <p:nvPr>
            <p:ph type="sldNum" sz="quarter" idx="10"/>
          </p:nvPr>
        </p:nvSpPr>
        <p:spPr/>
        <p:txBody>
          <a:bodyPr/>
          <a:lstStyle/>
          <a:p>
            <a:fld id="{0BBFA652-FDA5-4CFC-902F-2D6F7F70BEC0}" type="slidenum">
              <a:rPr lang="en-US" smtClean="0"/>
              <a:pPr/>
              <a:t>19</a:t>
            </a:fld>
            <a:endParaRPr lang="en-US" dirty="0"/>
          </a:p>
        </p:txBody>
      </p:sp>
    </p:spTree>
    <p:extLst>
      <p:ext uri="{BB962C8B-B14F-4D97-AF65-F5344CB8AC3E}">
        <p14:creationId xmlns:p14="http://schemas.microsoft.com/office/powerpoint/2010/main" val="14601259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p:spPr>
      </p:sp>
      <p:sp>
        <p:nvSpPr>
          <p:cNvPr id="3" name="Notes Placeholder 2"/>
          <p:cNvSpPr>
            <a:spLocks noGrp="1"/>
          </p:cNvSpPr>
          <p:nvPr>
            <p:ph type="body" idx="1"/>
          </p:nvPr>
        </p:nvSpPr>
        <p:spPr>
          <a:xfrm>
            <a:off x="152400" y="4572000"/>
            <a:ext cx="6705600" cy="4027170"/>
          </a:xfrm>
        </p:spPr>
        <p:txBody>
          <a:bodyPr/>
          <a:lstStyle/>
          <a:p>
            <a:endParaRPr lang="en-US" sz="1300" dirty="0"/>
          </a:p>
        </p:txBody>
      </p:sp>
      <p:sp>
        <p:nvSpPr>
          <p:cNvPr id="4" name="Slide Number Placeholder 3"/>
          <p:cNvSpPr>
            <a:spLocks noGrp="1"/>
          </p:cNvSpPr>
          <p:nvPr>
            <p:ph type="sldNum" sz="quarter" idx="10"/>
          </p:nvPr>
        </p:nvSpPr>
        <p:spPr/>
        <p:txBody>
          <a:bodyPr/>
          <a:lstStyle/>
          <a:p>
            <a:fld id="{0BBFA652-FDA5-4CFC-902F-2D6F7F70BEC0}" type="slidenum">
              <a:rPr lang="en-US" smtClean="0"/>
              <a:pPr/>
              <a:t>20</a:t>
            </a:fld>
            <a:endParaRPr lang="en-US" dirty="0"/>
          </a:p>
        </p:txBody>
      </p:sp>
    </p:spTree>
    <p:extLst>
      <p:ext uri="{BB962C8B-B14F-4D97-AF65-F5344CB8AC3E}">
        <p14:creationId xmlns:p14="http://schemas.microsoft.com/office/powerpoint/2010/main" val="29754685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p:spPr>
      </p:sp>
      <p:sp>
        <p:nvSpPr>
          <p:cNvPr id="3" name="Notes Placeholder 2"/>
          <p:cNvSpPr>
            <a:spLocks noGrp="1"/>
          </p:cNvSpPr>
          <p:nvPr>
            <p:ph type="body" idx="1"/>
          </p:nvPr>
        </p:nvSpPr>
        <p:spPr>
          <a:xfrm>
            <a:off x="228600" y="4419601"/>
            <a:ext cx="6553200" cy="4179570"/>
          </a:xfrm>
        </p:spPr>
        <p:txBody>
          <a:bodyPr>
            <a:normAutofit/>
          </a:bodyPr>
          <a:lstStyle/>
          <a:p>
            <a:pPr defTabSz="1018675">
              <a:defRPr/>
            </a:pPr>
            <a:endParaRPr lang="en-US" sz="1300" b="1" dirty="0"/>
          </a:p>
        </p:txBody>
      </p:sp>
      <p:sp>
        <p:nvSpPr>
          <p:cNvPr id="4" name="Slide Number Placeholder 3"/>
          <p:cNvSpPr>
            <a:spLocks noGrp="1"/>
          </p:cNvSpPr>
          <p:nvPr>
            <p:ph type="sldNum" sz="quarter" idx="10"/>
          </p:nvPr>
        </p:nvSpPr>
        <p:spPr/>
        <p:txBody>
          <a:bodyPr/>
          <a:lstStyle/>
          <a:p>
            <a:fld id="{0BBFA652-FDA5-4CFC-902F-2D6F7F70BEC0}" type="slidenum">
              <a:rPr lang="en-US" smtClean="0"/>
              <a:pPr/>
              <a:t>22</a:t>
            </a:fld>
            <a:endParaRPr lang="en-US" dirty="0"/>
          </a:p>
        </p:txBody>
      </p:sp>
    </p:spTree>
    <p:extLst>
      <p:ext uri="{BB962C8B-B14F-4D97-AF65-F5344CB8AC3E}">
        <p14:creationId xmlns:p14="http://schemas.microsoft.com/office/powerpoint/2010/main" val="7173867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BFA652-FDA5-4CFC-902F-2D6F7F70BEC0}" type="slidenum">
              <a:rPr lang="en-US" smtClean="0"/>
              <a:pPr/>
              <a:t>24</a:t>
            </a:fld>
            <a:endParaRPr lang="en-US" dirty="0"/>
          </a:p>
        </p:txBody>
      </p:sp>
    </p:spTree>
    <p:extLst>
      <p:ext uri="{BB962C8B-B14F-4D97-AF65-F5344CB8AC3E}">
        <p14:creationId xmlns:p14="http://schemas.microsoft.com/office/powerpoint/2010/main" val="1303914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p:spPr>
      </p:sp>
      <p:sp>
        <p:nvSpPr>
          <p:cNvPr id="3" name="Notes Placeholder 2"/>
          <p:cNvSpPr>
            <a:spLocks noGrp="1"/>
          </p:cNvSpPr>
          <p:nvPr>
            <p:ph type="body" idx="1"/>
          </p:nvPr>
        </p:nvSpPr>
        <p:spPr>
          <a:xfrm>
            <a:off x="152401" y="4343400"/>
            <a:ext cx="6856378" cy="4255770"/>
          </a:xfrm>
        </p:spPr>
        <p:txBody>
          <a:bodyPr>
            <a:normAutofit/>
          </a:bodyPr>
          <a:lstStyle/>
          <a:p>
            <a:endParaRPr lang="en-US" baseline="0" dirty="0"/>
          </a:p>
        </p:txBody>
      </p:sp>
      <p:sp>
        <p:nvSpPr>
          <p:cNvPr id="4" name="Slide Number Placeholder 3"/>
          <p:cNvSpPr>
            <a:spLocks noGrp="1"/>
          </p:cNvSpPr>
          <p:nvPr>
            <p:ph type="sldNum" sz="quarter" idx="10"/>
          </p:nvPr>
        </p:nvSpPr>
        <p:spPr/>
        <p:txBody>
          <a:bodyPr/>
          <a:lstStyle/>
          <a:p>
            <a:pPr>
              <a:defRPr/>
            </a:pPr>
            <a:fld id="{CC4011D7-5449-491A-90C1-1073EACB1A35}" type="slidenum">
              <a:rPr lang="en-US" smtClean="0"/>
              <a:pPr>
                <a:defRPr/>
              </a:pPr>
              <a:t>2</a:t>
            </a:fld>
            <a:endParaRPr lang="en-US" dirty="0"/>
          </a:p>
        </p:txBody>
      </p:sp>
    </p:spTree>
    <p:extLst>
      <p:ext uri="{BB962C8B-B14F-4D97-AF65-F5344CB8AC3E}">
        <p14:creationId xmlns:p14="http://schemas.microsoft.com/office/powerpoint/2010/main" val="3086502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BFA652-FDA5-4CFC-902F-2D6F7F70BEC0}" type="slidenum">
              <a:rPr lang="en-US" smtClean="0"/>
              <a:pPr/>
              <a:t>3</a:t>
            </a:fld>
            <a:endParaRPr lang="en-US" dirty="0"/>
          </a:p>
        </p:txBody>
      </p:sp>
    </p:spTree>
    <p:extLst>
      <p:ext uri="{BB962C8B-B14F-4D97-AF65-F5344CB8AC3E}">
        <p14:creationId xmlns:p14="http://schemas.microsoft.com/office/powerpoint/2010/main" val="447829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baseline="0" dirty="0"/>
          </a:p>
        </p:txBody>
      </p:sp>
      <p:sp>
        <p:nvSpPr>
          <p:cNvPr id="4" name="Slide Number Placeholder 3"/>
          <p:cNvSpPr>
            <a:spLocks noGrp="1"/>
          </p:cNvSpPr>
          <p:nvPr>
            <p:ph type="sldNum" sz="quarter" idx="10"/>
          </p:nvPr>
        </p:nvSpPr>
        <p:spPr/>
        <p:txBody>
          <a:bodyPr/>
          <a:lstStyle/>
          <a:p>
            <a:fld id="{0BBFA652-FDA5-4CFC-902F-2D6F7F70BEC0}" type="slidenum">
              <a:rPr lang="en-US" smtClean="0"/>
              <a:pPr/>
              <a:t>4</a:t>
            </a:fld>
            <a:endParaRPr lang="en-US" dirty="0"/>
          </a:p>
        </p:txBody>
      </p:sp>
    </p:spTree>
    <p:extLst>
      <p:ext uri="{BB962C8B-B14F-4D97-AF65-F5344CB8AC3E}">
        <p14:creationId xmlns:p14="http://schemas.microsoft.com/office/powerpoint/2010/main" val="917407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BFA652-FDA5-4CFC-902F-2D6F7F70BEC0}" type="slidenum">
              <a:rPr lang="en-US" smtClean="0"/>
              <a:pPr/>
              <a:t>5</a:t>
            </a:fld>
            <a:endParaRPr lang="en-US" dirty="0"/>
          </a:p>
        </p:txBody>
      </p:sp>
    </p:spTree>
    <p:extLst>
      <p:ext uri="{BB962C8B-B14F-4D97-AF65-F5344CB8AC3E}">
        <p14:creationId xmlns:p14="http://schemas.microsoft.com/office/powerpoint/2010/main" val="1123466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p:spPr>
      </p:sp>
      <p:sp>
        <p:nvSpPr>
          <p:cNvPr id="3" name="Notes Placeholder 2"/>
          <p:cNvSpPr>
            <a:spLocks noGrp="1"/>
          </p:cNvSpPr>
          <p:nvPr>
            <p:ph type="body" idx="1"/>
          </p:nvPr>
        </p:nvSpPr>
        <p:spPr/>
        <p:txBody>
          <a:bodyPr>
            <a:normAutofit/>
          </a:bodyPr>
          <a:lstStyle/>
          <a:p>
            <a:pPr marL="0" indent="0">
              <a:buFont typeface="Arial" panose="020B0604020202020204" pitchFamily="34" charset="0"/>
              <a:buNone/>
            </a:pPr>
            <a:endParaRPr lang="en-US" baseline="0" dirty="0"/>
          </a:p>
        </p:txBody>
      </p:sp>
      <p:sp>
        <p:nvSpPr>
          <p:cNvPr id="4" name="Slide Number Placeholder 3"/>
          <p:cNvSpPr>
            <a:spLocks noGrp="1"/>
          </p:cNvSpPr>
          <p:nvPr>
            <p:ph type="sldNum" sz="quarter" idx="10"/>
          </p:nvPr>
        </p:nvSpPr>
        <p:spPr/>
        <p:txBody>
          <a:bodyPr/>
          <a:lstStyle/>
          <a:p>
            <a:fld id="{0BBFA652-FDA5-4CFC-902F-2D6F7F70BEC0}" type="slidenum">
              <a:rPr lang="en-US" smtClean="0"/>
              <a:pPr/>
              <a:t>6</a:t>
            </a:fld>
            <a:endParaRPr lang="en-US" dirty="0"/>
          </a:p>
        </p:txBody>
      </p:sp>
    </p:spTree>
    <p:extLst>
      <p:ext uri="{BB962C8B-B14F-4D97-AF65-F5344CB8AC3E}">
        <p14:creationId xmlns:p14="http://schemas.microsoft.com/office/powerpoint/2010/main" val="1560770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p:spPr>
      </p:sp>
      <p:sp>
        <p:nvSpPr>
          <p:cNvPr id="3" name="Notes Placeholder 2"/>
          <p:cNvSpPr>
            <a:spLocks noGrp="1"/>
          </p:cNvSpPr>
          <p:nvPr>
            <p:ph type="body" idx="1"/>
          </p:nvPr>
        </p:nvSpPr>
        <p:spPr/>
        <p:txBody>
          <a:bodyPr/>
          <a:lstStyle/>
          <a:p>
            <a:pPr marL="0" indent="0" defTabSz="1018675">
              <a:buFont typeface="Arial" panose="020B0604020202020204" pitchFamily="34" charset="0"/>
              <a:buNone/>
              <a:defRPr/>
            </a:pPr>
            <a:endParaRPr lang="en-US" dirty="0"/>
          </a:p>
          <a:p>
            <a:endParaRPr lang="en-US" dirty="0"/>
          </a:p>
        </p:txBody>
      </p:sp>
      <p:sp>
        <p:nvSpPr>
          <p:cNvPr id="4" name="Slide Number Placeholder 3"/>
          <p:cNvSpPr>
            <a:spLocks noGrp="1"/>
          </p:cNvSpPr>
          <p:nvPr>
            <p:ph type="sldNum" sz="quarter" idx="10"/>
          </p:nvPr>
        </p:nvSpPr>
        <p:spPr/>
        <p:txBody>
          <a:bodyPr/>
          <a:lstStyle/>
          <a:p>
            <a:fld id="{0BBFA652-FDA5-4CFC-902F-2D6F7F70BEC0}" type="slidenum">
              <a:rPr lang="en-US" smtClean="0"/>
              <a:pPr/>
              <a:t>7</a:t>
            </a:fld>
            <a:endParaRPr lang="en-US" dirty="0"/>
          </a:p>
        </p:txBody>
      </p:sp>
    </p:spTree>
    <p:extLst>
      <p:ext uri="{BB962C8B-B14F-4D97-AF65-F5344CB8AC3E}">
        <p14:creationId xmlns:p14="http://schemas.microsoft.com/office/powerpoint/2010/main" val="2109527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0BBFA652-FDA5-4CFC-902F-2D6F7F70BEC0}" type="slidenum">
              <a:rPr lang="en-US" smtClean="0"/>
              <a:pPr/>
              <a:t>8</a:t>
            </a:fld>
            <a:endParaRPr lang="en-US" dirty="0"/>
          </a:p>
        </p:txBody>
      </p:sp>
    </p:spTree>
    <p:extLst>
      <p:ext uri="{BB962C8B-B14F-4D97-AF65-F5344CB8AC3E}">
        <p14:creationId xmlns:p14="http://schemas.microsoft.com/office/powerpoint/2010/main" val="35835939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0950" y="696913"/>
            <a:ext cx="4508500" cy="3486150"/>
          </a:xfrm>
        </p:spPr>
      </p:sp>
      <p:sp>
        <p:nvSpPr>
          <p:cNvPr id="3" name="Notes Placeholder 2"/>
          <p:cNvSpPr>
            <a:spLocks noGrp="1"/>
          </p:cNvSpPr>
          <p:nvPr>
            <p:ph type="body" idx="1"/>
          </p:nvPr>
        </p:nvSpPr>
        <p:spPr>
          <a:xfrm>
            <a:off x="76200" y="4419600"/>
            <a:ext cx="6858000" cy="4179571"/>
          </a:xfrm>
        </p:spPr>
        <p:txBody>
          <a:bodyPr>
            <a:normAutofit/>
          </a:bodyPr>
          <a:lstStyle/>
          <a:p>
            <a:pPr marL="0" indent="0" defTabSz="1018675">
              <a:buFont typeface="Arial" panose="020B0604020202020204" pitchFamily="34" charset="0"/>
              <a:buNone/>
              <a:defRPr/>
            </a:pPr>
            <a:endParaRPr lang="en-US" sz="1200" b="1" dirty="0"/>
          </a:p>
        </p:txBody>
      </p:sp>
      <p:sp>
        <p:nvSpPr>
          <p:cNvPr id="4" name="Slide Number Placeholder 3"/>
          <p:cNvSpPr>
            <a:spLocks noGrp="1"/>
          </p:cNvSpPr>
          <p:nvPr>
            <p:ph type="sldNum" sz="quarter" idx="10"/>
          </p:nvPr>
        </p:nvSpPr>
        <p:spPr/>
        <p:txBody>
          <a:bodyPr/>
          <a:lstStyle/>
          <a:p>
            <a:fld id="{0BBFA652-FDA5-4CFC-902F-2D6F7F70BEC0}" type="slidenum">
              <a:rPr lang="en-US" smtClean="0"/>
              <a:pPr/>
              <a:t>9</a:t>
            </a:fld>
            <a:endParaRPr lang="en-US" dirty="0"/>
          </a:p>
        </p:txBody>
      </p:sp>
    </p:spTree>
    <p:extLst>
      <p:ext uri="{BB962C8B-B14F-4D97-AF65-F5344CB8AC3E}">
        <p14:creationId xmlns:p14="http://schemas.microsoft.com/office/powerpoint/2010/main" val="25155432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5"/>
            <a:ext cx="8549640" cy="1666028"/>
          </a:xfrm>
        </p:spPr>
        <p:txBody>
          <a:bodyPr/>
          <a:lstStyle/>
          <a:p>
            <a:r>
              <a:rPr lang="en-US"/>
              <a:t>Click to edit Master title style</a:t>
            </a:r>
          </a:p>
        </p:txBody>
      </p:sp>
      <p:sp>
        <p:nvSpPr>
          <p:cNvPr id="3" name="Subtitle 2"/>
          <p:cNvSpPr>
            <a:spLocks noGrp="1"/>
          </p:cNvSpPr>
          <p:nvPr>
            <p:ph type="subTitle" idx="1"/>
          </p:nvPr>
        </p:nvSpPr>
        <p:spPr>
          <a:xfrm>
            <a:off x="1508760" y="4404360"/>
            <a:ext cx="7040880" cy="1986280"/>
          </a:xfrm>
        </p:spPr>
        <p:txBody>
          <a:bodyPr/>
          <a:lstStyle>
            <a:lvl1pPr marL="0" indent="0" algn="ctr">
              <a:buNone/>
              <a:defRPr>
                <a:solidFill>
                  <a:schemeClr val="tx1">
                    <a:tint val="75000"/>
                  </a:schemeClr>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FE988979-3412-4EAD-8F4A-24825F95A8CE}" type="datetime1">
              <a:rPr lang="en-US" smtClean="0">
                <a:solidFill>
                  <a:prstClr val="black">
                    <a:tint val="75000"/>
                  </a:prstClr>
                </a:solidFill>
              </a:rPr>
              <a:t>1/24/2017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E8B03014-943A-4261-84A4-7D120616076A}"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BC28E0BF-6950-4AF4-87B7-3E5C2BB61866}" type="datetime1">
              <a:rPr lang="en-US" smtClean="0">
                <a:solidFill>
                  <a:prstClr val="black">
                    <a:tint val="75000"/>
                  </a:prstClr>
                </a:solidFill>
              </a:rPr>
              <a:t>1/24/2017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298A7A2E-C958-49F9-B05A-EAF018F64788}"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9"/>
            <a:ext cx="2263140" cy="663172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2920" y="311259"/>
            <a:ext cx="6621780" cy="66317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F83E8A68-5370-4D00-BE20-25317600AFA9}" type="datetime1">
              <a:rPr lang="en-US" smtClean="0">
                <a:solidFill>
                  <a:prstClr val="black">
                    <a:tint val="75000"/>
                  </a:prstClr>
                </a:solidFill>
              </a:rPr>
              <a:t>1/24/2017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9DB331D2-1EE3-4E2F-8496-318DB3AF3F67}"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6AAC4A92-3744-407E-8824-1FECB153E909}" type="datetime1">
              <a:rPr lang="en-US" smtClean="0">
                <a:solidFill>
                  <a:prstClr val="black">
                    <a:tint val="75000"/>
                  </a:prstClr>
                </a:solidFill>
              </a:rPr>
              <a:t>1/24/2017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90"/>
            <a:ext cx="8549640" cy="1543685"/>
          </a:xfrm>
        </p:spPr>
        <p:txBody>
          <a:bodyPr anchor="t"/>
          <a:lstStyle>
            <a:lvl1pPr algn="l">
              <a:defRPr sz="4400" b="1" cap="all"/>
            </a:lvl1pPr>
          </a:lstStyle>
          <a:p>
            <a:r>
              <a:rPr lang="en-US"/>
              <a:t>Click to edit Master title style</a:t>
            </a:r>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200">
                <a:solidFill>
                  <a:schemeClr val="tx1">
                    <a:tint val="75000"/>
                  </a:schemeClr>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8F0A5307-15D0-4879-B5C6-316154C00E5F}" type="datetime1">
              <a:rPr lang="en-US" smtClean="0">
                <a:solidFill>
                  <a:prstClr val="black">
                    <a:tint val="75000"/>
                  </a:prstClr>
                </a:solidFill>
              </a:rPr>
              <a:t>1/24/2017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08D247FA-527C-49B8-8469-445401C98471}"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2920" y="1813563"/>
            <a:ext cx="4442460" cy="5129425"/>
          </a:xfrm>
        </p:spPr>
        <p:txBody>
          <a:bodyPr/>
          <a:lstStyle>
            <a:lvl1pPr>
              <a:defRPr sz="3080"/>
            </a:lvl1pPr>
            <a:lvl2pPr>
              <a:defRPr sz="2640"/>
            </a:lvl2pPr>
            <a:lvl3pPr>
              <a:defRPr sz="2200"/>
            </a:lvl3pPr>
            <a:lvl4pPr>
              <a:defRPr sz="1980"/>
            </a:lvl4pPr>
            <a:lvl5pPr>
              <a:defRPr sz="1980"/>
            </a:lvl5pPr>
            <a:lvl6pPr>
              <a:defRPr sz="1980"/>
            </a:lvl6pPr>
            <a:lvl7pPr>
              <a:defRPr sz="1980"/>
            </a:lvl7pPr>
            <a:lvl8pPr>
              <a:defRPr sz="1980"/>
            </a:lvl8pPr>
            <a:lvl9pPr>
              <a:defRPr sz="19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13020" y="1813563"/>
            <a:ext cx="4442460" cy="5129425"/>
          </a:xfrm>
        </p:spPr>
        <p:txBody>
          <a:bodyPr/>
          <a:lstStyle>
            <a:lvl1pPr>
              <a:defRPr sz="3080"/>
            </a:lvl1pPr>
            <a:lvl2pPr>
              <a:defRPr sz="2640"/>
            </a:lvl2pPr>
            <a:lvl3pPr>
              <a:defRPr sz="2200"/>
            </a:lvl3pPr>
            <a:lvl4pPr>
              <a:defRPr sz="1980"/>
            </a:lvl4pPr>
            <a:lvl5pPr>
              <a:defRPr sz="1980"/>
            </a:lvl5pPr>
            <a:lvl6pPr>
              <a:defRPr sz="1980"/>
            </a:lvl6pPr>
            <a:lvl7pPr>
              <a:defRPr sz="1980"/>
            </a:lvl7pPr>
            <a:lvl8pPr>
              <a:defRPr sz="1980"/>
            </a:lvl8pPr>
            <a:lvl9pPr>
              <a:defRPr sz="19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B7BC8553-39DB-40C1-83D7-D3F0D581B1BB}" type="datetime1">
              <a:rPr lang="en-US" smtClean="0">
                <a:solidFill>
                  <a:prstClr val="black">
                    <a:tint val="75000"/>
                  </a:prstClr>
                </a:solidFill>
              </a:rPr>
              <a:t>1/24/2017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B6787FA4-F4E1-4900-8722-6D816B1BCDE7}"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02920" y="1739795"/>
            <a:ext cx="4444207" cy="725064"/>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502920" y="2464859"/>
            <a:ext cx="4444207" cy="4478126"/>
          </a:xfrm>
        </p:spPr>
        <p:txBody>
          <a:bodyPr/>
          <a:lstStyle>
            <a:lvl1pPr>
              <a:defRPr sz="2640"/>
            </a:lvl1pPr>
            <a:lvl2pPr>
              <a:defRPr sz="2200"/>
            </a:lvl2pPr>
            <a:lvl3pPr>
              <a:defRPr sz="1980"/>
            </a:lvl3pPr>
            <a:lvl4pPr>
              <a:defRPr sz="1760"/>
            </a:lvl4pPr>
            <a:lvl5pPr>
              <a:defRPr sz="1760"/>
            </a:lvl5pPr>
            <a:lvl6pPr>
              <a:defRPr sz="1760"/>
            </a:lvl6pPr>
            <a:lvl7pPr>
              <a:defRPr sz="1760"/>
            </a:lvl7pPr>
            <a:lvl8pPr>
              <a:defRPr sz="1760"/>
            </a:lvl8pPr>
            <a:lvl9pPr>
              <a:defRPr sz="17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09529" y="1739795"/>
            <a:ext cx="4445953" cy="725064"/>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109529" y="2464859"/>
            <a:ext cx="4445953" cy="4478126"/>
          </a:xfrm>
        </p:spPr>
        <p:txBody>
          <a:bodyPr/>
          <a:lstStyle>
            <a:lvl1pPr>
              <a:defRPr sz="2640"/>
            </a:lvl1pPr>
            <a:lvl2pPr>
              <a:defRPr sz="2200"/>
            </a:lvl2pPr>
            <a:lvl3pPr>
              <a:defRPr sz="1980"/>
            </a:lvl3pPr>
            <a:lvl4pPr>
              <a:defRPr sz="1760"/>
            </a:lvl4pPr>
            <a:lvl5pPr>
              <a:defRPr sz="1760"/>
            </a:lvl5pPr>
            <a:lvl6pPr>
              <a:defRPr sz="1760"/>
            </a:lvl6pPr>
            <a:lvl7pPr>
              <a:defRPr sz="1760"/>
            </a:lvl7pPr>
            <a:lvl8pPr>
              <a:defRPr sz="1760"/>
            </a:lvl8pPr>
            <a:lvl9pPr>
              <a:defRPr sz="17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6933B989-E887-4F98-A5A6-C326C2FBC244}" type="datetime1">
              <a:rPr lang="en-US" smtClean="0">
                <a:solidFill>
                  <a:prstClr val="black">
                    <a:tint val="75000"/>
                  </a:prstClr>
                </a:solidFill>
              </a:rPr>
              <a:t>1/24/2017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CB1CB02B-A752-4A5D-88A4-E1620960D7A1}"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248EAF85-A671-4B14-AF98-E1D6DCCE38F0}" type="datetime1">
              <a:rPr lang="en-US" smtClean="0">
                <a:solidFill>
                  <a:prstClr val="black">
                    <a:tint val="75000"/>
                  </a:prstClr>
                </a:solidFill>
              </a:rPr>
              <a:t>1/24/2017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661EEBD7-FAC6-48FB-856A-FAC0B780A9CD}"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7C8432E-BD6D-428B-8518-BB4B3D725B45}" type="datetime1">
              <a:rPr lang="en-US" smtClean="0">
                <a:solidFill>
                  <a:prstClr val="black">
                    <a:tint val="75000"/>
                  </a:prstClr>
                </a:solidFill>
              </a:rPr>
              <a:t>1/24/2017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A316060C-D442-4507-AB3B-C7EDC096A289}"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2" y="309457"/>
            <a:ext cx="3309144" cy="131699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932555" y="309460"/>
            <a:ext cx="5622925" cy="6633528"/>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02922" y="1626450"/>
            <a:ext cx="3309144" cy="5316538"/>
          </a:xfrm>
        </p:spPr>
        <p:txBody>
          <a:bodyPr/>
          <a:lstStyle>
            <a:lvl1pPr marL="0" indent="0">
              <a:buNone/>
              <a:defRPr sz="154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AC957EC2-D2E3-473A-B7EE-AE60F23C7820}" type="datetime1">
              <a:rPr lang="en-US" smtClean="0">
                <a:solidFill>
                  <a:prstClr val="black">
                    <a:tint val="75000"/>
                  </a:prstClr>
                </a:solidFill>
              </a:rPr>
              <a:t>1/24/2017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EF7EE655-C0B5-480E-AFBC-9ABCB4E564F2}"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971517" y="694478"/>
            <a:ext cx="6035040" cy="4663440"/>
          </a:xfrm>
        </p:spPr>
        <p:txBody>
          <a:bodyPr/>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endParaRPr lang="en-US" dirty="0"/>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54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6965D485-D67D-4CA2-B572-7210BD08794F}" type="datetime1">
              <a:rPr lang="en-US" smtClean="0">
                <a:solidFill>
                  <a:prstClr val="black">
                    <a:tint val="75000"/>
                  </a:prstClr>
                </a:solidFill>
              </a:rPr>
              <a:t>1/24/2017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66B294D-06D7-46FF-A8CE-078EC360A4F1}"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02920" y="1813563"/>
            <a:ext cx="9052560" cy="51294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2920" y="7203866"/>
            <a:ext cx="2346960" cy="413808"/>
          </a:xfrm>
          <a:prstGeom prst="rect">
            <a:avLst/>
          </a:prstGeom>
        </p:spPr>
        <p:txBody>
          <a:bodyPr vert="horz" lIns="91440" tIns="45720" rIns="91440" bIns="45720" rtlCol="0" anchor="ctr"/>
          <a:lstStyle>
            <a:lvl1pPr algn="l">
              <a:defRPr sz="1320">
                <a:solidFill>
                  <a:schemeClr val="tx1">
                    <a:tint val="75000"/>
                  </a:schemeClr>
                </a:solidFill>
              </a:defRPr>
            </a:lvl1pPr>
          </a:lstStyle>
          <a:p>
            <a:pPr>
              <a:defRPr/>
            </a:pPr>
            <a:fld id="{89EA6242-C986-4F1D-9EA2-B2A3791E70E3}" type="datetime1">
              <a:rPr lang="en-US" smtClean="0">
                <a:solidFill>
                  <a:prstClr val="black">
                    <a:tint val="75000"/>
                  </a:prstClr>
                </a:solidFill>
                <a:cs typeface="+mn-cs"/>
              </a:rPr>
              <a:t>1/24/2017</a:t>
            </a:fld>
            <a:endParaRPr lang="en-US" dirty="0">
              <a:solidFill>
                <a:prstClr val="black">
                  <a:tint val="75000"/>
                </a:prstClr>
              </a:solidFill>
              <a:cs typeface="+mn-cs"/>
            </a:endParaRPr>
          </a:p>
        </p:txBody>
      </p:sp>
      <p:sp>
        <p:nvSpPr>
          <p:cNvPr id="5" name="Footer Placeholder 4"/>
          <p:cNvSpPr>
            <a:spLocks noGrp="1"/>
          </p:cNvSpPr>
          <p:nvPr>
            <p:ph type="ftr" sz="quarter" idx="3"/>
          </p:nvPr>
        </p:nvSpPr>
        <p:spPr>
          <a:xfrm>
            <a:off x="3436620" y="7203866"/>
            <a:ext cx="318516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pPr>
              <a:defRPr/>
            </a:pPr>
            <a:endParaRPr lang="en-US" dirty="0">
              <a:solidFill>
                <a:prstClr val="black">
                  <a:tint val="75000"/>
                </a:prstClr>
              </a:solidFill>
              <a:cs typeface="+mn-cs"/>
            </a:endParaRPr>
          </a:p>
        </p:txBody>
      </p:sp>
      <p:sp>
        <p:nvSpPr>
          <p:cNvPr id="6" name="Slide Number Placeholder 5"/>
          <p:cNvSpPr>
            <a:spLocks noGrp="1"/>
          </p:cNvSpPr>
          <p:nvPr>
            <p:ph type="sldNum" sz="quarter" idx="4"/>
          </p:nvPr>
        </p:nvSpPr>
        <p:spPr>
          <a:xfrm>
            <a:off x="7208520" y="7203866"/>
            <a:ext cx="2346960" cy="413808"/>
          </a:xfrm>
          <a:prstGeom prst="rect">
            <a:avLst/>
          </a:prstGeom>
        </p:spPr>
        <p:txBody>
          <a:bodyPr vert="horz" lIns="91440" tIns="45720" rIns="91440" bIns="45720" rtlCol="0" anchor="ctr"/>
          <a:lstStyle>
            <a:lvl1pPr algn="r">
              <a:defRPr sz="1320">
                <a:solidFill>
                  <a:schemeClr val="tx1">
                    <a:tint val="75000"/>
                  </a:schemeClr>
                </a:solidFill>
              </a:defRPr>
            </a:lvl1pPr>
          </a:lstStyle>
          <a:p>
            <a:pPr>
              <a:defRPr/>
            </a:pPr>
            <a:fld id="{09781F81-9E76-404A-AF74-42F119FE7C63}" type="slidenum">
              <a:rPr lang="en-US" smtClean="0">
                <a:solidFill>
                  <a:prstClr val="black">
                    <a:tint val="75000"/>
                  </a:prstClr>
                </a:solidFill>
                <a:cs typeface="+mn-cs"/>
              </a:rPr>
              <a:pPr>
                <a:defRPr/>
              </a:pPr>
              <a:t>‹#›</a:t>
            </a:fld>
            <a:endParaRPr lang="en-US" dirty="0">
              <a:solidFill>
                <a:prstClr val="black">
                  <a:tint val="75000"/>
                </a:prstClr>
              </a:solidFill>
              <a:cs typeface="+mn-cs"/>
            </a:endParaRP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1005840" rtl="0" eaLnBrk="1" latinLnBrk="0" hangingPunct="1">
        <a:spcBef>
          <a:spcPct val="0"/>
        </a:spcBef>
        <a:buNone/>
        <a:defRPr sz="4840" kern="1200">
          <a:solidFill>
            <a:schemeClr val="tx1"/>
          </a:solidFill>
          <a:latin typeface="+mj-lt"/>
          <a:ea typeface="+mj-ea"/>
          <a:cs typeface="+mj-cs"/>
        </a:defRPr>
      </a:lvl1pPr>
    </p:titleStyle>
    <p:bodyStyle>
      <a:lvl1pPr marL="377190" indent="-377190" algn="l" defTabSz="1005840" rtl="0" eaLnBrk="1" latinLnBrk="0" hangingPunct="1">
        <a:spcBef>
          <a:spcPct val="20000"/>
        </a:spcBef>
        <a:buFont typeface="Arial" pitchFamily="34" charset="0"/>
        <a:buChar char="•"/>
        <a:defRPr sz="3520" kern="1200">
          <a:solidFill>
            <a:schemeClr val="tx1"/>
          </a:solidFill>
          <a:latin typeface="+mn-lt"/>
          <a:ea typeface="+mn-ea"/>
          <a:cs typeface="+mn-cs"/>
        </a:defRPr>
      </a:lvl1pPr>
      <a:lvl2pPr marL="817245" indent="-314325" algn="l" defTabSz="1005840" rtl="0" eaLnBrk="1" latinLnBrk="0" hangingPunct="1">
        <a:spcBef>
          <a:spcPct val="20000"/>
        </a:spcBef>
        <a:buFont typeface="Arial" pitchFamily="34" charset="0"/>
        <a:buChar char="–"/>
        <a:defRPr sz="3080" kern="1200">
          <a:solidFill>
            <a:schemeClr val="tx1"/>
          </a:solidFill>
          <a:latin typeface="+mn-lt"/>
          <a:ea typeface="+mn-ea"/>
          <a:cs typeface="+mn-cs"/>
        </a:defRPr>
      </a:lvl2pPr>
      <a:lvl3pPr marL="1257300" indent="-251460" algn="l" defTabSz="1005840" rtl="0" eaLnBrk="1" latinLnBrk="0" hangingPunct="1">
        <a:spcBef>
          <a:spcPct val="20000"/>
        </a:spcBef>
        <a:buFont typeface="Arial" pitchFamily="34" charset="0"/>
        <a:buChar char="•"/>
        <a:defRPr sz="2640" kern="1200">
          <a:solidFill>
            <a:schemeClr val="tx1"/>
          </a:solidFill>
          <a:latin typeface="+mn-lt"/>
          <a:ea typeface="+mn-ea"/>
          <a:cs typeface="+mn-cs"/>
        </a:defRPr>
      </a:lvl3pPr>
      <a:lvl4pPr marL="176022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6314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76606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898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190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482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omb.alaska.gov/html/performance/program-indicators.html?p=9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omb.alaska.gov/html/budget-report/department-table.html?dept=DNR&amp;fy=18&amp;type=Proposed" TargetMode="External"/><Relationship Id="rId4" Type="http://schemas.openxmlformats.org/officeDocument/2006/relationships/hyperlink" Target="http://ltgov.alaska.gov/services/alaskas-constitution/"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83820" y="150619"/>
            <a:ext cx="9857232" cy="7342632"/>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10" name="Rectangle 9"/>
          <p:cNvSpPr/>
          <p:nvPr/>
        </p:nvSpPr>
        <p:spPr>
          <a:xfrm>
            <a:off x="161773" y="198120"/>
            <a:ext cx="9701328" cy="7342632"/>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dirty="0">
              <a:solidFill>
                <a:prstClr val="white"/>
              </a:solidFill>
            </a:endParaRPr>
          </a:p>
        </p:txBody>
      </p:sp>
      <p:sp>
        <p:nvSpPr>
          <p:cNvPr id="11" name="Slide Number Placeholder 10"/>
          <p:cNvSpPr txBox="1">
            <a:spLocks/>
          </p:cNvSpPr>
          <p:nvPr/>
        </p:nvSpPr>
        <p:spPr>
          <a:xfrm>
            <a:off x="7459980" y="7071363"/>
            <a:ext cx="2346960" cy="401638"/>
          </a:xfrm>
          <a:prstGeom prst="rect">
            <a:avLst/>
          </a:prstGeom>
        </p:spPr>
        <p:txBody>
          <a:bodyPr vert="horz" lIns="100584" tIns="50292" rIns="100584" bIns="50292" rtlCol="0" anchor="ctr"/>
          <a:lstStyle/>
          <a:p>
            <a:pPr algn="r" fontAlgn="base">
              <a:spcBef>
                <a:spcPct val="0"/>
              </a:spcBef>
              <a:spcAft>
                <a:spcPct val="0"/>
              </a:spcAft>
              <a:defRPr/>
            </a:pPr>
            <a:fld id="{A2EB52D4-89BD-447A-A9C6-CFF890A068E0}" type="slidenum">
              <a:rPr lang="en-US" sz="1320">
                <a:solidFill>
                  <a:schemeClr val="bg1"/>
                </a:solidFill>
                <a:latin typeface="Garamond" pitchFamily="18" charset="0"/>
              </a:rPr>
              <a:pPr algn="r" fontAlgn="base">
                <a:spcBef>
                  <a:spcPct val="0"/>
                </a:spcBef>
                <a:spcAft>
                  <a:spcPct val="0"/>
                </a:spcAft>
                <a:defRPr/>
              </a:pPr>
              <a:t>1</a:t>
            </a:fld>
            <a:endParaRPr lang="en-US" sz="1320" dirty="0">
              <a:solidFill>
                <a:schemeClr val="bg1"/>
              </a:solidFill>
              <a:latin typeface="Garamond" pitchFamily="18" charset="0"/>
            </a:endParaRPr>
          </a:p>
        </p:txBody>
      </p:sp>
      <p:sp>
        <p:nvSpPr>
          <p:cNvPr id="2" name="Rectangle 1"/>
          <p:cNvSpPr/>
          <p:nvPr/>
        </p:nvSpPr>
        <p:spPr>
          <a:xfrm>
            <a:off x="172914" y="261528"/>
            <a:ext cx="9693901" cy="50106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196862" y="433185"/>
            <a:ext cx="7065787" cy="2462213"/>
          </a:xfrm>
          <a:prstGeom prst="rect">
            <a:avLst/>
          </a:prstGeom>
          <a:noFill/>
          <a:effectLst>
            <a:outerShdw blurRad="50800" dist="50800" dir="5400000" algn="ctr" rotWithShape="0">
              <a:schemeClr val="bg1">
                <a:alpha val="0"/>
              </a:schemeClr>
            </a:outerShdw>
          </a:effectLst>
        </p:spPr>
        <p:txBody>
          <a:bodyPr wrap="square" rtlCol="0">
            <a:spAutoFit/>
          </a:bodyPr>
          <a:lstStyle/>
          <a:p>
            <a:r>
              <a:rPr lang="en-US" sz="3960" b="1" dirty="0">
                <a:solidFill>
                  <a:schemeClr val="accent1"/>
                </a:solidFill>
                <a:latin typeface="Cambria" panose="02040503050406030204" pitchFamily="18" charset="0"/>
              </a:rPr>
              <a:t>State of Alaska</a:t>
            </a:r>
          </a:p>
          <a:p>
            <a:r>
              <a:rPr lang="en-US" sz="3520" b="1" dirty="0">
                <a:solidFill>
                  <a:schemeClr val="accent1"/>
                </a:solidFill>
                <a:latin typeface="Cambria" panose="02040503050406030204" pitchFamily="18" charset="0"/>
              </a:rPr>
              <a:t>Department of Natural Resources</a:t>
            </a:r>
          </a:p>
          <a:p>
            <a:r>
              <a:rPr lang="en-US" sz="3960" i="1" dirty="0">
                <a:solidFill>
                  <a:schemeClr val="accent1"/>
                </a:solidFill>
                <a:latin typeface="Cambria" panose="02040503050406030204" pitchFamily="18" charset="0"/>
              </a:rPr>
              <a:t>House Finance Subcommittee Budget Overview</a:t>
            </a:r>
          </a:p>
        </p:txBody>
      </p:sp>
      <p:sp>
        <p:nvSpPr>
          <p:cNvPr id="5" name="TextBox 4"/>
          <p:cNvSpPr txBox="1"/>
          <p:nvPr/>
        </p:nvSpPr>
        <p:spPr>
          <a:xfrm>
            <a:off x="1752600" y="3060073"/>
            <a:ext cx="5943600" cy="2696123"/>
          </a:xfrm>
          <a:prstGeom prst="rect">
            <a:avLst/>
          </a:prstGeom>
          <a:noFill/>
        </p:spPr>
        <p:txBody>
          <a:bodyPr wrap="square" tIns="100584" bIns="100584" rtlCol="0">
            <a:spAutoFit/>
          </a:bodyPr>
          <a:lstStyle/>
          <a:p>
            <a:r>
              <a:rPr lang="en-US" b="1" dirty="0">
                <a:solidFill>
                  <a:schemeClr val="tx2"/>
                </a:solidFill>
                <a:effectLst>
                  <a:outerShdw blurRad="38100" dist="38100" dir="2700000" algn="tl">
                    <a:srgbClr val="000000">
                      <a:alpha val="43137"/>
                    </a:srgbClr>
                  </a:outerShdw>
                </a:effectLst>
                <a:latin typeface="Cambria" panose="02040503050406030204" pitchFamily="18" charset="0"/>
              </a:rPr>
              <a:t>Andrew Mack</a:t>
            </a:r>
            <a:r>
              <a:rPr lang="en-US" dirty="0">
                <a:solidFill>
                  <a:schemeClr val="tx2"/>
                </a:solidFill>
                <a:effectLst>
                  <a:outerShdw blurRad="38100" dist="38100" dir="2700000" algn="tl">
                    <a:srgbClr val="000000">
                      <a:alpha val="43137"/>
                    </a:srgbClr>
                  </a:outerShdw>
                </a:effectLst>
                <a:latin typeface="Cambria" panose="02040503050406030204" pitchFamily="18" charset="0"/>
              </a:rPr>
              <a:t>, Commissioner</a:t>
            </a:r>
          </a:p>
          <a:p>
            <a:endParaRPr lang="en-US" dirty="0">
              <a:solidFill>
                <a:schemeClr val="tx2"/>
              </a:solidFill>
              <a:effectLst>
                <a:outerShdw blurRad="38100" dist="38100" dir="2700000" algn="tl">
                  <a:srgbClr val="000000">
                    <a:alpha val="43137"/>
                  </a:srgbClr>
                </a:outerShdw>
              </a:effectLst>
              <a:latin typeface="Cambria" panose="02040503050406030204" pitchFamily="18" charset="0"/>
            </a:endParaRPr>
          </a:p>
          <a:p>
            <a:r>
              <a:rPr lang="en-US" b="1" dirty="0">
                <a:solidFill>
                  <a:schemeClr val="tx2"/>
                </a:solidFill>
                <a:effectLst>
                  <a:outerShdw blurRad="38100" dist="38100" dir="2700000" algn="tl">
                    <a:srgbClr val="000000">
                      <a:alpha val="43137"/>
                    </a:srgbClr>
                  </a:outerShdw>
                </a:effectLst>
                <a:latin typeface="Cambria" panose="02040503050406030204" pitchFamily="18" charset="0"/>
              </a:rPr>
              <a:t>Ed Fogels</a:t>
            </a:r>
            <a:r>
              <a:rPr lang="en-US" dirty="0">
                <a:solidFill>
                  <a:schemeClr val="tx2"/>
                </a:solidFill>
                <a:effectLst>
                  <a:outerShdw blurRad="38100" dist="38100" dir="2700000" algn="tl">
                    <a:srgbClr val="000000">
                      <a:alpha val="43137"/>
                    </a:srgbClr>
                  </a:outerShdw>
                </a:effectLst>
                <a:latin typeface="Cambria" panose="02040503050406030204" pitchFamily="18" charset="0"/>
              </a:rPr>
              <a:t>, Deputy Commissioner</a:t>
            </a:r>
          </a:p>
          <a:p>
            <a:endParaRPr lang="en-US" b="1" dirty="0">
              <a:solidFill>
                <a:schemeClr val="tx2"/>
              </a:solidFill>
              <a:effectLst>
                <a:outerShdw blurRad="38100" dist="38100" dir="2700000" algn="tl">
                  <a:srgbClr val="000000">
                    <a:alpha val="43137"/>
                  </a:srgbClr>
                </a:outerShdw>
              </a:effectLst>
              <a:latin typeface="Cambria" panose="02040503050406030204" pitchFamily="18" charset="0"/>
            </a:endParaRPr>
          </a:p>
          <a:p>
            <a:r>
              <a:rPr lang="en-US" b="1" dirty="0">
                <a:solidFill>
                  <a:schemeClr val="tx2"/>
                </a:solidFill>
                <a:effectLst>
                  <a:outerShdw blurRad="38100" dist="38100" dir="2700000" algn="tl">
                    <a:srgbClr val="000000">
                      <a:alpha val="43137"/>
                    </a:srgbClr>
                  </a:outerShdw>
                </a:effectLst>
                <a:latin typeface="Cambria" panose="02040503050406030204" pitchFamily="18" charset="0"/>
              </a:rPr>
              <a:t>Mark Wiggin</a:t>
            </a:r>
            <a:r>
              <a:rPr lang="en-US" dirty="0">
                <a:solidFill>
                  <a:schemeClr val="tx2"/>
                </a:solidFill>
                <a:effectLst>
                  <a:outerShdw blurRad="38100" dist="38100" dir="2700000" algn="tl">
                    <a:srgbClr val="000000">
                      <a:alpha val="43137"/>
                    </a:srgbClr>
                  </a:outerShdw>
                </a:effectLst>
                <a:latin typeface="Cambria" panose="02040503050406030204" pitchFamily="18" charset="0"/>
              </a:rPr>
              <a:t>, Deputy Commissioner</a:t>
            </a:r>
          </a:p>
          <a:p>
            <a:endParaRPr lang="en-US" b="1" dirty="0">
              <a:solidFill>
                <a:schemeClr val="tx2"/>
              </a:solidFill>
              <a:effectLst>
                <a:outerShdw blurRad="38100" dist="38100" dir="2700000" algn="tl">
                  <a:srgbClr val="000000">
                    <a:alpha val="43137"/>
                  </a:srgbClr>
                </a:outerShdw>
              </a:effectLst>
              <a:latin typeface="Cambria" panose="02040503050406030204" pitchFamily="18" charset="0"/>
            </a:endParaRPr>
          </a:p>
          <a:p>
            <a:r>
              <a:rPr lang="en-US" b="1" dirty="0">
                <a:solidFill>
                  <a:schemeClr val="tx2"/>
                </a:solidFill>
                <a:effectLst>
                  <a:outerShdw blurRad="38100" dist="38100" dir="2700000" algn="tl">
                    <a:srgbClr val="000000">
                      <a:alpha val="43137"/>
                    </a:srgbClr>
                  </a:outerShdw>
                </a:effectLst>
                <a:latin typeface="Cambria" panose="02040503050406030204" pitchFamily="18" charset="0"/>
              </a:rPr>
              <a:t>Fabienne Peter-Contesse</a:t>
            </a:r>
            <a:r>
              <a:rPr lang="en-US" dirty="0">
                <a:solidFill>
                  <a:schemeClr val="tx2"/>
                </a:solidFill>
                <a:effectLst>
                  <a:outerShdw blurRad="38100" dist="38100" dir="2700000" algn="tl">
                    <a:srgbClr val="000000">
                      <a:alpha val="43137"/>
                    </a:srgbClr>
                  </a:outerShdw>
                </a:effectLst>
                <a:latin typeface="Cambria" panose="02040503050406030204" pitchFamily="18" charset="0"/>
              </a:rPr>
              <a:t>, Support Services Director</a:t>
            </a:r>
          </a:p>
          <a:p>
            <a:endParaRPr lang="en-US" dirty="0">
              <a:solidFill>
                <a:schemeClr val="tx2"/>
              </a:solidFill>
              <a:effectLst>
                <a:outerShdw blurRad="38100" dist="38100" dir="2700000" algn="tl">
                  <a:srgbClr val="000000">
                    <a:alpha val="43137"/>
                  </a:srgbClr>
                </a:outerShdw>
              </a:effectLst>
              <a:latin typeface="Cambria" panose="02040503050406030204" pitchFamily="18" charset="0"/>
            </a:endParaRPr>
          </a:p>
          <a:p>
            <a:r>
              <a:rPr lang="en-US" dirty="0">
                <a:solidFill>
                  <a:schemeClr val="tx2"/>
                </a:solidFill>
                <a:effectLst>
                  <a:outerShdw blurRad="38100" dist="38100" dir="2700000" algn="tl">
                    <a:srgbClr val="000000">
                      <a:alpha val="43137"/>
                    </a:srgbClr>
                  </a:outerShdw>
                </a:effectLst>
                <a:latin typeface="Cambria" panose="02040503050406030204" pitchFamily="18" charset="0"/>
              </a:rPr>
              <a:t>January 23,  2017</a:t>
            </a:r>
          </a:p>
        </p:txBody>
      </p:sp>
      <p:pic>
        <p:nvPicPr>
          <p:cNvPr id="9" name="Picture 2" descr="http://int.dnr.alaska.gov/shared/images/logos/DNRLogo2015Sm.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97386" y="518617"/>
            <a:ext cx="2551411"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9315835"/>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4380" y="838200"/>
            <a:ext cx="8549640" cy="838200"/>
          </a:xfrm>
        </p:spPr>
        <p:txBody>
          <a:bodyPr>
            <a:normAutofit fontScale="90000"/>
          </a:bodyPr>
          <a:lstStyle/>
          <a:p>
            <a:pPr>
              <a:lnSpc>
                <a:spcPct val="80000"/>
              </a:lnSpc>
            </a:pP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Department of Natural Resources</a:t>
            </a:r>
            <a:b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Division of Agriculture </a:t>
            </a:r>
            <a:b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FY2018 Governor’s Budget</a:t>
            </a:r>
            <a:r>
              <a:rPr lang="en-US" sz="5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
            </a:r>
            <a:br>
              <a:rPr lang="en-US" sz="5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endParaRPr lang="en-US" dirty="0"/>
          </a:p>
        </p:txBody>
      </p:sp>
      <p:sp>
        <p:nvSpPr>
          <p:cNvPr id="3" name="Subtitle 2"/>
          <p:cNvSpPr>
            <a:spLocks noGrp="1"/>
          </p:cNvSpPr>
          <p:nvPr>
            <p:ph type="subTitle" idx="1"/>
          </p:nvPr>
        </p:nvSpPr>
        <p:spPr>
          <a:xfrm>
            <a:off x="335280" y="1676400"/>
            <a:ext cx="9387840" cy="5527466"/>
          </a:xfrm>
        </p:spPr>
        <p:txBody>
          <a:bodyPr>
            <a:noAutofit/>
          </a:bodyPr>
          <a:lstStyle/>
          <a:p>
            <a:pPr algn="l"/>
            <a:r>
              <a:rPr lang="en-US" sz="1800" b="1" dirty="0">
                <a:solidFill>
                  <a:schemeClr val="tx2"/>
                </a:solidFill>
                <a:latin typeface="Cambria" panose="02040503050406030204" pitchFamily="18" charset="0"/>
              </a:rPr>
              <a:t>Agriculture Development (132.0) UGF, (1) PFT</a:t>
            </a:r>
            <a:endParaRPr lang="en-US" sz="1800" dirty="0">
              <a:solidFill>
                <a:schemeClr val="tx2"/>
              </a:solidFill>
              <a:latin typeface="Cambria" panose="02040503050406030204" pitchFamily="18" charset="0"/>
            </a:endParaRPr>
          </a:p>
          <a:p>
            <a:pPr algn="l"/>
            <a:r>
              <a:rPr lang="en-US" sz="1800" dirty="0">
                <a:solidFill>
                  <a:schemeClr val="tx2"/>
                </a:solidFill>
                <a:latin typeface="Cambria" panose="02040503050406030204" pitchFamily="18" charset="0"/>
              </a:rPr>
              <a:t>Reduce Administrative Support - One Administrative Officer position will be eliminated, with duties reassigned to other staff.</a:t>
            </a:r>
          </a:p>
          <a:p>
            <a:pPr algn="l"/>
            <a:endParaRPr lang="en-US" sz="1800" dirty="0">
              <a:latin typeface="Cambria" panose="02040503050406030204" pitchFamily="18" charset="0"/>
            </a:endParaRPr>
          </a:p>
          <a:p>
            <a:pPr algn="l"/>
            <a:r>
              <a:rPr lang="en-US" sz="1800" b="1" dirty="0">
                <a:solidFill>
                  <a:schemeClr val="tx2"/>
                </a:solidFill>
                <a:latin typeface="Cambria" panose="02040503050406030204" pitchFamily="18" charset="0"/>
              </a:rPr>
              <a:t>North Latitude Plant Material Center (PMC)</a:t>
            </a:r>
          </a:p>
          <a:p>
            <a:pPr algn="l"/>
            <a:r>
              <a:rPr lang="en-US" sz="1800" dirty="0">
                <a:solidFill>
                  <a:schemeClr val="tx2"/>
                </a:solidFill>
                <a:latin typeface="Cambria" panose="02040503050406030204" pitchFamily="18" charset="0"/>
              </a:rPr>
              <a:t>Restore Funding to FY17 Level $335.0 UGF. </a:t>
            </a:r>
          </a:p>
          <a:p>
            <a:pPr algn="l"/>
            <a:r>
              <a:rPr lang="en-US" sz="1800" dirty="0">
                <a:solidFill>
                  <a:schemeClr val="tx2"/>
                </a:solidFill>
                <a:latin typeface="Cambria" panose="02040503050406030204" pitchFamily="18" charset="0"/>
              </a:rPr>
              <a:t>During SLA 2016, the PMC was reduced by $335.0 in general funds and then restored as a one-time item. The PMC implemented a 20 percent increase to existing fees, but the estimated revenue of approximately $10.0 in FY2017 will not replace these funds.</a:t>
            </a:r>
          </a:p>
          <a:p>
            <a:pPr algn="l"/>
            <a:endParaRPr lang="en-US" sz="1800" dirty="0">
              <a:solidFill>
                <a:schemeClr val="tx2"/>
              </a:solidFill>
              <a:latin typeface="Cambria" panose="02040503050406030204" pitchFamily="18" charset="0"/>
            </a:endParaRPr>
          </a:p>
          <a:p>
            <a:pPr algn="l"/>
            <a:r>
              <a:rPr lang="en-US" sz="1800" b="1" dirty="0">
                <a:solidFill>
                  <a:schemeClr val="tx2"/>
                </a:solidFill>
                <a:latin typeface="Cambria" panose="02040503050406030204" pitchFamily="18" charset="0"/>
              </a:rPr>
              <a:t>Agriculture Revolving Loan Fund (ARLF) Program Administration </a:t>
            </a:r>
          </a:p>
          <a:p>
            <a:pPr algn="l"/>
            <a:r>
              <a:rPr lang="en-US" sz="1800" dirty="0">
                <a:solidFill>
                  <a:schemeClr val="tx2"/>
                </a:solidFill>
                <a:latin typeface="Cambria" panose="02040503050406030204" pitchFamily="18" charset="0"/>
              </a:rPr>
              <a:t>Mt. McKinley Meat and Sausage Plant - Remove One Time Item ($2,047.5) ARLF The Mt. McKinley Meat and Sausage Plant was taken over by the State in the 1980s as a result of a bankruptcy against a state loan, and was operated by the State for three decades. In 2016 after a number of failed attempts to privatize the plant over the years, the division found a private buyer.</a:t>
            </a:r>
            <a:endParaRPr lang="en-US" sz="1800" dirty="0"/>
          </a:p>
          <a:p>
            <a:pPr lvl="1" algn="l"/>
            <a:endParaRPr lang="en-US" sz="1800" dirty="0">
              <a:solidFill>
                <a:schemeClr val="tx2"/>
              </a:solidFill>
            </a:endParaRPr>
          </a:p>
          <a:p>
            <a:pPr marL="571500" indent="-571500">
              <a:buFont typeface="Arial" panose="020B0604020202020204" pitchFamily="34" charset="0"/>
              <a:buChar char="•"/>
            </a:pPr>
            <a:endParaRPr lang="en-US" sz="1800" dirty="0"/>
          </a:p>
        </p:txBody>
      </p:sp>
      <p:sp>
        <p:nvSpPr>
          <p:cNvPr id="4" name="Rectangle 3"/>
          <p:cNvSpPr/>
          <p:nvPr/>
        </p:nvSpPr>
        <p:spPr>
          <a:xfrm>
            <a:off x="335280" y="457200"/>
            <a:ext cx="9387840" cy="1002232"/>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endParaRPr>
          </a:p>
        </p:txBody>
      </p:sp>
      <p:sp>
        <p:nvSpPr>
          <p:cNvPr id="5" name="Slide Number Placeholder 3"/>
          <p:cNvSpPr>
            <a:spLocks noGrp="1"/>
          </p:cNvSpPr>
          <p:nvPr>
            <p:ph type="sldNum" sz="quarter" idx="12"/>
          </p:nvPr>
        </p:nvSpPr>
        <p:spPr>
          <a:xfrm>
            <a:off x="7208520" y="7203866"/>
            <a:ext cx="2346960" cy="413808"/>
          </a:xfrm>
        </p:spPr>
        <p:txBody>
          <a:bodyPr/>
          <a:lstStyle/>
          <a:p>
            <a:pPr>
              <a:defRPr/>
            </a:pPr>
            <a:fld id="{A2EB52D4-89BD-447A-A9C6-CFF890A068E0}" type="slidenum">
              <a:rPr lang="en-US" smtClean="0">
                <a:solidFill>
                  <a:prstClr val="black">
                    <a:tint val="75000"/>
                  </a:prstClr>
                </a:solidFill>
              </a:rPr>
              <a:pPr>
                <a:defRPr/>
              </a:pPr>
              <a:t>10</a:t>
            </a:fld>
            <a:endParaRPr lang="en-US" dirty="0">
              <a:solidFill>
                <a:prstClr val="black">
                  <a:tint val="75000"/>
                </a:prstClr>
              </a:solidFill>
            </a:endParaRPr>
          </a:p>
        </p:txBody>
      </p:sp>
    </p:spTree>
    <p:extLst>
      <p:ext uri="{BB962C8B-B14F-4D97-AF65-F5344CB8AC3E}">
        <p14:creationId xmlns:p14="http://schemas.microsoft.com/office/powerpoint/2010/main" val="4182498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11</a:t>
            </a:fld>
            <a:endParaRPr lang="en-US" dirty="0">
              <a:solidFill>
                <a:prstClr val="black">
                  <a:tint val="75000"/>
                </a:prstClr>
              </a:solidFill>
            </a:endParaRPr>
          </a:p>
        </p:txBody>
      </p:sp>
      <p:sp>
        <p:nvSpPr>
          <p:cNvPr id="6" name="Rectangle 5"/>
          <p:cNvSpPr/>
          <p:nvPr/>
        </p:nvSpPr>
        <p:spPr>
          <a:xfrm>
            <a:off x="335280" y="436034"/>
            <a:ext cx="9387840" cy="1002232"/>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7" name="Rectangle 6"/>
          <p:cNvSpPr/>
          <p:nvPr/>
        </p:nvSpPr>
        <p:spPr>
          <a:xfrm>
            <a:off x="586740" y="533403"/>
            <a:ext cx="8884920" cy="904863"/>
          </a:xfrm>
          <a:prstGeom prst="rect">
            <a:avLst/>
          </a:prstGeom>
          <a:effectLst/>
        </p:spPr>
        <p:txBody>
          <a:bodyPr wrap="square">
            <a:spAutoFit/>
          </a:bodyPr>
          <a:lstStyle/>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Department of Natural Resources</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Division of Mining, Land &amp; Water </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FY2018 Governor’s Budget</a:t>
            </a:r>
          </a:p>
        </p:txBody>
      </p:sp>
      <p:graphicFrame>
        <p:nvGraphicFramePr>
          <p:cNvPr id="2" name="Table 1"/>
          <p:cNvGraphicFramePr>
            <a:graphicFrameLocks noGrp="1"/>
          </p:cNvGraphicFramePr>
          <p:nvPr>
            <p:extLst>
              <p:ext uri="{D42A27DB-BD31-4B8C-83A1-F6EECF244321}">
                <p14:modId xmlns:p14="http://schemas.microsoft.com/office/powerpoint/2010/main" val="1850758634"/>
              </p:ext>
            </p:extLst>
          </p:nvPr>
        </p:nvGraphicFramePr>
        <p:xfrm>
          <a:off x="335277" y="1524003"/>
          <a:ext cx="9387842" cy="5722988"/>
        </p:xfrm>
        <a:graphic>
          <a:graphicData uri="http://schemas.openxmlformats.org/drawingml/2006/table">
            <a:tbl>
              <a:tblPr/>
              <a:tblGrid>
                <a:gridCol w="1770494">
                  <a:extLst>
                    <a:ext uri="{9D8B030D-6E8A-4147-A177-3AD203B41FA5}">
                      <a16:colId xmlns:a16="http://schemas.microsoft.com/office/drawing/2014/main" xmlns="" val="861386830"/>
                    </a:ext>
                  </a:extLst>
                </a:gridCol>
                <a:gridCol w="734107">
                  <a:extLst>
                    <a:ext uri="{9D8B030D-6E8A-4147-A177-3AD203B41FA5}">
                      <a16:colId xmlns:a16="http://schemas.microsoft.com/office/drawing/2014/main" xmlns="" val="2745243402"/>
                    </a:ext>
                  </a:extLst>
                </a:gridCol>
                <a:gridCol w="842064">
                  <a:extLst>
                    <a:ext uri="{9D8B030D-6E8A-4147-A177-3AD203B41FA5}">
                      <a16:colId xmlns:a16="http://schemas.microsoft.com/office/drawing/2014/main" xmlns="" val="1589654754"/>
                    </a:ext>
                  </a:extLst>
                </a:gridCol>
                <a:gridCol w="528990">
                  <a:extLst>
                    <a:ext uri="{9D8B030D-6E8A-4147-A177-3AD203B41FA5}">
                      <a16:colId xmlns:a16="http://schemas.microsoft.com/office/drawing/2014/main" xmlns="" val="2405470672"/>
                    </a:ext>
                  </a:extLst>
                </a:gridCol>
                <a:gridCol w="528990">
                  <a:extLst>
                    <a:ext uri="{9D8B030D-6E8A-4147-A177-3AD203B41FA5}">
                      <a16:colId xmlns:a16="http://schemas.microsoft.com/office/drawing/2014/main" xmlns="" val="3475391780"/>
                    </a:ext>
                  </a:extLst>
                </a:gridCol>
                <a:gridCol w="647741">
                  <a:extLst>
                    <a:ext uri="{9D8B030D-6E8A-4147-A177-3AD203B41FA5}">
                      <a16:colId xmlns:a16="http://schemas.microsoft.com/office/drawing/2014/main" xmlns="" val="2206838044"/>
                    </a:ext>
                  </a:extLst>
                </a:gridCol>
                <a:gridCol w="723313">
                  <a:extLst>
                    <a:ext uri="{9D8B030D-6E8A-4147-A177-3AD203B41FA5}">
                      <a16:colId xmlns:a16="http://schemas.microsoft.com/office/drawing/2014/main" xmlns="" val="3476680624"/>
                    </a:ext>
                  </a:extLst>
                </a:gridCol>
                <a:gridCol w="738314">
                  <a:extLst>
                    <a:ext uri="{9D8B030D-6E8A-4147-A177-3AD203B41FA5}">
                      <a16:colId xmlns:a16="http://schemas.microsoft.com/office/drawing/2014/main" xmlns="" val="473779684"/>
                    </a:ext>
                  </a:extLst>
                </a:gridCol>
                <a:gridCol w="798286">
                  <a:extLst>
                    <a:ext uri="{9D8B030D-6E8A-4147-A177-3AD203B41FA5}">
                      <a16:colId xmlns:a16="http://schemas.microsoft.com/office/drawing/2014/main" xmlns="" val="4167949869"/>
                    </a:ext>
                  </a:extLst>
                </a:gridCol>
                <a:gridCol w="558800">
                  <a:extLst>
                    <a:ext uri="{9D8B030D-6E8A-4147-A177-3AD203B41FA5}">
                      <a16:colId xmlns:a16="http://schemas.microsoft.com/office/drawing/2014/main" xmlns="" val="1729768425"/>
                    </a:ext>
                  </a:extLst>
                </a:gridCol>
                <a:gridCol w="1516743">
                  <a:extLst>
                    <a:ext uri="{9D8B030D-6E8A-4147-A177-3AD203B41FA5}">
                      <a16:colId xmlns:a16="http://schemas.microsoft.com/office/drawing/2014/main" xmlns="" val="959165655"/>
                    </a:ext>
                  </a:extLst>
                </a:gridCol>
              </a:tblGrid>
              <a:tr h="251415">
                <a:tc>
                  <a:txBody>
                    <a:bodyPr/>
                    <a:lstStyle/>
                    <a:p>
                      <a:pPr algn="ctr" fontAlgn="b"/>
                      <a:r>
                        <a:rPr lang="en-US" sz="800" b="0" i="0" u="none" strike="noStrike" dirty="0">
                          <a:solidFill>
                            <a:srgbClr val="000000"/>
                          </a:solidFill>
                          <a:effectLst/>
                          <a:latin typeface="Calibri" panose="020F0502020204030204" pitchFamily="34" charset="0"/>
                        </a:rPr>
                        <a:t>By Program</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1" i="0" u="none" strike="noStrike" dirty="0">
                          <a:solidFill>
                            <a:srgbClr val="000000"/>
                          </a:solidFill>
                          <a:effectLst/>
                          <a:latin typeface="Calibri" panose="020F0502020204030204" pitchFamily="34" charset="0"/>
                        </a:rPr>
                        <a:t>Funding in Thousands</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dirty="0">
                          <a:solidFill>
                            <a:srgbClr val="000000"/>
                          </a:solidFill>
                          <a:effectLst/>
                          <a:latin typeface="Calibri" panose="020F0502020204030204" pitchFamily="34" charset="0"/>
                        </a:rPr>
                        <a:t>By Fund Category</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dirty="0">
                          <a:solidFill>
                            <a:srgbClr val="000000"/>
                          </a:solidFill>
                          <a:effectLst/>
                          <a:latin typeface="Calibri" panose="020F0502020204030204" pitchFamily="34" charset="0"/>
                        </a:rPr>
                        <a:t>Positions</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Alaskans Served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Recovered From Fees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Importance to Mission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Rating of Effectiveness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dirty="0">
                          <a:solidFill>
                            <a:srgbClr val="000000"/>
                          </a:solidFill>
                          <a:effectLst/>
                          <a:latin typeface="Calibri" panose="020F0502020204030204" pitchFamily="34" charset="0"/>
                        </a:rPr>
                        <a:t>Constitutionally Required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dirty="0">
                          <a:solidFill>
                            <a:srgbClr val="000000"/>
                          </a:solidFill>
                          <a:effectLst/>
                          <a:latin typeface="Calibri" panose="020F0502020204030204" pitchFamily="34" charset="0"/>
                        </a:rPr>
                        <a:t>Federally Required</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dirty="0">
                          <a:solidFill>
                            <a:srgbClr val="000000"/>
                          </a:solidFill>
                          <a:effectLst/>
                          <a:latin typeface="Calibri" panose="020F0502020204030204" pitchFamily="34" charset="0"/>
                        </a:rPr>
                        <a:t>Required by Statute</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xmlns="" val="3450453394"/>
                  </a:ext>
                </a:extLst>
              </a:tr>
              <a:tr h="488538">
                <a:tc>
                  <a:txBody>
                    <a:bodyPr/>
                    <a:lstStyle/>
                    <a:p>
                      <a:pPr algn="l" fontAlgn="b"/>
                      <a:r>
                        <a:rPr lang="en-US" sz="800" b="0" i="0" u="none" strike="noStrike" dirty="0">
                          <a:solidFill>
                            <a:srgbClr val="000000"/>
                          </a:solidFill>
                          <a:effectLst/>
                          <a:latin typeface="Calibri" panose="020F0502020204030204" pitchFamily="34" charset="0"/>
                        </a:rPr>
                        <a:t>Realty Services</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1" i="0" u="none" strike="noStrike" dirty="0">
                          <a:solidFill>
                            <a:srgbClr val="000000"/>
                          </a:solidFill>
                          <a:effectLst/>
                          <a:latin typeface="Calibri" panose="020F0502020204030204" pitchFamily="34" charset="0"/>
                        </a:rPr>
                        <a:t>            1,701.2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 UGF: 1,156.1</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DGF: 188.7</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FED: 181.0</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Other: 175.4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16</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Supports </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No</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dirty="0">
                          <a:solidFill>
                            <a:srgbClr val="000000"/>
                          </a:solidFill>
                          <a:effectLst/>
                          <a:latin typeface="Calibri" panose="020F0502020204030204" pitchFamily="34" charset="0"/>
                        </a:rPr>
                        <a:t>AS 27; AS 29; AS 38; AS 41; AS 46; </a:t>
                      </a:r>
                    </a:p>
                    <a:p>
                      <a:pPr algn="l" fontAlgn="b"/>
                      <a:r>
                        <a:rPr lang="pt-BR" sz="800" b="0" i="0" u="none" strike="noStrike" dirty="0">
                          <a:solidFill>
                            <a:srgbClr val="000000"/>
                          </a:solidFill>
                          <a:effectLst/>
                          <a:latin typeface="Calibri" panose="020F0502020204030204" pitchFamily="34" charset="0"/>
                        </a:rPr>
                        <a:t>AS 19.30.400</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26517331"/>
                  </a:ext>
                </a:extLst>
              </a:tr>
              <a:tr h="251415">
                <a:tc>
                  <a:txBody>
                    <a:bodyPr/>
                    <a:lstStyle/>
                    <a:p>
                      <a:pPr algn="l" fontAlgn="b"/>
                      <a:r>
                        <a:rPr lang="en-US" sz="800" b="0" i="0" u="none" strike="noStrike" dirty="0">
                          <a:solidFill>
                            <a:srgbClr val="000000"/>
                          </a:solidFill>
                          <a:effectLst/>
                          <a:latin typeface="Calibri" panose="020F0502020204030204" pitchFamily="34" charset="0"/>
                        </a:rPr>
                        <a:t>Resource Assessment and Development</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1" i="0" u="none" strike="noStrike" dirty="0">
                          <a:solidFill>
                            <a:srgbClr val="000000"/>
                          </a:solidFill>
                          <a:effectLst/>
                          <a:latin typeface="Calibri" panose="020F0502020204030204" pitchFamily="34" charset="0"/>
                        </a:rPr>
                        <a:t>            1,254.3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 DGF: 1,173.8</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Other: 80.5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11</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Supports </a:t>
                      </a:r>
                      <a:br>
                        <a:rPr lang="en-US" sz="800" b="0" i="0" u="none" strike="noStrike">
                          <a:solidFill>
                            <a:srgbClr val="000000"/>
                          </a:solidFill>
                          <a:effectLst/>
                          <a:latin typeface="Calibri" panose="020F0502020204030204" pitchFamily="34" charset="0"/>
                        </a:rPr>
                      </a:br>
                      <a:r>
                        <a:rPr lang="en-US" sz="8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No</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dirty="0">
                          <a:solidFill>
                            <a:srgbClr val="000000"/>
                          </a:solidFill>
                          <a:effectLst/>
                          <a:latin typeface="Calibri" panose="020F0502020204030204" pitchFamily="34" charset="0"/>
                        </a:rPr>
                        <a:t>AS 27; AS 29; AS 38; AS 41; AS 46; </a:t>
                      </a:r>
                    </a:p>
                    <a:p>
                      <a:pPr algn="l" fontAlgn="b"/>
                      <a:r>
                        <a:rPr lang="pt-BR" sz="800" b="0" i="0" u="none" strike="noStrike" dirty="0">
                          <a:solidFill>
                            <a:srgbClr val="000000"/>
                          </a:solidFill>
                          <a:effectLst/>
                          <a:latin typeface="Calibri" panose="020F0502020204030204" pitchFamily="34" charset="0"/>
                        </a:rPr>
                        <a:t>AS 19.30.400</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862737734"/>
                  </a:ext>
                </a:extLst>
              </a:tr>
              <a:tr h="367557">
                <a:tc>
                  <a:txBody>
                    <a:bodyPr/>
                    <a:lstStyle/>
                    <a:p>
                      <a:pPr algn="l" fontAlgn="b"/>
                      <a:r>
                        <a:rPr lang="en-US" sz="800" b="0" i="0" u="none" strike="noStrike" dirty="0">
                          <a:solidFill>
                            <a:srgbClr val="000000"/>
                          </a:solidFill>
                          <a:effectLst/>
                          <a:latin typeface="Calibri" panose="020F0502020204030204" pitchFamily="34" charset="0"/>
                        </a:rPr>
                        <a:t>Surveys</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1" i="0" u="none" strike="noStrike" dirty="0">
                          <a:solidFill>
                            <a:srgbClr val="000000"/>
                          </a:solidFill>
                          <a:effectLst/>
                          <a:latin typeface="Calibri" panose="020F0502020204030204" pitchFamily="34" charset="0"/>
                        </a:rPr>
                        <a:t>            2,421.5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 UGF: 923.9</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DGF: 1,423.3</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Other: 74.3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18</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Supports </a:t>
                      </a:r>
                      <a:br>
                        <a:rPr lang="en-US" sz="800" b="0" i="0" u="none" strike="noStrike">
                          <a:solidFill>
                            <a:srgbClr val="000000"/>
                          </a:solidFill>
                          <a:effectLst/>
                          <a:latin typeface="Calibri" panose="020F0502020204030204" pitchFamily="34" charset="0"/>
                        </a:rPr>
                      </a:br>
                      <a:r>
                        <a:rPr lang="en-US" sz="8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No</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dirty="0">
                          <a:solidFill>
                            <a:srgbClr val="000000"/>
                          </a:solidFill>
                          <a:effectLst/>
                          <a:latin typeface="Calibri" panose="020F0502020204030204" pitchFamily="34" charset="0"/>
                        </a:rPr>
                        <a:t>AS 27; AS 29; AS 38; AS 41; AS 46; </a:t>
                      </a:r>
                    </a:p>
                    <a:p>
                      <a:pPr algn="l" fontAlgn="b"/>
                      <a:r>
                        <a:rPr lang="pt-BR" sz="800" b="0" i="0" u="none" strike="noStrike" dirty="0">
                          <a:solidFill>
                            <a:srgbClr val="000000"/>
                          </a:solidFill>
                          <a:effectLst/>
                          <a:latin typeface="Calibri" panose="020F0502020204030204" pitchFamily="34" charset="0"/>
                        </a:rPr>
                        <a:t>AS 19.30.400</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21063762"/>
                  </a:ext>
                </a:extLst>
              </a:tr>
              <a:tr h="251415">
                <a:tc>
                  <a:txBody>
                    <a:bodyPr/>
                    <a:lstStyle/>
                    <a:p>
                      <a:pPr algn="l" fontAlgn="b"/>
                      <a:r>
                        <a:rPr lang="en-US" sz="800" b="0" i="0" u="none" strike="noStrike" dirty="0">
                          <a:solidFill>
                            <a:srgbClr val="000000"/>
                          </a:solidFill>
                          <a:effectLst/>
                          <a:latin typeface="Calibri" panose="020F0502020204030204" pitchFamily="34" charset="0"/>
                        </a:rPr>
                        <a:t>Appraisals</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1" i="0" u="none" strike="noStrike" dirty="0">
                          <a:solidFill>
                            <a:srgbClr val="000000"/>
                          </a:solidFill>
                          <a:effectLst/>
                          <a:latin typeface="Calibri" panose="020F0502020204030204" pitchFamily="34" charset="0"/>
                        </a:rPr>
                        <a:t>               486.5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 DGF: 461.5</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Other: 25.0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4</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&lt;1%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Supports </a:t>
                      </a:r>
                      <a:br>
                        <a:rPr lang="en-US" sz="800" b="0" i="0" u="none" strike="noStrike">
                          <a:solidFill>
                            <a:srgbClr val="000000"/>
                          </a:solidFill>
                          <a:effectLst/>
                          <a:latin typeface="Calibri" panose="020F0502020204030204" pitchFamily="34" charset="0"/>
                        </a:rPr>
                      </a:br>
                      <a:r>
                        <a:rPr lang="en-US" sz="8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No</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dirty="0">
                          <a:solidFill>
                            <a:srgbClr val="000000"/>
                          </a:solidFill>
                          <a:effectLst/>
                          <a:latin typeface="Calibri" panose="020F0502020204030204" pitchFamily="34" charset="0"/>
                        </a:rPr>
                        <a:t>AS 27; AS 29; AS 38; AS 41; AS 46; </a:t>
                      </a:r>
                    </a:p>
                    <a:p>
                      <a:pPr algn="l" fontAlgn="b"/>
                      <a:r>
                        <a:rPr lang="pt-BR" sz="800" b="0" i="0" u="none" strike="noStrike" dirty="0">
                          <a:solidFill>
                            <a:srgbClr val="000000"/>
                          </a:solidFill>
                          <a:effectLst/>
                          <a:latin typeface="Calibri" panose="020F0502020204030204" pitchFamily="34" charset="0"/>
                        </a:rPr>
                        <a:t>AS 19.30.400</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836276479"/>
                  </a:ext>
                </a:extLst>
              </a:tr>
              <a:tr h="251415">
                <a:tc>
                  <a:txBody>
                    <a:bodyPr/>
                    <a:lstStyle/>
                    <a:p>
                      <a:pPr algn="l" fontAlgn="b"/>
                      <a:r>
                        <a:rPr lang="en-US" sz="800" b="0" i="0" u="none" strike="noStrike" dirty="0">
                          <a:solidFill>
                            <a:srgbClr val="000000"/>
                          </a:solidFill>
                          <a:effectLst/>
                          <a:latin typeface="Calibri" panose="020F0502020204030204" pitchFamily="34" charset="0"/>
                        </a:rPr>
                        <a:t>Public Access Assertion and Defense</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1" i="0" u="none" strike="noStrike" dirty="0">
                          <a:solidFill>
                            <a:srgbClr val="000000"/>
                          </a:solidFill>
                          <a:effectLst/>
                          <a:latin typeface="Calibri" panose="020F0502020204030204" pitchFamily="34" charset="0"/>
                        </a:rPr>
                        <a:t>               832.5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 UGF: 832.5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5</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Supports </a:t>
                      </a:r>
                      <a:br>
                        <a:rPr lang="en-US" sz="800" b="0" i="0" u="none" strike="noStrike">
                          <a:solidFill>
                            <a:srgbClr val="000000"/>
                          </a:solidFill>
                          <a:effectLst/>
                          <a:latin typeface="Calibri" panose="020F0502020204030204" pitchFamily="34" charset="0"/>
                        </a:rPr>
                      </a:br>
                      <a:r>
                        <a:rPr lang="en-US" sz="8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No</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dirty="0">
                          <a:solidFill>
                            <a:srgbClr val="000000"/>
                          </a:solidFill>
                          <a:effectLst/>
                          <a:latin typeface="Calibri" panose="020F0502020204030204" pitchFamily="34" charset="0"/>
                        </a:rPr>
                        <a:t>AS 27; AS 29; AS 38; AS 41; AS 46; </a:t>
                      </a:r>
                    </a:p>
                    <a:p>
                      <a:pPr algn="l" fontAlgn="b"/>
                      <a:r>
                        <a:rPr lang="pt-BR" sz="800" b="0" i="0" u="none" strike="noStrike" dirty="0">
                          <a:solidFill>
                            <a:srgbClr val="000000"/>
                          </a:solidFill>
                          <a:effectLst/>
                          <a:latin typeface="Calibri" panose="020F0502020204030204" pitchFamily="34" charset="0"/>
                        </a:rPr>
                        <a:t>AS 19.30.400</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268379433"/>
                  </a:ext>
                </a:extLst>
              </a:tr>
              <a:tr h="251415">
                <a:tc>
                  <a:txBody>
                    <a:bodyPr/>
                    <a:lstStyle/>
                    <a:p>
                      <a:pPr algn="l" fontAlgn="b"/>
                      <a:r>
                        <a:rPr lang="en-US" sz="800" b="0" i="0" u="none" strike="noStrike" dirty="0">
                          <a:solidFill>
                            <a:srgbClr val="000000"/>
                          </a:solidFill>
                          <a:effectLst/>
                          <a:latin typeface="Calibri" panose="020F0502020204030204" pitchFamily="34" charset="0"/>
                        </a:rPr>
                        <a:t>Land Sales</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1" i="0" u="none" strike="noStrike" dirty="0">
                          <a:solidFill>
                            <a:srgbClr val="000000"/>
                          </a:solidFill>
                          <a:effectLst/>
                          <a:latin typeface="Calibri" panose="020F0502020204030204" pitchFamily="34" charset="0"/>
                        </a:rPr>
                        <a:t>            1,624.6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 UGF: 101.0</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DGF: 1,523.6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11</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Supports </a:t>
                      </a:r>
                      <a:br>
                        <a:rPr lang="en-US" sz="800" b="0" i="0" u="none" strike="noStrike">
                          <a:solidFill>
                            <a:srgbClr val="000000"/>
                          </a:solidFill>
                          <a:effectLst/>
                          <a:latin typeface="Calibri" panose="020F0502020204030204" pitchFamily="34" charset="0"/>
                        </a:rPr>
                      </a:br>
                      <a:r>
                        <a:rPr lang="en-US" sz="8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No</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dirty="0">
                          <a:solidFill>
                            <a:srgbClr val="000000"/>
                          </a:solidFill>
                          <a:effectLst/>
                          <a:latin typeface="Calibri" panose="020F0502020204030204" pitchFamily="34" charset="0"/>
                        </a:rPr>
                        <a:t>AS 27; AS 29; AS 38; AS 41; AS 46; </a:t>
                      </a:r>
                    </a:p>
                    <a:p>
                      <a:pPr algn="l" fontAlgn="b"/>
                      <a:r>
                        <a:rPr lang="pt-BR" sz="800" b="0" i="0" u="none" strike="noStrike" dirty="0">
                          <a:solidFill>
                            <a:srgbClr val="000000"/>
                          </a:solidFill>
                          <a:effectLst/>
                          <a:latin typeface="Calibri" panose="020F0502020204030204" pitchFamily="34" charset="0"/>
                        </a:rPr>
                        <a:t>AS 19.30.400</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4204957562"/>
                  </a:ext>
                </a:extLst>
              </a:tr>
              <a:tr h="251415">
                <a:tc>
                  <a:txBody>
                    <a:bodyPr/>
                    <a:lstStyle/>
                    <a:p>
                      <a:pPr algn="l" fontAlgn="b"/>
                      <a:r>
                        <a:rPr lang="en-US" sz="800" b="0" i="0" u="none" strike="noStrike" dirty="0">
                          <a:solidFill>
                            <a:srgbClr val="000000"/>
                          </a:solidFill>
                          <a:effectLst/>
                          <a:latin typeface="Calibri" panose="020F0502020204030204" pitchFamily="34" charset="0"/>
                        </a:rPr>
                        <a:t>Municipal Entitlements</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1" i="0" u="none" strike="noStrike" dirty="0">
                          <a:solidFill>
                            <a:srgbClr val="000000"/>
                          </a:solidFill>
                          <a:effectLst/>
                          <a:latin typeface="Calibri" panose="020F0502020204030204" pitchFamily="34" charset="0"/>
                        </a:rPr>
                        <a:t>               306.9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 DGF: 306.9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3</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Supports </a:t>
                      </a:r>
                      <a:br>
                        <a:rPr lang="en-US" sz="800" b="0" i="0" u="none" strike="noStrike">
                          <a:solidFill>
                            <a:srgbClr val="000000"/>
                          </a:solidFill>
                          <a:effectLst/>
                          <a:latin typeface="Calibri" panose="020F0502020204030204" pitchFamily="34" charset="0"/>
                        </a:rPr>
                      </a:br>
                      <a:r>
                        <a:rPr lang="en-US" sz="8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No</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dirty="0">
                          <a:solidFill>
                            <a:srgbClr val="000000"/>
                          </a:solidFill>
                          <a:effectLst/>
                          <a:latin typeface="Calibri" panose="020F0502020204030204" pitchFamily="34" charset="0"/>
                        </a:rPr>
                        <a:t>AS 27; AS 29; AS 38; AS 41; AS 46; </a:t>
                      </a:r>
                    </a:p>
                    <a:p>
                      <a:pPr algn="l" fontAlgn="b"/>
                      <a:r>
                        <a:rPr lang="pt-BR" sz="800" b="0" i="0" u="none" strike="noStrike" dirty="0">
                          <a:solidFill>
                            <a:srgbClr val="000000"/>
                          </a:solidFill>
                          <a:effectLst/>
                          <a:latin typeface="Calibri" panose="020F0502020204030204" pitchFamily="34" charset="0"/>
                        </a:rPr>
                        <a:t>AS 19.30.400</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272537133"/>
                  </a:ext>
                </a:extLst>
              </a:tr>
              <a:tr h="367557">
                <a:tc>
                  <a:txBody>
                    <a:bodyPr/>
                    <a:lstStyle/>
                    <a:p>
                      <a:pPr algn="l" fontAlgn="b"/>
                      <a:r>
                        <a:rPr lang="en-US" sz="800" b="0" i="0" u="none" strike="noStrike" dirty="0">
                          <a:solidFill>
                            <a:srgbClr val="000000"/>
                          </a:solidFill>
                          <a:effectLst/>
                          <a:latin typeface="Calibri" panose="020F0502020204030204" pitchFamily="34" charset="0"/>
                        </a:rPr>
                        <a:t>Authorizations - Land Regional Offices</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1" i="0" u="none" strike="noStrike" dirty="0">
                          <a:solidFill>
                            <a:srgbClr val="000000"/>
                          </a:solidFill>
                          <a:effectLst/>
                          <a:latin typeface="Calibri" panose="020F0502020204030204" pitchFamily="34" charset="0"/>
                        </a:rPr>
                        <a:t>            6,730.3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 UGF: 1,120.1</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DGF: 4,831.3</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Other: 778.9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61</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Supports </a:t>
                      </a:r>
                      <a:br>
                        <a:rPr lang="en-US" sz="800" b="0" i="0" u="none" strike="noStrike">
                          <a:solidFill>
                            <a:srgbClr val="000000"/>
                          </a:solidFill>
                          <a:effectLst/>
                          <a:latin typeface="Calibri" panose="020F0502020204030204" pitchFamily="34" charset="0"/>
                        </a:rPr>
                      </a:br>
                      <a:r>
                        <a:rPr lang="en-US" sz="8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No</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dirty="0">
                          <a:solidFill>
                            <a:srgbClr val="000000"/>
                          </a:solidFill>
                          <a:effectLst/>
                          <a:latin typeface="Calibri" panose="020F0502020204030204" pitchFamily="34" charset="0"/>
                        </a:rPr>
                        <a:t>AS 27; AS 29; AS 38; AS 41; AS 46; </a:t>
                      </a:r>
                    </a:p>
                    <a:p>
                      <a:pPr algn="l" fontAlgn="b"/>
                      <a:r>
                        <a:rPr lang="pt-BR" sz="800" b="0" i="0" u="none" strike="noStrike" dirty="0">
                          <a:solidFill>
                            <a:srgbClr val="000000"/>
                          </a:solidFill>
                          <a:effectLst/>
                          <a:latin typeface="Calibri" panose="020F0502020204030204" pitchFamily="34" charset="0"/>
                        </a:rPr>
                        <a:t>AS 19.30.400</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96022881"/>
                  </a:ext>
                </a:extLst>
              </a:tr>
              <a:tr h="488538">
                <a:tc>
                  <a:txBody>
                    <a:bodyPr/>
                    <a:lstStyle/>
                    <a:p>
                      <a:pPr algn="l" fontAlgn="b"/>
                      <a:r>
                        <a:rPr lang="en-US" sz="800" b="0" i="0" u="none" strike="noStrike" dirty="0">
                          <a:solidFill>
                            <a:srgbClr val="000000"/>
                          </a:solidFill>
                          <a:effectLst/>
                          <a:latin typeface="Calibri" panose="020F0502020204030204" pitchFamily="34" charset="0"/>
                        </a:rPr>
                        <a:t>Authorizations - Mining</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1" i="0" u="none" strike="noStrike" dirty="0">
                          <a:solidFill>
                            <a:srgbClr val="000000"/>
                          </a:solidFill>
                          <a:effectLst/>
                          <a:latin typeface="Calibri" panose="020F0502020204030204" pitchFamily="34" charset="0"/>
                        </a:rPr>
                        <a:t>            3,083.9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 UGF: 559.7</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DGF: 1,907.2</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FED: 396.2</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Other: 220.8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24</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Supports </a:t>
                      </a:r>
                      <a:br>
                        <a:rPr lang="en-US" sz="800" b="0" i="0" u="none" strike="noStrike">
                          <a:solidFill>
                            <a:srgbClr val="000000"/>
                          </a:solidFill>
                          <a:effectLst/>
                          <a:latin typeface="Calibri" panose="020F0502020204030204" pitchFamily="34" charset="0"/>
                        </a:rPr>
                      </a:br>
                      <a:r>
                        <a:rPr lang="en-US" sz="8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Yes</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dirty="0">
                          <a:solidFill>
                            <a:srgbClr val="000000"/>
                          </a:solidFill>
                          <a:effectLst/>
                          <a:latin typeface="Calibri" panose="020F0502020204030204" pitchFamily="34" charset="0"/>
                        </a:rPr>
                        <a:t>AS 27; AS 29; AS 38; AS 41; AS 46; </a:t>
                      </a:r>
                    </a:p>
                    <a:p>
                      <a:pPr algn="l" fontAlgn="b"/>
                      <a:r>
                        <a:rPr lang="pt-BR" sz="800" b="0" i="0" u="none" strike="noStrike" dirty="0">
                          <a:solidFill>
                            <a:srgbClr val="000000"/>
                          </a:solidFill>
                          <a:effectLst/>
                          <a:latin typeface="Calibri" panose="020F0502020204030204" pitchFamily="34" charset="0"/>
                        </a:rPr>
                        <a:t>AS 19.30.400</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438661"/>
                  </a:ext>
                </a:extLst>
              </a:tr>
              <a:tr h="488538">
                <a:tc>
                  <a:txBody>
                    <a:bodyPr/>
                    <a:lstStyle/>
                    <a:p>
                      <a:pPr algn="l" fontAlgn="b"/>
                      <a:r>
                        <a:rPr lang="en-US" sz="800" b="0" i="0" u="none" strike="noStrike" dirty="0">
                          <a:solidFill>
                            <a:srgbClr val="000000"/>
                          </a:solidFill>
                          <a:effectLst/>
                          <a:latin typeface="Calibri" panose="020F0502020204030204" pitchFamily="34" charset="0"/>
                        </a:rPr>
                        <a:t>Authorizations - Water</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1" i="0" u="none" strike="noStrike" dirty="0">
                          <a:solidFill>
                            <a:srgbClr val="000000"/>
                          </a:solidFill>
                          <a:effectLst/>
                          <a:latin typeface="Calibri" panose="020F0502020204030204" pitchFamily="34" charset="0"/>
                        </a:rPr>
                        <a:t>            2,355.4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 UGF: 733.8</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DGF: 1,171.9</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FED: 58.7</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Other: 391.0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18</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Supports </a:t>
                      </a:r>
                      <a:br>
                        <a:rPr lang="en-US" sz="800" b="0" i="0" u="none" strike="noStrike">
                          <a:solidFill>
                            <a:srgbClr val="000000"/>
                          </a:solidFill>
                          <a:effectLst/>
                          <a:latin typeface="Calibri" panose="020F0502020204030204" pitchFamily="34" charset="0"/>
                        </a:rPr>
                      </a:br>
                      <a:r>
                        <a:rPr lang="en-US" sz="8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Yes</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dirty="0">
                          <a:solidFill>
                            <a:srgbClr val="000000"/>
                          </a:solidFill>
                          <a:effectLst/>
                          <a:latin typeface="Calibri" panose="020F0502020204030204" pitchFamily="34" charset="0"/>
                        </a:rPr>
                        <a:t>AS 27; AS 29; AS 38; AS 41; AS 46; </a:t>
                      </a:r>
                    </a:p>
                    <a:p>
                      <a:pPr algn="l" fontAlgn="b"/>
                      <a:r>
                        <a:rPr lang="pt-BR" sz="800" b="0" i="0" u="none" strike="noStrike" dirty="0">
                          <a:solidFill>
                            <a:srgbClr val="000000"/>
                          </a:solidFill>
                          <a:effectLst/>
                          <a:latin typeface="Calibri" panose="020F0502020204030204" pitchFamily="34" charset="0"/>
                        </a:rPr>
                        <a:t>AS 19.30.400</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015880691"/>
                  </a:ext>
                </a:extLst>
              </a:tr>
              <a:tr h="488538">
                <a:tc>
                  <a:txBody>
                    <a:bodyPr/>
                    <a:lstStyle/>
                    <a:p>
                      <a:pPr algn="l" fontAlgn="b"/>
                      <a:r>
                        <a:rPr lang="en-US" sz="800" b="0" i="0" u="none" strike="noStrike" dirty="0">
                          <a:solidFill>
                            <a:srgbClr val="000000"/>
                          </a:solidFill>
                          <a:effectLst/>
                          <a:latin typeface="Calibri" panose="020F0502020204030204" pitchFamily="34" charset="0"/>
                        </a:rPr>
                        <a:t>Safety and Stewardship - Dam Safety</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1" i="0" u="none" strike="noStrike" dirty="0">
                          <a:solidFill>
                            <a:srgbClr val="000000"/>
                          </a:solidFill>
                          <a:effectLst/>
                          <a:latin typeface="Calibri" panose="020F0502020204030204" pitchFamily="34" charset="0"/>
                        </a:rPr>
                        <a:t>               494.3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 UGF: 104.9</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DGF: 9.6</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FED: 75.0</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Other: 304.8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2</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&lt; 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Supports </a:t>
                      </a:r>
                      <a:br>
                        <a:rPr lang="en-US" sz="800" b="0" i="0" u="none" strike="noStrike">
                          <a:solidFill>
                            <a:srgbClr val="000000"/>
                          </a:solidFill>
                          <a:effectLst/>
                          <a:latin typeface="Calibri" panose="020F0502020204030204" pitchFamily="34" charset="0"/>
                        </a:rPr>
                      </a:br>
                      <a:r>
                        <a:rPr lang="en-US" sz="8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No</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dirty="0">
                          <a:solidFill>
                            <a:srgbClr val="000000"/>
                          </a:solidFill>
                          <a:effectLst/>
                          <a:latin typeface="Calibri" panose="020F0502020204030204" pitchFamily="34" charset="0"/>
                        </a:rPr>
                        <a:t>AS 27; AS 29; AS 38; AS 41; AS 46; </a:t>
                      </a:r>
                    </a:p>
                    <a:p>
                      <a:pPr algn="l" fontAlgn="b"/>
                      <a:r>
                        <a:rPr lang="pt-BR" sz="800" b="0" i="0" u="none" strike="noStrike" dirty="0">
                          <a:solidFill>
                            <a:srgbClr val="000000"/>
                          </a:solidFill>
                          <a:effectLst/>
                          <a:latin typeface="Calibri" panose="020F0502020204030204" pitchFamily="34" charset="0"/>
                        </a:rPr>
                        <a:t>AS 19.30.400</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234051546"/>
                  </a:ext>
                </a:extLst>
              </a:tr>
              <a:tr h="251415">
                <a:tc>
                  <a:txBody>
                    <a:bodyPr/>
                    <a:lstStyle/>
                    <a:p>
                      <a:pPr algn="l" fontAlgn="b"/>
                      <a:r>
                        <a:rPr lang="en-US" sz="800" b="0" i="0" u="none" strike="noStrike" dirty="0">
                          <a:solidFill>
                            <a:srgbClr val="000000"/>
                          </a:solidFill>
                          <a:effectLst/>
                          <a:latin typeface="Calibri" panose="020F0502020204030204" pitchFamily="34" charset="0"/>
                        </a:rPr>
                        <a:t>Safety and Stewardship - Abandoned Mine Lands</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1" i="0" u="none" strike="noStrike" dirty="0">
                          <a:solidFill>
                            <a:srgbClr val="000000"/>
                          </a:solidFill>
                          <a:effectLst/>
                          <a:latin typeface="Calibri" panose="020F0502020204030204" pitchFamily="34" charset="0"/>
                        </a:rPr>
                        <a:t>               531.9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 FED: 531.9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3</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&lt; 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Supports </a:t>
                      </a:r>
                      <a:br>
                        <a:rPr lang="en-US" sz="800" b="0" i="0" u="none" strike="noStrike">
                          <a:solidFill>
                            <a:srgbClr val="000000"/>
                          </a:solidFill>
                          <a:effectLst/>
                          <a:latin typeface="Calibri" panose="020F0502020204030204" pitchFamily="34" charset="0"/>
                        </a:rPr>
                      </a:br>
                      <a:r>
                        <a:rPr lang="en-US" sz="8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Yes</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dirty="0">
                          <a:solidFill>
                            <a:srgbClr val="000000"/>
                          </a:solidFill>
                          <a:effectLst/>
                          <a:latin typeface="Calibri" panose="020F0502020204030204" pitchFamily="34" charset="0"/>
                        </a:rPr>
                        <a:t>AS 27; AS 29; AS 38; AS 41; AS 46; </a:t>
                      </a:r>
                    </a:p>
                    <a:p>
                      <a:pPr algn="l" fontAlgn="b"/>
                      <a:r>
                        <a:rPr lang="pt-BR" sz="800" b="0" i="0" u="none" strike="noStrike" dirty="0">
                          <a:solidFill>
                            <a:srgbClr val="000000"/>
                          </a:solidFill>
                          <a:effectLst/>
                          <a:latin typeface="Calibri" panose="020F0502020204030204" pitchFamily="34" charset="0"/>
                        </a:rPr>
                        <a:t>AS 19.30.400</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067304494"/>
                  </a:ext>
                </a:extLst>
              </a:tr>
              <a:tr h="367557">
                <a:tc>
                  <a:txBody>
                    <a:bodyPr/>
                    <a:lstStyle/>
                    <a:p>
                      <a:pPr algn="l" fontAlgn="b"/>
                      <a:r>
                        <a:rPr lang="en-US" sz="800" b="0" i="0" u="none" strike="noStrike" dirty="0">
                          <a:solidFill>
                            <a:srgbClr val="000000"/>
                          </a:solidFill>
                          <a:effectLst/>
                          <a:latin typeface="Calibri" panose="020F0502020204030204" pitchFamily="34" charset="0"/>
                        </a:rPr>
                        <a:t>Safety and Stewardship - Land Stewardship</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1" i="0" u="none" strike="noStrike" dirty="0">
                          <a:solidFill>
                            <a:srgbClr val="000000"/>
                          </a:solidFill>
                          <a:effectLst/>
                          <a:latin typeface="Calibri" panose="020F0502020204030204" pitchFamily="34" charset="0"/>
                        </a:rPr>
                        <a:t>               469.0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 UGF: 312.3</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DGF: 151.9</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Other: 4.8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3</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&lt; 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Supports </a:t>
                      </a:r>
                      <a:br>
                        <a:rPr lang="en-US" sz="800" b="0" i="0" u="none" strike="noStrike">
                          <a:solidFill>
                            <a:srgbClr val="000000"/>
                          </a:solidFill>
                          <a:effectLst/>
                          <a:latin typeface="Calibri" panose="020F0502020204030204" pitchFamily="34" charset="0"/>
                        </a:rPr>
                      </a:br>
                      <a:r>
                        <a:rPr lang="en-US" sz="8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No</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800" b="0" i="0" u="none" strike="noStrike" dirty="0">
                          <a:solidFill>
                            <a:srgbClr val="000000"/>
                          </a:solidFill>
                          <a:effectLst/>
                          <a:latin typeface="Calibri" panose="020F0502020204030204" pitchFamily="34" charset="0"/>
                        </a:rPr>
                        <a:t>AS 27; AS 29; AS 38; AS 41; AS 46; </a:t>
                      </a:r>
                    </a:p>
                    <a:p>
                      <a:pPr algn="l" fontAlgn="b"/>
                      <a:r>
                        <a:rPr lang="pt-BR" sz="800" b="0" i="0" u="none" strike="noStrike" dirty="0">
                          <a:solidFill>
                            <a:srgbClr val="000000"/>
                          </a:solidFill>
                          <a:effectLst/>
                          <a:latin typeface="Calibri" panose="020F0502020204030204" pitchFamily="34" charset="0"/>
                        </a:rPr>
                        <a:t>AS 19.30.400</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593744615"/>
                  </a:ext>
                </a:extLst>
              </a:tr>
              <a:tr h="367557">
                <a:tc>
                  <a:txBody>
                    <a:bodyPr/>
                    <a:lstStyle/>
                    <a:p>
                      <a:pPr algn="l" fontAlgn="b"/>
                      <a:r>
                        <a:rPr lang="en-US" sz="800" b="0" i="0" u="none" strike="noStrike" dirty="0">
                          <a:solidFill>
                            <a:srgbClr val="000000"/>
                          </a:solidFill>
                          <a:effectLst/>
                          <a:latin typeface="Calibri" panose="020F0502020204030204" pitchFamily="34" charset="0"/>
                        </a:rPr>
                        <a:t>Shared Services</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1" i="0" u="none" strike="noStrike" dirty="0">
                          <a:solidFill>
                            <a:srgbClr val="000000"/>
                          </a:solidFill>
                          <a:effectLst/>
                          <a:latin typeface="Calibri" panose="020F0502020204030204" pitchFamily="34" charset="0"/>
                        </a:rPr>
                        <a:t>            4,989.9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 UGF: 274.0</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DGF: 3,816.8</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Other: 899.1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0" i="0" u="none" strike="noStrike" dirty="0">
                          <a:solidFill>
                            <a:srgbClr val="000000"/>
                          </a:solidFill>
                          <a:effectLst/>
                          <a:latin typeface="Calibri" panose="020F0502020204030204" pitchFamily="34" charset="0"/>
                        </a:rPr>
                        <a:t>28</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Important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Supports </a:t>
                      </a:r>
                      <a:br>
                        <a:rPr lang="en-US" sz="800" b="0" i="0" u="none" strike="noStrike" dirty="0">
                          <a:solidFill>
                            <a:srgbClr val="000000"/>
                          </a:solidFill>
                          <a:effectLst/>
                          <a:latin typeface="Calibri" panose="020F0502020204030204" pitchFamily="34" charset="0"/>
                        </a:rPr>
                      </a:br>
                      <a:r>
                        <a:rPr lang="en-US" sz="8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800" b="0" i="0" u="none" strike="noStrike" dirty="0">
                          <a:solidFill>
                            <a:srgbClr val="000000"/>
                          </a:solidFill>
                          <a:effectLst/>
                          <a:latin typeface="Calibri" panose="020F0502020204030204" pitchFamily="34" charset="0"/>
                        </a:rPr>
                        <a:t>No</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800" b="0" i="0" u="none" strike="noStrike" dirty="0">
                          <a:solidFill>
                            <a:srgbClr val="000000"/>
                          </a:solidFill>
                          <a:effectLst/>
                          <a:latin typeface="Calibri" panose="020F0502020204030204" pitchFamily="34" charset="0"/>
                        </a:rPr>
                        <a:t>AS 38</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21999338"/>
                  </a:ext>
                </a:extLst>
              </a:tr>
              <a:tr h="125593">
                <a:tc>
                  <a:txBody>
                    <a:bodyPr/>
                    <a:lstStyle/>
                    <a:p>
                      <a:pPr algn="r" fontAlgn="b"/>
                      <a:r>
                        <a:rPr lang="en-US" sz="800" b="1" i="0" u="none" strike="noStrike" dirty="0">
                          <a:solidFill>
                            <a:srgbClr val="000000"/>
                          </a:solidFill>
                          <a:effectLst/>
                          <a:latin typeface="Calibri" panose="020F0502020204030204" pitchFamily="34" charset="0"/>
                        </a:rPr>
                        <a:t>Component Totals</a:t>
                      </a:r>
                    </a:p>
                  </a:txBody>
                  <a:tcPr marL="4647" marR="4647" marT="4647"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800" b="1" i="0" u="none" strike="noStrike" dirty="0">
                          <a:solidFill>
                            <a:srgbClr val="000000"/>
                          </a:solidFill>
                          <a:effectLst/>
                          <a:latin typeface="Calibri" panose="020F0502020204030204" pitchFamily="34" charset="0"/>
                        </a:rPr>
                        <a:t>         27,282.2 </a:t>
                      </a:r>
                    </a:p>
                  </a:txBody>
                  <a:tcPr marL="4647" marR="4647" marT="4647"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1" i="0" u="none" strike="noStrike" dirty="0">
                        <a:solidFill>
                          <a:srgbClr val="000000"/>
                        </a:solidFill>
                        <a:effectLst/>
                        <a:latin typeface="Calibri" panose="020F0502020204030204" pitchFamily="34" charset="0"/>
                      </a:endParaRPr>
                    </a:p>
                  </a:txBody>
                  <a:tcPr marL="4647" marR="4647" marT="4647"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800" b="1" i="0" u="none" strike="noStrike" dirty="0">
                          <a:solidFill>
                            <a:srgbClr val="000000"/>
                          </a:solidFill>
                          <a:effectLst/>
                          <a:latin typeface="Calibri" panose="020F0502020204030204" pitchFamily="34" charset="0"/>
                        </a:rPr>
                        <a:t>207 </a:t>
                      </a:r>
                    </a:p>
                  </a:txBody>
                  <a:tcPr marL="4647" marR="4647" marT="4647"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259771125"/>
                  </a:ext>
                </a:extLst>
              </a:tr>
              <a:tr h="118796">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a:noFill/>
                    </a:lnB>
                  </a:tcPr>
                </a:tc>
                <a:tc>
                  <a:txBody>
                    <a:bodyPr/>
                    <a:lstStyle/>
                    <a:p>
                      <a:pPr algn="ctr"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a:noFill/>
                    </a:lnB>
                  </a:tcPr>
                </a:tc>
                <a:extLst>
                  <a:ext uri="{0D108BD9-81ED-4DB2-BD59-A6C34878D82A}">
                    <a16:rowId xmlns:a16="http://schemas.microsoft.com/office/drawing/2014/main" xmlns="" val="1040306390"/>
                  </a:ext>
                </a:extLst>
              </a:tr>
              <a:tr h="125593">
                <a:tc>
                  <a:txBody>
                    <a:bodyPr/>
                    <a:lstStyle/>
                    <a:p>
                      <a:pPr algn="ctr" fontAlgn="b"/>
                      <a:r>
                        <a:rPr lang="en-US" sz="800" b="0" i="0" u="none" strike="noStrike" dirty="0">
                          <a:solidFill>
                            <a:srgbClr val="000000"/>
                          </a:solidFill>
                          <a:effectLst/>
                          <a:latin typeface="Calibri" panose="020F0502020204030204" pitchFamily="34" charset="0"/>
                        </a:rPr>
                        <a:t>By Component</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800" b="0" i="0" u="none" strike="noStrike" dirty="0">
                          <a:solidFill>
                            <a:srgbClr val="000000"/>
                          </a:solidFill>
                          <a:effectLst/>
                          <a:latin typeface="Calibri" panose="020F0502020204030204" pitchFamily="34" charset="0"/>
                        </a:rPr>
                        <a:t>TOTAL</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800" b="0" i="0" u="none" strike="noStrike" dirty="0">
                          <a:solidFill>
                            <a:srgbClr val="000000"/>
                          </a:solidFill>
                          <a:effectLst/>
                          <a:latin typeface="Calibri" panose="020F0502020204030204" pitchFamily="34" charset="0"/>
                        </a:rPr>
                        <a:t>UGF</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800" b="0" i="0" u="none" strike="noStrike" dirty="0">
                          <a:solidFill>
                            <a:srgbClr val="000000"/>
                          </a:solidFill>
                          <a:effectLst/>
                          <a:latin typeface="Calibri" panose="020F0502020204030204" pitchFamily="34" charset="0"/>
                        </a:rPr>
                        <a:t>DGF</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800" b="0" i="0" u="none" strike="noStrike" dirty="0">
                          <a:solidFill>
                            <a:srgbClr val="000000"/>
                          </a:solidFill>
                          <a:effectLst/>
                          <a:latin typeface="Calibri" panose="020F0502020204030204" pitchFamily="34" charset="0"/>
                        </a:rPr>
                        <a:t>FED</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800" b="0" i="0" u="none" strike="noStrike" dirty="0">
                          <a:solidFill>
                            <a:srgbClr val="000000"/>
                          </a:solidFill>
                          <a:effectLst/>
                          <a:latin typeface="Calibri" panose="020F0502020204030204" pitchFamily="34" charset="0"/>
                        </a:rPr>
                        <a:t>OTHER</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r>
                        <a:rPr lang="en-US" sz="800" b="0" i="0" u="none" strike="noStrike" dirty="0">
                          <a:solidFill>
                            <a:srgbClr val="000000"/>
                          </a:solidFill>
                          <a:effectLst/>
                          <a:latin typeface="Calibri" panose="020F0502020204030204" pitchFamily="34" charset="0"/>
                        </a:rPr>
                        <a:t>Positions</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r" fontAlgn="b"/>
                      <a:endParaRPr lang="en-US" sz="800" b="0" i="0" u="none" strike="noStrike" dirty="0">
                        <a:solidFill>
                          <a:srgbClr val="000000"/>
                        </a:solidFill>
                        <a:effectLst/>
                        <a:latin typeface="Calibri" panose="020F0502020204030204" pitchFamily="34" charset="0"/>
                      </a:endParaRPr>
                    </a:p>
                  </a:txBody>
                  <a:tcPr marL="4647" marR="4647" marT="4647"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a:noFill/>
                    </a:lnB>
                  </a:tcPr>
                </a:tc>
                <a:extLst>
                  <a:ext uri="{0D108BD9-81ED-4DB2-BD59-A6C34878D82A}">
                    <a16:rowId xmlns:a16="http://schemas.microsoft.com/office/drawing/2014/main" xmlns="" val="3677891969"/>
                  </a:ext>
                </a:extLst>
              </a:tr>
              <a:tr h="125593">
                <a:tc>
                  <a:txBody>
                    <a:bodyPr/>
                    <a:lstStyle/>
                    <a:p>
                      <a:pPr algn="r" fontAlgn="b"/>
                      <a:r>
                        <a:rPr lang="en-US" sz="800" b="1" i="0" u="none" strike="noStrike" dirty="0">
                          <a:solidFill>
                            <a:srgbClr val="000000"/>
                          </a:solidFill>
                          <a:effectLst/>
                          <a:latin typeface="Calibri" panose="020F0502020204030204" pitchFamily="34" charset="0"/>
                        </a:rPr>
                        <a:t>Division of Mining, Land &amp; Water</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800" b="1" i="0" u="none" strike="noStrike" dirty="0">
                          <a:solidFill>
                            <a:srgbClr val="000000"/>
                          </a:solidFill>
                          <a:effectLst/>
                          <a:latin typeface="Calibri" panose="020F0502020204030204" pitchFamily="34" charset="0"/>
                        </a:rPr>
                        <a:t>         27,282.2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dirty="0">
                          <a:solidFill>
                            <a:srgbClr val="000000"/>
                          </a:solidFill>
                          <a:effectLst/>
                          <a:latin typeface="Calibri" panose="020F0502020204030204" pitchFamily="34" charset="0"/>
                        </a:rPr>
                        <a:t>                6,118.3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dirty="0">
                          <a:solidFill>
                            <a:srgbClr val="000000"/>
                          </a:solidFill>
                          <a:effectLst/>
                          <a:latin typeface="Calibri" panose="020F0502020204030204" pitchFamily="34" charset="0"/>
                        </a:rPr>
                        <a:t> 16,966.5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dirty="0">
                          <a:solidFill>
                            <a:srgbClr val="000000"/>
                          </a:solidFill>
                          <a:effectLst/>
                          <a:latin typeface="Calibri" panose="020F0502020204030204" pitchFamily="34" charset="0"/>
                        </a:rPr>
                        <a:t>   1,242.8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dirty="0">
                          <a:solidFill>
                            <a:srgbClr val="000000"/>
                          </a:solidFill>
                          <a:effectLst/>
                          <a:latin typeface="Calibri" panose="020F0502020204030204" pitchFamily="34" charset="0"/>
                        </a:rPr>
                        <a:t>        2,954.6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dirty="0">
                          <a:solidFill>
                            <a:srgbClr val="000000"/>
                          </a:solidFill>
                          <a:effectLst/>
                          <a:latin typeface="Calibri" panose="020F0502020204030204" pitchFamily="34" charset="0"/>
                        </a:rPr>
                        <a:t>                  207 </a:t>
                      </a:r>
                    </a:p>
                  </a:txBody>
                  <a:tcPr marL="4647" marR="4647" marT="464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800" b="0" i="0" u="none" strike="noStrike" dirty="0">
                        <a:solidFill>
                          <a:srgbClr val="000000"/>
                        </a:solidFill>
                        <a:effectLst/>
                        <a:latin typeface="Calibri" panose="020F0502020204030204" pitchFamily="34" charset="0"/>
                      </a:endParaRPr>
                    </a:p>
                  </a:txBody>
                  <a:tcPr marL="4647" marR="4647" marT="4647"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4647" marR="4647" marT="4647" marB="0" anchor="b">
                    <a:lnL>
                      <a:noFill/>
                    </a:lnL>
                    <a:lnR>
                      <a:noFill/>
                    </a:lnR>
                    <a:lnT>
                      <a:noFill/>
                    </a:lnT>
                    <a:lnB>
                      <a:noFill/>
                    </a:lnB>
                  </a:tcPr>
                </a:tc>
                <a:extLst>
                  <a:ext uri="{0D108BD9-81ED-4DB2-BD59-A6C34878D82A}">
                    <a16:rowId xmlns:a16="http://schemas.microsoft.com/office/drawing/2014/main" xmlns="" val="3611447581"/>
                  </a:ext>
                </a:extLst>
              </a:tr>
            </a:tbl>
          </a:graphicData>
        </a:graphic>
      </p:graphicFrame>
    </p:spTree>
    <p:extLst>
      <p:ext uri="{BB962C8B-B14F-4D97-AF65-F5344CB8AC3E}">
        <p14:creationId xmlns:p14="http://schemas.microsoft.com/office/powerpoint/2010/main" val="4278789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4380" y="762000"/>
            <a:ext cx="8549640" cy="914400"/>
          </a:xfrm>
        </p:spPr>
        <p:txBody>
          <a:bodyPr>
            <a:normAutofit fontScale="90000"/>
          </a:bodyPr>
          <a:lstStyle/>
          <a:p>
            <a:pPr>
              <a:lnSpc>
                <a:spcPct val="80000"/>
              </a:lnSpc>
            </a:pP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Department of Natural Resources</a:t>
            </a:r>
            <a:b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Division of Mining, Land &amp; Water </a:t>
            </a:r>
            <a:b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FY2018 Governor’s Budget</a:t>
            </a:r>
            <a:r>
              <a:rPr lang="en-US" sz="5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
            </a:r>
            <a:br>
              <a:rPr lang="en-US" sz="5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endParaRPr lang="en-US" dirty="0"/>
          </a:p>
        </p:txBody>
      </p:sp>
      <p:sp>
        <p:nvSpPr>
          <p:cNvPr id="3" name="Subtitle 2"/>
          <p:cNvSpPr>
            <a:spLocks noGrp="1"/>
          </p:cNvSpPr>
          <p:nvPr>
            <p:ph type="subTitle" idx="1"/>
          </p:nvPr>
        </p:nvSpPr>
        <p:spPr>
          <a:xfrm>
            <a:off x="335280" y="1524000"/>
            <a:ext cx="9387840" cy="5791200"/>
          </a:xfrm>
        </p:spPr>
        <p:txBody>
          <a:bodyPr>
            <a:normAutofit fontScale="25000" lnSpcReduction="20000"/>
          </a:bodyPr>
          <a:lstStyle/>
          <a:p>
            <a:pPr algn="l"/>
            <a:r>
              <a:rPr lang="en-US" sz="6000" b="1" dirty="0">
                <a:solidFill>
                  <a:schemeClr val="tx2"/>
                </a:solidFill>
                <a:latin typeface="Cambria" panose="02040503050406030204" pitchFamily="18" charset="0"/>
              </a:rPr>
              <a:t>Mining, Land &amp; Water (535.0) UGF, +1,385.0 DGF, (4) PFT</a:t>
            </a:r>
            <a:endParaRPr lang="en-US" sz="6000" dirty="0">
              <a:solidFill>
                <a:schemeClr val="tx2"/>
              </a:solidFill>
              <a:latin typeface="Cambria" panose="02040503050406030204" pitchFamily="18" charset="0"/>
            </a:endParaRPr>
          </a:p>
          <a:p>
            <a:pPr algn="l"/>
            <a:endParaRPr lang="en-US" sz="6000" dirty="0">
              <a:solidFill>
                <a:schemeClr val="tx2"/>
              </a:solidFill>
              <a:latin typeface="Cambria" panose="02040503050406030204" pitchFamily="18" charset="0"/>
            </a:endParaRPr>
          </a:p>
          <a:p>
            <a:pPr algn="l"/>
            <a:r>
              <a:rPr lang="en-US" sz="6000" dirty="0">
                <a:solidFill>
                  <a:schemeClr val="tx2"/>
                </a:solidFill>
                <a:latin typeface="Cambria" panose="02040503050406030204" pitchFamily="18" charset="0"/>
              </a:rPr>
              <a:t>(78.0) Municipal Entitlements Reduction; delete 1 position</a:t>
            </a:r>
          </a:p>
          <a:p>
            <a:pPr algn="l"/>
            <a:r>
              <a:rPr lang="en-US" sz="6000" dirty="0">
                <a:solidFill>
                  <a:schemeClr val="tx2"/>
                </a:solidFill>
                <a:latin typeface="Cambria" panose="02040503050406030204" pitchFamily="18" charset="0"/>
              </a:rPr>
              <a:t>The Municipal Entitlements section assists municipal governments on reviewing, identifying and issuing their land entitlements. This decrement reduces the section from four staff to three. </a:t>
            </a:r>
          </a:p>
          <a:p>
            <a:pPr algn="l"/>
            <a:endParaRPr lang="en-US" sz="6000" dirty="0">
              <a:solidFill>
                <a:schemeClr val="tx2"/>
              </a:solidFill>
              <a:latin typeface="Cambria" panose="02040503050406030204" pitchFamily="18" charset="0"/>
            </a:endParaRPr>
          </a:p>
          <a:p>
            <a:pPr algn="l"/>
            <a:r>
              <a:rPr lang="en-US" sz="6000" dirty="0">
                <a:solidFill>
                  <a:schemeClr val="tx2"/>
                </a:solidFill>
                <a:latin typeface="Cambria" panose="02040503050406030204" pitchFamily="18" charset="0"/>
              </a:rPr>
              <a:t>(39.0) Consolidate Facility Lease</a:t>
            </a:r>
          </a:p>
          <a:p>
            <a:pPr algn="l"/>
            <a:r>
              <a:rPr lang="en-US" sz="6000" dirty="0">
                <a:solidFill>
                  <a:schemeClr val="tx2"/>
                </a:solidFill>
                <a:latin typeface="Cambria" panose="02040503050406030204" pitchFamily="18" charset="0"/>
              </a:rPr>
              <a:t>Office space in the Anchorage Atwood Building will be consolidated, reducing the division’s lease costs. </a:t>
            </a:r>
          </a:p>
          <a:p>
            <a:pPr algn="l"/>
            <a:endParaRPr lang="en-US" sz="6000" dirty="0">
              <a:solidFill>
                <a:schemeClr val="tx2"/>
              </a:solidFill>
              <a:latin typeface="Cambria" panose="02040503050406030204" pitchFamily="18" charset="0"/>
            </a:endParaRPr>
          </a:p>
          <a:p>
            <a:pPr algn="l"/>
            <a:r>
              <a:rPr lang="en-US" sz="6000" dirty="0">
                <a:solidFill>
                  <a:schemeClr val="tx2"/>
                </a:solidFill>
                <a:latin typeface="Cambria" panose="02040503050406030204" pitchFamily="18" charset="0"/>
              </a:rPr>
              <a:t>(342.0) Mapping &amp; Project Solutions (MAPS) Program Reorganization; delete 3 positions</a:t>
            </a:r>
          </a:p>
          <a:p>
            <a:pPr algn="l"/>
            <a:r>
              <a:rPr lang="en-US" sz="6000" dirty="0">
                <a:solidFill>
                  <a:schemeClr val="tx2"/>
                </a:solidFill>
                <a:latin typeface="Cambria" panose="02040503050406030204" pitchFamily="18" charset="0"/>
              </a:rPr>
              <a:t>The MAPS IT Services section will be eliminated and the duties will be absorbed by other staff. The unit conducts GIS training and creates GIS maps and mapping tools. </a:t>
            </a:r>
          </a:p>
          <a:p>
            <a:pPr algn="l"/>
            <a:endParaRPr lang="en-US" sz="6000" dirty="0">
              <a:solidFill>
                <a:schemeClr val="tx2"/>
              </a:solidFill>
              <a:latin typeface="Cambria" panose="02040503050406030204" pitchFamily="18" charset="0"/>
            </a:endParaRPr>
          </a:p>
          <a:p>
            <a:pPr algn="l"/>
            <a:r>
              <a:rPr lang="en-US" sz="6000" dirty="0">
                <a:solidFill>
                  <a:schemeClr val="tx2"/>
                </a:solidFill>
                <a:latin typeface="Cambria" panose="02040503050406030204" pitchFamily="18" charset="0"/>
              </a:rPr>
              <a:t>(76.0) Denali Block Program Reduction</a:t>
            </a:r>
          </a:p>
          <a:p>
            <a:pPr algn="l"/>
            <a:r>
              <a:rPr lang="en-US" sz="6000" dirty="0">
                <a:solidFill>
                  <a:schemeClr val="tx2"/>
                </a:solidFill>
                <a:latin typeface="Cambria" panose="02040503050406030204" pitchFamily="18" charset="0"/>
              </a:rPr>
              <a:t>The Denali Block is an area of public land along the Denali Highway between </a:t>
            </a:r>
            <a:r>
              <a:rPr lang="en-US" sz="6000" dirty="0" err="1">
                <a:solidFill>
                  <a:schemeClr val="tx2"/>
                </a:solidFill>
                <a:latin typeface="Cambria" panose="02040503050406030204" pitchFamily="18" charset="0"/>
              </a:rPr>
              <a:t>Paxson</a:t>
            </a:r>
            <a:r>
              <a:rPr lang="en-US" sz="6000" dirty="0">
                <a:solidFill>
                  <a:schemeClr val="tx2"/>
                </a:solidFill>
                <a:latin typeface="Cambria" panose="02040503050406030204" pitchFamily="18" charset="0"/>
              </a:rPr>
              <a:t> and Cantwell. This decrement will reduce state management of the area, such as the development of new trails, parking, and infrastructure.</a:t>
            </a:r>
          </a:p>
          <a:p>
            <a:pPr algn="l"/>
            <a:endParaRPr lang="en-US" sz="6000" dirty="0">
              <a:solidFill>
                <a:schemeClr val="tx2"/>
              </a:solidFill>
              <a:latin typeface="Cambria" panose="02040503050406030204" pitchFamily="18" charset="0"/>
            </a:endParaRPr>
          </a:p>
          <a:p>
            <a:pPr algn="l"/>
            <a:r>
              <a:rPr lang="en-US" sz="6000" dirty="0">
                <a:solidFill>
                  <a:schemeClr val="tx2"/>
                </a:solidFill>
                <a:latin typeface="Cambria" panose="02040503050406030204" pitchFamily="18" charset="0"/>
              </a:rPr>
              <a:t>+1,385.0 DGF Unified Permit Program</a:t>
            </a:r>
          </a:p>
          <a:p>
            <a:pPr algn="l"/>
            <a:r>
              <a:rPr lang="en-US" sz="6000" dirty="0">
                <a:solidFill>
                  <a:schemeClr val="tx2"/>
                </a:solidFill>
                <a:latin typeface="Cambria" panose="02040503050406030204" pitchFamily="18" charset="0"/>
              </a:rPr>
              <a:t>This increment of $1,385.0 GF/Program Receipts for the final phase of the Unified Permit program will support seven PCNs that are currently funded through CIP receipts. This phase will build out the Water Rights processes, complete legacy scanning, and transition into ongoing operations and maintenance of the system. Earlier phases transitioned the division to an electronic permitting system. This phase will decrease permitting backlogs by making the permitting process more efficient. The Division of Mining, Land &amp; Water already collects Program Receipts in excess of the amount used in the budget. The ongoing cost will decrease to $819.3 after FY19 and $469.3 after FY21. </a:t>
            </a:r>
            <a:endParaRPr lang="en-US" sz="6000" dirty="0">
              <a:solidFill>
                <a:schemeClr val="tx2"/>
              </a:solidFill>
            </a:endParaRPr>
          </a:p>
          <a:p>
            <a:pPr marL="571500" indent="-571500">
              <a:buFont typeface="Arial" panose="020B0604020202020204" pitchFamily="34" charset="0"/>
              <a:buChar char="•"/>
            </a:pPr>
            <a:endParaRPr lang="en-US" dirty="0"/>
          </a:p>
        </p:txBody>
      </p:sp>
      <p:sp>
        <p:nvSpPr>
          <p:cNvPr id="4" name="Rectangle 3"/>
          <p:cNvSpPr/>
          <p:nvPr/>
        </p:nvSpPr>
        <p:spPr>
          <a:xfrm>
            <a:off x="335280" y="457200"/>
            <a:ext cx="9387840" cy="1002232"/>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Slide Number Placeholder 3"/>
          <p:cNvSpPr>
            <a:spLocks noGrp="1"/>
          </p:cNvSpPr>
          <p:nvPr>
            <p:ph type="sldNum" sz="quarter" idx="12"/>
          </p:nvPr>
        </p:nvSpPr>
        <p:spPr>
          <a:xfrm>
            <a:off x="7208520" y="7203866"/>
            <a:ext cx="2346960" cy="413808"/>
          </a:xfrm>
        </p:spPr>
        <p:txBody>
          <a:bodyPr/>
          <a:lstStyle/>
          <a:p>
            <a:pPr>
              <a:defRPr/>
            </a:pPr>
            <a:fld id="{A2EB52D4-89BD-447A-A9C6-CFF890A068E0}" type="slidenum">
              <a:rPr lang="en-US" smtClean="0">
                <a:solidFill>
                  <a:prstClr val="black">
                    <a:tint val="75000"/>
                  </a:prstClr>
                </a:solidFill>
              </a:rPr>
              <a:pPr>
                <a:defRPr/>
              </a:pPr>
              <a:t>12</a:t>
            </a:fld>
            <a:endParaRPr lang="en-US" dirty="0">
              <a:solidFill>
                <a:prstClr val="black">
                  <a:tint val="75000"/>
                </a:prstClr>
              </a:solidFill>
            </a:endParaRPr>
          </a:p>
        </p:txBody>
      </p:sp>
    </p:spTree>
    <p:extLst>
      <p:ext uri="{BB962C8B-B14F-4D97-AF65-F5344CB8AC3E}">
        <p14:creationId xmlns:p14="http://schemas.microsoft.com/office/powerpoint/2010/main" val="3411395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13</a:t>
            </a:fld>
            <a:endParaRPr lang="en-US" dirty="0">
              <a:solidFill>
                <a:prstClr val="black">
                  <a:tint val="75000"/>
                </a:prstClr>
              </a:solidFill>
            </a:endParaRPr>
          </a:p>
        </p:txBody>
      </p:sp>
      <p:sp>
        <p:nvSpPr>
          <p:cNvPr id="6" name="Rectangle 5"/>
          <p:cNvSpPr/>
          <p:nvPr/>
        </p:nvSpPr>
        <p:spPr>
          <a:xfrm>
            <a:off x="335280" y="436034"/>
            <a:ext cx="9387840" cy="1002232"/>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7" name="Rectangle 6"/>
          <p:cNvSpPr/>
          <p:nvPr/>
        </p:nvSpPr>
        <p:spPr>
          <a:xfrm>
            <a:off x="586740" y="533403"/>
            <a:ext cx="8884920" cy="904863"/>
          </a:xfrm>
          <a:prstGeom prst="rect">
            <a:avLst/>
          </a:prstGeom>
          <a:effectLst/>
        </p:spPr>
        <p:txBody>
          <a:bodyPr wrap="square">
            <a:spAutoFit/>
          </a:bodyPr>
          <a:lstStyle/>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Department of Natural Resources</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Division of Forestry</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FY2018 Governor’s Budget</a:t>
            </a:r>
          </a:p>
        </p:txBody>
      </p:sp>
      <p:graphicFrame>
        <p:nvGraphicFramePr>
          <p:cNvPr id="2" name="Table 1"/>
          <p:cNvGraphicFramePr>
            <a:graphicFrameLocks noGrp="1"/>
          </p:cNvGraphicFramePr>
          <p:nvPr>
            <p:extLst>
              <p:ext uri="{D42A27DB-BD31-4B8C-83A1-F6EECF244321}">
                <p14:modId xmlns:p14="http://schemas.microsoft.com/office/powerpoint/2010/main" val="3282580008"/>
              </p:ext>
            </p:extLst>
          </p:nvPr>
        </p:nvGraphicFramePr>
        <p:xfrm>
          <a:off x="335278" y="1523998"/>
          <a:ext cx="9387841" cy="6111177"/>
        </p:xfrm>
        <a:graphic>
          <a:graphicData uri="http://schemas.openxmlformats.org/drawingml/2006/table">
            <a:tbl>
              <a:tblPr/>
              <a:tblGrid>
                <a:gridCol w="1908002">
                  <a:extLst>
                    <a:ext uri="{9D8B030D-6E8A-4147-A177-3AD203B41FA5}">
                      <a16:colId xmlns:a16="http://schemas.microsoft.com/office/drawing/2014/main" xmlns="" val="2171244738"/>
                    </a:ext>
                  </a:extLst>
                </a:gridCol>
                <a:gridCol w="760860">
                  <a:extLst>
                    <a:ext uri="{9D8B030D-6E8A-4147-A177-3AD203B41FA5}">
                      <a16:colId xmlns:a16="http://schemas.microsoft.com/office/drawing/2014/main" xmlns="" val="1631562291"/>
                    </a:ext>
                  </a:extLst>
                </a:gridCol>
                <a:gridCol w="889620">
                  <a:extLst>
                    <a:ext uri="{9D8B030D-6E8A-4147-A177-3AD203B41FA5}">
                      <a16:colId xmlns:a16="http://schemas.microsoft.com/office/drawing/2014/main" xmlns="" val="2953119528"/>
                    </a:ext>
                  </a:extLst>
                </a:gridCol>
                <a:gridCol w="573572">
                  <a:extLst>
                    <a:ext uri="{9D8B030D-6E8A-4147-A177-3AD203B41FA5}">
                      <a16:colId xmlns:a16="http://schemas.microsoft.com/office/drawing/2014/main" xmlns="" val="769844815"/>
                    </a:ext>
                  </a:extLst>
                </a:gridCol>
                <a:gridCol w="608688">
                  <a:extLst>
                    <a:ext uri="{9D8B030D-6E8A-4147-A177-3AD203B41FA5}">
                      <a16:colId xmlns:a16="http://schemas.microsoft.com/office/drawing/2014/main" xmlns="" val="877386117"/>
                    </a:ext>
                  </a:extLst>
                </a:gridCol>
                <a:gridCol w="643804">
                  <a:extLst>
                    <a:ext uri="{9D8B030D-6E8A-4147-A177-3AD203B41FA5}">
                      <a16:colId xmlns:a16="http://schemas.microsoft.com/office/drawing/2014/main" xmlns="" val="2958896145"/>
                    </a:ext>
                  </a:extLst>
                </a:gridCol>
                <a:gridCol w="760860">
                  <a:extLst>
                    <a:ext uri="{9D8B030D-6E8A-4147-A177-3AD203B41FA5}">
                      <a16:colId xmlns:a16="http://schemas.microsoft.com/office/drawing/2014/main" xmlns="" val="889991283"/>
                    </a:ext>
                  </a:extLst>
                </a:gridCol>
                <a:gridCol w="854504">
                  <a:extLst>
                    <a:ext uri="{9D8B030D-6E8A-4147-A177-3AD203B41FA5}">
                      <a16:colId xmlns:a16="http://schemas.microsoft.com/office/drawing/2014/main" xmlns="" val="4021067601"/>
                    </a:ext>
                  </a:extLst>
                </a:gridCol>
                <a:gridCol w="983266">
                  <a:extLst>
                    <a:ext uri="{9D8B030D-6E8A-4147-A177-3AD203B41FA5}">
                      <a16:colId xmlns:a16="http://schemas.microsoft.com/office/drawing/2014/main" xmlns="" val="824928299"/>
                    </a:ext>
                  </a:extLst>
                </a:gridCol>
                <a:gridCol w="655511">
                  <a:extLst>
                    <a:ext uri="{9D8B030D-6E8A-4147-A177-3AD203B41FA5}">
                      <a16:colId xmlns:a16="http://schemas.microsoft.com/office/drawing/2014/main" xmlns="" val="37746214"/>
                    </a:ext>
                  </a:extLst>
                </a:gridCol>
                <a:gridCol w="749154">
                  <a:extLst>
                    <a:ext uri="{9D8B030D-6E8A-4147-A177-3AD203B41FA5}">
                      <a16:colId xmlns:a16="http://schemas.microsoft.com/office/drawing/2014/main" xmlns="" val="2510971946"/>
                    </a:ext>
                  </a:extLst>
                </a:gridCol>
              </a:tblGrid>
              <a:tr h="444761">
                <a:tc>
                  <a:txBody>
                    <a:bodyPr/>
                    <a:lstStyle/>
                    <a:p>
                      <a:pPr algn="ctr" fontAlgn="b"/>
                      <a:r>
                        <a:rPr lang="en-US" sz="1000" b="0" i="0" u="none" strike="noStrike" dirty="0">
                          <a:solidFill>
                            <a:srgbClr val="000000"/>
                          </a:solidFill>
                          <a:effectLst/>
                          <a:latin typeface="Calibri" panose="020F0502020204030204" pitchFamily="34" charset="0"/>
                        </a:rPr>
                        <a:t>By Program</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1" i="0" u="none" strike="noStrike" dirty="0">
                          <a:solidFill>
                            <a:srgbClr val="000000"/>
                          </a:solidFill>
                          <a:effectLst/>
                          <a:latin typeface="Calibri" panose="020F0502020204030204" pitchFamily="34" charset="0"/>
                        </a:rPr>
                        <a:t>Funding in Thousands</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By Fund Category</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Positions</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Alaskans Served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Recovered From Fees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Importance to Mission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Rating of Effectiveness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Constitutionally Required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Federally Required</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Required by Statute</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xmlns="" val="3436112967"/>
                  </a:ext>
                </a:extLst>
              </a:tr>
              <a:tr h="222380">
                <a:tc>
                  <a:txBody>
                    <a:bodyPr/>
                    <a:lstStyle/>
                    <a:p>
                      <a:pPr algn="l" fontAlgn="b"/>
                      <a:r>
                        <a:rPr lang="en-US" sz="1000" b="0" i="0" u="none" strike="noStrike" dirty="0">
                          <a:solidFill>
                            <a:srgbClr val="000000"/>
                          </a:solidFill>
                          <a:effectLst/>
                          <a:latin typeface="Calibri" panose="020F0502020204030204" pitchFamily="34" charset="0"/>
                        </a:rPr>
                        <a:t>Cooperative Forestry</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1,065.9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FED: 1,065.9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7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Important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No</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474179759"/>
                  </a:ext>
                </a:extLst>
              </a:tr>
              <a:tr h="667142">
                <a:tc>
                  <a:txBody>
                    <a:bodyPr/>
                    <a:lstStyle/>
                    <a:p>
                      <a:pPr algn="l" fontAlgn="b"/>
                      <a:r>
                        <a:rPr lang="en-US" sz="1000" b="0" i="0" u="none" strike="noStrike" dirty="0">
                          <a:solidFill>
                            <a:srgbClr val="000000"/>
                          </a:solidFill>
                          <a:effectLst/>
                          <a:latin typeface="Calibri" panose="020F0502020204030204" pitchFamily="34" charset="0"/>
                        </a:rPr>
                        <a:t>Fire Activity</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19,433.4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5,973.0</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FED: 11,960.4</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1,500.0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41.15.010</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849679962"/>
                  </a:ext>
                </a:extLst>
              </a:tr>
              <a:tr h="667142">
                <a:tc>
                  <a:txBody>
                    <a:bodyPr/>
                    <a:lstStyle/>
                    <a:p>
                      <a:pPr algn="l" fontAlgn="b"/>
                      <a:r>
                        <a:rPr lang="en-US" sz="1000" b="0" i="0" u="none" strike="noStrike" dirty="0">
                          <a:solidFill>
                            <a:srgbClr val="000000"/>
                          </a:solidFill>
                          <a:effectLst/>
                          <a:latin typeface="Calibri" panose="020F0502020204030204" pitchFamily="34" charset="0"/>
                        </a:rPr>
                        <a:t>Fire Preparedness</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17,659.2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14,910.9</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FED: 1,494.5</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1,253.8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186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41.15.010</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475847347"/>
                  </a:ext>
                </a:extLst>
              </a:tr>
              <a:tr h="222380">
                <a:tc>
                  <a:txBody>
                    <a:bodyPr/>
                    <a:lstStyle/>
                    <a:p>
                      <a:pPr algn="l" fontAlgn="b"/>
                      <a:r>
                        <a:rPr lang="en-US" sz="1000" b="0" i="0" u="none" strike="noStrike" dirty="0">
                          <a:solidFill>
                            <a:srgbClr val="000000"/>
                          </a:solidFill>
                          <a:effectLst/>
                          <a:latin typeface="Calibri" panose="020F0502020204030204" pitchFamily="34" charset="0"/>
                        </a:rPr>
                        <a:t>Fire Prevention</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491.8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491.8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9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41.15.040</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849524316"/>
                  </a:ext>
                </a:extLst>
              </a:tr>
              <a:tr h="889522">
                <a:tc>
                  <a:txBody>
                    <a:bodyPr/>
                    <a:lstStyle/>
                    <a:p>
                      <a:pPr algn="l" fontAlgn="b"/>
                      <a:r>
                        <a:rPr lang="en-US" sz="1000" b="0" i="0" u="none" strike="noStrike" dirty="0">
                          <a:solidFill>
                            <a:srgbClr val="000000"/>
                          </a:solidFill>
                          <a:effectLst/>
                          <a:latin typeface="Calibri" panose="020F0502020204030204" pitchFamily="34" charset="0"/>
                        </a:rPr>
                        <a:t>Forest Management</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4,022.0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2,053.6</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DGF: 994.3</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FED: 183.5</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790.6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26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41.17.010</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AS 41.17.200</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851119091"/>
                  </a:ext>
                </a:extLst>
              </a:tr>
              <a:tr h="222380">
                <a:tc>
                  <a:txBody>
                    <a:bodyPr/>
                    <a:lstStyle/>
                    <a:p>
                      <a:pPr algn="l" fontAlgn="b"/>
                      <a:r>
                        <a:rPr lang="en-US" sz="1000" b="0" i="0" u="none" strike="noStrike" dirty="0">
                          <a:solidFill>
                            <a:srgbClr val="000000"/>
                          </a:solidFill>
                          <a:effectLst/>
                          <a:latin typeface="Calibri" panose="020F0502020204030204" pitchFamily="34" charset="0"/>
                        </a:rPr>
                        <a:t>Forest Practices</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227.5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227.5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2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41.17.010</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533451015"/>
                  </a:ext>
                </a:extLst>
              </a:tr>
              <a:tr h="222380">
                <a:tc>
                  <a:txBody>
                    <a:bodyPr/>
                    <a:lstStyle/>
                    <a:p>
                      <a:pPr algn="l" fontAlgn="b"/>
                      <a:r>
                        <a:rPr lang="en-US" sz="1000" b="0" i="0" u="none" strike="noStrike" dirty="0">
                          <a:solidFill>
                            <a:srgbClr val="000000"/>
                          </a:solidFill>
                          <a:effectLst/>
                          <a:latin typeface="Calibri" panose="020F0502020204030204" pitchFamily="34" charset="0"/>
                        </a:rPr>
                        <a:t>Tongass</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1,100.0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FED: 1,100.0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5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Important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No</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528027505"/>
                  </a:ext>
                </a:extLst>
              </a:tr>
              <a:tr h="222380">
                <a:tc>
                  <a:txBody>
                    <a:bodyPr/>
                    <a:lstStyle/>
                    <a:p>
                      <a:pPr algn="l" fontAlgn="b"/>
                      <a:r>
                        <a:rPr lang="en-US" sz="1000" b="0" i="0" u="none" strike="noStrike" dirty="0">
                          <a:solidFill>
                            <a:srgbClr val="000000"/>
                          </a:solidFill>
                          <a:effectLst/>
                          <a:latin typeface="Calibri" panose="020F0502020204030204" pitchFamily="34" charset="0"/>
                        </a:rPr>
                        <a:t>Forestry Inventory and Analysis</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1,100.0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FED: 1,100.0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Important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No</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615779669"/>
                  </a:ext>
                </a:extLst>
              </a:tr>
              <a:tr h="222380">
                <a:tc>
                  <a:txBody>
                    <a:bodyPr/>
                    <a:lstStyle/>
                    <a:p>
                      <a:pPr algn="l" fontAlgn="b"/>
                      <a:r>
                        <a:rPr lang="en-US" sz="1000" b="0" i="0" u="none" strike="noStrike" dirty="0">
                          <a:solidFill>
                            <a:srgbClr val="000000"/>
                          </a:solidFill>
                          <a:effectLst/>
                          <a:latin typeface="Calibri" panose="020F0502020204030204" pitchFamily="34" charset="0"/>
                        </a:rPr>
                        <a:t>Administration &amp; Grants</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583.1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583.1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3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No</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501306283"/>
                  </a:ext>
                </a:extLst>
              </a:tr>
              <a:tr h="222380">
                <a:tc>
                  <a:txBody>
                    <a:bodyPr/>
                    <a:lstStyle/>
                    <a:p>
                      <a:pPr algn="r" fontAlgn="b"/>
                      <a:r>
                        <a:rPr lang="en-US" sz="1000" b="1" i="0" u="none" strike="noStrike" dirty="0">
                          <a:solidFill>
                            <a:srgbClr val="000000"/>
                          </a:solidFill>
                          <a:effectLst/>
                          <a:latin typeface="Calibri" panose="020F0502020204030204" pitchFamily="34" charset="0"/>
                        </a:rPr>
                        <a:t>Totals</a:t>
                      </a: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45,682.9 </a:t>
                      </a: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a:t>
                      </a: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238 </a:t>
                      </a: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343584442"/>
                  </a:ext>
                </a:extLst>
              </a:tr>
              <a:tr h="222380">
                <a:tc>
                  <a:txBody>
                    <a:bodyPr/>
                    <a:lstStyle/>
                    <a:p>
                      <a:pPr algn="l" fontAlgn="b"/>
                      <a:r>
                        <a:rPr lang="en-US" sz="1000" b="0" i="0" u="none" strike="noStrike" dirty="0">
                          <a:solidFill>
                            <a:srgbClr val="000000"/>
                          </a:solidFill>
                          <a:effectLst/>
                          <a:latin typeface="Calibri" panose="020F0502020204030204" pitchFamily="34" charset="0"/>
                        </a:rPr>
                        <a:t> </a:t>
                      </a:r>
                    </a:p>
                  </a:txBody>
                  <a:tcPr marL="6772" marR="6772" marT="6772"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772" marR="6772" marT="6772"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772" marR="6772" marT="6772"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772" marR="6772" marT="6772"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772" marR="6772" marT="6772"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772" marR="6772" marT="6772"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772" marR="6772" marT="6772"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extLst>
                  <a:ext uri="{0D108BD9-81ED-4DB2-BD59-A6C34878D82A}">
                    <a16:rowId xmlns:a16="http://schemas.microsoft.com/office/drawing/2014/main" xmlns="" val="41891197"/>
                  </a:ext>
                </a:extLst>
              </a:tr>
              <a:tr h="222380">
                <a:tc>
                  <a:txBody>
                    <a:bodyPr/>
                    <a:lstStyle/>
                    <a:p>
                      <a:pPr algn="ctr" fontAlgn="b"/>
                      <a:r>
                        <a:rPr lang="en-US" sz="1000" b="0" i="0" u="none" strike="noStrike" dirty="0">
                          <a:solidFill>
                            <a:srgbClr val="000000"/>
                          </a:solidFill>
                          <a:effectLst/>
                          <a:latin typeface="Calibri" panose="020F0502020204030204" pitchFamily="34" charset="0"/>
                        </a:rPr>
                        <a:t>By Component</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TOTAL</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UGF</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DGF</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FED</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OTHER</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Positions</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extLst>
                  <a:ext uri="{0D108BD9-81ED-4DB2-BD59-A6C34878D82A}">
                    <a16:rowId xmlns:a16="http://schemas.microsoft.com/office/drawing/2014/main" xmlns="" val="2516958490"/>
                  </a:ext>
                </a:extLst>
              </a:tr>
              <a:tr h="222380">
                <a:tc>
                  <a:txBody>
                    <a:bodyPr/>
                    <a:lstStyle/>
                    <a:p>
                      <a:pPr algn="l" fontAlgn="b"/>
                      <a:r>
                        <a:rPr lang="en-US" sz="1000" b="0" i="0" u="none" strike="noStrike" dirty="0">
                          <a:solidFill>
                            <a:srgbClr val="000000"/>
                          </a:solidFill>
                          <a:effectLst/>
                          <a:latin typeface="Calibri" panose="020F0502020204030204" pitchFamily="34" charset="0"/>
                        </a:rPr>
                        <a:t>Forest Mgmt &amp; Development</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7,515.4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2,281.1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994.3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3,449.4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790.6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40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extLst>
                  <a:ext uri="{0D108BD9-81ED-4DB2-BD59-A6C34878D82A}">
                    <a16:rowId xmlns:a16="http://schemas.microsoft.com/office/drawing/2014/main" xmlns="" val="2687184772"/>
                  </a:ext>
                </a:extLst>
              </a:tr>
              <a:tr h="222380">
                <a:tc>
                  <a:txBody>
                    <a:bodyPr/>
                    <a:lstStyle/>
                    <a:p>
                      <a:pPr algn="l" fontAlgn="b"/>
                      <a:r>
                        <a:rPr lang="en-US" sz="1000" b="0" i="0" u="none" strike="noStrike" dirty="0">
                          <a:solidFill>
                            <a:srgbClr val="000000"/>
                          </a:solidFill>
                          <a:effectLst/>
                          <a:latin typeface="Calibri" panose="020F0502020204030204" pitchFamily="34" charset="0"/>
                        </a:rPr>
                        <a:t>Fire Suppression Preparedness</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18,734.1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15,985.8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1,494.5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1,253.8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198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extLst>
                  <a:ext uri="{0D108BD9-81ED-4DB2-BD59-A6C34878D82A}">
                    <a16:rowId xmlns:a16="http://schemas.microsoft.com/office/drawing/2014/main" xmlns="" val="2161198595"/>
                  </a:ext>
                </a:extLst>
              </a:tr>
              <a:tr h="222380">
                <a:tc>
                  <a:txBody>
                    <a:bodyPr/>
                    <a:lstStyle/>
                    <a:p>
                      <a:pPr algn="l" fontAlgn="b"/>
                      <a:r>
                        <a:rPr lang="en-US" sz="1000" b="0" i="0" u="none" strike="noStrike" dirty="0">
                          <a:solidFill>
                            <a:srgbClr val="000000"/>
                          </a:solidFill>
                          <a:effectLst/>
                          <a:latin typeface="Calibri" panose="020F0502020204030204" pitchFamily="34" charset="0"/>
                        </a:rPr>
                        <a:t>Fire Suppression Activity</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19,433.4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5,973.0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11,960.4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1,500.0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   </a:t>
                      </a:r>
                    </a:p>
                  </a:txBody>
                  <a:tcPr marL="6772" marR="6772" marT="677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extLst>
                  <a:ext uri="{0D108BD9-81ED-4DB2-BD59-A6C34878D82A}">
                    <a16:rowId xmlns:a16="http://schemas.microsoft.com/office/drawing/2014/main" xmlns="" val="235964705"/>
                  </a:ext>
                </a:extLst>
              </a:tr>
              <a:tr h="222380">
                <a:tc>
                  <a:txBody>
                    <a:bodyPr/>
                    <a:lstStyle/>
                    <a:p>
                      <a:pPr algn="r" fontAlgn="b"/>
                      <a:r>
                        <a:rPr lang="en-US" sz="1000" b="1" i="0" u="none" strike="noStrike" dirty="0">
                          <a:solidFill>
                            <a:srgbClr val="000000"/>
                          </a:solidFill>
                          <a:effectLst/>
                          <a:latin typeface="Calibri" panose="020F0502020204030204" pitchFamily="34" charset="0"/>
                        </a:rPr>
                        <a:t>Division of Forestry</a:t>
                      </a: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45,682.9 </a:t>
                      </a: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24,239.9 </a:t>
                      </a: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994.3 </a:t>
                      </a: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16,904.3 </a:t>
                      </a: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3,544.4 </a:t>
                      </a: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238 </a:t>
                      </a:r>
                    </a:p>
                  </a:txBody>
                  <a:tcPr marL="6772" marR="6772" marT="677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772" marR="6772" marT="6772" marB="0" anchor="b">
                    <a:lnL>
                      <a:noFill/>
                    </a:lnL>
                    <a:lnR>
                      <a:noFill/>
                    </a:lnR>
                    <a:lnT>
                      <a:noFill/>
                    </a:lnT>
                    <a:lnB>
                      <a:noFill/>
                    </a:lnB>
                  </a:tcPr>
                </a:tc>
                <a:extLst>
                  <a:ext uri="{0D108BD9-81ED-4DB2-BD59-A6C34878D82A}">
                    <a16:rowId xmlns:a16="http://schemas.microsoft.com/office/drawing/2014/main" xmlns="" val="1655409807"/>
                  </a:ext>
                </a:extLst>
              </a:tr>
            </a:tbl>
          </a:graphicData>
        </a:graphic>
      </p:graphicFrame>
    </p:spTree>
    <p:extLst>
      <p:ext uri="{BB962C8B-B14F-4D97-AF65-F5344CB8AC3E}">
        <p14:creationId xmlns:p14="http://schemas.microsoft.com/office/powerpoint/2010/main" val="25714617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14</a:t>
            </a:fld>
            <a:endParaRPr lang="en-US" dirty="0">
              <a:solidFill>
                <a:prstClr val="black">
                  <a:tint val="75000"/>
                </a:prstClr>
              </a:solidFill>
            </a:endParaRPr>
          </a:p>
        </p:txBody>
      </p:sp>
      <p:sp>
        <p:nvSpPr>
          <p:cNvPr id="6" name="Rectangle 5"/>
          <p:cNvSpPr/>
          <p:nvPr/>
        </p:nvSpPr>
        <p:spPr>
          <a:xfrm>
            <a:off x="335280" y="436034"/>
            <a:ext cx="9387840" cy="1011766"/>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7" name="Rectangle 6"/>
          <p:cNvSpPr/>
          <p:nvPr/>
        </p:nvSpPr>
        <p:spPr>
          <a:xfrm>
            <a:off x="586740" y="533403"/>
            <a:ext cx="8884920" cy="1175706"/>
          </a:xfrm>
          <a:prstGeom prst="rect">
            <a:avLst/>
          </a:prstGeom>
          <a:effectLst/>
        </p:spPr>
        <p:txBody>
          <a:bodyPr wrap="square">
            <a:spAutoFit/>
          </a:bodyPr>
          <a:lstStyle/>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Department of Natural Resources</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Office of Project Management &amp; Permitting</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FY2018 Governor’s Budget</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 </a:t>
            </a:r>
          </a:p>
        </p:txBody>
      </p:sp>
      <p:graphicFrame>
        <p:nvGraphicFramePr>
          <p:cNvPr id="2" name="Table 1"/>
          <p:cNvGraphicFramePr>
            <a:graphicFrameLocks noGrp="1"/>
          </p:cNvGraphicFramePr>
          <p:nvPr>
            <p:extLst>
              <p:ext uri="{D42A27DB-BD31-4B8C-83A1-F6EECF244321}">
                <p14:modId xmlns:p14="http://schemas.microsoft.com/office/powerpoint/2010/main" val="3795143987"/>
              </p:ext>
            </p:extLst>
          </p:nvPr>
        </p:nvGraphicFramePr>
        <p:xfrm>
          <a:off x="335280" y="1828796"/>
          <a:ext cx="9387840" cy="4050034"/>
        </p:xfrm>
        <a:graphic>
          <a:graphicData uri="http://schemas.openxmlformats.org/drawingml/2006/table">
            <a:tbl>
              <a:tblPr/>
              <a:tblGrid>
                <a:gridCol w="2417750">
                  <a:extLst>
                    <a:ext uri="{9D8B030D-6E8A-4147-A177-3AD203B41FA5}">
                      <a16:colId xmlns:a16="http://schemas.microsoft.com/office/drawing/2014/main" xmlns="" val="3273976563"/>
                    </a:ext>
                  </a:extLst>
                </a:gridCol>
                <a:gridCol w="642555">
                  <a:extLst>
                    <a:ext uri="{9D8B030D-6E8A-4147-A177-3AD203B41FA5}">
                      <a16:colId xmlns:a16="http://schemas.microsoft.com/office/drawing/2014/main" xmlns="" val="765558237"/>
                    </a:ext>
                  </a:extLst>
                </a:gridCol>
                <a:gridCol w="816808">
                  <a:extLst>
                    <a:ext uri="{9D8B030D-6E8A-4147-A177-3AD203B41FA5}">
                      <a16:colId xmlns:a16="http://schemas.microsoft.com/office/drawing/2014/main" xmlns="" val="333452678"/>
                    </a:ext>
                  </a:extLst>
                </a:gridCol>
                <a:gridCol w="577211">
                  <a:extLst>
                    <a:ext uri="{9D8B030D-6E8A-4147-A177-3AD203B41FA5}">
                      <a16:colId xmlns:a16="http://schemas.microsoft.com/office/drawing/2014/main" xmlns="" val="1486395235"/>
                    </a:ext>
                  </a:extLst>
                </a:gridCol>
                <a:gridCol w="609882">
                  <a:extLst>
                    <a:ext uri="{9D8B030D-6E8A-4147-A177-3AD203B41FA5}">
                      <a16:colId xmlns:a16="http://schemas.microsoft.com/office/drawing/2014/main" xmlns="" val="2822407145"/>
                    </a:ext>
                  </a:extLst>
                </a:gridCol>
                <a:gridCol w="707900">
                  <a:extLst>
                    <a:ext uri="{9D8B030D-6E8A-4147-A177-3AD203B41FA5}">
                      <a16:colId xmlns:a16="http://schemas.microsoft.com/office/drawing/2014/main" xmlns="" val="3556855553"/>
                    </a:ext>
                  </a:extLst>
                </a:gridCol>
                <a:gridCol w="707900">
                  <a:extLst>
                    <a:ext uri="{9D8B030D-6E8A-4147-A177-3AD203B41FA5}">
                      <a16:colId xmlns:a16="http://schemas.microsoft.com/office/drawing/2014/main" xmlns="" val="1119542938"/>
                    </a:ext>
                  </a:extLst>
                </a:gridCol>
                <a:gridCol w="795026">
                  <a:extLst>
                    <a:ext uri="{9D8B030D-6E8A-4147-A177-3AD203B41FA5}">
                      <a16:colId xmlns:a16="http://schemas.microsoft.com/office/drawing/2014/main" xmlns="" val="1766197131"/>
                    </a:ext>
                  </a:extLst>
                </a:gridCol>
                <a:gridCol w="893042">
                  <a:extLst>
                    <a:ext uri="{9D8B030D-6E8A-4147-A177-3AD203B41FA5}">
                      <a16:colId xmlns:a16="http://schemas.microsoft.com/office/drawing/2014/main" xmlns="" val="2744203716"/>
                    </a:ext>
                  </a:extLst>
                </a:gridCol>
                <a:gridCol w="522757">
                  <a:extLst>
                    <a:ext uri="{9D8B030D-6E8A-4147-A177-3AD203B41FA5}">
                      <a16:colId xmlns:a16="http://schemas.microsoft.com/office/drawing/2014/main" xmlns="" val="2186481722"/>
                    </a:ext>
                  </a:extLst>
                </a:gridCol>
                <a:gridCol w="697009">
                  <a:extLst>
                    <a:ext uri="{9D8B030D-6E8A-4147-A177-3AD203B41FA5}">
                      <a16:colId xmlns:a16="http://schemas.microsoft.com/office/drawing/2014/main" xmlns="" val="4244126064"/>
                    </a:ext>
                  </a:extLst>
                </a:gridCol>
              </a:tblGrid>
              <a:tr h="621324">
                <a:tc>
                  <a:txBody>
                    <a:bodyPr/>
                    <a:lstStyle/>
                    <a:p>
                      <a:pPr algn="ctr" fontAlgn="b"/>
                      <a:r>
                        <a:rPr lang="en-US" sz="1000" b="0" i="0" u="none" strike="noStrike" dirty="0">
                          <a:solidFill>
                            <a:srgbClr val="000000"/>
                          </a:solidFill>
                          <a:effectLst/>
                          <a:latin typeface="Calibri" panose="020F0502020204030204" pitchFamily="34" charset="0"/>
                        </a:rPr>
                        <a:t>By Program</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1" i="0" u="none" strike="noStrike" dirty="0">
                          <a:solidFill>
                            <a:srgbClr val="000000"/>
                          </a:solidFill>
                          <a:effectLst/>
                          <a:latin typeface="Calibri" panose="020F0502020204030204" pitchFamily="34" charset="0"/>
                        </a:rPr>
                        <a:t>Funding in Thousands</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By Fund Category</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Positions</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Alaskans Served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Recovered From Fees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Importance to Mission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Rating of Effectiveness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Constitutionally Required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Federally Required</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Required by Statute</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xmlns="" val="3771488149"/>
                  </a:ext>
                </a:extLst>
              </a:tr>
              <a:tr h="310662">
                <a:tc>
                  <a:txBody>
                    <a:bodyPr/>
                    <a:lstStyle/>
                    <a:p>
                      <a:pPr algn="l" fontAlgn="b"/>
                      <a:r>
                        <a:rPr lang="en-US" sz="1000" b="0" i="0" u="none" strike="noStrike" dirty="0">
                          <a:solidFill>
                            <a:srgbClr val="000000"/>
                          </a:solidFill>
                          <a:effectLst/>
                          <a:latin typeface="Calibri" panose="020F0502020204030204" pitchFamily="34" charset="0"/>
                        </a:rPr>
                        <a:t>Compensatory Mitigation Program</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200.0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200.0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2</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No</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4130820139"/>
                  </a:ext>
                </a:extLst>
              </a:tr>
              <a:tr h="310662">
                <a:tc>
                  <a:txBody>
                    <a:bodyPr/>
                    <a:lstStyle/>
                    <a:p>
                      <a:pPr algn="l" fontAlgn="b"/>
                      <a:r>
                        <a:rPr lang="en-US" sz="1000" b="0" i="0" u="none" strike="noStrike" dirty="0">
                          <a:solidFill>
                            <a:srgbClr val="000000"/>
                          </a:solidFill>
                          <a:effectLst/>
                          <a:latin typeface="Calibri" panose="020F0502020204030204" pitchFamily="34" charset="0"/>
                        </a:rPr>
                        <a:t>Coordinated Review of Federal Plans &amp; Activities</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236.1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236.1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2</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No</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948972493"/>
                  </a:ext>
                </a:extLst>
              </a:tr>
              <a:tr h="621324">
                <a:tc>
                  <a:txBody>
                    <a:bodyPr/>
                    <a:lstStyle/>
                    <a:p>
                      <a:pPr algn="l" fontAlgn="b"/>
                      <a:r>
                        <a:rPr lang="en-US" sz="1000" b="0" i="0" u="none" strike="noStrike" dirty="0">
                          <a:solidFill>
                            <a:srgbClr val="000000"/>
                          </a:solidFill>
                          <a:effectLst/>
                          <a:latin typeface="Calibri" panose="020F0502020204030204" pitchFamily="34" charset="0"/>
                        </a:rPr>
                        <a:t>Natural Resource Damage Assessment Program &amp; Federal Land Acquisition Grants</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269.6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FED: 269.6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2</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Important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No</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07652859"/>
                  </a:ext>
                </a:extLst>
              </a:tr>
              <a:tr h="310662">
                <a:tc>
                  <a:txBody>
                    <a:bodyPr/>
                    <a:lstStyle/>
                    <a:p>
                      <a:pPr algn="l" fontAlgn="b"/>
                      <a:r>
                        <a:rPr lang="en-US" sz="1000" b="0" i="0" u="none" strike="noStrike" dirty="0">
                          <a:solidFill>
                            <a:srgbClr val="000000"/>
                          </a:solidFill>
                          <a:effectLst/>
                          <a:latin typeface="Calibri" panose="020F0502020204030204" pitchFamily="34" charset="0"/>
                        </a:rPr>
                        <a:t>Alaska Geospatial Council</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150.0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Other: 150.0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1</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No</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863209445"/>
                  </a:ext>
                </a:extLst>
              </a:tr>
              <a:tr h="621324">
                <a:tc>
                  <a:txBody>
                    <a:bodyPr/>
                    <a:lstStyle/>
                    <a:p>
                      <a:pPr algn="l" fontAlgn="b"/>
                      <a:r>
                        <a:rPr lang="en-US" sz="1000" b="0" i="0" u="none" strike="noStrike" dirty="0">
                          <a:solidFill>
                            <a:srgbClr val="000000"/>
                          </a:solidFill>
                          <a:effectLst/>
                          <a:latin typeface="Calibri" panose="020F0502020204030204" pitchFamily="34" charset="0"/>
                        </a:rPr>
                        <a:t>Large Project Coordination</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6,217.3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404.2</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5,813.1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7</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No</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700677246"/>
                  </a:ext>
                </a:extLst>
              </a:tr>
              <a:tr h="310662">
                <a:tc>
                  <a:txBody>
                    <a:bodyPr/>
                    <a:lstStyle/>
                    <a:p>
                      <a:pPr algn="r" fontAlgn="b"/>
                      <a:r>
                        <a:rPr lang="en-US" sz="1000" b="1" i="0" u="none" strike="noStrike" dirty="0">
                          <a:solidFill>
                            <a:srgbClr val="000000"/>
                          </a:solidFill>
                          <a:effectLst/>
                          <a:latin typeface="Calibri" panose="020F0502020204030204" pitchFamily="34" charset="0"/>
                        </a:rPr>
                        <a:t>Component Totals</a:t>
                      </a:r>
                    </a:p>
                  </a:txBody>
                  <a:tcPr marL="6301" marR="6301" marT="630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7,073.0 </a:t>
                      </a:r>
                    </a:p>
                  </a:txBody>
                  <a:tcPr marL="6301" marR="6301" marT="630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a:t>
                      </a:r>
                    </a:p>
                  </a:txBody>
                  <a:tcPr marL="6301" marR="6301" marT="630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14 </a:t>
                      </a:r>
                    </a:p>
                  </a:txBody>
                  <a:tcPr marL="6301" marR="6301" marT="630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301" marR="6301" marT="630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3761514826"/>
                  </a:ext>
                </a:extLst>
              </a:tr>
              <a:tr h="310662">
                <a:tc>
                  <a:txBody>
                    <a:bodyPr/>
                    <a:lstStyle/>
                    <a:p>
                      <a:pPr algn="l" fontAlgn="b"/>
                      <a:r>
                        <a:rPr lang="en-US" sz="900" b="0" i="0" u="none" strike="noStrike" dirty="0">
                          <a:solidFill>
                            <a:srgbClr val="000000"/>
                          </a:solidFill>
                          <a:effectLst/>
                          <a:latin typeface="Calibri" panose="020F0502020204030204" pitchFamily="34" charset="0"/>
                        </a:rPr>
                        <a:t> </a:t>
                      </a:r>
                    </a:p>
                  </a:txBody>
                  <a:tcPr marL="6301" marR="6301" marT="630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dirty="0">
                          <a:solidFill>
                            <a:srgbClr val="000000"/>
                          </a:solidFill>
                          <a:effectLst/>
                          <a:latin typeface="Calibri" panose="020F0502020204030204" pitchFamily="34" charset="0"/>
                        </a:rPr>
                        <a:t> </a:t>
                      </a:r>
                    </a:p>
                  </a:txBody>
                  <a:tcPr marL="6301" marR="6301" marT="630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dirty="0">
                          <a:solidFill>
                            <a:srgbClr val="000000"/>
                          </a:solidFill>
                          <a:effectLst/>
                          <a:latin typeface="Calibri" panose="020F0502020204030204" pitchFamily="34" charset="0"/>
                        </a:rPr>
                        <a:t> </a:t>
                      </a:r>
                    </a:p>
                  </a:txBody>
                  <a:tcPr marL="6301" marR="6301" marT="630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dirty="0">
                          <a:solidFill>
                            <a:srgbClr val="000000"/>
                          </a:solidFill>
                          <a:effectLst/>
                          <a:latin typeface="Calibri" panose="020F0502020204030204" pitchFamily="34" charset="0"/>
                        </a:rPr>
                        <a:t> </a:t>
                      </a:r>
                    </a:p>
                  </a:txBody>
                  <a:tcPr marL="6301" marR="6301" marT="630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dirty="0">
                          <a:solidFill>
                            <a:srgbClr val="000000"/>
                          </a:solidFill>
                          <a:effectLst/>
                          <a:latin typeface="Calibri" panose="020F0502020204030204" pitchFamily="34" charset="0"/>
                        </a:rPr>
                        <a:t> </a:t>
                      </a:r>
                    </a:p>
                  </a:txBody>
                  <a:tcPr marL="6301" marR="6301" marT="630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dirty="0">
                          <a:solidFill>
                            <a:srgbClr val="000000"/>
                          </a:solidFill>
                          <a:effectLst/>
                          <a:latin typeface="Calibri" panose="020F0502020204030204" pitchFamily="34" charset="0"/>
                        </a:rPr>
                        <a:t> </a:t>
                      </a:r>
                    </a:p>
                  </a:txBody>
                  <a:tcPr marL="6301" marR="6301" marT="630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dirty="0">
                          <a:solidFill>
                            <a:srgbClr val="000000"/>
                          </a:solidFill>
                          <a:effectLst/>
                          <a:latin typeface="Calibri" panose="020F0502020204030204" pitchFamily="34" charset="0"/>
                        </a:rPr>
                        <a:t> </a:t>
                      </a:r>
                    </a:p>
                  </a:txBody>
                  <a:tcPr marL="6301" marR="6301" marT="630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a:noFill/>
                    </a:lnL>
                    <a:lnR>
                      <a:noFill/>
                    </a:lnR>
                    <a:lnT>
                      <a:noFill/>
                    </a:lnT>
                    <a:lnB>
                      <a:noFill/>
                    </a:lnB>
                  </a:tcPr>
                </a:tc>
                <a:extLst>
                  <a:ext uri="{0D108BD9-81ED-4DB2-BD59-A6C34878D82A}">
                    <a16:rowId xmlns:a16="http://schemas.microsoft.com/office/drawing/2014/main" xmlns="" val="2127071122"/>
                  </a:ext>
                </a:extLst>
              </a:tr>
              <a:tr h="310662">
                <a:tc>
                  <a:txBody>
                    <a:bodyPr/>
                    <a:lstStyle/>
                    <a:p>
                      <a:pPr algn="ctr" fontAlgn="b"/>
                      <a:r>
                        <a:rPr lang="en-US" sz="1000" b="0" i="0" u="none" strike="noStrike" dirty="0">
                          <a:solidFill>
                            <a:srgbClr val="000000"/>
                          </a:solidFill>
                          <a:effectLst/>
                          <a:latin typeface="Calibri" panose="020F0502020204030204" pitchFamily="34" charset="0"/>
                        </a:rPr>
                        <a:t>By Component</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TOTAL</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UGF</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DGF</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FED</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OTHER</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Positions</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a:noFill/>
                    </a:lnL>
                    <a:lnR>
                      <a:noFill/>
                    </a:lnR>
                    <a:lnT>
                      <a:noFill/>
                    </a:lnT>
                    <a:lnB>
                      <a:noFill/>
                    </a:lnB>
                  </a:tcPr>
                </a:tc>
                <a:extLst>
                  <a:ext uri="{0D108BD9-81ED-4DB2-BD59-A6C34878D82A}">
                    <a16:rowId xmlns:a16="http://schemas.microsoft.com/office/drawing/2014/main" xmlns="" val="658281130"/>
                  </a:ext>
                </a:extLst>
              </a:tr>
              <a:tr h="310662">
                <a:tc>
                  <a:txBody>
                    <a:bodyPr/>
                    <a:lstStyle/>
                    <a:p>
                      <a:pPr algn="r" fontAlgn="b"/>
                      <a:r>
                        <a:rPr lang="en-US" sz="1000" b="1" i="0" u="none" strike="noStrike" dirty="0">
                          <a:solidFill>
                            <a:srgbClr val="000000"/>
                          </a:solidFill>
                          <a:effectLst/>
                          <a:latin typeface="Calibri" panose="020F0502020204030204" pitchFamily="34" charset="0"/>
                        </a:rPr>
                        <a:t>Office of Project Management &amp; Permitting</a:t>
                      </a:r>
                    </a:p>
                  </a:txBody>
                  <a:tcPr marL="6301" marR="6301" marT="6301"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7,073.0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840.3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269.6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5,963.1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14 </a:t>
                      </a:r>
                    </a:p>
                  </a:txBody>
                  <a:tcPr marL="6301" marR="6301" marT="630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301" marR="6301" marT="6301" marB="0" anchor="b">
                    <a:lnL>
                      <a:noFill/>
                    </a:lnL>
                    <a:lnR>
                      <a:noFill/>
                    </a:lnR>
                    <a:lnT>
                      <a:noFill/>
                    </a:lnT>
                    <a:lnB>
                      <a:noFill/>
                    </a:lnB>
                  </a:tcPr>
                </a:tc>
                <a:extLst>
                  <a:ext uri="{0D108BD9-81ED-4DB2-BD59-A6C34878D82A}">
                    <a16:rowId xmlns:a16="http://schemas.microsoft.com/office/drawing/2014/main" xmlns="" val="1349170304"/>
                  </a:ext>
                </a:extLst>
              </a:tr>
            </a:tbl>
          </a:graphicData>
        </a:graphic>
      </p:graphicFrame>
    </p:spTree>
    <p:extLst>
      <p:ext uri="{BB962C8B-B14F-4D97-AF65-F5344CB8AC3E}">
        <p14:creationId xmlns:p14="http://schemas.microsoft.com/office/powerpoint/2010/main" val="3579540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15</a:t>
            </a:fld>
            <a:endParaRPr lang="en-US" dirty="0">
              <a:solidFill>
                <a:prstClr val="black">
                  <a:tint val="75000"/>
                </a:prstClr>
              </a:solidFill>
            </a:endParaRPr>
          </a:p>
        </p:txBody>
      </p:sp>
      <p:sp>
        <p:nvSpPr>
          <p:cNvPr id="6" name="Rectangle 5"/>
          <p:cNvSpPr/>
          <p:nvPr/>
        </p:nvSpPr>
        <p:spPr>
          <a:xfrm>
            <a:off x="335280" y="436034"/>
            <a:ext cx="9387840" cy="1011766"/>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7" name="Rectangle 6"/>
          <p:cNvSpPr/>
          <p:nvPr/>
        </p:nvSpPr>
        <p:spPr>
          <a:xfrm>
            <a:off x="586740" y="533403"/>
            <a:ext cx="8884920" cy="1175706"/>
          </a:xfrm>
          <a:prstGeom prst="rect">
            <a:avLst/>
          </a:prstGeom>
          <a:effectLst/>
        </p:spPr>
        <p:txBody>
          <a:bodyPr wrap="square">
            <a:spAutoFit/>
          </a:bodyPr>
          <a:lstStyle/>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Department of Natural Resources</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Division of Parks &amp; Outdoor Recreation</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FY2018 Governor’s Budget</a:t>
            </a:r>
          </a:p>
          <a:p>
            <a:pPr algn="ctr">
              <a:lnSpc>
                <a:spcPct val="80000"/>
              </a:lnSpc>
            </a:pPr>
            <a:endPar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017216043"/>
              </p:ext>
            </p:extLst>
          </p:nvPr>
        </p:nvGraphicFramePr>
        <p:xfrm>
          <a:off x="335281" y="1752599"/>
          <a:ext cx="9387838" cy="5413453"/>
        </p:xfrm>
        <a:graphic>
          <a:graphicData uri="http://schemas.openxmlformats.org/drawingml/2006/table">
            <a:tbl>
              <a:tblPr/>
              <a:tblGrid>
                <a:gridCol w="2139712">
                  <a:extLst>
                    <a:ext uri="{9D8B030D-6E8A-4147-A177-3AD203B41FA5}">
                      <a16:colId xmlns:a16="http://schemas.microsoft.com/office/drawing/2014/main" xmlns="" val="1683304137"/>
                    </a:ext>
                  </a:extLst>
                </a:gridCol>
                <a:gridCol w="660957">
                  <a:extLst>
                    <a:ext uri="{9D8B030D-6E8A-4147-A177-3AD203B41FA5}">
                      <a16:colId xmlns:a16="http://schemas.microsoft.com/office/drawing/2014/main" xmlns="" val="3259869562"/>
                    </a:ext>
                  </a:extLst>
                </a:gridCol>
                <a:gridCol w="840200">
                  <a:extLst>
                    <a:ext uri="{9D8B030D-6E8A-4147-A177-3AD203B41FA5}">
                      <a16:colId xmlns:a16="http://schemas.microsoft.com/office/drawing/2014/main" xmlns="" val="4061676964"/>
                    </a:ext>
                  </a:extLst>
                </a:gridCol>
                <a:gridCol w="548931">
                  <a:extLst>
                    <a:ext uri="{9D8B030D-6E8A-4147-A177-3AD203B41FA5}">
                      <a16:colId xmlns:a16="http://schemas.microsoft.com/office/drawing/2014/main" xmlns="" val="3309092266"/>
                    </a:ext>
                  </a:extLst>
                </a:gridCol>
                <a:gridCol w="627350">
                  <a:extLst>
                    <a:ext uri="{9D8B030D-6E8A-4147-A177-3AD203B41FA5}">
                      <a16:colId xmlns:a16="http://schemas.microsoft.com/office/drawing/2014/main" xmlns="" val="3547999565"/>
                    </a:ext>
                  </a:extLst>
                </a:gridCol>
                <a:gridCol w="716970">
                  <a:extLst>
                    <a:ext uri="{9D8B030D-6E8A-4147-A177-3AD203B41FA5}">
                      <a16:colId xmlns:a16="http://schemas.microsoft.com/office/drawing/2014/main" xmlns="" val="2910613120"/>
                    </a:ext>
                  </a:extLst>
                </a:gridCol>
                <a:gridCol w="761782">
                  <a:extLst>
                    <a:ext uri="{9D8B030D-6E8A-4147-A177-3AD203B41FA5}">
                      <a16:colId xmlns:a16="http://schemas.microsoft.com/office/drawing/2014/main" xmlns="" val="4283322867"/>
                    </a:ext>
                  </a:extLst>
                </a:gridCol>
                <a:gridCol w="851402">
                  <a:extLst>
                    <a:ext uri="{9D8B030D-6E8A-4147-A177-3AD203B41FA5}">
                      <a16:colId xmlns:a16="http://schemas.microsoft.com/office/drawing/2014/main" xmlns="" val="3439031912"/>
                    </a:ext>
                  </a:extLst>
                </a:gridCol>
                <a:gridCol w="896214">
                  <a:extLst>
                    <a:ext uri="{9D8B030D-6E8A-4147-A177-3AD203B41FA5}">
                      <a16:colId xmlns:a16="http://schemas.microsoft.com/office/drawing/2014/main" xmlns="" val="1844104912"/>
                    </a:ext>
                  </a:extLst>
                </a:gridCol>
                <a:gridCol w="627350">
                  <a:extLst>
                    <a:ext uri="{9D8B030D-6E8A-4147-A177-3AD203B41FA5}">
                      <a16:colId xmlns:a16="http://schemas.microsoft.com/office/drawing/2014/main" xmlns="" val="4188606875"/>
                    </a:ext>
                  </a:extLst>
                </a:gridCol>
                <a:gridCol w="716970">
                  <a:extLst>
                    <a:ext uri="{9D8B030D-6E8A-4147-A177-3AD203B41FA5}">
                      <a16:colId xmlns:a16="http://schemas.microsoft.com/office/drawing/2014/main" xmlns="" val="1958086201"/>
                    </a:ext>
                  </a:extLst>
                </a:gridCol>
              </a:tblGrid>
              <a:tr h="463557">
                <a:tc>
                  <a:txBody>
                    <a:bodyPr/>
                    <a:lstStyle/>
                    <a:p>
                      <a:pPr algn="ctr" fontAlgn="b"/>
                      <a:r>
                        <a:rPr lang="en-US" sz="1000" b="0" i="0" u="none" strike="noStrike" dirty="0">
                          <a:solidFill>
                            <a:srgbClr val="000000"/>
                          </a:solidFill>
                          <a:effectLst/>
                          <a:latin typeface="Calibri" panose="020F0502020204030204" pitchFamily="34" charset="0"/>
                        </a:rPr>
                        <a:t>By Program</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1" i="0" u="none" strike="noStrike" dirty="0">
                          <a:solidFill>
                            <a:srgbClr val="000000"/>
                          </a:solidFill>
                          <a:effectLst/>
                          <a:latin typeface="Calibri" panose="020F0502020204030204" pitchFamily="34" charset="0"/>
                        </a:rPr>
                        <a:t>Funding in Thousands</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By Fund Category</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Positions</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Alaskans Served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Recovered From Fees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Importance to Mission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Rating of Effectiveness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Constitutionally Required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Federally Required</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Required by Statute</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xmlns="" val="2264732560"/>
                  </a:ext>
                </a:extLst>
              </a:tr>
              <a:tr h="695337">
                <a:tc>
                  <a:txBody>
                    <a:bodyPr/>
                    <a:lstStyle/>
                    <a:p>
                      <a:pPr algn="l" fontAlgn="b"/>
                      <a:r>
                        <a:rPr lang="en-US" sz="1000" b="0" i="0" u="none" strike="noStrike" dirty="0">
                          <a:solidFill>
                            <a:srgbClr val="000000"/>
                          </a:solidFill>
                          <a:effectLst/>
                          <a:latin typeface="Calibri" panose="020F0502020204030204" pitchFamily="34" charset="0"/>
                        </a:rPr>
                        <a:t>Director's Office and Support</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2,000.3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101.0</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DGF: 1,699.3</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200.0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12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Important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36487951"/>
                  </a:ext>
                </a:extLst>
              </a:tr>
              <a:tr h="463557">
                <a:tc>
                  <a:txBody>
                    <a:bodyPr/>
                    <a:lstStyle/>
                    <a:p>
                      <a:pPr algn="l" fontAlgn="b"/>
                      <a:r>
                        <a:rPr lang="en-US" sz="1000" b="0" i="0" u="none" strike="noStrike" dirty="0">
                          <a:solidFill>
                            <a:srgbClr val="000000"/>
                          </a:solidFill>
                          <a:effectLst/>
                          <a:latin typeface="Calibri" panose="020F0502020204030204" pitchFamily="34" charset="0"/>
                        </a:rPr>
                        <a:t>Design &amp; Construction</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1,926.6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DGF: 280.0</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1,646.6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15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Beneficial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32508182"/>
                  </a:ext>
                </a:extLst>
              </a:tr>
              <a:tr h="695337">
                <a:tc>
                  <a:txBody>
                    <a:bodyPr/>
                    <a:lstStyle/>
                    <a:p>
                      <a:pPr algn="l" fontAlgn="b"/>
                      <a:r>
                        <a:rPr lang="en-US" sz="1000" b="0" i="0" u="none" strike="noStrike" dirty="0">
                          <a:solidFill>
                            <a:srgbClr val="000000"/>
                          </a:solidFill>
                          <a:effectLst/>
                          <a:latin typeface="Calibri" panose="020F0502020204030204" pitchFamily="34" charset="0"/>
                        </a:rPr>
                        <a:t>Field Operations</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7,567.9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1,879.5</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DGF: 4,892.8</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795.6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112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41.21.020</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96163705"/>
                  </a:ext>
                </a:extLst>
              </a:tr>
              <a:tr h="463557">
                <a:tc>
                  <a:txBody>
                    <a:bodyPr/>
                    <a:lstStyle/>
                    <a:p>
                      <a:pPr algn="l" fontAlgn="b"/>
                      <a:r>
                        <a:rPr lang="en-US" sz="1000" b="0" i="0" u="none" strike="noStrike" dirty="0">
                          <a:solidFill>
                            <a:srgbClr val="000000"/>
                          </a:solidFill>
                          <a:effectLst/>
                          <a:latin typeface="Calibri" panose="020F0502020204030204" pitchFamily="34" charset="0"/>
                        </a:rPr>
                        <a:t>Office of Boating Safety</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1,750.0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FED: 1,450.0</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300.0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4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Beneficial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7095628"/>
                  </a:ext>
                </a:extLst>
              </a:tr>
              <a:tr h="927115">
                <a:tc>
                  <a:txBody>
                    <a:bodyPr/>
                    <a:lstStyle/>
                    <a:p>
                      <a:pPr algn="l" fontAlgn="b"/>
                      <a:r>
                        <a:rPr lang="en-US" sz="1000" b="0" i="0" u="none" strike="noStrike" dirty="0">
                          <a:solidFill>
                            <a:srgbClr val="000000"/>
                          </a:solidFill>
                          <a:effectLst/>
                          <a:latin typeface="Calibri" panose="020F0502020204030204" pitchFamily="34" charset="0"/>
                        </a:rPr>
                        <a:t>Office of History and Archaeology</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2,404.7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433.3</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DGF: 15.8</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FED: 1,112.7</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842.9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20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41.35</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186882891"/>
                  </a:ext>
                </a:extLst>
              </a:tr>
              <a:tr h="231778">
                <a:tc>
                  <a:txBody>
                    <a:bodyPr/>
                    <a:lstStyle/>
                    <a:p>
                      <a:pPr algn="l" fontAlgn="b"/>
                      <a:r>
                        <a:rPr lang="en-US" sz="1000" b="0" i="0" u="none" strike="noStrike" dirty="0">
                          <a:solidFill>
                            <a:srgbClr val="000000"/>
                          </a:solidFill>
                          <a:effectLst/>
                          <a:latin typeface="Calibri" panose="020F0502020204030204" pitchFamily="34" charset="0"/>
                        </a:rPr>
                        <a:t>Alaska State Trails Program</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150.0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Other: 150.0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2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Beneficial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553139710"/>
                  </a:ext>
                </a:extLst>
              </a:tr>
              <a:tr h="231778">
                <a:tc>
                  <a:txBody>
                    <a:bodyPr/>
                    <a:lstStyle/>
                    <a:p>
                      <a:pPr algn="r" fontAlgn="b"/>
                      <a:r>
                        <a:rPr lang="en-US" sz="900" b="1" i="0" u="none" strike="noStrike" dirty="0">
                          <a:solidFill>
                            <a:srgbClr val="000000"/>
                          </a:solidFill>
                          <a:effectLst/>
                          <a:latin typeface="Calibri" panose="020F0502020204030204" pitchFamily="34" charset="0"/>
                        </a:rPr>
                        <a:t>Totals</a:t>
                      </a: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900" b="1" i="0" u="none" strike="noStrike" dirty="0">
                          <a:solidFill>
                            <a:srgbClr val="000000"/>
                          </a:solidFill>
                          <a:effectLst/>
                          <a:latin typeface="Calibri" panose="020F0502020204030204" pitchFamily="34" charset="0"/>
                        </a:rPr>
                        <a:t>      15,799.5 </a:t>
                      </a: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900" b="1" i="0" u="none" strike="noStrike" dirty="0">
                        <a:solidFill>
                          <a:srgbClr val="000000"/>
                        </a:solidFill>
                        <a:effectLst/>
                        <a:latin typeface="Calibri" panose="020F0502020204030204" pitchFamily="34" charset="0"/>
                      </a:endParaRP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900" b="1" i="0" u="none" strike="noStrike" dirty="0">
                          <a:solidFill>
                            <a:srgbClr val="000000"/>
                          </a:solidFill>
                          <a:effectLst/>
                          <a:latin typeface="Calibri" panose="020F0502020204030204" pitchFamily="34" charset="0"/>
                        </a:rPr>
                        <a:t>          165 </a:t>
                      </a: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925028257"/>
                  </a:ext>
                </a:extLst>
              </a:tr>
              <a:tr h="231778">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extLst>
                  <a:ext uri="{0D108BD9-81ED-4DB2-BD59-A6C34878D82A}">
                    <a16:rowId xmlns:a16="http://schemas.microsoft.com/office/drawing/2014/main" xmlns="" val="3451547370"/>
                  </a:ext>
                </a:extLst>
              </a:tr>
              <a:tr h="231778">
                <a:tc>
                  <a:txBody>
                    <a:bodyPr/>
                    <a:lstStyle/>
                    <a:p>
                      <a:pPr algn="ctr" fontAlgn="b"/>
                      <a:r>
                        <a:rPr lang="en-US" sz="1000" b="0" i="0" u="none" strike="noStrike" dirty="0">
                          <a:solidFill>
                            <a:srgbClr val="000000"/>
                          </a:solidFill>
                          <a:effectLst/>
                          <a:latin typeface="Calibri" panose="020F0502020204030204" pitchFamily="34" charset="0"/>
                        </a:rPr>
                        <a:t>By Component</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TOTAL</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UGF</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DGF</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FED</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OTHER</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Positions</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extLst>
                  <a:ext uri="{0D108BD9-81ED-4DB2-BD59-A6C34878D82A}">
                    <a16:rowId xmlns:a16="http://schemas.microsoft.com/office/drawing/2014/main" xmlns="" val="1840192094"/>
                  </a:ext>
                </a:extLst>
              </a:tr>
              <a:tr h="231778">
                <a:tc>
                  <a:txBody>
                    <a:bodyPr/>
                    <a:lstStyle/>
                    <a:p>
                      <a:pPr algn="l" fontAlgn="b"/>
                      <a:r>
                        <a:rPr lang="en-US" sz="1000" b="0" i="0" u="none" strike="noStrike" dirty="0">
                          <a:solidFill>
                            <a:srgbClr val="000000"/>
                          </a:solidFill>
                          <a:effectLst/>
                          <a:latin typeface="Calibri" panose="020F0502020204030204" pitchFamily="34" charset="0"/>
                        </a:rPr>
                        <a:t>Parks &amp; Outdoor Recreation</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13,393.1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1,977.1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6,872.1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1,455.3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3,088.6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145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extLst>
                  <a:ext uri="{0D108BD9-81ED-4DB2-BD59-A6C34878D82A}">
                    <a16:rowId xmlns:a16="http://schemas.microsoft.com/office/drawing/2014/main" xmlns="" val="2978940109"/>
                  </a:ext>
                </a:extLst>
              </a:tr>
              <a:tr h="231778">
                <a:tc>
                  <a:txBody>
                    <a:bodyPr/>
                    <a:lstStyle/>
                    <a:p>
                      <a:pPr algn="l" fontAlgn="b"/>
                      <a:r>
                        <a:rPr lang="en-US" sz="1000" b="0" i="0" u="none" strike="noStrike" dirty="0">
                          <a:solidFill>
                            <a:srgbClr val="000000"/>
                          </a:solidFill>
                          <a:effectLst/>
                          <a:latin typeface="Calibri" panose="020F0502020204030204" pitchFamily="34" charset="0"/>
                        </a:rPr>
                        <a:t>Office of History &amp; Archaeology</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2,406.4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436.7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15.8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1,107.4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846.5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20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extLst>
                  <a:ext uri="{0D108BD9-81ED-4DB2-BD59-A6C34878D82A}">
                    <a16:rowId xmlns:a16="http://schemas.microsoft.com/office/drawing/2014/main" xmlns="" val="4291714308"/>
                  </a:ext>
                </a:extLst>
              </a:tr>
              <a:tr h="231778">
                <a:tc>
                  <a:txBody>
                    <a:bodyPr/>
                    <a:lstStyle/>
                    <a:p>
                      <a:pPr algn="r" fontAlgn="b"/>
                      <a:r>
                        <a:rPr lang="en-US" sz="1000" b="1" i="0" u="none" strike="noStrike" dirty="0">
                          <a:solidFill>
                            <a:srgbClr val="000000"/>
                          </a:solidFill>
                          <a:effectLst/>
                          <a:latin typeface="Calibri" panose="020F0502020204030204" pitchFamily="34" charset="0"/>
                        </a:rPr>
                        <a:t>Division of Parks &amp; Outdoor Recreation</a:t>
                      </a: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15,799.5 </a:t>
                      </a: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2,413.8 </a:t>
                      </a: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6,887.9 </a:t>
                      </a: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2,562.7 </a:t>
                      </a: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3,935.1 </a:t>
                      </a: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165 </a:t>
                      </a: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extLst>
                  <a:ext uri="{0D108BD9-81ED-4DB2-BD59-A6C34878D82A}">
                    <a16:rowId xmlns:a16="http://schemas.microsoft.com/office/drawing/2014/main" xmlns="" val="2344666695"/>
                  </a:ext>
                </a:extLst>
              </a:tr>
            </a:tbl>
          </a:graphicData>
        </a:graphic>
      </p:graphicFrame>
    </p:spTree>
    <p:extLst>
      <p:ext uri="{BB962C8B-B14F-4D97-AF65-F5344CB8AC3E}">
        <p14:creationId xmlns:p14="http://schemas.microsoft.com/office/powerpoint/2010/main" val="2370803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4380" y="762000"/>
            <a:ext cx="8549640" cy="914400"/>
          </a:xfrm>
        </p:spPr>
        <p:txBody>
          <a:bodyPr>
            <a:normAutofit fontScale="90000"/>
          </a:bodyPr>
          <a:lstStyle/>
          <a:p>
            <a:pPr>
              <a:lnSpc>
                <a:spcPct val="80000"/>
              </a:lnSpc>
            </a:pP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Department of Natural Resources</a:t>
            </a:r>
            <a:b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Division of Parks &amp; Outdoor Recreation</a:t>
            </a:r>
            <a:b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FY2018 Governor’s Budget</a:t>
            </a:r>
            <a:r>
              <a:rPr lang="en-US" sz="5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
            </a:r>
            <a:br>
              <a:rPr lang="en-US" sz="5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endParaRPr lang="en-US" dirty="0"/>
          </a:p>
        </p:txBody>
      </p:sp>
      <p:sp>
        <p:nvSpPr>
          <p:cNvPr id="3" name="Subtitle 2"/>
          <p:cNvSpPr>
            <a:spLocks noGrp="1"/>
          </p:cNvSpPr>
          <p:nvPr>
            <p:ph type="subTitle" idx="1"/>
          </p:nvPr>
        </p:nvSpPr>
        <p:spPr>
          <a:xfrm>
            <a:off x="335280" y="1676401"/>
            <a:ext cx="9387840" cy="5527466"/>
          </a:xfrm>
        </p:spPr>
        <p:txBody>
          <a:bodyPr>
            <a:normAutofit/>
          </a:bodyPr>
          <a:lstStyle/>
          <a:p>
            <a:pPr algn="l"/>
            <a:r>
              <a:rPr lang="en-US" sz="1800" b="1" dirty="0">
                <a:solidFill>
                  <a:schemeClr val="tx2"/>
                </a:solidFill>
                <a:latin typeface="Cambria" panose="02040503050406030204" pitchFamily="18" charset="0"/>
              </a:rPr>
              <a:t>Parks &amp; Outdoor Recreation (328.4) UGF/DGF, (1) PFT, (2) PPT, (7) NPs</a:t>
            </a:r>
          </a:p>
          <a:p>
            <a:pPr algn="l"/>
            <a:endParaRPr lang="en-US" sz="1800" dirty="0">
              <a:solidFill>
                <a:schemeClr val="tx2"/>
              </a:solidFill>
              <a:latin typeface="Cambria" panose="02040503050406030204" pitchFamily="18" charset="0"/>
            </a:endParaRPr>
          </a:p>
          <a:p>
            <a:pPr algn="l"/>
            <a:r>
              <a:rPr lang="en-US" sz="1800" dirty="0">
                <a:solidFill>
                  <a:schemeClr val="tx2"/>
                </a:solidFill>
                <a:latin typeface="Cambria" panose="02040503050406030204" pitchFamily="18" charset="0"/>
              </a:rPr>
              <a:t>Not Restoring Parks One-Time Increment – Northern Region Impacts</a:t>
            </a:r>
          </a:p>
          <a:p>
            <a:pPr algn="l"/>
            <a:r>
              <a:rPr lang="en-US" sz="1800" dirty="0">
                <a:solidFill>
                  <a:schemeClr val="tx2"/>
                </a:solidFill>
                <a:latin typeface="Cambria" panose="02040503050406030204" pitchFamily="18" charset="0"/>
              </a:rPr>
              <a:t>The FY2017 budget made $328.4 of the Parks budget a one-time increment (</a:t>
            </a:r>
            <a:r>
              <a:rPr lang="en-US" sz="1800" dirty="0" err="1">
                <a:solidFill>
                  <a:schemeClr val="tx2"/>
                </a:solidFill>
                <a:latin typeface="Cambria" panose="02040503050406030204" pitchFamily="18" charset="0"/>
              </a:rPr>
              <a:t>IncOTI</a:t>
            </a:r>
            <a:r>
              <a:rPr lang="en-US" sz="1800" dirty="0">
                <a:solidFill>
                  <a:schemeClr val="tx2"/>
                </a:solidFill>
                <a:latin typeface="Cambria" panose="02040503050406030204" pitchFamily="18" charset="0"/>
              </a:rPr>
              <a:t>) ($241.2 UGF and $87.2 DGF). The Governor’s FY2018 request does not restore this funding, which will result in reduced staffing in the Delta Junction region and passive management of Fielding Lake and Donnelly Creek State Recreation Sites.</a:t>
            </a:r>
          </a:p>
          <a:p>
            <a:pPr algn="l"/>
            <a:endParaRPr lang="en-US" sz="1800" dirty="0">
              <a:solidFill>
                <a:schemeClr val="tx2"/>
              </a:solidFill>
              <a:latin typeface="Cambria" panose="02040503050406030204" pitchFamily="18" charset="0"/>
            </a:endParaRPr>
          </a:p>
          <a:p>
            <a:pPr algn="l"/>
            <a:r>
              <a:rPr lang="en-US" sz="1800" dirty="0">
                <a:solidFill>
                  <a:schemeClr val="tx2"/>
                </a:solidFill>
                <a:latin typeface="Cambria" panose="02040503050406030204" pitchFamily="18" charset="0"/>
              </a:rPr>
              <a:t>(500.0) UGF, +500.0 DGF – Generate Program Receipts from Increased Park Fees</a:t>
            </a:r>
          </a:p>
          <a:p>
            <a:pPr algn="l"/>
            <a:r>
              <a:rPr lang="en-US" sz="1800" dirty="0">
                <a:solidFill>
                  <a:schemeClr val="tx2"/>
                </a:solidFill>
                <a:latin typeface="Cambria" panose="02040503050406030204" pitchFamily="18" charset="0"/>
              </a:rPr>
              <a:t>Across-the-board fee increases are estimated to bring in an additional $933.0 in revenue in FY2018. The Governor’s budget will utilize $500.0 of this to replace UGF. </a:t>
            </a:r>
          </a:p>
        </p:txBody>
      </p:sp>
      <p:sp>
        <p:nvSpPr>
          <p:cNvPr id="4" name="Rectangle 3"/>
          <p:cNvSpPr/>
          <p:nvPr/>
        </p:nvSpPr>
        <p:spPr>
          <a:xfrm>
            <a:off x="335280" y="457200"/>
            <a:ext cx="9387840" cy="1002232"/>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Slide Number Placeholder 3"/>
          <p:cNvSpPr>
            <a:spLocks noGrp="1"/>
          </p:cNvSpPr>
          <p:nvPr>
            <p:ph type="sldNum" sz="quarter" idx="12"/>
          </p:nvPr>
        </p:nvSpPr>
        <p:spPr>
          <a:xfrm>
            <a:off x="7208520" y="7203866"/>
            <a:ext cx="2346960" cy="413808"/>
          </a:xfrm>
        </p:spPr>
        <p:txBody>
          <a:bodyPr/>
          <a:lstStyle/>
          <a:p>
            <a:pPr>
              <a:defRPr/>
            </a:pPr>
            <a:fld id="{A2EB52D4-89BD-447A-A9C6-CFF890A068E0}" type="slidenum">
              <a:rPr lang="en-US" smtClean="0">
                <a:solidFill>
                  <a:prstClr val="black">
                    <a:tint val="75000"/>
                  </a:prstClr>
                </a:solidFill>
              </a:rPr>
              <a:pPr>
                <a:defRPr/>
              </a:pPr>
              <a:t>16</a:t>
            </a:fld>
            <a:endParaRPr lang="en-US" dirty="0">
              <a:solidFill>
                <a:prstClr val="black">
                  <a:tint val="75000"/>
                </a:prstClr>
              </a:solidFill>
            </a:endParaRPr>
          </a:p>
        </p:txBody>
      </p:sp>
    </p:spTree>
    <p:extLst>
      <p:ext uri="{BB962C8B-B14F-4D97-AF65-F5344CB8AC3E}">
        <p14:creationId xmlns:p14="http://schemas.microsoft.com/office/powerpoint/2010/main" val="28692397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17</a:t>
            </a:fld>
            <a:endParaRPr lang="en-US" dirty="0">
              <a:solidFill>
                <a:prstClr val="black">
                  <a:tint val="75000"/>
                </a:prstClr>
              </a:solidFill>
            </a:endParaRPr>
          </a:p>
        </p:txBody>
      </p:sp>
      <p:sp>
        <p:nvSpPr>
          <p:cNvPr id="6" name="Rectangle 5"/>
          <p:cNvSpPr/>
          <p:nvPr/>
        </p:nvSpPr>
        <p:spPr>
          <a:xfrm>
            <a:off x="335280" y="436034"/>
            <a:ext cx="9387840" cy="1011766"/>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7" name="Rectangle 6"/>
          <p:cNvSpPr/>
          <p:nvPr/>
        </p:nvSpPr>
        <p:spPr>
          <a:xfrm>
            <a:off x="586740" y="533403"/>
            <a:ext cx="8884920" cy="1175706"/>
          </a:xfrm>
          <a:prstGeom prst="rect">
            <a:avLst/>
          </a:prstGeom>
          <a:effectLst/>
        </p:spPr>
        <p:txBody>
          <a:bodyPr wrap="square">
            <a:spAutoFit/>
          </a:bodyPr>
          <a:lstStyle/>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Department of Natural Resources</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Division of Support Services</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FY2018 Governor’s Budget</a:t>
            </a:r>
          </a:p>
          <a:p>
            <a:pPr algn="ctr">
              <a:lnSpc>
                <a:spcPct val="80000"/>
              </a:lnSpc>
            </a:pPr>
            <a:endPar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120867679"/>
              </p:ext>
            </p:extLst>
          </p:nvPr>
        </p:nvGraphicFramePr>
        <p:xfrm>
          <a:off x="503238" y="1752600"/>
          <a:ext cx="9051925" cy="2201106"/>
        </p:xfrm>
        <a:graphic>
          <a:graphicData uri="http://schemas.openxmlformats.org/drawingml/2006/table">
            <a:tbl>
              <a:tblPr/>
              <a:tblGrid>
                <a:gridCol w="2087562">
                  <a:extLst>
                    <a:ext uri="{9D8B030D-6E8A-4147-A177-3AD203B41FA5}">
                      <a16:colId xmlns:a16="http://schemas.microsoft.com/office/drawing/2014/main" xmlns="" val="2445223480"/>
                    </a:ext>
                  </a:extLst>
                </a:gridCol>
                <a:gridCol w="685800">
                  <a:extLst>
                    <a:ext uri="{9D8B030D-6E8A-4147-A177-3AD203B41FA5}">
                      <a16:colId xmlns:a16="http://schemas.microsoft.com/office/drawing/2014/main" xmlns="" val="3368101768"/>
                    </a:ext>
                  </a:extLst>
                </a:gridCol>
                <a:gridCol w="838200">
                  <a:extLst>
                    <a:ext uri="{9D8B030D-6E8A-4147-A177-3AD203B41FA5}">
                      <a16:colId xmlns:a16="http://schemas.microsoft.com/office/drawing/2014/main" xmlns="" val="3920192468"/>
                    </a:ext>
                  </a:extLst>
                </a:gridCol>
                <a:gridCol w="532661">
                  <a:extLst>
                    <a:ext uri="{9D8B030D-6E8A-4147-A177-3AD203B41FA5}">
                      <a16:colId xmlns:a16="http://schemas.microsoft.com/office/drawing/2014/main" xmlns="" val="1499919378"/>
                    </a:ext>
                  </a:extLst>
                </a:gridCol>
                <a:gridCol w="585682">
                  <a:extLst>
                    <a:ext uri="{9D8B030D-6E8A-4147-A177-3AD203B41FA5}">
                      <a16:colId xmlns:a16="http://schemas.microsoft.com/office/drawing/2014/main" xmlns="" val="240209477"/>
                    </a:ext>
                  </a:extLst>
                </a:gridCol>
                <a:gridCol w="669351">
                  <a:extLst>
                    <a:ext uri="{9D8B030D-6E8A-4147-A177-3AD203B41FA5}">
                      <a16:colId xmlns:a16="http://schemas.microsoft.com/office/drawing/2014/main" xmlns="" val="252293064"/>
                    </a:ext>
                  </a:extLst>
                </a:gridCol>
                <a:gridCol w="648434">
                  <a:extLst>
                    <a:ext uri="{9D8B030D-6E8A-4147-A177-3AD203B41FA5}">
                      <a16:colId xmlns:a16="http://schemas.microsoft.com/office/drawing/2014/main" xmlns="" val="692795318"/>
                    </a:ext>
                  </a:extLst>
                </a:gridCol>
                <a:gridCol w="742561">
                  <a:extLst>
                    <a:ext uri="{9D8B030D-6E8A-4147-A177-3AD203B41FA5}">
                      <a16:colId xmlns:a16="http://schemas.microsoft.com/office/drawing/2014/main" xmlns="" val="1184514305"/>
                    </a:ext>
                  </a:extLst>
                </a:gridCol>
                <a:gridCol w="847148">
                  <a:extLst>
                    <a:ext uri="{9D8B030D-6E8A-4147-A177-3AD203B41FA5}">
                      <a16:colId xmlns:a16="http://schemas.microsoft.com/office/drawing/2014/main" xmlns="" val="1258844674"/>
                    </a:ext>
                  </a:extLst>
                </a:gridCol>
                <a:gridCol w="763478">
                  <a:extLst>
                    <a:ext uri="{9D8B030D-6E8A-4147-A177-3AD203B41FA5}">
                      <a16:colId xmlns:a16="http://schemas.microsoft.com/office/drawing/2014/main" xmlns="" val="3535273717"/>
                    </a:ext>
                  </a:extLst>
                </a:gridCol>
                <a:gridCol w="651048">
                  <a:extLst>
                    <a:ext uri="{9D8B030D-6E8A-4147-A177-3AD203B41FA5}">
                      <a16:colId xmlns:a16="http://schemas.microsoft.com/office/drawing/2014/main" xmlns="" val="436057177"/>
                    </a:ext>
                  </a:extLst>
                </a:gridCol>
              </a:tblGrid>
              <a:tr h="313940">
                <a:tc>
                  <a:txBody>
                    <a:bodyPr/>
                    <a:lstStyle/>
                    <a:p>
                      <a:pPr algn="ctr" fontAlgn="b"/>
                      <a:r>
                        <a:rPr lang="en-US" sz="1000" b="0" i="0" u="none" strike="noStrike">
                          <a:solidFill>
                            <a:srgbClr val="000000"/>
                          </a:solidFill>
                          <a:effectLst/>
                          <a:latin typeface="Calibri" panose="020F0502020204030204" pitchFamily="34" charset="0"/>
                        </a:rPr>
                        <a:t>By Component</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1" i="0" u="none" strike="noStrike">
                          <a:solidFill>
                            <a:srgbClr val="000000"/>
                          </a:solidFill>
                          <a:effectLst/>
                          <a:latin typeface="Calibri" panose="020F0502020204030204" pitchFamily="34" charset="0"/>
                        </a:rPr>
                        <a:t>Funding in Thousands</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By Fund Category</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Positions</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Alaskans Served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Recovered From Fees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Importance to Mission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Rating of Effectiveness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Constitutionally Required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Federally Required</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Required by Statute</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xmlns="" val="1063674503"/>
                  </a:ext>
                </a:extLst>
              </a:tr>
              <a:tr h="313940">
                <a:tc>
                  <a:txBody>
                    <a:bodyPr/>
                    <a:lstStyle/>
                    <a:p>
                      <a:pPr algn="l" fontAlgn="b"/>
                      <a:r>
                        <a:rPr lang="en-US" sz="1000" b="0" i="0" u="none" strike="noStrike">
                          <a:solidFill>
                            <a:srgbClr val="000000"/>
                          </a:solidFill>
                          <a:effectLst/>
                          <a:latin typeface="Calibri" panose="020F0502020204030204" pitchFamily="34" charset="0"/>
                        </a:rPr>
                        <a:t>Information Resource Management</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4,386.4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3,230.5</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1,155.9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No</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a:solidFill>
                            <a:srgbClr val="000000"/>
                          </a:solidFill>
                          <a:effectLst/>
                          <a:latin typeface="Calibri" panose="020F0502020204030204" pitchFamily="34" charset="0"/>
                        </a:rPr>
                        <a:t>No</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096536319"/>
                  </a:ext>
                </a:extLst>
              </a:tr>
              <a:tr h="156970">
                <a:tc>
                  <a:txBody>
                    <a:bodyPr/>
                    <a:lstStyle/>
                    <a:p>
                      <a:pPr algn="l" fontAlgn="b"/>
                      <a:r>
                        <a:rPr lang="en-US" sz="1000" b="0" i="0" u="none" strike="noStrike" dirty="0">
                          <a:solidFill>
                            <a:srgbClr val="000000"/>
                          </a:solidFill>
                          <a:effectLst/>
                          <a:latin typeface="Calibri" panose="020F0502020204030204" pitchFamily="34" charset="0"/>
                        </a:rPr>
                        <a:t>Recorder's Office/</a:t>
                      </a:r>
                    </a:p>
                    <a:p>
                      <a:pPr algn="l" fontAlgn="b"/>
                      <a:r>
                        <a:rPr lang="en-US" sz="1000" b="0" i="0" u="none" strike="noStrike" dirty="0">
                          <a:solidFill>
                            <a:srgbClr val="000000"/>
                          </a:solidFill>
                          <a:effectLst/>
                          <a:latin typeface="Calibri" panose="020F0502020204030204" pitchFamily="34" charset="0"/>
                        </a:rPr>
                        <a:t>Uniform Commercial Code</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3,795.4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DGF: 3,795.4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38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No</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a:solidFill>
                            <a:srgbClr val="000000"/>
                          </a:solidFill>
                          <a:effectLst/>
                          <a:latin typeface="Calibri" panose="020F0502020204030204" pitchFamily="34" charset="0"/>
                        </a:rPr>
                        <a:t>AS 40.17</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355937998"/>
                  </a:ext>
                </a:extLst>
              </a:tr>
              <a:tr h="313940">
                <a:tc>
                  <a:txBody>
                    <a:bodyPr/>
                    <a:lstStyle/>
                    <a:p>
                      <a:pPr algn="l" fontAlgn="b"/>
                      <a:r>
                        <a:rPr lang="en-US" sz="1000" b="0" i="0" u="none" strike="noStrike" dirty="0">
                          <a:solidFill>
                            <a:srgbClr val="000000"/>
                          </a:solidFill>
                          <a:effectLst/>
                          <a:latin typeface="Calibri" panose="020F0502020204030204" pitchFamily="34" charset="0"/>
                        </a:rPr>
                        <a:t>Administrative Services</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3,544.6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a:solidFill>
                            <a:srgbClr val="000000"/>
                          </a:solidFill>
                          <a:effectLst/>
                          <a:latin typeface="Calibri" panose="020F0502020204030204" pitchFamily="34" charset="0"/>
                        </a:rPr>
                        <a:t> UGF: 2,345.1</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Other: 1,199.5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28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Important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No</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37.05</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18718004"/>
                  </a:ext>
                </a:extLst>
              </a:tr>
              <a:tr h="156970">
                <a:tc>
                  <a:txBody>
                    <a:bodyPr/>
                    <a:lstStyle/>
                    <a:p>
                      <a:pPr algn="r" fontAlgn="b"/>
                      <a:r>
                        <a:rPr lang="en-US" sz="900" b="1" i="0" u="none" strike="noStrike">
                          <a:solidFill>
                            <a:srgbClr val="000000"/>
                          </a:solidFill>
                          <a:effectLst/>
                          <a:latin typeface="Calibri" panose="020F0502020204030204" pitchFamily="34" charset="0"/>
                        </a:rPr>
                        <a:t>Totals</a:t>
                      </a: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900" b="1" i="0" u="none" strike="noStrike">
                          <a:solidFill>
                            <a:srgbClr val="000000"/>
                          </a:solidFill>
                          <a:effectLst/>
                          <a:latin typeface="Calibri" panose="020F0502020204030204" pitchFamily="34" charset="0"/>
                        </a:rPr>
                        <a:t>      11,726.4 </a:t>
                      </a: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900" b="1" i="0" u="none" strike="noStrike">
                          <a:solidFill>
                            <a:srgbClr val="000000"/>
                          </a:solidFill>
                          <a:effectLst/>
                          <a:latin typeface="Calibri" panose="020F0502020204030204" pitchFamily="34" charset="0"/>
                        </a:rPr>
                        <a:t> </a:t>
                      </a: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900" b="1" i="0" u="none" strike="noStrike" dirty="0">
                          <a:solidFill>
                            <a:srgbClr val="000000"/>
                          </a:solidFill>
                          <a:effectLst/>
                          <a:latin typeface="Calibri" panose="020F0502020204030204" pitchFamily="34" charset="0"/>
                        </a:rPr>
                        <a:t>             66 </a:t>
                      </a: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2340591681"/>
                  </a:ext>
                </a:extLst>
              </a:tr>
              <a:tr h="156970">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extLst>
                  <a:ext uri="{0D108BD9-81ED-4DB2-BD59-A6C34878D82A}">
                    <a16:rowId xmlns:a16="http://schemas.microsoft.com/office/drawing/2014/main" xmlns="" val="2547473338"/>
                  </a:ext>
                </a:extLst>
              </a:tr>
              <a:tr h="156970">
                <a:tc>
                  <a:txBody>
                    <a:bodyPr/>
                    <a:lstStyle/>
                    <a:p>
                      <a:pPr algn="l" fontAlgn="b"/>
                      <a:endParaRPr lang="en-US" sz="900" b="0" i="0" u="none" strike="noStrike" dirty="0">
                        <a:solidFill>
                          <a:srgbClr val="000000"/>
                        </a:solidFill>
                        <a:effectLst/>
                        <a:latin typeface="Calibri" panose="020F0502020204030204" pitchFamily="34" charset="0"/>
                      </a:endParaRPr>
                    </a:p>
                  </a:txBody>
                  <a:tcPr marL="7848" marR="7848" marT="78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extLst>
                  <a:ext uri="{0D108BD9-81ED-4DB2-BD59-A6C34878D82A}">
                    <a16:rowId xmlns:a16="http://schemas.microsoft.com/office/drawing/2014/main" xmlns="" val="1999804074"/>
                  </a:ext>
                </a:extLst>
              </a:tr>
              <a:tr h="156970">
                <a:tc>
                  <a:txBody>
                    <a:bodyPr/>
                    <a:lstStyle/>
                    <a:p>
                      <a:pPr algn="ctr" fontAlgn="b"/>
                      <a:r>
                        <a:rPr lang="en-US" sz="1000" b="0" i="0" u="none" strike="noStrike" dirty="0">
                          <a:solidFill>
                            <a:srgbClr val="000000"/>
                          </a:solidFill>
                          <a:effectLst/>
                          <a:latin typeface="Calibri" panose="020F0502020204030204" pitchFamily="34" charset="0"/>
                        </a:rPr>
                        <a:t>By Division</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TOTAL</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UGF</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DGF</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FED</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OTHER</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Positions</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endParaRPr lang="en-US" sz="1000" b="0" i="0" u="none" strike="noStrike">
                        <a:solidFill>
                          <a:srgbClr val="000000"/>
                        </a:solidFill>
                        <a:effectLst/>
                        <a:latin typeface="Calibri" panose="020F0502020204030204" pitchFamily="34" charset="0"/>
                      </a:endParaRPr>
                    </a:p>
                  </a:txBody>
                  <a:tcPr marL="7848" marR="7848" marT="78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extLst>
                  <a:ext uri="{0D108BD9-81ED-4DB2-BD59-A6C34878D82A}">
                    <a16:rowId xmlns:a16="http://schemas.microsoft.com/office/drawing/2014/main" xmlns="" val="3327302641"/>
                  </a:ext>
                </a:extLst>
              </a:tr>
              <a:tr h="284115">
                <a:tc>
                  <a:txBody>
                    <a:bodyPr/>
                    <a:lstStyle/>
                    <a:p>
                      <a:pPr algn="r" fontAlgn="b"/>
                      <a:r>
                        <a:rPr lang="en-US" sz="1000" b="1" i="0" u="none" strike="noStrike" dirty="0">
                          <a:solidFill>
                            <a:srgbClr val="000000"/>
                          </a:solidFill>
                          <a:effectLst/>
                          <a:latin typeface="Calibri" panose="020F0502020204030204" pitchFamily="34" charset="0"/>
                        </a:rPr>
                        <a:t>Support Services Division</a:t>
                      </a:r>
                    </a:p>
                  </a:txBody>
                  <a:tcPr marL="7848" marR="7848" marT="784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11,726.4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5,575.6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3,795.4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2,355.4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66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848" marR="7848" marT="78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7848" marR="7848" marT="7848" marB="0" anchor="b">
                    <a:lnL>
                      <a:noFill/>
                    </a:lnL>
                    <a:lnR>
                      <a:noFill/>
                    </a:lnR>
                    <a:lnT>
                      <a:noFill/>
                    </a:lnT>
                    <a:lnB>
                      <a:noFill/>
                    </a:lnB>
                  </a:tcPr>
                </a:tc>
                <a:extLst>
                  <a:ext uri="{0D108BD9-81ED-4DB2-BD59-A6C34878D82A}">
                    <a16:rowId xmlns:a16="http://schemas.microsoft.com/office/drawing/2014/main" xmlns="" val="1445777653"/>
                  </a:ext>
                </a:extLst>
              </a:tr>
            </a:tbl>
          </a:graphicData>
        </a:graphic>
      </p:graphicFrame>
    </p:spTree>
    <p:extLst>
      <p:ext uri="{BB962C8B-B14F-4D97-AF65-F5344CB8AC3E}">
        <p14:creationId xmlns:p14="http://schemas.microsoft.com/office/powerpoint/2010/main" val="12319593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4380" y="762000"/>
            <a:ext cx="8549640" cy="914400"/>
          </a:xfrm>
        </p:spPr>
        <p:txBody>
          <a:bodyPr>
            <a:normAutofit fontScale="90000"/>
          </a:bodyPr>
          <a:lstStyle/>
          <a:p>
            <a:pPr>
              <a:lnSpc>
                <a:spcPct val="80000"/>
              </a:lnSpc>
            </a:pP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Department of Natural Resources</a:t>
            </a:r>
            <a:b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Division of Support Services</a:t>
            </a:r>
            <a:b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FY2018 Governor’s Budget</a:t>
            </a:r>
            <a:r>
              <a:rPr lang="en-US" sz="5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
            </a:r>
            <a:br>
              <a:rPr lang="en-US" sz="5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endParaRPr lang="en-US" dirty="0"/>
          </a:p>
        </p:txBody>
      </p:sp>
      <p:sp>
        <p:nvSpPr>
          <p:cNvPr id="3" name="Subtitle 2"/>
          <p:cNvSpPr>
            <a:spLocks noGrp="1"/>
          </p:cNvSpPr>
          <p:nvPr>
            <p:ph type="subTitle" idx="1"/>
          </p:nvPr>
        </p:nvSpPr>
        <p:spPr>
          <a:xfrm>
            <a:off x="335280" y="1676400"/>
            <a:ext cx="9387840" cy="5527466"/>
          </a:xfrm>
        </p:spPr>
        <p:txBody>
          <a:bodyPr>
            <a:noAutofit/>
          </a:bodyPr>
          <a:lstStyle/>
          <a:p>
            <a:pPr algn="l"/>
            <a:r>
              <a:rPr lang="en-US" sz="1800" b="1" dirty="0">
                <a:solidFill>
                  <a:schemeClr val="tx2"/>
                </a:solidFill>
                <a:latin typeface="Cambria" panose="02040503050406030204" pitchFamily="18" charset="0"/>
              </a:rPr>
              <a:t>Support Services Division (768.4) UGF/DGF, (6) PFT, (1) PPT</a:t>
            </a:r>
            <a:endParaRPr lang="en-US" sz="1800" dirty="0">
              <a:solidFill>
                <a:schemeClr val="tx2"/>
              </a:solidFill>
              <a:latin typeface="Cambria" panose="02040503050406030204" pitchFamily="18" charset="0"/>
            </a:endParaRPr>
          </a:p>
          <a:p>
            <a:pPr algn="l"/>
            <a:endParaRPr lang="en-US" sz="1800" dirty="0">
              <a:solidFill>
                <a:schemeClr val="tx2"/>
              </a:solidFill>
              <a:latin typeface="Cambria" panose="02040503050406030204" pitchFamily="18" charset="0"/>
            </a:endParaRPr>
          </a:p>
          <a:p>
            <a:pPr algn="l"/>
            <a:r>
              <a:rPr lang="en-US" sz="1800" b="1" dirty="0">
                <a:solidFill>
                  <a:schemeClr val="tx2"/>
                </a:solidFill>
                <a:latin typeface="Cambria" panose="02040503050406030204" pitchFamily="18" charset="0"/>
              </a:rPr>
              <a:t>Recorder’s Office/Uniform Commercial Code</a:t>
            </a:r>
          </a:p>
          <a:p>
            <a:pPr algn="l"/>
            <a:r>
              <a:rPr lang="en-US" sz="1800" dirty="0">
                <a:solidFill>
                  <a:schemeClr val="tx2"/>
                </a:solidFill>
                <a:latin typeface="Cambria" panose="02040503050406030204" pitchFamily="18" charset="0"/>
              </a:rPr>
              <a:t>(750.0) DGF Recorder's Office Consolidation and Efficiencies; delete 7 positions</a:t>
            </a:r>
          </a:p>
          <a:p>
            <a:pPr algn="l"/>
            <a:r>
              <a:rPr lang="en-US" sz="1800" dirty="0">
                <a:solidFill>
                  <a:schemeClr val="tx2"/>
                </a:solidFill>
                <a:latin typeface="Cambria" panose="02040503050406030204" pitchFamily="18" charset="0"/>
              </a:rPr>
              <a:t>This continues a consolidation process in the Recorder’s Office begun in FY16. With electronic recording fewer offices and staff are needed. This will eliminate positions in Kenai, Palmer, Fairbanks, and Juneau, but the impact to the public will be minimal as offices remain open in those cities. While the reduction is DGF, unspent program receipts will lapse to the general fund, revenue will remain unaffected, increasing UGF revenue and reducing the budget deficit. </a:t>
            </a:r>
          </a:p>
          <a:p>
            <a:pPr algn="l"/>
            <a:endParaRPr lang="en-US" sz="1800" b="1" dirty="0">
              <a:solidFill>
                <a:schemeClr val="tx2"/>
              </a:solidFill>
              <a:latin typeface="Cambria" panose="02040503050406030204" pitchFamily="18" charset="0"/>
            </a:endParaRPr>
          </a:p>
          <a:p>
            <a:pPr algn="l"/>
            <a:r>
              <a:rPr lang="en-US" sz="1800" b="1" dirty="0">
                <a:solidFill>
                  <a:schemeClr val="tx2"/>
                </a:solidFill>
                <a:latin typeface="Cambria" panose="02040503050406030204" pitchFamily="18" charset="0"/>
              </a:rPr>
              <a:t>Information Resource Management</a:t>
            </a:r>
          </a:p>
          <a:p>
            <a:pPr algn="l"/>
            <a:r>
              <a:rPr lang="en-US" sz="1800" dirty="0">
                <a:solidFill>
                  <a:schemeClr val="tx2"/>
                </a:solidFill>
                <a:latin typeface="Cambria" panose="02040503050406030204" pitchFamily="18" charset="0"/>
              </a:rPr>
              <a:t>Transfer 34 positions to Office of Information Technology for IT Consolidation; funding remains in DNR.</a:t>
            </a:r>
          </a:p>
          <a:p>
            <a:pPr algn="l"/>
            <a:endParaRPr lang="en-US" sz="1800" dirty="0">
              <a:solidFill>
                <a:schemeClr val="tx2"/>
              </a:solidFill>
              <a:latin typeface="Cambria" panose="02040503050406030204" pitchFamily="18" charset="0"/>
            </a:endParaRPr>
          </a:p>
          <a:p>
            <a:pPr algn="l"/>
            <a:r>
              <a:rPr lang="en-US" sz="1800" b="1" dirty="0">
                <a:solidFill>
                  <a:schemeClr val="tx2"/>
                </a:solidFill>
                <a:latin typeface="Cambria" panose="02040503050406030204" pitchFamily="18" charset="0"/>
              </a:rPr>
              <a:t>Administrative Services</a:t>
            </a:r>
          </a:p>
          <a:p>
            <a:pPr algn="l"/>
            <a:r>
              <a:rPr lang="en-US" sz="1800" dirty="0">
                <a:solidFill>
                  <a:schemeClr val="tx2"/>
                </a:solidFill>
                <a:latin typeface="Cambria" panose="02040503050406030204" pitchFamily="18" charset="0"/>
              </a:rPr>
              <a:t>Transfer 3 positions to Shared Services of Alaska (</a:t>
            </a:r>
            <a:r>
              <a:rPr lang="en-US" sz="1800" dirty="0" err="1">
                <a:solidFill>
                  <a:schemeClr val="tx2"/>
                </a:solidFill>
                <a:latin typeface="Cambria" panose="02040503050406030204" pitchFamily="18" charset="0"/>
              </a:rPr>
              <a:t>SSoA</a:t>
            </a:r>
            <a:r>
              <a:rPr lang="en-US" sz="1800" dirty="0">
                <a:solidFill>
                  <a:schemeClr val="tx2"/>
                </a:solidFill>
                <a:latin typeface="Cambria" panose="02040503050406030204" pitchFamily="18" charset="0"/>
              </a:rPr>
              <a:t>), (18.4</a:t>
            </a:r>
            <a:r>
              <a:rPr lang="en-US" sz="1800">
                <a:solidFill>
                  <a:schemeClr val="tx2"/>
                </a:solidFill>
                <a:latin typeface="Cambria" panose="02040503050406030204" pitchFamily="18" charset="0"/>
              </a:rPr>
              <a:t>) UGF. </a:t>
            </a:r>
            <a:r>
              <a:rPr lang="en-US" sz="1800" dirty="0">
                <a:solidFill>
                  <a:schemeClr val="tx2"/>
                </a:solidFill>
                <a:latin typeface="Cambria" panose="02040503050406030204" pitchFamily="18" charset="0"/>
              </a:rPr>
              <a:t>This cut represents 10% of the transferred positions with the remaining 90% moved to the contractual line to fund Reimbursable Services Agreements with the </a:t>
            </a:r>
            <a:r>
              <a:rPr lang="en-US" sz="1800" dirty="0" err="1">
                <a:solidFill>
                  <a:schemeClr val="tx2"/>
                </a:solidFill>
                <a:latin typeface="Cambria" panose="02040503050406030204" pitchFamily="18" charset="0"/>
              </a:rPr>
              <a:t>SSoA</a:t>
            </a:r>
            <a:r>
              <a:rPr lang="en-US" sz="1800" dirty="0">
                <a:solidFill>
                  <a:schemeClr val="tx2"/>
                </a:solidFill>
                <a:latin typeface="Cambria" panose="02040503050406030204" pitchFamily="18" charset="0"/>
              </a:rPr>
              <a:t>.</a:t>
            </a:r>
          </a:p>
        </p:txBody>
      </p:sp>
      <p:sp>
        <p:nvSpPr>
          <p:cNvPr id="4" name="Rectangle 3"/>
          <p:cNvSpPr/>
          <p:nvPr/>
        </p:nvSpPr>
        <p:spPr>
          <a:xfrm>
            <a:off x="335280" y="457200"/>
            <a:ext cx="9387840" cy="1002232"/>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Slide Number Placeholder 3"/>
          <p:cNvSpPr>
            <a:spLocks noGrp="1"/>
          </p:cNvSpPr>
          <p:nvPr>
            <p:ph type="sldNum" sz="quarter" idx="12"/>
          </p:nvPr>
        </p:nvSpPr>
        <p:spPr>
          <a:xfrm>
            <a:off x="7208520" y="7203866"/>
            <a:ext cx="2346960" cy="413808"/>
          </a:xfrm>
        </p:spPr>
        <p:txBody>
          <a:bodyPr/>
          <a:lstStyle/>
          <a:p>
            <a:pPr>
              <a:defRPr/>
            </a:pPr>
            <a:fld id="{A2EB52D4-89BD-447A-A9C6-CFF890A068E0}" type="slidenum">
              <a:rPr lang="en-US" smtClean="0">
                <a:solidFill>
                  <a:prstClr val="black">
                    <a:tint val="75000"/>
                  </a:prstClr>
                </a:solidFill>
              </a:rPr>
              <a:pPr>
                <a:defRPr/>
              </a:pPr>
              <a:t>18</a:t>
            </a:fld>
            <a:endParaRPr lang="en-US" dirty="0">
              <a:solidFill>
                <a:prstClr val="black">
                  <a:tint val="75000"/>
                </a:prstClr>
              </a:solidFill>
            </a:endParaRPr>
          </a:p>
        </p:txBody>
      </p:sp>
    </p:spTree>
    <p:extLst>
      <p:ext uri="{BB962C8B-B14F-4D97-AF65-F5344CB8AC3E}">
        <p14:creationId xmlns:p14="http://schemas.microsoft.com/office/powerpoint/2010/main" val="3575988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19</a:t>
            </a:fld>
            <a:endParaRPr lang="en-US" dirty="0">
              <a:solidFill>
                <a:prstClr val="black">
                  <a:tint val="75000"/>
                </a:prstClr>
              </a:solidFill>
            </a:endParaRPr>
          </a:p>
        </p:txBody>
      </p:sp>
      <p:sp>
        <p:nvSpPr>
          <p:cNvPr id="6" name="Rectangle 5"/>
          <p:cNvSpPr/>
          <p:nvPr/>
        </p:nvSpPr>
        <p:spPr>
          <a:xfrm>
            <a:off x="335280" y="436034"/>
            <a:ext cx="9387840" cy="1011766"/>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7" name="Rectangle 6"/>
          <p:cNvSpPr/>
          <p:nvPr/>
        </p:nvSpPr>
        <p:spPr>
          <a:xfrm>
            <a:off x="586740" y="533403"/>
            <a:ext cx="8884920" cy="1175706"/>
          </a:xfrm>
          <a:prstGeom prst="rect">
            <a:avLst/>
          </a:prstGeom>
          <a:effectLst/>
        </p:spPr>
        <p:txBody>
          <a:bodyPr wrap="square">
            <a:spAutoFit/>
          </a:bodyPr>
          <a:lstStyle/>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Department of Natural Resources</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Other Components</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FY2018 Governor’s Budget</a:t>
            </a:r>
          </a:p>
          <a:p>
            <a:pPr algn="ctr">
              <a:lnSpc>
                <a:spcPct val="80000"/>
              </a:lnSpc>
            </a:pPr>
            <a:endPar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838937645"/>
              </p:ext>
            </p:extLst>
          </p:nvPr>
        </p:nvGraphicFramePr>
        <p:xfrm>
          <a:off x="335280" y="1600200"/>
          <a:ext cx="9387840" cy="3810000"/>
        </p:xfrm>
        <a:graphic>
          <a:graphicData uri="http://schemas.openxmlformats.org/drawingml/2006/table">
            <a:tbl>
              <a:tblPr/>
              <a:tblGrid>
                <a:gridCol w="2353739">
                  <a:extLst>
                    <a:ext uri="{9D8B030D-6E8A-4147-A177-3AD203B41FA5}">
                      <a16:colId xmlns:a16="http://schemas.microsoft.com/office/drawing/2014/main" xmlns="" val="2776619230"/>
                    </a:ext>
                  </a:extLst>
                </a:gridCol>
                <a:gridCol w="629110">
                  <a:extLst>
                    <a:ext uri="{9D8B030D-6E8A-4147-A177-3AD203B41FA5}">
                      <a16:colId xmlns:a16="http://schemas.microsoft.com/office/drawing/2014/main" xmlns="" val="3361530884"/>
                    </a:ext>
                  </a:extLst>
                </a:gridCol>
                <a:gridCol w="802658">
                  <a:extLst>
                    <a:ext uri="{9D8B030D-6E8A-4147-A177-3AD203B41FA5}">
                      <a16:colId xmlns:a16="http://schemas.microsoft.com/office/drawing/2014/main" xmlns="" val="488287435"/>
                    </a:ext>
                  </a:extLst>
                </a:gridCol>
                <a:gridCol w="512508">
                  <a:extLst>
                    <a:ext uri="{9D8B030D-6E8A-4147-A177-3AD203B41FA5}">
                      <a16:colId xmlns:a16="http://schemas.microsoft.com/office/drawing/2014/main" xmlns="" val="33565158"/>
                    </a:ext>
                  </a:extLst>
                </a:gridCol>
                <a:gridCol w="607417">
                  <a:extLst>
                    <a:ext uri="{9D8B030D-6E8A-4147-A177-3AD203B41FA5}">
                      <a16:colId xmlns:a16="http://schemas.microsoft.com/office/drawing/2014/main" xmlns="" val="2726568358"/>
                    </a:ext>
                  </a:extLst>
                </a:gridCol>
                <a:gridCol w="694190">
                  <a:extLst>
                    <a:ext uri="{9D8B030D-6E8A-4147-A177-3AD203B41FA5}">
                      <a16:colId xmlns:a16="http://schemas.microsoft.com/office/drawing/2014/main" xmlns="" val="738151976"/>
                    </a:ext>
                  </a:extLst>
                </a:gridCol>
                <a:gridCol w="672497">
                  <a:extLst>
                    <a:ext uri="{9D8B030D-6E8A-4147-A177-3AD203B41FA5}">
                      <a16:colId xmlns:a16="http://schemas.microsoft.com/office/drawing/2014/main" xmlns="" val="1360454340"/>
                    </a:ext>
                  </a:extLst>
                </a:gridCol>
                <a:gridCol w="770117">
                  <a:extLst>
                    <a:ext uri="{9D8B030D-6E8A-4147-A177-3AD203B41FA5}">
                      <a16:colId xmlns:a16="http://schemas.microsoft.com/office/drawing/2014/main" xmlns="" val="302584869"/>
                    </a:ext>
                  </a:extLst>
                </a:gridCol>
                <a:gridCol w="878585">
                  <a:extLst>
                    <a:ext uri="{9D8B030D-6E8A-4147-A177-3AD203B41FA5}">
                      <a16:colId xmlns:a16="http://schemas.microsoft.com/office/drawing/2014/main" xmlns="" val="3946342118"/>
                    </a:ext>
                  </a:extLst>
                </a:gridCol>
                <a:gridCol w="791811">
                  <a:extLst>
                    <a:ext uri="{9D8B030D-6E8A-4147-A177-3AD203B41FA5}">
                      <a16:colId xmlns:a16="http://schemas.microsoft.com/office/drawing/2014/main" xmlns="" val="2587450659"/>
                    </a:ext>
                  </a:extLst>
                </a:gridCol>
                <a:gridCol w="675208">
                  <a:extLst>
                    <a:ext uri="{9D8B030D-6E8A-4147-A177-3AD203B41FA5}">
                      <a16:colId xmlns:a16="http://schemas.microsoft.com/office/drawing/2014/main" xmlns="" val="1435478836"/>
                    </a:ext>
                  </a:extLst>
                </a:gridCol>
              </a:tblGrid>
              <a:tr h="349381">
                <a:tc>
                  <a:txBody>
                    <a:bodyPr/>
                    <a:lstStyle/>
                    <a:p>
                      <a:pPr algn="ctr" fontAlgn="b"/>
                      <a:r>
                        <a:rPr lang="en-US" sz="900" b="0" i="0" u="none" strike="noStrike">
                          <a:solidFill>
                            <a:srgbClr val="000000"/>
                          </a:solidFill>
                          <a:effectLst/>
                          <a:latin typeface="Calibri" panose="020F0502020204030204" pitchFamily="34" charset="0"/>
                        </a:rPr>
                        <a:t>By Component</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1" i="0" u="none" strike="noStrike">
                          <a:solidFill>
                            <a:srgbClr val="000000"/>
                          </a:solidFill>
                          <a:effectLst/>
                          <a:latin typeface="Calibri" panose="020F0502020204030204" pitchFamily="34" charset="0"/>
                        </a:rPr>
                        <a:t>Funding in Thousands</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By Fund Category</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Positions</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Alaskans Served</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Recovered From Fees</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Importance to Mission</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Rating of Effectiveness</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Constitutionally Required</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Federally Required</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Required by Statute</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xmlns="" val="3341372799"/>
                  </a:ext>
                </a:extLst>
              </a:tr>
              <a:tr h="349381">
                <a:tc>
                  <a:txBody>
                    <a:bodyPr/>
                    <a:lstStyle/>
                    <a:p>
                      <a:pPr algn="l" fontAlgn="b"/>
                      <a:r>
                        <a:rPr lang="en-US" sz="900" b="0" i="0" u="none" strike="noStrike">
                          <a:solidFill>
                            <a:srgbClr val="000000"/>
                          </a:solidFill>
                          <a:effectLst/>
                          <a:latin typeface="Calibri" panose="020F0502020204030204" pitchFamily="34" charset="0"/>
                        </a:rPr>
                        <a:t>Commissioner's Office</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1" i="0" u="none" strike="noStrike" dirty="0">
                          <a:solidFill>
                            <a:srgbClr val="000000"/>
                          </a:solidFill>
                          <a:effectLst/>
                          <a:latin typeface="Calibri" panose="020F0502020204030204" pitchFamily="34" charset="0"/>
                        </a:rPr>
                        <a:t>        1,689.2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900" b="0" i="0" u="none" strike="noStrike">
                          <a:solidFill>
                            <a:srgbClr val="000000"/>
                          </a:solidFill>
                          <a:effectLst/>
                          <a:latin typeface="Calibri" panose="020F0502020204030204" pitchFamily="34" charset="0"/>
                        </a:rPr>
                        <a:t> UGF: 1,180.7</a:t>
                      </a:r>
                      <a:br>
                        <a:rPr lang="en-US" sz="900" b="0" i="0" u="none" strike="noStrike">
                          <a:solidFill>
                            <a:srgbClr val="000000"/>
                          </a:solidFill>
                          <a:effectLst/>
                          <a:latin typeface="Calibri" panose="020F0502020204030204" pitchFamily="34" charset="0"/>
                        </a:rPr>
                      </a:br>
                      <a:r>
                        <a:rPr lang="en-US" sz="900" b="0" i="0" u="none" strike="noStrike">
                          <a:solidFill>
                            <a:srgbClr val="000000"/>
                          </a:solidFill>
                          <a:effectLst/>
                          <a:latin typeface="Calibri" panose="020F0502020204030204" pitchFamily="34" charset="0"/>
                        </a:rPr>
                        <a:t>Other: 508.5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                9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 All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Critical</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Supports </a:t>
                      </a:r>
                      <a:br>
                        <a:rPr lang="en-US" sz="900" b="0" i="0" u="none" strike="noStrike">
                          <a:solidFill>
                            <a:srgbClr val="000000"/>
                          </a:solidFill>
                          <a:effectLst/>
                          <a:latin typeface="Calibri" panose="020F0502020204030204" pitchFamily="34" charset="0"/>
                        </a:rPr>
                      </a:br>
                      <a:r>
                        <a:rPr lang="en-US" sz="900" b="0" i="0" u="none" strike="noStrike">
                          <a:solidFill>
                            <a:srgbClr val="000000"/>
                          </a:solidFill>
                          <a:effectLst/>
                          <a:latin typeface="Calibri" panose="020F0502020204030204" pitchFamily="34" charset="0"/>
                        </a:rPr>
                        <a:t>Article VIII</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No</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No</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245207057"/>
                  </a:ext>
                </a:extLst>
              </a:tr>
              <a:tr h="524071">
                <a:tc>
                  <a:txBody>
                    <a:bodyPr/>
                    <a:lstStyle/>
                    <a:p>
                      <a:pPr algn="l" fontAlgn="b"/>
                      <a:r>
                        <a:rPr lang="en-US" sz="900" b="0" i="0" u="none" strike="noStrike">
                          <a:solidFill>
                            <a:srgbClr val="000000"/>
                          </a:solidFill>
                          <a:effectLst/>
                          <a:latin typeface="Calibri" panose="020F0502020204030204" pitchFamily="34" charset="0"/>
                        </a:rPr>
                        <a:t>Public Information Center</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1" i="0" u="none" strike="noStrike" dirty="0">
                          <a:solidFill>
                            <a:srgbClr val="000000"/>
                          </a:solidFill>
                          <a:effectLst/>
                          <a:latin typeface="Calibri" panose="020F0502020204030204" pitchFamily="34" charset="0"/>
                        </a:rPr>
                        <a:t>            600.5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900" b="0" i="0" u="none" strike="noStrike">
                          <a:solidFill>
                            <a:srgbClr val="000000"/>
                          </a:solidFill>
                          <a:effectLst/>
                          <a:latin typeface="Calibri" panose="020F0502020204030204" pitchFamily="34" charset="0"/>
                        </a:rPr>
                        <a:t> UGF: 527.3</a:t>
                      </a:r>
                      <a:br>
                        <a:rPr lang="en-US" sz="900" b="0" i="0" u="none" strike="noStrike">
                          <a:solidFill>
                            <a:srgbClr val="000000"/>
                          </a:solidFill>
                          <a:effectLst/>
                          <a:latin typeface="Calibri" panose="020F0502020204030204" pitchFamily="34" charset="0"/>
                        </a:rPr>
                      </a:br>
                      <a:r>
                        <a:rPr lang="en-US" sz="900" b="0" i="0" u="none" strike="noStrike">
                          <a:solidFill>
                            <a:srgbClr val="000000"/>
                          </a:solidFill>
                          <a:effectLst/>
                          <a:latin typeface="Calibri" panose="020F0502020204030204" pitchFamily="34" charset="0"/>
                        </a:rPr>
                        <a:t>DGF: 20.0</a:t>
                      </a:r>
                      <a:br>
                        <a:rPr lang="en-US" sz="900" b="0" i="0" u="none" strike="noStrike">
                          <a:solidFill>
                            <a:srgbClr val="000000"/>
                          </a:solidFill>
                          <a:effectLst/>
                          <a:latin typeface="Calibri" panose="020F0502020204030204" pitchFamily="34" charset="0"/>
                        </a:rPr>
                      </a:br>
                      <a:r>
                        <a:rPr lang="en-US" sz="900" b="0" i="0" u="none" strike="noStrike">
                          <a:solidFill>
                            <a:srgbClr val="000000"/>
                          </a:solidFill>
                          <a:effectLst/>
                          <a:latin typeface="Calibri" panose="020F0502020204030204" pitchFamily="34" charset="0"/>
                        </a:rPr>
                        <a:t>Other: 53.2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                5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 All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Important</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Supports </a:t>
                      </a:r>
                      <a:br>
                        <a:rPr lang="en-US" sz="900" b="0" i="0" u="none" strike="noStrike">
                          <a:solidFill>
                            <a:srgbClr val="000000"/>
                          </a:solidFill>
                          <a:effectLst/>
                          <a:latin typeface="Calibri" panose="020F0502020204030204" pitchFamily="34" charset="0"/>
                        </a:rPr>
                      </a:br>
                      <a:r>
                        <a:rPr lang="en-US" sz="900" b="0" i="0" u="none" strike="noStrike">
                          <a:solidFill>
                            <a:srgbClr val="000000"/>
                          </a:solidFill>
                          <a:effectLst/>
                          <a:latin typeface="Calibri" panose="020F0502020204030204" pitchFamily="34" charset="0"/>
                        </a:rPr>
                        <a:t>Article VIII</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No</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No</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6839399"/>
                  </a:ext>
                </a:extLst>
              </a:tr>
              <a:tr h="349381">
                <a:tc>
                  <a:txBody>
                    <a:bodyPr/>
                    <a:lstStyle/>
                    <a:p>
                      <a:pPr algn="l" fontAlgn="b"/>
                      <a:r>
                        <a:rPr lang="en-US" sz="900" b="0" i="0" u="none" strike="noStrike">
                          <a:solidFill>
                            <a:srgbClr val="000000"/>
                          </a:solidFill>
                          <a:effectLst/>
                          <a:latin typeface="Calibri" panose="020F0502020204030204" pitchFamily="34" charset="0"/>
                        </a:rPr>
                        <a:t>EVOS Trustee Council Projects</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1" i="0" u="none" strike="noStrike" dirty="0">
                          <a:solidFill>
                            <a:srgbClr val="000000"/>
                          </a:solidFill>
                          <a:effectLst/>
                          <a:latin typeface="Calibri" panose="020F0502020204030204" pitchFamily="34" charset="0"/>
                        </a:rPr>
                        <a:t>            133.0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900" b="0" i="0" u="none" strike="noStrike">
                          <a:solidFill>
                            <a:srgbClr val="000000"/>
                          </a:solidFill>
                          <a:effectLst/>
                          <a:latin typeface="Calibri" panose="020F0502020204030204" pitchFamily="34" charset="0"/>
                        </a:rPr>
                        <a:t> Other: 133.0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              -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 All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Important</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Supports </a:t>
                      </a:r>
                      <a:br>
                        <a:rPr lang="en-US" sz="900" b="0" i="0" u="none" strike="noStrike">
                          <a:solidFill>
                            <a:srgbClr val="000000"/>
                          </a:solidFill>
                          <a:effectLst/>
                          <a:latin typeface="Calibri" panose="020F0502020204030204" pitchFamily="34" charset="0"/>
                        </a:rPr>
                      </a:br>
                      <a:r>
                        <a:rPr lang="en-US" sz="900" b="0" i="0" u="none" strike="noStrike">
                          <a:solidFill>
                            <a:srgbClr val="000000"/>
                          </a:solidFill>
                          <a:effectLst/>
                          <a:latin typeface="Calibri" panose="020F0502020204030204" pitchFamily="34" charset="0"/>
                        </a:rPr>
                        <a:t>Article VIII</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No</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AS 37.14.400</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921723989"/>
                  </a:ext>
                </a:extLst>
              </a:tr>
              <a:tr h="524071">
                <a:tc>
                  <a:txBody>
                    <a:bodyPr/>
                    <a:lstStyle/>
                    <a:p>
                      <a:pPr algn="l" fontAlgn="b"/>
                      <a:r>
                        <a:rPr lang="en-US" sz="900" b="0" i="0" u="none" strike="noStrike">
                          <a:solidFill>
                            <a:srgbClr val="000000"/>
                          </a:solidFill>
                          <a:effectLst/>
                          <a:latin typeface="Calibri" panose="020F0502020204030204" pitchFamily="34" charset="0"/>
                        </a:rPr>
                        <a:t>Mental Health Trust Land Office</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1" i="0" u="none" strike="noStrike" dirty="0">
                          <a:solidFill>
                            <a:srgbClr val="000000"/>
                          </a:solidFill>
                          <a:effectLst/>
                          <a:latin typeface="Calibri" panose="020F0502020204030204" pitchFamily="34" charset="0"/>
                        </a:rPr>
                        <a:t>        4,463.2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900" b="0" i="0" u="none" strike="noStrike">
                          <a:solidFill>
                            <a:srgbClr val="000000"/>
                          </a:solidFill>
                          <a:effectLst/>
                          <a:latin typeface="Calibri" panose="020F0502020204030204" pitchFamily="34" charset="0"/>
                        </a:rPr>
                        <a:t> Other: 4,463.2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             19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dirty="0">
                          <a:solidFill>
                            <a:srgbClr val="000000"/>
                          </a:solidFill>
                          <a:effectLst/>
                          <a:latin typeface="Calibri" panose="020F0502020204030204" pitchFamily="34" charset="0"/>
                        </a:rPr>
                        <a:t> All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Critical</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Supports </a:t>
                      </a:r>
                      <a:br>
                        <a:rPr lang="en-US" sz="900" b="0" i="0" u="none" strike="noStrike">
                          <a:solidFill>
                            <a:srgbClr val="000000"/>
                          </a:solidFill>
                          <a:effectLst/>
                          <a:latin typeface="Calibri" panose="020F0502020204030204" pitchFamily="34" charset="0"/>
                        </a:rPr>
                      </a:br>
                      <a:r>
                        <a:rPr lang="en-US" sz="900" b="0" i="0" u="none" strike="noStrike">
                          <a:solidFill>
                            <a:srgbClr val="000000"/>
                          </a:solidFill>
                          <a:effectLst/>
                          <a:latin typeface="Calibri" panose="020F0502020204030204" pitchFamily="34" charset="0"/>
                        </a:rPr>
                        <a:t>Article VIII</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AK Mental Health Enabling Act</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AS 38.05.801 AS 44.37.50</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777420298"/>
                  </a:ext>
                </a:extLst>
              </a:tr>
              <a:tr h="349381">
                <a:tc>
                  <a:txBody>
                    <a:bodyPr/>
                    <a:lstStyle/>
                    <a:p>
                      <a:pPr algn="l" fontAlgn="b"/>
                      <a:r>
                        <a:rPr lang="en-US" sz="900" b="0" i="0" u="none" strike="noStrike">
                          <a:solidFill>
                            <a:srgbClr val="000000"/>
                          </a:solidFill>
                          <a:effectLst/>
                          <a:latin typeface="Calibri" panose="020F0502020204030204" pitchFamily="34" charset="0"/>
                        </a:rPr>
                        <a:t>Facilities Maintenance</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1" i="0" u="none" strike="noStrike" dirty="0">
                          <a:solidFill>
                            <a:srgbClr val="000000"/>
                          </a:solidFill>
                          <a:effectLst/>
                          <a:latin typeface="Calibri" panose="020F0502020204030204" pitchFamily="34" charset="0"/>
                        </a:rPr>
                        <a:t>        2,717.9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900" b="0" i="0" u="none" strike="noStrike">
                          <a:solidFill>
                            <a:srgbClr val="000000"/>
                          </a:solidFill>
                          <a:effectLst/>
                          <a:latin typeface="Calibri" panose="020F0502020204030204" pitchFamily="34" charset="0"/>
                        </a:rPr>
                        <a:t> UGF: 2,717.9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              -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 All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Important</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Supports </a:t>
                      </a:r>
                      <a:br>
                        <a:rPr lang="en-US" sz="900" b="0" i="0" u="none" strike="noStrike">
                          <a:solidFill>
                            <a:srgbClr val="000000"/>
                          </a:solidFill>
                          <a:effectLst/>
                          <a:latin typeface="Calibri" panose="020F0502020204030204" pitchFamily="34" charset="0"/>
                        </a:rPr>
                      </a:br>
                      <a:r>
                        <a:rPr lang="en-US" sz="900" b="0" i="0" u="none" strike="noStrike">
                          <a:solidFill>
                            <a:srgbClr val="000000"/>
                          </a:solidFill>
                          <a:effectLst/>
                          <a:latin typeface="Calibri" panose="020F0502020204030204" pitchFamily="34" charset="0"/>
                        </a:rPr>
                        <a:t>Article VIII</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No</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No</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907043426"/>
                  </a:ext>
                </a:extLst>
              </a:tr>
              <a:tr h="349381">
                <a:tc>
                  <a:txBody>
                    <a:bodyPr/>
                    <a:lstStyle/>
                    <a:p>
                      <a:pPr algn="l" fontAlgn="b"/>
                      <a:r>
                        <a:rPr lang="en-US" sz="900" b="0" i="0" u="none" strike="noStrike">
                          <a:solidFill>
                            <a:srgbClr val="000000"/>
                          </a:solidFill>
                          <a:effectLst/>
                          <a:latin typeface="Calibri" panose="020F0502020204030204" pitchFamily="34" charset="0"/>
                        </a:rPr>
                        <a:t>Interdepartmental Chargebacks</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1" i="0" u="none" strike="noStrike" dirty="0">
                          <a:solidFill>
                            <a:srgbClr val="000000"/>
                          </a:solidFill>
                          <a:effectLst/>
                          <a:latin typeface="Calibri" panose="020F0502020204030204" pitchFamily="34" charset="0"/>
                        </a:rPr>
                        <a:t>        1,536.8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900" b="0" i="0" u="none" strike="noStrike">
                          <a:solidFill>
                            <a:srgbClr val="000000"/>
                          </a:solidFill>
                          <a:effectLst/>
                          <a:latin typeface="Calibri" panose="020F0502020204030204" pitchFamily="34" charset="0"/>
                        </a:rPr>
                        <a:t> UGF: 1,181.1</a:t>
                      </a:r>
                      <a:br>
                        <a:rPr lang="en-US" sz="900" b="0" i="0" u="none" strike="noStrike">
                          <a:solidFill>
                            <a:srgbClr val="000000"/>
                          </a:solidFill>
                          <a:effectLst/>
                          <a:latin typeface="Calibri" panose="020F0502020204030204" pitchFamily="34" charset="0"/>
                        </a:rPr>
                      </a:br>
                      <a:r>
                        <a:rPr lang="en-US" sz="900" b="0" i="0" u="none" strike="noStrike">
                          <a:solidFill>
                            <a:srgbClr val="000000"/>
                          </a:solidFill>
                          <a:effectLst/>
                          <a:latin typeface="Calibri" panose="020F0502020204030204" pitchFamily="34" charset="0"/>
                        </a:rPr>
                        <a:t>Other: 355.7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              -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 All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Important</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2</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Supports </a:t>
                      </a:r>
                      <a:br>
                        <a:rPr lang="en-US" sz="900" b="0" i="0" u="none" strike="noStrike">
                          <a:solidFill>
                            <a:srgbClr val="000000"/>
                          </a:solidFill>
                          <a:effectLst/>
                          <a:latin typeface="Calibri" panose="020F0502020204030204" pitchFamily="34" charset="0"/>
                        </a:rPr>
                      </a:br>
                      <a:r>
                        <a:rPr lang="en-US" sz="900" b="0" i="0" u="none" strike="noStrike">
                          <a:solidFill>
                            <a:srgbClr val="000000"/>
                          </a:solidFill>
                          <a:effectLst/>
                          <a:latin typeface="Calibri" panose="020F0502020204030204" pitchFamily="34" charset="0"/>
                        </a:rPr>
                        <a:t>Article VIII</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900" b="0" i="0" u="none" strike="noStrike">
                          <a:solidFill>
                            <a:srgbClr val="000000"/>
                          </a:solidFill>
                          <a:effectLst/>
                          <a:latin typeface="Calibri" panose="020F0502020204030204" pitchFamily="34" charset="0"/>
                        </a:rPr>
                        <a:t>No</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900" b="0" i="0" u="none" strike="noStrike">
                          <a:solidFill>
                            <a:srgbClr val="000000"/>
                          </a:solidFill>
                          <a:effectLst/>
                          <a:latin typeface="Calibri" panose="020F0502020204030204" pitchFamily="34" charset="0"/>
                        </a:rPr>
                        <a:t>No</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793185725"/>
                  </a:ext>
                </a:extLst>
              </a:tr>
              <a:tr h="174691">
                <a:tc>
                  <a:txBody>
                    <a:bodyPr/>
                    <a:lstStyle/>
                    <a:p>
                      <a:pPr algn="r" fontAlgn="b"/>
                      <a:r>
                        <a:rPr lang="en-US" sz="900" b="1" i="0" u="none" strike="noStrike">
                          <a:solidFill>
                            <a:srgbClr val="000000"/>
                          </a:solidFill>
                          <a:effectLst/>
                          <a:latin typeface="Calibri" panose="020F0502020204030204" pitchFamily="34" charset="0"/>
                        </a:rPr>
                        <a:t>Totals</a:t>
                      </a: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900" b="1" i="0" u="none" strike="noStrike">
                          <a:solidFill>
                            <a:srgbClr val="000000"/>
                          </a:solidFill>
                          <a:effectLst/>
                          <a:latin typeface="Calibri" panose="020F0502020204030204" pitchFamily="34" charset="0"/>
                        </a:rPr>
                        <a:t>      11,140.6 </a:t>
                      </a: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900" b="1" i="0" u="none" strike="noStrike">
                          <a:solidFill>
                            <a:srgbClr val="000000"/>
                          </a:solidFill>
                          <a:effectLst/>
                          <a:latin typeface="Calibri" panose="020F0502020204030204" pitchFamily="34" charset="0"/>
                        </a:rPr>
                        <a:t> </a:t>
                      </a: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900" b="1" i="0" u="none" strike="noStrike">
                          <a:solidFill>
                            <a:srgbClr val="000000"/>
                          </a:solidFill>
                          <a:effectLst/>
                          <a:latin typeface="Calibri" panose="020F0502020204030204" pitchFamily="34" charset="0"/>
                        </a:rPr>
                        <a:t>             33 </a:t>
                      </a: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2179929079"/>
                  </a:ext>
                </a:extLst>
              </a:tr>
              <a:tr h="174691">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extLst>
                  <a:ext uri="{0D108BD9-81ED-4DB2-BD59-A6C34878D82A}">
                    <a16:rowId xmlns:a16="http://schemas.microsoft.com/office/drawing/2014/main" xmlns="" val="2444913228"/>
                  </a:ext>
                </a:extLst>
              </a:tr>
              <a:tr h="174691">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extLst>
                  <a:ext uri="{0D108BD9-81ED-4DB2-BD59-A6C34878D82A}">
                    <a16:rowId xmlns:a16="http://schemas.microsoft.com/office/drawing/2014/main" xmlns="" val="2184970804"/>
                  </a:ext>
                </a:extLst>
              </a:tr>
              <a:tr h="174691">
                <a:tc>
                  <a:txBody>
                    <a:bodyPr/>
                    <a:lstStyle/>
                    <a:p>
                      <a:pPr algn="ctr" fontAlgn="b"/>
                      <a:r>
                        <a:rPr lang="en-US" sz="900" b="0" i="0" u="none" strike="noStrike">
                          <a:solidFill>
                            <a:srgbClr val="000000"/>
                          </a:solidFill>
                          <a:effectLst/>
                          <a:latin typeface="Calibri" panose="020F0502020204030204" pitchFamily="34" charset="0"/>
                        </a:rPr>
                        <a:t>By Component</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TOTAL</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UGF</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DGF</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FED</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OTHER</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900" b="0" i="0" u="none" strike="noStrike">
                          <a:solidFill>
                            <a:srgbClr val="000000"/>
                          </a:solidFill>
                          <a:effectLst/>
                          <a:latin typeface="Calibri" panose="020F0502020204030204" pitchFamily="34" charset="0"/>
                        </a:rPr>
                        <a:t>Positions</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extLst>
                  <a:ext uri="{0D108BD9-81ED-4DB2-BD59-A6C34878D82A}">
                    <a16:rowId xmlns:a16="http://schemas.microsoft.com/office/drawing/2014/main" xmlns="" val="2721283824"/>
                  </a:ext>
                </a:extLst>
              </a:tr>
              <a:tr h="316189">
                <a:tc>
                  <a:txBody>
                    <a:bodyPr/>
                    <a:lstStyle/>
                    <a:p>
                      <a:pPr algn="r" fontAlgn="b"/>
                      <a:r>
                        <a:rPr lang="en-US" sz="900" b="1" i="0" u="none" strike="noStrike">
                          <a:solidFill>
                            <a:srgbClr val="000000"/>
                          </a:solidFill>
                          <a:effectLst/>
                          <a:latin typeface="Calibri" panose="020F0502020204030204" pitchFamily="34" charset="0"/>
                        </a:rPr>
                        <a:t>Other Components Total</a:t>
                      </a:r>
                    </a:p>
                  </a:txBody>
                  <a:tcPr marL="7848" marR="7848" marT="784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900" b="1" i="0" u="none" strike="noStrike">
                          <a:solidFill>
                            <a:srgbClr val="000000"/>
                          </a:solidFill>
                          <a:effectLst/>
                          <a:latin typeface="Calibri" panose="020F0502020204030204" pitchFamily="34" charset="0"/>
                        </a:rPr>
                        <a:t>      11,140.6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1" i="0" u="none" strike="noStrike">
                          <a:solidFill>
                            <a:srgbClr val="000000"/>
                          </a:solidFill>
                          <a:effectLst/>
                          <a:latin typeface="Calibri" panose="020F0502020204030204" pitchFamily="34" charset="0"/>
                        </a:rPr>
                        <a:t>               5,607.0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1" i="0" u="none" strike="noStrike">
                          <a:solidFill>
                            <a:srgbClr val="000000"/>
                          </a:solidFill>
                          <a:effectLst/>
                          <a:latin typeface="Calibri" panose="020F0502020204030204" pitchFamily="34" charset="0"/>
                        </a:rPr>
                        <a:t>          20.0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1" i="0" u="none" strike="noStrike">
                          <a:solidFill>
                            <a:srgbClr val="000000"/>
                          </a:solidFill>
                          <a:effectLst/>
                          <a:latin typeface="Calibri" panose="020F0502020204030204" pitchFamily="34" charset="0"/>
                        </a:rPr>
                        <a:t>                  -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1" i="0" u="none" strike="noStrike">
                          <a:solidFill>
                            <a:srgbClr val="000000"/>
                          </a:solidFill>
                          <a:effectLst/>
                          <a:latin typeface="Calibri" panose="020F0502020204030204" pitchFamily="34" charset="0"/>
                        </a:rPr>
                        <a:t>           5,513.6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1" i="0" u="none" strike="noStrike">
                          <a:solidFill>
                            <a:srgbClr val="000000"/>
                          </a:solidFill>
                          <a:effectLst/>
                          <a:latin typeface="Calibri" panose="020F0502020204030204" pitchFamily="34" charset="0"/>
                        </a:rPr>
                        <a:t>                    33 </a:t>
                      </a:r>
                    </a:p>
                  </a:txBody>
                  <a:tcPr marL="7848" marR="7848" marT="78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a:solidFill>
                          <a:srgbClr val="000000"/>
                        </a:solidFill>
                        <a:effectLst/>
                        <a:latin typeface="Calibri" panose="020F0502020204030204" pitchFamily="34" charset="0"/>
                      </a:endParaRPr>
                    </a:p>
                  </a:txBody>
                  <a:tcPr marL="7848" marR="7848" marT="7848"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7848" marR="7848" marT="7848" marB="0" anchor="b">
                    <a:lnL>
                      <a:noFill/>
                    </a:lnL>
                    <a:lnR>
                      <a:noFill/>
                    </a:lnR>
                    <a:lnT>
                      <a:noFill/>
                    </a:lnT>
                    <a:lnB>
                      <a:noFill/>
                    </a:lnB>
                  </a:tcPr>
                </a:tc>
                <a:extLst>
                  <a:ext uri="{0D108BD9-81ED-4DB2-BD59-A6C34878D82A}">
                    <a16:rowId xmlns:a16="http://schemas.microsoft.com/office/drawing/2014/main" xmlns="" val="2964219739"/>
                  </a:ext>
                </a:extLst>
              </a:tr>
            </a:tbl>
          </a:graphicData>
        </a:graphic>
      </p:graphicFrame>
    </p:spTree>
    <p:extLst>
      <p:ext uri="{BB962C8B-B14F-4D97-AF65-F5344CB8AC3E}">
        <p14:creationId xmlns:p14="http://schemas.microsoft.com/office/powerpoint/2010/main" val="3462466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83820" y="150618"/>
            <a:ext cx="9822180" cy="7393182"/>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TextBox 4"/>
          <p:cNvSpPr txBox="1"/>
          <p:nvPr/>
        </p:nvSpPr>
        <p:spPr>
          <a:xfrm>
            <a:off x="83820" y="990600"/>
            <a:ext cx="9822180" cy="6647461"/>
          </a:xfrm>
          <a:prstGeom prst="rect">
            <a:avLst/>
          </a:prstGeom>
          <a:noFill/>
        </p:spPr>
        <p:txBody>
          <a:bodyPr wrap="square" rtlCol="0">
            <a:spAutoFit/>
          </a:bodyPr>
          <a:lstStyle/>
          <a:p>
            <a:pPr algn="ctr">
              <a:lnSpc>
                <a:spcPct val="114000"/>
              </a:lnSpc>
              <a:spcBef>
                <a:spcPts val="660"/>
              </a:spcBef>
            </a:pPr>
            <a:r>
              <a:rPr lang="en-US" sz="2400" b="1" dirty="0">
                <a:latin typeface="Cambria" panose="02040503050406030204" pitchFamily="18" charset="0"/>
              </a:rPr>
              <a:t>Mission – Develop, conserve and maximize the use of Alaska’s natural resources consistent with the public interest.</a:t>
            </a:r>
          </a:p>
          <a:p>
            <a:pPr>
              <a:lnSpc>
                <a:spcPct val="114000"/>
              </a:lnSpc>
              <a:spcBef>
                <a:spcPts val="660"/>
              </a:spcBef>
            </a:pPr>
            <a:endParaRPr lang="en-US" sz="1000" b="1" dirty="0">
              <a:latin typeface="Cambria" panose="02040503050406030204" pitchFamily="18" charset="0"/>
            </a:endParaRPr>
          </a:p>
          <a:p>
            <a:pPr>
              <a:lnSpc>
                <a:spcPct val="114000"/>
              </a:lnSpc>
              <a:spcBef>
                <a:spcPts val="660"/>
              </a:spcBef>
            </a:pPr>
            <a:r>
              <a:rPr lang="en-US" sz="1600" b="1" dirty="0">
                <a:latin typeface="Cambria" panose="02040503050406030204" pitchFamily="18" charset="0"/>
              </a:rPr>
              <a:t>Core Services &amp; Division Measures</a:t>
            </a:r>
          </a:p>
          <a:p>
            <a:pPr>
              <a:lnSpc>
                <a:spcPct val="114000"/>
              </a:lnSpc>
              <a:spcBef>
                <a:spcPts val="660"/>
              </a:spcBef>
            </a:pPr>
            <a:r>
              <a:rPr lang="en-US" sz="1600" dirty="0">
                <a:latin typeface="Cambria" panose="02040503050406030204" pitchFamily="18" charset="0"/>
                <a:hlinkClick r:id="rId3"/>
              </a:rPr>
              <a:t>https://www.omb.alaska.gov//html/performance/program-indicators.html?p=93</a:t>
            </a:r>
            <a:endParaRPr lang="en-US" sz="1600" dirty="0">
              <a:latin typeface="Cambria" panose="02040503050406030204" pitchFamily="18" charset="0"/>
            </a:endParaRPr>
          </a:p>
          <a:p>
            <a:pPr marL="285750" indent="-285750">
              <a:lnSpc>
                <a:spcPct val="114000"/>
              </a:lnSpc>
              <a:spcBef>
                <a:spcPts val="660"/>
              </a:spcBef>
              <a:buFont typeface="Arial" panose="020B0604020202020204" pitchFamily="34" charset="0"/>
              <a:buChar char="•"/>
            </a:pPr>
            <a:r>
              <a:rPr lang="en-US" sz="1600" dirty="0">
                <a:latin typeface="Cambria" panose="02040503050406030204" pitchFamily="18" charset="0"/>
              </a:rPr>
              <a:t>Foster responsible commercial development and use of state land and natural resources, consistent with the public interest, for long-term wealth and employment.</a:t>
            </a:r>
          </a:p>
          <a:p>
            <a:pPr marL="285750" indent="-285750">
              <a:lnSpc>
                <a:spcPct val="114000"/>
              </a:lnSpc>
              <a:spcBef>
                <a:spcPts val="660"/>
              </a:spcBef>
              <a:buFont typeface="Arial" panose="020B0604020202020204" pitchFamily="34" charset="0"/>
              <a:buChar char="•"/>
            </a:pPr>
            <a:r>
              <a:rPr lang="en-US" sz="1600" dirty="0">
                <a:latin typeface="Cambria" panose="02040503050406030204" pitchFamily="18" charset="0"/>
              </a:rPr>
              <a:t>Mitigate threat to the public from natural hazards by providing comprehensive fire protection services on state, private and municipal lands, and through identifying significant geologic hazards.</a:t>
            </a:r>
          </a:p>
          <a:p>
            <a:pPr marL="285750" indent="-285750">
              <a:lnSpc>
                <a:spcPct val="114000"/>
              </a:lnSpc>
              <a:spcBef>
                <a:spcPts val="660"/>
              </a:spcBef>
              <a:buFont typeface="Arial" panose="020B0604020202020204" pitchFamily="34" charset="0"/>
              <a:buChar char="•"/>
            </a:pPr>
            <a:r>
              <a:rPr lang="en-US" sz="1600" dirty="0">
                <a:latin typeface="Cambria" panose="02040503050406030204" pitchFamily="18" charset="0"/>
              </a:rPr>
              <a:t>Provide access to state lands for public and private use, settlement, and recreation.</a:t>
            </a:r>
          </a:p>
          <a:p>
            <a:pPr marL="285750" indent="-285750">
              <a:lnSpc>
                <a:spcPct val="114000"/>
              </a:lnSpc>
              <a:spcBef>
                <a:spcPts val="660"/>
              </a:spcBef>
              <a:buFont typeface="Arial" panose="020B0604020202020204" pitchFamily="34" charset="0"/>
              <a:buChar char="•"/>
            </a:pPr>
            <a:r>
              <a:rPr lang="en-US" sz="1600" dirty="0">
                <a:latin typeface="Cambria" panose="02040503050406030204" pitchFamily="18" charset="0"/>
              </a:rPr>
              <a:t>Ensure sufficient data acquisition and assessment of land and resources to foster responsible resource and community development and public safety.</a:t>
            </a:r>
          </a:p>
          <a:p>
            <a:pPr>
              <a:lnSpc>
                <a:spcPct val="114000"/>
              </a:lnSpc>
              <a:spcBef>
                <a:spcPts val="660"/>
              </a:spcBef>
            </a:pPr>
            <a:endParaRPr lang="en-US" sz="1000" b="1" dirty="0">
              <a:latin typeface="Cambria" panose="02040503050406030204" pitchFamily="18" charset="0"/>
            </a:endParaRPr>
          </a:p>
          <a:p>
            <a:pPr>
              <a:lnSpc>
                <a:spcPct val="114000"/>
              </a:lnSpc>
              <a:spcBef>
                <a:spcPts val="660"/>
              </a:spcBef>
            </a:pPr>
            <a:r>
              <a:rPr lang="en-US" sz="1600" b="1" dirty="0">
                <a:latin typeface="Cambria" panose="02040503050406030204" pitchFamily="18" charset="0"/>
              </a:rPr>
              <a:t>Constitutional Authority: Article VIII – Natural Resources </a:t>
            </a:r>
          </a:p>
          <a:p>
            <a:pPr>
              <a:lnSpc>
                <a:spcPct val="114000"/>
              </a:lnSpc>
              <a:spcBef>
                <a:spcPts val="660"/>
              </a:spcBef>
            </a:pPr>
            <a:r>
              <a:rPr lang="en-US" sz="1600" dirty="0">
                <a:latin typeface="Cambria" panose="02040503050406030204" pitchFamily="18" charset="0"/>
                <a:hlinkClick r:id="rId4"/>
              </a:rPr>
              <a:t>http://ltgov.alaska.gov/services/alaskas-constitution/</a:t>
            </a:r>
            <a:endParaRPr lang="en-US" sz="1600" dirty="0">
              <a:latin typeface="Cambria" panose="02040503050406030204" pitchFamily="18" charset="0"/>
            </a:endParaRPr>
          </a:p>
          <a:p>
            <a:pPr>
              <a:lnSpc>
                <a:spcPct val="114000"/>
              </a:lnSpc>
              <a:spcBef>
                <a:spcPts val="660"/>
              </a:spcBef>
            </a:pPr>
            <a:endParaRPr lang="en-US" sz="1000" b="1" dirty="0">
              <a:latin typeface="Cambria" panose="02040503050406030204" pitchFamily="18" charset="0"/>
            </a:endParaRPr>
          </a:p>
          <a:p>
            <a:pPr>
              <a:lnSpc>
                <a:spcPct val="114000"/>
              </a:lnSpc>
              <a:spcBef>
                <a:spcPts val="660"/>
              </a:spcBef>
            </a:pPr>
            <a:r>
              <a:rPr lang="en-US" sz="1600" b="1" dirty="0">
                <a:latin typeface="Cambria" panose="02040503050406030204" pitchFamily="18" charset="0"/>
              </a:rPr>
              <a:t>Full Budgets</a:t>
            </a:r>
          </a:p>
          <a:p>
            <a:pPr>
              <a:lnSpc>
                <a:spcPct val="114000"/>
              </a:lnSpc>
              <a:spcBef>
                <a:spcPts val="660"/>
              </a:spcBef>
            </a:pPr>
            <a:r>
              <a:rPr lang="en-US" sz="1600" dirty="0">
                <a:latin typeface="Cambria" panose="02040503050406030204" pitchFamily="18" charset="0"/>
                <a:hlinkClick r:id="rId5"/>
              </a:rPr>
              <a:t>https://www.omb.alaska.gov/html/budget-report/department-table.html?dept=DNR&amp;fy=18&amp;type=Proposed</a:t>
            </a:r>
            <a:endParaRPr lang="en-US" sz="1600" dirty="0">
              <a:latin typeface="Cambria" panose="02040503050406030204" pitchFamily="18" charset="0"/>
            </a:endParaRPr>
          </a:p>
          <a:p>
            <a:pPr>
              <a:lnSpc>
                <a:spcPct val="114000"/>
              </a:lnSpc>
              <a:spcBef>
                <a:spcPts val="660"/>
              </a:spcBef>
            </a:pPr>
            <a:endParaRPr lang="en-US" sz="1600" dirty="0">
              <a:latin typeface="Cambria" panose="02040503050406030204" pitchFamily="18" charset="0"/>
            </a:endParaRPr>
          </a:p>
        </p:txBody>
      </p:sp>
      <p:sp>
        <p:nvSpPr>
          <p:cNvPr id="7" name="Rectangle 6"/>
          <p:cNvSpPr/>
          <p:nvPr/>
        </p:nvSpPr>
        <p:spPr>
          <a:xfrm>
            <a:off x="502920" y="304800"/>
            <a:ext cx="9052560" cy="547739"/>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8" name="Rectangle 7"/>
          <p:cNvSpPr/>
          <p:nvPr/>
        </p:nvSpPr>
        <p:spPr>
          <a:xfrm>
            <a:off x="586740" y="381000"/>
            <a:ext cx="8884920" cy="471539"/>
          </a:xfrm>
          <a:prstGeom prst="rect">
            <a:avLst/>
          </a:prstGeom>
          <a:effectLst/>
        </p:spPr>
        <p:txBody>
          <a:bodyPr wrap="square">
            <a:spAutoFit/>
          </a:bodyPr>
          <a:lstStyle/>
          <a:p>
            <a:pPr algn="ctr">
              <a:lnSpc>
                <a:spcPct val="80000"/>
              </a:lnSpc>
            </a:pPr>
            <a:r>
              <a:rPr lang="en-US" sz="308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Department of Natural Resources</a:t>
            </a:r>
          </a:p>
        </p:txBody>
      </p:sp>
      <p:sp>
        <p:nvSpPr>
          <p:cNvPr id="2" name="Slide Number Placeholder 1"/>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2</a:t>
            </a:fld>
            <a:endParaRPr lang="en-US" dirty="0">
              <a:solidFill>
                <a:prstClr val="black">
                  <a:tint val="75000"/>
                </a:prstClr>
              </a:solidFill>
            </a:endParaRPr>
          </a:p>
        </p:txBody>
      </p:sp>
    </p:spTree>
    <p:extLst>
      <p:ext uri="{BB962C8B-B14F-4D97-AF65-F5344CB8AC3E}">
        <p14:creationId xmlns:p14="http://schemas.microsoft.com/office/powerpoint/2010/main" val="284874473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20</a:t>
            </a:fld>
            <a:endParaRPr lang="en-US" dirty="0">
              <a:solidFill>
                <a:prstClr val="black">
                  <a:tint val="75000"/>
                </a:prstClr>
              </a:solidFill>
            </a:endParaRPr>
          </a:p>
        </p:txBody>
      </p:sp>
      <p:sp>
        <p:nvSpPr>
          <p:cNvPr id="6" name="Rectangle 5"/>
          <p:cNvSpPr/>
          <p:nvPr/>
        </p:nvSpPr>
        <p:spPr>
          <a:xfrm>
            <a:off x="335280" y="436034"/>
            <a:ext cx="9387840" cy="1011766"/>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7" name="Rectangle 6"/>
          <p:cNvSpPr/>
          <p:nvPr/>
        </p:nvSpPr>
        <p:spPr>
          <a:xfrm>
            <a:off x="586740" y="533403"/>
            <a:ext cx="8884920" cy="1175706"/>
          </a:xfrm>
          <a:prstGeom prst="rect">
            <a:avLst/>
          </a:prstGeom>
          <a:effectLst/>
        </p:spPr>
        <p:txBody>
          <a:bodyPr wrap="square">
            <a:spAutoFit/>
          </a:bodyPr>
          <a:lstStyle/>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Department of Natural Resources</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Division of Oil &amp; Gas</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FY2018 Governor’s Budget</a:t>
            </a:r>
          </a:p>
          <a:p>
            <a:pPr algn="ctr">
              <a:lnSpc>
                <a:spcPct val="80000"/>
              </a:lnSpc>
            </a:pPr>
            <a:endPar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900112738"/>
              </p:ext>
            </p:extLst>
          </p:nvPr>
        </p:nvGraphicFramePr>
        <p:xfrm>
          <a:off x="335282" y="1524004"/>
          <a:ext cx="9387839" cy="5679859"/>
        </p:xfrm>
        <a:graphic>
          <a:graphicData uri="http://schemas.openxmlformats.org/drawingml/2006/table">
            <a:tbl>
              <a:tblPr/>
              <a:tblGrid>
                <a:gridCol w="2061293">
                  <a:extLst>
                    <a:ext uri="{9D8B030D-6E8A-4147-A177-3AD203B41FA5}">
                      <a16:colId xmlns:a16="http://schemas.microsoft.com/office/drawing/2014/main" xmlns="" val="757461969"/>
                    </a:ext>
                  </a:extLst>
                </a:gridCol>
                <a:gridCol w="716970">
                  <a:extLst>
                    <a:ext uri="{9D8B030D-6E8A-4147-A177-3AD203B41FA5}">
                      <a16:colId xmlns:a16="http://schemas.microsoft.com/office/drawing/2014/main" xmlns="" val="790033122"/>
                    </a:ext>
                  </a:extLst>
                </a:gridCol>
                <a:gridCol w="817795">
                  <a:extLst>
                    <a:ext uri="{9D8B030D-6E8A-4147-A177-3AD203B41FA5}">
                      <a16:colId xmlns:a16="http://schemas.microsoft.com/office/drawing/2014/main" xmlns="" val="2928456232"/>
                    </a:ext>
                  </a:extLst>
                </a:gridCol>
                <a:gridCol w="548931">
                  <a:extLst>
                    <a:ext uri="{9D8B030D-6E8A-4147-A177-3AD203B41FA5}">
                      <a16:colId xmlns:a16="http://schemas.microsoft.com/office/drawing/2014/main" xmlns="" val="2280340393"/>
                    </a:ext>
                  </a:extLst>
                </a:gridCol>
                <a:gridCol w="705769">
                  <a:extLst>
                    <a:ext uri="{9D8B030D-6E8A-4147-A177-3AD203B41FA5}">
                      <a16:colId xmlns:a16="http://schemas.microsoft.com/office/drawing/2014/main" xmlns="" val="121056949"/>
                    </a:ext>
                  </a:extLst>
                </a:gridCol>
                <a:gridCol w="672161">
                  <a:extLst>
                    <a:ext uri="{9D8B030D-6E8A-4147-A177-3AD203B41FA5}">
                      <a16:colId xmlns:a16="http://schemas.microsoft.com/office/drawing/2014/main" xmlns="" val="632741708"/>
                    </a:ext>
                  </a:extLst>
                </a:gridCol>
                <a:gridCol w="784187">
                  <a:extLst>
                    <a:ext uri="{9D8B030D-6E8A-4147-A177-3AD203B41FA5}">
                      <a16:colId xmlns:a16="http://schemas.microsoft.com/office/drawing/2014/main" xmlns="" val="1977559213"/>
                    </a:ext>
                  </a:extLst>
                </a:gridCol>
                <a:gridCol w="784187">
                  <a:extLst>
                    <a:ext uri="{9D8B030D-6E8A-4147-A177-3AD203B41FA5}">
                      <a16:colId xmlns:a16="http://schemas.microsoft.com/office/drawing/2014/main" xmlns="" val="1295823671"/>
                    </a:ext>
                  </a:extLst>
                </a:gridCol>
                <a:gridCol w="918619">
                  <a:extLst>
                    <a:ext uri="{9D8B030D-6E8A-4147-A177-3AD203B41FA5}">
                      <a16:colId xmlns:a16="http://schemas.microsoft.com/office/drawing/2014/main" xmlns="" val="2827807731"/>
                    </a:ext>
                  </a:extLst>
                </a:gridCol>
                <a:gridCol w="660957">
                  <a:extLst>
                    <a:ext uri="{9D8B030D-6E8A-4147-A177-3AD203B41FA5}">
                      <a16:colId xmlns:a16="http://schemas.microsoft.com/office/drawing/2014/main" xmlns="" val="3770160402"/>
                    </a:ext>
                  </a:extLst>
                </a:gridCol>
                <a:gridCol w="716970">
                  <a:extLst>
                    <a:ext uri="{9D8B030D-6E8A-4147-A177-3AD203B41FA5}">
                      <a16:colId xmlns:a16="http://schemas.microsoft.com/office/drawing/2014/main" xmlns="" val="2578201647"/>
                    </a:ext>
                  </a:extLst>
                </a:gridCol>
              </a:tblGrid>
              <a:tr h="405704">
                <a:tc>
                  <a:txBody>
                    <a:bodyPr/>
                    <a:lstStyle/>
                    <a:p>
                      <a:pPr algn="ctr" fontAlgn="b"/>
                      <a:r>
                        <a:rPr lang="en-US" sz="1000" b="0" i="0" u="none" strike="noStrike" dirty="0">
                          <a:solidFill>
                            <a:srgbClr val="000000"/>
                          </a:solidFill>
                          <a:effectLst/>
                          <a:latin typeface="Calibri" panose="020F0502020204030204" pitchFamily="34" charset="0"/>
                        </a:rPr>
                        <a:t>By Program</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1" i="0" u="none" strike="noStrike" dirty="0">
                          <a:solidFill>
                            <a:srgbClr val="000000"/>
                          </a:solidFill>
                          <a:effectLst/>
                          <a:latin typeface="Calibri" panose="020F0502020204030204" pitchFamily="34" charset="0"/>
                        </a:rPr>
                        <a:t>Funding in Thousands</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By Fund Category</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Positions</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Alaskans Served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Recovered From Fees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Importance to Mission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Rating of Effectiveness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Constitutionally Required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Federally Required</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Required by Statute</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xmlns="" val="1990354421"/>
                  </a:ext>
                </a:extLst>
              </a:tr>
              <a:tr h="405704">
                <a:tc>
                  <a:txBody>
                    <a:bodyPr/>
                    <a:lstStyle/>
                    <a:p>
                      <a:pPr algn="l" fontAlgn="b"/>
                      <a:r>
                        <a:rPr lang="en-US" sz="1000" b="0" i="0" u="none" strike="noStrike" dirty="0">
                          <a:solidFill>
                            <a:srgbClr val="000000"/>
                          </a:solidFill>
                          <a:effectLst/>
                          <a:latin typeface="Calibri" panose="020F0502020204030204" pitchFamily="34" charset="0"/>
                        </a:rPr>
                        <a:t>Asset Management</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1,175.9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764.6</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411.3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9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38.05</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358674140"/>
                  </a:ext>
                </a:extLst>
              </a:tr>
              <a:tr h="608557">
                <a:tc>
                  <a:txBody>
                    <a:bodyPr/>
                    <a:lstStyle/>
                    <a:p>
                      <a:pPr algn="l" fontAlgn="b"/>
                      <a:r>
                        <a:rPr lang="en-US" sz="1000" b="0" i="0" u="none" strike="noStrike" dirty="0">
                          <a:solidFill>
                            <a:srgbClr val="000000"/>
                          </a:solidFill>
                          <a:effectLst/>
                          <a:latin typeface="Calibri" panose="020F0502020204030204" pitchFamily="34" charset="0"/>
                        </a:rPr>
                        <a:t>Audit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1,490.4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805.6</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FED: 247.1</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437.7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9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Important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38.05</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184119549"/>
                  </a:ext>
                </a:extLst>
              </a:tr>
              <a:tr h="608557">
                <a:tc>
                  <a:txBody>
                    <a:bodyPr/>
                    <a:lstStyle/>
                    <a:p>
                      <a:pPr algn="l" fontAlgn="b"/>
                      <a:r>
                        <a:rPr lang="en-US" sz="1000" b="0" i="0" u="none" strike="noStrike" dirty="0">
                          <a:solidFill>
                            <a:srgbClr val="000000"/>
                          </a:solidFill>
                          <a:effectLst/>
                          <a:latin typeface="Calibri" panose="020F0502020204030204" pitchFamily="34" charset="0"/>
                        </a:rPr>
                        <a:t>Permitting</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1,031.5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556.2</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DGF: 183.3</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292.0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8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38.05</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523768636"/>
                  </a:ext>
                </a:extLst>
              </a:tr>
              <a:tr h="405704">
                <a:tc>
                  <a:txBody>
                    <a:bodyPr/>
                    <a:lstStyle/>
                    <a:p>
                      <a:pPr algn="l" fontAlgn="b"/>
                      <a:r>
                        <a:rPr lang="en-US" sz="1000" b="0" i="0" u="none" strike="noStrike" dirty="0">
                          <a:solidFill>
                            <a:srgbClr val="000000"/>
                          </a:solidFill>
                          <a:effectLst/>
                          <a:latin typeface="Calibri" panose="020F0502020204030204" pitchFamily="34" charset="0"/>
                        </a:rPr>
                        <a:t>Resource Evaluation</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3,368.7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2,154.7</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1,214.0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17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38.05</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538451292"/>
                  </a:ext>
                </a:extLst>
              </a:tr>
              <a:tr h="405704">
                <a:tc>
                  <a:txBody>
                    <a:bodyPr/>
                    <a:lstStyle/>
                    <a:p>
                      <a:pPr algn="l" fontAlgn="b"/>
                      <a:r>
                        <a:rPr lang="en-US" sz="1000" b="0" i="0" u="none" strike="noStrike" dirty="0">
                          <a:solidFill>
                            <a:srgbClr val="000000"/>
                          </a:solidFill>
                          <a:effectLst/>
                          <a:latin typeface="Calibri" panose="020F0502020204030204" pitchFamily="34" charset="0"/>
                        </a:rPr>
                        <a:t>Commercial</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1,513.0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1,143.5</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369.5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6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38.05</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937981531"/>
                  </a:ext>
                </a:extLst>
              </a:tr>
              <a:tr h="405704">
                <a:tc>
                  <a:txBody>
                    <a:bodyPr/>
                    <a:lstStyle/>
                    <a:p>
                      <a:pPr algn="l" fontAlgn="b"/>
                      <a:r>
                        <a:rPr lang="en-US" sz="1000" b="0" i="0" u="none" strike="noStrike" dirty="0">
                          <a:solidFill>
                            <a:srgbClr val="000000"/>
                          </a:solidFill>
                          <a:effectLst/>
                          <a:latin typeface="Calibri" panose="020F0502020204030204" pitchFamily="34" charset="0"/>
                        </a:rPr>
                        <a:t>Royalty Accounting</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723.4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465.3</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258.1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5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38.05</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92983231"/>
                  </a:ext>
                </a:extLst>
              </a:tr>
              <a:tr h="405704">
                <a:tc>
                  <a:txBody>
                    <a:bodyPr/>
                    <a:lstStyle/>
                    <a:p>
                      <a:pPr algn="l" fontAlgn="b"/>
                      <a:r>
                        <a:rPr lang="en-US" sz="1000" b="0" i="0" u="none" strike="noStrike" dirty="0">
                          <a:solidFill>
                            <a:srgbClr val="000000"/>
                          </a:solidFill>
                          <a:effectLst/>
                          <a:latin typeface="Calibri" panose="020F0502020204030204" pitchFamily="34" charset="0"/>
                        </a:rPr>
                        <a:t>State Pipeline Coordinator</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8,150.0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DGF: 453.3</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7,696.7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24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38.35</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77998178"/>
                  </a:ext>
                </a:extLst>
              </a:tr>
              <a:tr h="405704">
                <a:tc>
                  <a:txBody>
                    <a:bodyPr/>
                    <a:lstStyle/>
                    <a:p>
                      <a:pPr algn="l" fontAlgn="b"/>
                      <a:r>
                        <a:rPr lang="en-US" sz="1000" b="0" i="0" u="none" strike="noStrike" dirty="0">
                          <a:solidFill>
                            <a:srgbClr val="000000"/>
                          </a:solidFill>
                          <a:effectLst/>
                          <a:latin typeface="Calibri" panose="020F0502020204030204" pitchFamily="34" charset="0"/>
                        </a:rPr>
                        <a:t>Unit Section</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811.9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529.3</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282.6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5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38.05</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483894841"/>
                  </a:ext>
                </a:extLst>
              </a:tr>
              <a:tr h="608557">
                <a:tc>
                  <a:txBody>
                    <a:bodyPr/>
                    <a:lstStyle/>
                    <a:p>
                      <a:pPr algn="l" fontAlgn="b"/>
                      <a:r>
                        <a:rPr lang="en-US" sz="1000" b="0" i="0" u="none" strike="noStrike" dirty="0">
                          <a:solidFill>
                            <a:srgbClr val="000000"/>
                          </a:solidFill>
                          <a:effectLst/>
                          <a:latin typeface="Calibri" panose="020F0502020204030204" pitchFamily="34" charset="0"/>
                        </a:rPr>
                        <a:t>Shared Services</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2,487.0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1,588.1</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DGF: 51.4</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847.5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18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Important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38.05</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650357494"/>
                  </a:ext>
                </a:extLst>
              </a:tr>
              <a:tr h="202852">
                <a:tc>
                  <a:txBody>
                    <a:bodyPr/>
                    <a:lstStyle/>
                    <a:p>
                      <a:pPr algn="l" fontAlgn="b"/>
                      <a:r>
                        <a:rPr lang="en-US" sz="1000" b="0" i="0" u="none" strike="noStrike" dirty="0">
                          <a:solidFill>
                            <a:srgbClr val="000000"/>
                          </a:solidFill>
                          <a:effectLst/>
                          <a:latin typeface="Calibri" panose="020F0502020204030204" pitchFamily="34" charset="0"/>
                        </a:rPr>
                        <a:t>Cook Inlet</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150.0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Other: 150.0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Status quo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No</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280768898"/>
                  </a:ext>
                </a:extLst>
              </a:tr>
              <a:tr h="202852">
                <a:tc>
                  <a:txBody>
                    <a:bodyPr/>
                    <a:lstStyle/>
                    <a:p>
                      <a:pPr algn="r" fontAlgn="b"/>
                      <a:r>
                        <a:rPr lang="en-US" sz="1000" b="1" i="0" u="none" strike="noStrike" dirty="0">
                          <a:solidFill>
                            <a:srgbClr val="000000"/>
                          </a:solidFill>
                          <a:effectLst/>
                          <a:latin typeface="Calibri" panose="020F0502020204030204" pitchFamily="34" charset="0"/>
                        </a:rPr>
                        <a:t>Component Totals</a:t>
                      </a: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20,901.8 </a:t>
                      </a: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a:t>
                      </a: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101 </a:t>
                      </a: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3292116366"/>
                  </a:ext>
                </a:extLst>
              </a:tr>
              <a:tr h="202852">
                <a:tc>
                  <a:txBody>
                    <a:bodyPr/>
                    <a:lstStyle/>
                    <a:p>
                      <a:pPr algn="l" fontAlgn="b"/>
                      <a:r>
                        <a:rPr lang="en-US" sz="1000" b="0" i="0" u="none" strike="noStrike" dirty="0">
                          <a:solidFill>
                            <a:srgbClr val="000000"/>
                          </a:solidFill>
                          <a:effectLst/>
                          <a:latin typeface="Calibri" panose="020F0502020204030204" pitchFamily="34" charset="0"/>
                        </a:rPr>
                        <a:t> </a:t>
                      </a:r>
                    </a:p>
                  </a:txBody>
                  <a:tcPr marL="6481" marR="6481" marT="648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481" marR="6481" marT="648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481" marR="6481" marT="648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481" marR="6481" marT="648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481" marR="6481" marT="648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481" marR="6481" marT="648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481" marR="6481" marT="6481"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extLst>
                  <a:ext uri="{0D108BD9-81ED-4DB2-BD59-A6C34878D82A}">
                    <a16:rowId xmlns:a16="http://schemas.microsoft.com/office/drawing/2014/main" xmlns="" val="4135341470"/>
                  </a:ext>
                </a:extLst>
              </a:tr>
              <a:tr h="202852">
                <a:tc>
                  <a:txBody>
                    <a:bodyPr/>
                    <a:lstStyle/>
                    <a:p>
                      <a:pPr algn="ctr" fontAlgn="b"/>
                      <a:r>
                        <a:rPr lang="en-US" sz="1000" b="0" i="0" u="none" strike="noStrike" dirty="0">
                          <a:solidFill>
                            <a:srgbClr val="000000"/>
                          </a:solidFill>
                          <a:effectLst/>
                          <a:latin typeface="Calibri" panose="020F0502020204030204" pitchFamily="34" charset="0"/>
                        </a:rPr>
                        <a:t>By Component</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TOTAL</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UGF</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DGF</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FED</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OTHER</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Positions</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extLst>
                  <a:ext uri="{0D108BD9-81ED-4DB2-BD59-A6C34878D82A}">
                    <a16:rowId xmlns:a16="http://schemas.microsoft.com/office/drawing/2014/main" xmlns="" val="1989974975"/>
                  </a:ext>
                </a:extLst>
              </a:tr>
              <a:tr h="202852">
                <a:tc>
                  <a:txBody>
                    <a:bodyPr/>
                    <a:lstStyle/>
                    <a:p>
                      <a:pPr algn="r" fontAlgn="b"/>
                      <a:r>
                        <a:rPr lang="en-US" sz="1000" b="1" i="0" u="none" strike="noStrike" dirty="0">
                          <a:solidFill>
                            <a:srgbClr val="000000"/>
                          </a:solidFill>
                          <a:effectLst/>
                          <a:latin typeface="Calibri" panose="020F0502020204030204" pitchFamily="34" charset="0"/>
                        </a:rPr>
                        <a:t>Division of Oil &amp; Gas</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20,901.8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8,007.3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688.0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247.1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11,959.4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101 </a:t>
                      </a:r>
                    </a:p>
                  </a:txBody>
                  <a:tcPr marL="6481" marR="6481" marT="648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481" marR="6481" marT="6481" marB="0" anchor="b">
                    <a:lnL>
                      <a:noFill/>
                    </a:lnL>
                    <a:lnR>
                      <a:noFill/>
                    </a:lnR>
                    <a:lnT>
                      <a:noFill/>
                    </a:lnT>
                    <a:lnB>
                      <a:noFill/>
                    </a:lnB>
                  </a:tcPr>
                </a:tc>
                <a:extLst>
                  <a:ext uri="{0D108BD9-81ED-4DB2-BD59-A6C34878D82A}">
                    <a16:rowId xmlns:a16="http://schemas.microsoft.com/office/drawing/2014/main" xmlns="" val="2599119633"/>
                  </a:ext>
                </a:extLst>
              </a:tr>
            </a:tbl>
          </a:graphicData>
        </a:graphic>
      </p:graphicFrame>
    </p:spTree>
    <p:extLst>
      <p:ext uri="{BB962C8B-B14F-4D97-AF65-F5344CB8AC3E}">
        <p14:creationId xmlns:p14="http://schemas.microsoft.com/office/powerpoint/2010/main" val="8379905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4380" y="762000"/>
            <a:ext cx="8549640" cy="914400"/>
          </a:xfrm>
        </p:spPr>
        <p:txBody>
          <a:bodyPr>
            <a:normAutofit fontScale="90000"/>
          </a:bodyPr>
          <a:lstStyle/>
          <a:p>
            <a:pPr>
              <a:lnSpc>
                <a:spcPct val="80000"/>
              </a:lnSpc>
            </a:pP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Department of Natural Resources</a:t>
            </a:r>
            <a:b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Division of Oil &amp; Gas</a:t>
            </a:r>
            <a:b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FY2018 Governor’s Budget</a:t>
            </a:r>
            <a:r>
              <a:rPr lang="en-US" sz="5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
            </a:r>
            <a:br>
              <a:rPr lang="en-US" sz="5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endParaRPr lang="en-US" dirty="0"/>
          </a:p>
        </p:txBody>
      </p:sp>
      <p:sp>
        <p:nvSpPr>
          <p:cNvPr id="3" name="Subtitle 2"/>
          <p:cNvSpPr>
            <a:spLocks noGrp="1"/>
          </p:cNvSpPr>
          <p:nvPr>
            <p:ph type="subTitle" idx="1"/>
          </p:nvPr>
        </p:nvSpPr>
        <p:spPr>
          <a:xfrm>
            <a:off x="335280" y="1676400"/>
            <a:ext cx="9387840" cy="5527466"/>
          </a:xfrm>
        </p:spPr>
        <p:txBody>
          <a:bodyPr>
            <a:noAutofit/>
          </a:bodyPr>
          <a:lstStyle/>
          <a:p>
            <a:pPr algn="l"/>
            <a:r>
              <a:rPr lang="en-US" sz="1800" b="1" dirty="0">
                <a:solidFill>
                  <a:schemeClr val="tx2"/>
                </a:solidFill>
                <a:latin typeface="Cambria" panose="02040503050406030204" pitchFamily="18" charset="0"/>
              </a:rPr>
              <a:t>Oil and Gas (870.0) UGF, (6) PFT</a:t>
            </a:r>
          </a:p>
          <a:p>
            <a:pPr algn="l"/>
            <a:endParaRPr lang="en-US" sz="1800" dirty="0">
              <a:solidFill>
                <a:schemeClr val="tx2"/>
              </a:solidFill>
              <a:latin typeface="Cambria" panose="02040503050406030204" pitchFamily="18" charset="0"/>
            </a:endParaRPr>
          </a:p>
          <a:p>
            <a:pPr algn="l"/>
            <a:r>
              <a:rPr lang="en-US" sz="1800" dirty="0">
                <a:solidFill>
                  <a:schemeClr val="tx2"/>
                </a:solidFill>
                <a:latin typeface="Cambria" panose="02040503050406030204" pitchFamily="18" charset="0"/>
              </a:rPr>
              <a:t>Division Consolidation to Manage Oil and Gas Resources</a:t>
            </a:r>
          </a:p>
          <a:p>
            <a:pPr algn="l"/>
            <a:r>
              <a:rPr lang="en-US" sz="1800" dirty="0">
                <a:solidFill>
                  <a:schemeClr val="tx2"/>
                </a:solidFill>
                <a:latin typeface="Cambria" panose="02040503050406030204" pitchFamily="18" charset="0"/>
              </a:rPr>
              <a:t>This decrement continues a consolidation in the Division of Oil &amp; Gas over the past two years due to declining budgets. The reorganization further consolidates the division, including Best Interest Findings through lease sales, and units and participating area management functions.  As a result of this reduction the lease sale schedule may be affected, potentially leading to less acreage available on an annual basis. Many unit management processes follow timelines mandated in statute and regulation, significant effort will be needed to assure that the work is completed timely without diminishing the thoroughness of analyses. may reduce the number of lease areas available each year, as well as less ability to draft comments on federal actions. </a:t>
            </a:r>
          </a:p>
          <a:p>
            <a:pPr marL="1074420" lvl="1" indent="-571500" algn="l">
              <a:buFont typeface="Arial" panose="020B0604020202020204" pitchFamily="34" charset="0"/>
              <a:buChar char="•"/>
            </a:pPr>
            <a:endParaRPr lang="en-US" sz="1800" dirty="0">
              <a:solidFill>
                <a:schemeClr val="tx2"/>
              </a:solidFill>
            </a:endParaRPr>
          </a:p>
          <a:p>
            <a:pPr marL="571500" indent="-571500">
              <a:buFont typeface="Arial" panose="020B0604020202020204" pitchFamily="34" charset="0"/>
              <a:buChar char="•"/>
            </a:pPr>
            <a:endParaRPr lang="en-US" sz="1800" dirty="0"/>
          </a:p>
        </p:txBody>
      </p:sp>
      <p:sp>
        <p:nvSpPr>
          <p:cNvPr id="4" name="Rectangle 3"/>
          <p:cNvSpPr/>
          <p:nvPr/>
        </p:nvSpPr>
        <p:spPr>
          <a:xfrm>
            <a:off x="335280" y="457200"/>
            <a:ext cx="9387840" cy="1002232"/>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Slide Number Placeholder 3"/>
          <p:cNvSpPr>
            <a:spLocks noGrp="1"/>
          </p:cNvSpPr>
          <p:nvPr>
            <p:ph type="sldNum" sz="quarter" idx="12"/>
          </p:nvPr>
        </p:nvSpPr>
        <p:spPr>
          <a:xfrm>
            <a:off x="7208520" y="7203866"/>
            <a:ext cx="2346960" cy="413808"/>
          </a:xfrm>
        </p:spPr>
        <p:txBody>
          <a:bodyPr/>
          <a:lstStyle/>
          <a:p>
            <a:pPr>
              <a:defRPr/>
            </a:pPr>
            <a:fld id="{A2EB52D4-89BD-447A-A9C6-CFF890A068E0}" type="slidenum">
              <a:rPr lang="en-US" smtClean="0">
                <a:solidFill>
                  <a:prstClr val="black">
                    <a:tint val="75000"/>
                  </a:prstClr>
                </a:solidFill>
              </a:rPr>
              <a:pPr>
                <a:defRPr/>
              </a:pPr>
              <a:t>21</a:t>
            </a:fld>
            <a:endParaRPr lang="en-US" dirty="0">
              <a:solidFill>
                <a:prstClr val="black">
                  <a:tint val="75000"/>
                </a:prstClr>
              </a:solidFill>
            </a:endParaRPr>
          </a:p>
        </p:txBody>
      </p:sp>
    </p:spTree>
    <p:extLst>
      <p:ext uri="{BB962C8B-B14F-4D97-AF65-F5344CB8AC3E}">
        <p14:creationId xmlns:p14="http://schemas.microsoft.com/office/powerpoint/2010/main" val="4902797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22</a:t>
            </a:fld>
            <a:endParaRPr lang="en-US" dirty="0">
              <a:solidFill>
                <a:prstClr val="black">
                  <a:tint val="75000"/>
                </a:prstClr>
              </a:solidFill>
            </a:endParaRPr>
          </a:p>
        </p:txBody>
      </p:sp>
      <p:sp>
        <p:nvSpPr>
          <p:cNvPr id="6" name="Rectangle 5"/>
          <p:cNvSpPr/>
          <p:nvPr/>
        </p:nvSpPr>
        <p:spPr>
          <a:xfrm>
            <a:off x="335280" y="436034"/>
            <a:ext cx="9387840" cy="1011766"/>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7" name="Rectangle 6"/>
          <p:cNvSpPr/>
          <p:nvPr/>
        </p:nvSpPr>
        <p:spPr>
          <a:xfrm>
            <a:off x="586740" y="533403"/>
            <a:ext cx="8884920" cy="1175706"/>
          </a:xfrm>
          <a:prstGeom prst="rect">
            <a:avLst/>
          </a:prstGeom>
          <a:effectLst/>
        </p:spPr>
        <p:txBody>
          <a:bodyPr wrap="square">
            <a:spAutoFit/>
          </a:bodyPr>
          <a:lstStyle/>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Department of Natural Resources</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Division of Geological &amp; Geophysical Surveys</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FY2018 Governor’s Budget</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 </a:t>
            </a:r>
          </a:p>
        </p:txBody>
      </p:sp>
      <p:graphicFrame>
        <p:nvGraphicFramePr>
          <p:cNvPr id="5" name="Table 4"/>
          <p:cNvGraphicFramePr>
            <a:graphicFrameLocks noGrp="1"/>
          </p:cNvGraphicFramePr>
          <p:nvPr>
            <p:extLst>
              <p:ext uri="{D42A27DB-BD31-4B8C-83A1-F6EECF244321}">
                <p14:modId xmlns:p14="http://schemas.microsoft.com/office/powerpoint/2010/main" val="3668763285"/>
              </p:ext>
            </p:extLst>
          </p:nvPr>
        </p:nvGraphicFramePr>
        <p:xfrm>
          <a:off x="335281" y="1676400"/>
          <a:ext cx="9387839" cy="5079815"/>
        </p:xfrm>
        <a:graphic>
          <a:graphicData uri="http://schemas.openxmlformats.org/drawingml/2006/table">
            <a:tbl>
              <a:tblPr/>
              <a:tblGrid>
                <a:gridCol w="1860544">
                  <a:extLst>
                    <a:ext uri="{9D8B030D-6E8A-4147-A177-3AD203B41FA5}">
                      <a16:colId xmlns:a16="http://schemas.microsoft.com/office/drawing/2014/main" xmlns="" val="168172891"/>
                    </a:ext>
                  </a:extLst>
                </a:gridCol>
                <a:gridCol w="693144">
                  <a:extLst>
                    <a:ext uri="{9D8B030D-6E8A-4147-A177-3AD203B41FA5}">
                      <a16:colId xmlns:a16="http://schemas.microsoft.com/office/drawing/2014/main" xmlns="" val="3679793691"/>
                    </a:ext>
                  </a:extLst>
                </a:gridCol>
                <a:gridCol w="851228">
                  <a:extLst>
                    <a:ext uri="{9D8B030D-6E8A-4147-A177-3AD203B41FA5}">
                      <a16:colId xmlns:a16="http://schemas.microsoft.com/office/drawing/2014/main" xmlns="" val="734123862"/>
                    </a:ext>
                  </a:extLst>
                </a:gridCol>
                <a:gridCol w="608021">
                  <a:extLst>
                    <a:ext uri="{9D8B030D-6E8A-4147-A177-3AD203B41FA5}">
                      <a16:colId xmlns:a16="http://schemas.microsoft.com/office/drawing/2014/main" xmlns="" val="3327064374"/>
                    </a:ext>
                  </a:extLst>
                </a:gridCol>
                <a:gridCol w="583700">
                  <a:extLst>
                    <a:ext uri="{9D8B030D-6E8A-4147-A177-3AD203B41FA5}">
                      <a16:colId xmlns:a16="http://schemas.microsoft.com/office/drawing/2014/main" xmlns="" val="3043407843"/>
                    </a:ext>
                  </a:extLst>
                </a:gridCol>
                <a:gridCol w="693144">
                  <a:extLst>
                    <a:ext uri="{9D8B030D-6E8A-4147-A177-3AD203B41FA5}">
                      <a16:colId xmlns:a16="http://schemas.microsoft.com/office/drawing/2014/main" xmlns="" val="3264185"/>
                    </a:ext>
                  </a:extLst>
                </a:gridCol>
                <a:gridCol w="741785">
                  <a:extLst>
                    <a:ext uri="{9D8B030D-6E8A-4147-A177-3AD203B41FA5}">
                      <a16:colId xmlns:a16="http://schemas.microsoft.com/office/drawing/2014/main" xmlns="" val="3310947830"/>
                    </a:ext>
                  </a:extLst>
                </a:gridCol>
                <a:gridCol w="887710">
                  <a:extLst>
                    <a:ext uri="{9D8B030D-6E8A-4147-A177-3AD203B41FA5}">
                      <a16:colId xmlns:a16="http://schemas.microsoft.com/office/drawing/2014/main" xmlns="" val="2117178835"/>
                    </a:ext>
                  </a:extLst>
                </a:gridCol>
                <a:gridCol w="1009314">
                  <a:extLst>
                    <a:ext uri="{9D8B030D-6E8A-4147-A177-3AD203B41FA5}">
                      <a16:colId xmlns:a16="http://schemas.microsoft.com/office/drawing/2014/main" xmlns="" val="2085939213"/>
                    </a:ext>
                  </a:extLst>
                </a:gridCol>
                <a:gridCol w="608021">
                  <a:extLst>
                    <a:ext uri="{9D8B030D-6E8A-4147-A177-3AD203B41FA5}">
                      <a16:colId xmlns:a16="http://schemas.microsoft.com/office/drawing/2014/main" xmlns="" val="273315693"/>
                    </a:ext>
                  </a:extLst>
                </a:gridCol>
                <a:gridCol w="851228">
                  <a:extLst>
                    <a:ext uri="{9D8B030D-6E8A-4147-A177-3AD203B41FA5}">
                      <a16:colId xmlns:a16="http://schemas.microsoft.com/office/drawing/2014/main" xmlns="" val="2252376244"/>
                    </a:ext>
                  </a:extLst>
                </a:gridCol>
              </a:tblGrid>
              <a:tr h="360696">
                <a:tc>
                  <a:txBody>
                    <a:bodyPr/>
                    <a:lstStyle/>
                    <a:p>
                      <a:pPr algn="ctr" fontAlgn="b"/>
                      <a:r>
                        <a:rPr lang="en-US" sz="1000" b="0" i="0" u="none" strike="noStrike" dirty="0">
                          <a:solidFill>
                            <a:srgbClr val="000000"/>
                          </a:solidFill>
                          <a:effectLst/>
                          <a:latin typeface="Calibri" panose="020F0502020204030204" pitchFamily="34" charset="0"/>
                        </a:rPr>
                        <a:t>By Program</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1" i="0" u="none" strike="noStrike" dirty="0">
                          <a:solidFill>
                            <a:srgbClr val="000000"/>
                          </a:solidFill>
                          <a:effectLst/>
                          <a:latin typeface="Calibri" panose="020F0502020204030204" pitchFamily="34" charset="0"/>
                        </a:rPr>
                        <a:t>Funding in Thousands</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By Fund Category</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Positions</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Alaskans Served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Recovered From Fees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Importance to Mission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Rating of Effectiveness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a:solidFill>
                            <a:srgbClr val="000000"/>
                          </a:solidFill>
                          <a:effectLst/>
                          <a:latin typeface="Calibri" panose="020F0502020204030204" pitchFamily="34" charset="0"/>
                        </a:rPr>
                        <a:t>Constitutionally Required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Federally Required</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Required by Statute</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xmlns="" val="7544238"/>
                  </a:ext>
                </a:extLst>
              </a:tr>
              <a:tr h="541046">
                <a:tc>
                  <a:txBody>
                    <a:bodyPr/>
                    <a:lstStyle/>
                    <a:p>
                      <a:pPr algn="l" fontAlgn="b"/>
                      <a:r>
                        <a:rPr lang="en-US" sz="1000" b="0" i="0" u="none" strike="noStrike" dirty="0">
                          <a:solidFill>
                            <a:srgbClr val="000000"/>
                          </a:solidFill>
                          <a:effectLst/>
                          <a:latin typeface="Calibri" panose="020F0502020204030204" pitchFamily="34" charset="0"/>
                        </a:rPr>
                        <a:t>Energy Resources</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1,169.3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522.1</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FED: 234.9</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412.3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7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41.08.020</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211948672"/>
                  </a:ext>
                </a:extLst>
              </a:tr>
              <a:tr h="541046">
                <a:tc>
                  <a:txBody>
                    <a:bodyPr/>
                    <a:lstStyle/>
                    <a:p>
                      <a:pPr algn="l" fontAlgn="b"/>
                      <a:r>
                        <a:rPr lang="en-US" sz="1000" b="0" i="0" u="none" strike="noStrike" dirty="0">
                          <a:solidFill>
                            <a:srgbClr val="000000"/>
                          </a:solidFill>
                          <a:effectLst/>
                          <a:latin typeface="Calibri" panose="020F0502020204030204" pitchFamily="34" charset="0"/>
                        </a:rPr>
                        <a:t>Mineral Resources</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735.4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435.3</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FED: 28.0</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272.1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9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41.08.020</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476863582"/>
                  </a:ext>
                </a:extLst>
              </a:tr>
              <a:tr h="541046">
                <a:tc>
                  <a:txBody>
                    <a:bodyPr/>
                    <a:lstStyle/>
                    <a:p>
                      <a:pPr algn="l" fontAlgn="b"/>
                      <a:r>
                        <a:rPr lang="en-US" sz="1000" b="0" i="0" u="none" strike="noStrike" dirty="0">
                          <a:solidFill>
                            <a:srgbClr val="000000"/>
                          </a:solidFill>
                          <a:effectLst/>
                          <a:latin typeface="Calibri" panose="020F0502020204030204" pitchFamily="34" charset="0"/>
                        </a:rPr>
                        <a:t>Engineering Geology</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1,732.0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603.8</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FED: 190.6</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937.6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8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41.08.017 AS 41.08.020</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361945787"/>
                  </a:ext>
                </a:extLst>
              </a:tr>
              <a:tr h="360696">
                <a:tc>
                  <a:txBody>
                    <a:bodyPr/>
                    <a:lstStyle/>
                    <a:p>
                      <a:pPr algn="l" fontAlgn="b"/>
                      <a:r>
                        <a:rPr lang="en-US" sz="1000" b="0" i="0" u="none" strike="noStrike" dirty="0">
                          <a:solidFill>
                            <a:srgbClr val="000000"/>
                          </a:solidFill>
                          <a:effectLst/>
                          <a:latin typeface="Calibri" panose="020F0502020204030204" pitchFamily="34" charset="0"/>
                        </a:rPr>
                        <a:t>Volcanology</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1,480.0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FED: 1,480.0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5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1.08.017 </a:t>
                      </a:r>
                    </a:p>
                    <a:p>
                      <a:pPr algn="l" fontAlgn="b"/>
                      <a:r>
                        <a:rPr lang="en-US" sz="1000" b="0" i="0" u="none" strike="noStrike" dirty="0">
                          <a:solidFill>
                            <a:srgbClr val="000000"/>
                          </a:solidFill>
                          <a:effectLst/>
                          <a:latin typeface="Calibri" panose="020F0502020204030204" pitchFamily="34" charset="0"/>
                        </a:rPr>
                        <a:t>AS 41.08.020</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184957866"/>
                  </a:ext>
                </a:extLst>
              </a:tr>
              <a:tr h="541046">
                <a:tc>
                  <a:txBody>
                    <a:bodyPr/>
                    <a:lstStyle/>
                    <a:p>
                      <a:pPr algn="l" fontAlgn="b"/>
                      <a:r>
                        <a:rPr lang="en-US" sz="1000" b="0" i="0" u="none" strike="noStrike" dirty="0">
                          <a:solidFill>
                            <a:srgbClr val="000000"/>
                          </a:solidFill>
                          <a:effectLst/>
                          <a:latin typeface="Calibri" panose="020F0502020204030204" pitchFamily="34" charset="0"/>
                        </a:rPr>
                        <a:t>Geologic Materials Center</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852.0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419.0</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DGF: 319.0</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113.9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3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41.08.020</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665210962"/>
                  </a:ext>
                </a:extLst>
              </a:tr>
              <a:tr h="721394">
                <a:tc>
                  <a:txBody>
                    <a:bodyPr/>
                    <a:lstStyle/>
                    <a:p>
                      <a:pPr algn="l" fontAlgn="b"/>
                      <a:r>
                        <a:rPr lang="en-US" sz="1000" b="0" i="0" u="none" strike="noStrike" dirty="0">
                          <a:solidFill>
                            <a:srgbClr val="000000"/>
                          </a:solidFill>
                          <a:effectLst/>
                          <a:latin typeface="Calibri" panose="020F0502020204030204" pitchFamily="34" charset="0"/>
                        </a:rPr>
                        <a:t>Geologic Communication</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1,257.6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840.6</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DGF: 10.0</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FED: 166.7</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240.3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10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1000" b="0" i="0" u="none" strike="noStrike">
                          <a:solidFill>
                            <a:srgbClr val="000000"/>
                          </a:solidFill>
                          <a:effectLst/>
                          <a:latin typeface="Calibri" panose="020F0502020204030204" pitchFamily="34" charset="0"/>
                        </a:rPr>
                        <a:t>AS 41.08.017 AS 41.08.020 AS 41.08.030</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51226479"/>
                  </a:ext>
                </a:extLst>
              </a:tr>
              <a:tr h="541046">
                <a:tc>
                  <a:txBody>
                    <a:bodyPr/>
                    <a:lstStyle/>
                    <a:p>
                      <a:pPr algn="l" fontAlgn="b"/>
                      <a:r>
                        <a:rPr lang="en-US" sz="1000" b="0" i="0" u="none" strike="noStrike" dirty="0">
                          <a:solidFill>
                            <a:srgbClr val="000000"/>
                          </a:solidFill>
                          <a:effectLst/>
                          <a:latin typeface="Calibri" panose="020F0502020204030204" pitchFamily="34" charset="0"/>
                        </a:rPr>
                        <a:t>Administration &amp; Grants</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1,086.8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928.9</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157.9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5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All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Important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1000" b="0" i="0" u="none" strike="noStrike">
                          <a:solidFill>
                            <a:srgbClr val="000000"/>
                          </a:solidFill>
                          <a:effectLst/>
                          <a:latin typeface="Calibri" panose="020F0502020204030204" pitchFamily="34" charset="0"/>
                        </a:rPr>
                        <a:t>AS 41.08.010 AS 41.08.015 AS 41.08.040</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627852496"/>
                  </a:ext>
                </a:extLst>
              </a:tr>
              <a:tr h="180348">
                <a:tc>
                  <a:txBody>
                    <a:bodyPr/>
                    <a:lstStyle/>
                    <a:p>
                      <a:pPr algn="r" fontAlgn="b"/>
                      <a:r>
                        <a:rPr lang="en-US" sz="1000" b="1" i="0" u="none" strike="noStrike" dirty="0">
                          <a:solidFill>
                            <a:srgbClr val="000000"/>
                          </a:solidFill>
                          <a:effectLst/>
                          <a:latin typeface="Calibri" panose="020F0502020204030204" pitchFamily="34" charset="0"/>
                        </a:rPr>
                        <a:t>Totals</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8,313.1 </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47 </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000" b="1" i="0" u="none" strike="noStrike" dirty="0">
                          <a:solidFill>
                            <a:srgbClr val="000000"/>
                          </a:solidFill>
                          <a:effectLst/>
                          <a:latin typeface="Calibri" panose="020F0502020204030204" pitchFamily="34" charset="0"/>
                        </a:rPr>
                        <a:t> </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US" sz="1000" b="1" i="0" u="none" strike="noStrike" dirty="0">
                          <a:solidFill>
                            <a:srgbClr val="000000"/>
                          </a:solidFill>
                          <a:effectLst/>
                          <a:latin typeface="Calibri" panose="020F0502020204030204" pitchFamily="34" charset="0"/>
                        </a:rPr>
                        <a:t> </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581366777"/>
                  </a:ext>
                </a:extLst>
              </a:tr>
              <a:tr h="180348">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a:noFill/>
                    </a:lnB>
                  </a:tcPr>
                </a:tc>
                <a:extLst>
                  <a:ext uri="{0D108BD9-81ED-4DB2-BD59-A6C34878D82A}">
                    <a16:rowId xmlns:a16="http://schemas.microsoft.com/office/drawing/2014/main" xmlns="" val="3865846812"/>
                  </a:ext>
                </a:extLst>
              </a:tr>
              <a:tr h="180348">
                <a:tc>
                  <a:txBody>
                    <a:bodyPr/>
                    <a:lstStyle/>
                    <a:p>
                      <a:pPr algn="ctr" fontAlgn="b"/>
                      <a:r>
                        <a:rPr lang="en-US" sz="1000" b="0" i="0" u="none" strike="noStrike" dirty="0">
                          <a:solidFill>
                            <a:srgbClr val="000000"/>
                          </a:solidFill>
                          <a:effectLst/>
                          <a:latin typeface="Calibri" panose="020F0502020204030204" pitchFamily="34" charset="0"/>
                        </a:rPr>
                        <a:t>By Component</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TOTAL</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UGF</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DGF</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FED</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OTHER</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Positions</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a:noFill/>
                    </a:lnB>
                  </a:tcPr>
                </a:tc>
                <a:extLst>
                  <a:ext uri="{0D108BD9-81ED-4DB2-BD59-A6C34878D82A}">
                    <a16:rowId xmlns:a16="http://schemas.microsoft.com/office/drawing/2014/main" xmlns="" val="1004040081"/>
                  </a:ext>
                </a:extLst>
              </a:tr>
              <a:tr h="390755">
                <a:tc>
                  <a:txBody>
                    <a:bodyPr/>
                    <a:lstStyle/>
                    <a:p>
                      <a:pPr algn="l" fontAlgn="b"/>
                      <a:r>
                        <a:rPr lang="en-US" sz="1100" b="1" i="0" u="none" strike="noStrike" dirty="0">
                          <a:solidFill>
                            <a:srgbClr val="000000"/>
                          </a:solidFill>
                          <a:effectLst/>
                          <a:latin typeface="Calibri" panose="020F0502020204030204" pitchFamily="34" charset="0"/>
                        </a:rPr>
                        <a:t>Division of Geological and Geophysical Surveys</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8,313.1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3,749.8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329.0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2,100.2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2,134.1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dirty="0">
                          <a:solidFill>
                            <a:srgbClr val="000000"/>
                          </a:solidFill>
                          <a:effectLst/>
                          <a:latin typeface="Calibri" panose="020F0502020204030204" pitchFamily="34" charset="0"/>
                        </a:rPr>
                        <a:t>                  47 </a:t>
                      </a:r>
                    </a:p>
                  </a:txBody>
                  <a:tcPr marL="7035" marR="7035" marT="703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7035" marR="7035" marT="7035" marB="0" anchor="b">
                    <a:lnL>
                      <a:noFill/>
                    </a:lnL>
                    <a:lnR>
                      <a:noFill/>
                    </a:lnR>
                    <a:lnT>
                      <a:noFill/>
                    </a:lnT>
                    <a:lnB>
                      <a:noFill/>
                    </a:lnB>
                  </a:tcPr>
                </a:tc>
                <a:extLst>
                  <a:ext uri="{0D108BD9-81ED-4DB2-BD59-A6C34878D82A}">
                    <a16:rowId xmlns:a16="http://schemas.microsoft.com/office/drawing/2014/main" xmlns="" val="4131607745"/>
                  </a:ext>
                </a:extLst>
              </a:tr>
            </a:tbl>
          </a:graphicData>
        </a:graphic>
      </p:graphicFrame>
    </p:spTree>
    <p:extLst>
      <p:ext uri="{BB962C8B-B14F-4D97-AF65-F5344CB8AC3E}">
        <p14:creationId xmlns:p14="http://schemas.microsoft.com/office/powerpoint/2010/main" val="38068000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4380" y="762000"/>
            <a:ext cx="8549640" cy="914400"/>
          </a:xfrm>
        </p:spPr>
        <p:txBody>
          <a:bodyPr>
            <a:normAutofit fontScale="90000"/>
          </a:bodyPr>
          <a:lstStyle/>
          <a:p>
            <a:pPr>
              <a:lnSpc>
                <a:spcPct val="80000"/>
              </a:lnSpc>
            </a:pP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Department of Natural Resources</a:t>
            </a:r>
            <a:b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Division of Geological &amp; Geophysical Surveys</a:t>
            </a:r>
            <a:b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r>
              <a:rPr lang="en-US" sz="2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FY2018 Governor’s Budget</a:t>
            </a:r>
            <a:r>
              <a:rPr lang="en-US" sz="5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
            </a:r>
            <a:br>
              <a:rPr lang="en-US" sz="5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br>
            <a:endParaRPr lang="en-US" dirty="0"/>
          </a:p>
        </p:txBody>
      </p:sp>
      <p:sp>
        <p:nvSpPr>
          <p:cNvPr id="3" name="Subtitle 2"/>
          <p:cNvSpPr>
            <a:spLocks noGrp="1"/>
          </p:cNvSpPr>
          <p:nvPr>
            <p:ph type="subTitle" idx="1"/>
          </p:nvPr>
        </p:nvSpPr>
        <p:spPr>
          <a:xfrm>
            <a:off x="335280" y="1676400"/>
            <a:ext cx="9387840" cy="5527466"/>
          </a:xfrm>
        </p:spPr>
        <p:txBody>
          <a:bodyPr>
            <a:noAutofit/>
          </a:bodyPr>
          <a:lstStyle/>
          <a:p>
            <a:pPr algn="l"/>
            <a:r>
              <a:rPr lang="en-US" sz="1600" b="1" dirty="0">
                <a:solidFill>
                  <a:schemeClr val="tx2"/>
                </a:solidFill>
                <a:latin typeface="Cambria" panose="02040503050406030204" pitchFamily="18" charset="0"/>
              </a:rPr>
              <a:t>Geological &amp; Geophysical Surveys (486.0) UGF, (2) PFT</a:t>
            </a:r>
          </a:p>
          <a:p>
            <a:pPr algn="l"/>
            <a:r>
              <a:rPr lang="en-US" sz="1600" dirty="0">
                <a:solidFill>
                  <a:schemeClr val="tx2"/>
                </a:solidFill>
                <a:latin typeface="Cambria" panose="02040503050406030204" pitchFamily="18" charset="0"/>
              </a:rPr>
              <a:t>(226.0) Reduce Geologic Publications and Data Distribution Capacity; delete 1 position</a:t>
            </a:r>
          </a:p>
          <a:p>
            <a:pPr algn="l"/>
            <a:r>
              <a:rPr lang="en-US" sz="1600" dirty="0">
                <a:solidFill>
                  <a:schemeClr val="tx2"/>
                </a:solidFill>
                <a:latin typeface="Cambria" panose="02040503050406030204" pitchFamily="18" charset="0"/>
              </a:rPr>
              <a:t>This decrement will eliminate a Publications Specialist position and reduce contractual services and the purchase of supplies.</a:t>
            </a:r>
          </a:p>
          <a:p>
            <a:pPr algn="l"/>
            <a:endParaRPr lang="en-US" sz="1600" dirty="0">
              <a:solidFill>
                <a:schemeClr val="tx2"/>
              </a:solidFill>
              <a:latin typeface="Cambria" panose="02040503050406030204" pitchFamily="18" charset="0"/>
            </a:endParaRPr>
          </a:p>
          <a:p>
            <a:pPr algn="l"/>
            <a:r>
              <a:rPr lang="en-US" sz="1600" dirty="0">
                <a:solidFill>
                  <a:schemeClr val="tx2"/>
                </a:solidFill>
                <a:latin typeface="Cambria" panose="02040503050406030204" pitchFamily="18" charset="0"/>
              </a:rPr>
              <a:t>(120.0) Delete Geologist III (10-2236) at the Geologic Materials Center </a:t>
            </a:r>
          </a:p>
          <a:p>
            <a:pPr algn="l"/>
            <a:r>
              <a:rPr lang="en-US" sz="1600" dirty="0">
                <a:solidFill>
                  <a:schemeClr val="tx2"/>
                </a:solidFill>
                <a:latin typeface="Cambria" panose="02040503050406030204" pitchFamily="18" charset="0"/>
              </a:rPr>
              <a:t>Due to the current low level of oil and gas exploration in Alaska, this decrement will have minimal impact to the public.</a:t>
            </a:r>
          </a:p>
          <a:p>
            <a:pPr algn="l"/>
            <a:endParaRPr lang="en-US" sz="1600" dirty="0">
              <a:solidFill>
                <a:schemeClr val="tx2"/>
              </a:solidFill>
              <a:latin typeface="Cambria" panose="02040503050406030204" pitchFamily="18" charset="0"/>
            </a:endParaRPr>
          </a:p>
          <a:p>
            <a:pPr algn="l"/>
            <a:r>
              <a:rPr lang="en-US" sz="1600" dirty="0">
                <a:solidFill>
                  <a:schemeClr val="tx2"/>
                </a:solidFill>
                <a:latin typeface="Cambria" panose="02040503050406030204" pitchFamily="18" charset="0"/>
              </a:rPr>
              <a:t>(90.0) Reduce Mineral Resources Section Field Analyses and Equipment This decrement will cut funding for assessing Alaska lands for minerals and metals.</a:t>
            </a:r>
          </a:p>
          <a:p>
            <a:pPr algn="l"/>
            <a:endParaRPr lang="en-US" sz="1600" dirty="0">
              <a:solidFill>
                <a:schemeClr val="tx2"/>
              </a:solidFill>
              <a:latin typeface="Cambria" panose="02040503050406030204" pitchFamily="18" charset="0"/>
            </a:endParaRPr>
          </a:p>
          <a:p>
            <a:pPr algn="l"/>
            <a:r>
              <a:rPr lang="en-US" sz="1600" dirty="0">
                <a:solidFill>
                  <a:schemeClr val="tx2"/>
                </a:solidFill>
                <a:latin typeface="Cambria" panose="02040503050406030204" pitchFamily="18" charset="0"/>
              </a:rPr>
              <a:t>(50.0) Reduce Travel to Industry Meetings and for Inter-Agency Coordination</a:t>
            </a:r>
          </a:p>
          <a:p>
            <a:pPr algn="l"/>
            <a:r>
              <a:rPr lang="en-US" sz="1600" dirty="0">
                <a:solidFill>
                  <a:schemeClr val="tx2"/>
                </a:solidFill>
                <a:latin typeface="Cambria" panose="02040503050406030204" pitchFamily="18" charset="0"/>
              </a:rPr>
              <a:t>The division will no longer travel to meetings and conferences, including trade shows intended to attract mineral and energy companies to the state.</a:t>
            </a:r>
          </a:p>
          <a:p>
            <a:pPr algn="l"/>
            <a:endParaRPr lang="en-US" sz="1600" dirty="0">
              <a:solidFill>
                <a:schemeClr val="tx2"/>
              </a:solidFill>
              <a:latin typeface="Cambria" panose="02040503050406030204" pitchFamily="18" charset="0"/>
            </a:endParaRPr>
          </a:p>
          <a:p>
            <a:pPr algn="l"/>
            <a:r>
              <a:rPr lang="en-US" sz="1600" dirty="0">
                <a:solidFill>
                  <a:schemeClr val="tx2"/>
                </a:solidFill>
                <a:latin typeface="Cambria" panose="02040503050406030204" pitchFamily="18" charset="0"/>
              </a:rPr>
              <a:t>(234.0) UGF, +234.0 DGF - Generate New Program Receipts from new Geologic Materials Center Fees</a:t>
            </a:r>
          </a:p>
          <a:p>
            <a:pPr algn="l"/>
            <a:r>
              <a:rPr lang="en-US" sz="1600" dirty="0">
                <a:solidFill>
                  <a:schemeClr val="tx2"/>
                </a:solidFill>
                <a:latin typeface="Cambria" panose="02040503050406030204" pitchFamily="18" charset="0"/>
              </a:rPr>
              <a:t>New fees for use of the Geologic Materials Center authorized by Chapter 27, SLA 2016 (SB 170) are estimated to bring in an additional $234.0 in GF/Program Receipts, reducing UGF by the same amount. </a:t>
            </a:r>
          </a:p>
          <a:p>
            <a:pPr lvl="1" algn="l"/>
            <a:endParaRPr lang="en-US" sz="1600" dirty="0">
              <a:solidFill>
                <a:schemeClr val="tx2"/>
              </a:solidFill>
            </a:endParaRPr>
          </a:p>
        </p:txBody>
      </p:sp>
      <p:sp>
        <p:nvSpPr>
          <p:cNvPr id="4" name="Rectangle 3"/>
          <p:cNvSpPr/>
          <p:nvPr/>
        </p:nvSpPr>
        <p:spPr>
          <a:xfrm>
            <a:off x="335280" y="457200"/>
            <a:ext cx="9387840" cy="1002232"/>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Slide Number Placeholder 3"/>
          <p:cNvSpPr>
            <a:spLocks noGrp="1"/>
          </p:cNvSpPr>
          <p:nvPr>
            <p:ph type="sldNum" sz="quarter" idx="12"/>
          </p:nvPr>
        </p:nvSpPr>
        <p:spPr>
          <a:xfrm>
            <a:off x="7208520" y="7203866"/>
            <a:ext cx="2346960" cy="413808"/>
          </a:xfrm>
        </p:spPr>
        <p:txBody>
          <a:bodyPr/>
          <a:lstStyle/>
          <a:p>
            <a:pPr>
              <a:defRPr/>
            </a:pPr>
            <a:fld id="{A2EB52D4-89BD-447A-A9C6-CFF890A068E0}" type="slidenum">
              <a:rPr lang="en-US" smtClean="0">
                <a:solidFill>
                  <a:prstClr val="black">
                    <a:tint val="75000"/>
                  </a:prstClr>
                </a:solidFill>
              </a:rPr>
              <a:pPr>
                <a:defRPr/>
              </a:pPr>
              <a:t>23</a:t>
            </a:fld>
            <a:endParaRPr lang="en-US" dirty="0">
              <a:solidFill>
                <a:prstClr val="black">
                  <a:tint val="75000"/>
                </a:prstClr>
              </a:solidFill>
            </a:endParaRPr>
          </a:p>
        </p:txBody>
      </p:sp>
    </p:spTree>
    <p:extLst>
      <p:ext uri="{BB962C8B-B14F-4D97-AF65-F5344CB8AC3E}">
        <p14:creationId xmlns:p14="http://schemas.microsoft.com/office/powerpoint/2010/main" val="13968379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24</a:t>
            </a:fld>
            <a:endParaRPr lang="en-US" dirty="0">
              <a:solidFill>
                <a:prstClr val="black">
                  <a:tint val="75000"/>
                </a:prstClr>
              </a:solidFill>
            </a:endParaRPr>
          </a:p>
        </p:txBody>
      </p:sp>
      <p:sp>
        <p:nvSpPr>
          <p:cNvPr id="7" name="Rectangle 6"/>
          <p:cNvSpPr/>
          <p:nvPr/>
        </p:nvSpPr>
        <p:spPr>
          <a:xfrm>
            <a:off x="335280" y="436034"/>
            <a:ext cx="9387840" cy="851749"/>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8" name="Rectangle 7"/>
          <p:cNvSpPr/>
          <p:nvPr/>
        </p:nvSpPr>
        <p:spPr>
          <a:xfrm>
            <a:off x="586740" y="533403"/>
            <a:ext cx="8884920" cy="634020"/>
          </a:xfrm>
          <a:prstGeom prst="rect">
            <a:avLst/>
          </a:prstGeom>
          <a:effectLst/>
        </p:spPr>
        <p:txBody>
          <a:bodyPr wrap="square">
            <a:spAutoFit/>
          </a:bodyPr>
          <a:lstStyle/>
          <a:p>
            <a:pPr algn="ctr">
              <a:lnSpc>
                <a:spcPct val="80000"/>
              </a:lnSpc>
            </a:pPr>
            <a:r>
              <a:rPr lang="en-US" sz="44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Thank You</a:t>
            </a:r>
          </a:p>
        </p:txBody>
      </p:sp>
      <p:sp>
        <p:nvSpPr>
          <p:cNvPr id="9" name="TextBox 8"/>
          <p:cNvSpPr txBox="1"/>
          <p:nvPr/>
        </p:nvSpPr>
        <p:spPr>
          <a:xfrm>
            <a:off x="915291" y="1752600"/>
            <a:ext cx="6933309" cy="5189113"/>
          </a:xfrm>
          <a:prstGeom prst="rect">
            <a:avLst/>
          </a:prstGeom>
          <a:noFill/>
        </p:spPr>
        <p:txBody>
          <a:bodyPr wrap="square" tIns="100584" bIns="100584" rtlCol="0">
            <a:spAutoFit/>
          </a:bodyPr>
          <a:lstStyle/>
          <a:p>
            <a:r>
              <a:rPr lang="en-US" b="1" dirty="0">
                <a:solidFill>
                  <a:schemeClr val="tx2"/>
                </a:solidFill>
                <a:effectLst>
                  <a:outerShdw blurRad="38100" dist="38100" dir="2700000" algn="tl">
                    <a:srgbClr val="000000">
                      <a:alpha val="43137"/>
                    </a:srgbClr>
                  </a:outerShdw>
                </a:effectLst>
                <a:latin typeface="Cambria" panose="02040503050406030204" pitchFamily="18" charset="0"/>
              </a:rPr>
              <a:t>Andrew T. Mack</a:t>
            </a:r>
          </a:p>
          <a:p>
            <a:r>
              <a:rPr lang="en-US" dirty="0">
                <a:solidFill>
                  <a:schemeClr val="tx2"/>
                </a:solidFill>
                <a:effectLst>
                  <a:outerShdw blurRad="38100" dist="38100" dir="2700000" algn="tl">
                    <a:srgbClr val="000000">
                      <a:alpha val="43137"/>
                    </a:srgbClr>
                  </a:outerShdw>
                </a:effectLst>
                <a:latin typeface="Cambria" panose="02040503050406030204" pitchFamily="18" charset="0"/>
              </a:rPr>
              <a:t>Commissioner</a:t>
            </a:r>
          </a:p>
          <a:p>
            <a:r>
              <a:rPr lang="en-US" dirty="0">
                <a:solidFill>
                  <a:schemeClr val="tx2"/>
                </a:solidFill>
                <a:effectLst>
                  <a:outerShdw blurRad="38100" dist="38100" dir="2700000" algn="tl">
                    <a:srgbClr val="000000">
                      <a:alpha val="43137"/>
                    </a:srgbClr>
                  </a:outerShdw>
                </a:effectLst>
                <a:latin typeface="Cambria" panose="02040503050406030204" pitchFamily="18" charset="0"/>
              </a:rPr>
              <a:t>andy.mack@alaska.gov</a:t>
            </a:r>
          </a:p>
          <a:p>
            <a:r>
              <a:rPr lang="en-US" dirty="0">
                <a:solidFill>
                  <a:schemeClr val="tx2"/>
                </a:solidFill>
                <a:effectLst>
                  <a:outerShdw blurRad="38100" dist="38100" dir="2700000" algn="tl">
                    <a:srgbClr val="000000">
                      <a:alpha val="43137"/>
                    </a:srgbClr>
                  </a:outerShdw>
                </a:effectLst>
                <a:latin typeface="Cambria" panose="02040503050406030204" pitchFamily="18" charset="0"/>
              </a:rPr>
              <a:t>(907) 269-8431</a:t>
            </a:r>
          </a:p>
          <a:p>
            <a:endParaRPr lang="en-US" b="1" dirty="0">
              <a:solidFill>
                <a:schemeClr val="tx2"/>
              </a:solidFill>
              <a:effectLst>
                <a:outerShdw blurRad="38100" dist="38100" dir="2700000" algn="tl">
                  <a:srgbClr val="000000">
                    <a:alpha val="43137"/>
                  </a:srgbClr>
                </a:outerShdw>
              </a:effectLst>
              <a:latin typeface="Cambria" panose="02040503050406030204" pitchFamily="18" charset="0"/>
            </a:endParaRPr>
          </a:p>
          <a:p>
            <a:r>
              <a:rPr lang="en-US" b="1" dirty="0">
                <a:solidFill>
                  <a:schemeClr val="tx2"/>
                </a:solidFill>
                <a:effectLst>
                  <a:outerShdw blurRad="38100" dist="38100" dir="2700000" algn="tl">
                    <a:srgbClr val="000000">
                      <a:alpha val="43137"/>
                    </a:srgbClr>
                  </a:outerShdw>
                </a:effectLst>
                <a:latin typeface="Cambria" panose="02040503050406030204" pitchFamily="18" charset="0"/>
              </a:rPr>
              <a:t>Ed Fogels</a:t>
            </a:r>
          </a:p>
          <a:p>
            <a:r>
              <a:rPr lang="en-US" dirty="0">
                <a:solidFill>
                  <a:schemeClr val="tx2"/>
                </a:solidFill>
                <a:effectLst>
                  <a:outerShdw blurRad="38100" dist="38100" dir="2700000" algn="tl">
                    <a:srgbClr val="000000">
                      <a:alpha val="43137"/>
                    </a:srgbClr>
                  </a:outerShdw>
                </a:effectLst>
                <a:latin typeface="Cambria" panose="02040503050406030204" pitchFamily="18" charset="0"/>
              </a:rPr>
              <a:t>Deputy Commissioner</a:t>
            </a:r>
          </a:p>
          <a:p>
            <a:r>
              <a:rPr lang="en-US" dirty="0">
                <a:solidFill>
                  <a:schemeClr val="tx2"/>
                </a:solidFill>
                <a:effectLst>
                  <a:outerShdw blurRad="38100" dist="38100" dir="2700000" algn="tl">
                    <a:srgbClr val="000000">
                      <a:alpha val="43137"/>
                    </a:srgbClr>
                  </a:outerShdw>
                </a:effectLst>
                <a:latin typeface="Cambria" panose="02040503050406030204" pitchFamily="18" charset="0"/>
              </a:rPr>
              <a:t>ed.fogels@alaska.gov</a:t>
            </a:r>
          </a:p>
          <a:p>
            <a:r>
              <a:rPr lang="en-US" dirty="0">
                <a:solidFill>
                  <a:schemeClr val="tx2"/>
                </a:solidFill>
                <a:effectLst>
                  <a:outerShdw blurRad="38100" dist="38100" dir="2700000" algn="tl">
                    <a:srgbClr val="000000">
                      <a:alpha val="43137"/>
                    </a:srgbClr>
                  </a:outerShdw>
                </a:effectLst>
                <a:latin typeface="Cambria" panose="02040503050406030204" pitchFamily="18" charset="0"/>
              </a:rPr>
              <a:t>(907) 269-8431</a:t>
            </a:r>
          </a:p>
          <a:p>
            <a:endParaRPr lang="en-US" b="1" dirty="0">
              <a:solidFill>
                <a:schemeClr val="tx2"/>
              </a:solidFill>
              <a:effectLst>
                <a:outerShdw blurRad="38100" dist="38100" dir="2700000" algn="tl">
                  <a:srgbClr val="000000">
                    <a:alpha val="43137"/>
                  </a:srgbClr>
                </a:outerShdw>
              </a:effectLst>
              <a:latin typeface="Cambria" panose="02040503050406030204" pitchFamily="18" charset="0"/>
            </a:endParaRPr>
          </a:p>
          <a:p>
            <a:r>
              <a:rPr lang="en-US" b="1" dirty="0">
                <a:solidFill>
                  <a:schemeClr val="tx2"/>
                </a:solidFill>
                <a:effectLst>
                  <a:outerShdw blurRad="38100" dist="38100" dir="2700000" algn="tl">
                    <a:srgbClr val="000000">
                      <a:alpha val="43137"/>
                    </a:srgbClr>
                  </a:outerShdw>
                </a:effectLst>
                <a:latin typeface="Cambria" panose="02040503050406030204" pitchFamily="18" charset="0"/>
              </a:rPr>
              <a:t>Mark Wiggin</a:t>
            </a:r>
            <a:r>
              <a:rPr lang="en-US" dirty="0">
                <a:solidFill>
                  <a:schemeClr val="tx2"/>
                </a:solidFill>
                <a:effectLst>
                  <a:outerShdw blurRad="38100" dist="38100" dir="2700000" algn="tl">
                    <a:srgbClr val="000000">
                      <a:alpha val="43137"/>
                    </a:srgbClr>
                  </a:outerShdw>
                </a:effectLst>
                <a:latin typeface="Cambria" panose="02040503050406030204" pitchFamily="18" charset="0"/>
              </a:rPr>
              <a:t>, Deputy Commissioner</a:t>
            </a:r>
          </a:p>
          <a:p>
            <a:r>
              <a:rPr lang="en-US" dirty="0">
                <a:solidFill>
                  <a:schemeClr val="tx2"/>
                </a:solidFill>
                <a:effectLst>
                  <a:outerShdw blurRad="38100" dist="38100" dir="2700000" algn="tl">
                    <a:srgbClr val="000000">
                      <a:alpha val="43137"/>
                    </a:srgbClr>
                  </a:outerShdw>
                </a:effectLst>
                <a:latin typeface="Cambria" panose="02040503050406030204" pitchFamily="18" charset="0"/>
              </a:rPr>
              <a:t>mark.wiggin@alaska.gov</a:t>
            </a:r>
          </a:p>
          <a:p>
            <a:r>
              <a:rPr lang="en-US" dirty="0">
                <a:solidFill>
                  <a:schemeClr val="tx2"/>
                </a:solidFill>
                <a:effectLst>
                  <a:outerShdw blurRad="38100" dist="38100" dir="2700000" algn="tl">
                    <a:srgbClr val="000000">
                      <a:alpha val="43137"/>
                    </a:srgbClr>
                  </a:outerShdw>
                </a:effectLst>
                <a:latin typeface="Cambria" panose="02040503050406030204" pitchFamily="18" charset="0"/>
              </a:rPr>
              <a:t>(907) 269-8431</a:t>
            </a:r>
          </a:p>
          <a:p>
            <a:endParaRPr lang="en-US" b="1" dirty="0">
              <a:solidFill>
                <a:schemeClr val="tx2"/>
              </a:solidFill>
              <a:effectLst>
                <a:outerShdw blurRad="38100" dist="38100" dir="2700000" algn="tl">
                  <a:srgbClr val="000000">
                    <a:alpha val="43137"/>
                  </a:srgbClr>
                </a:outerShdw>
              </a:effectLst>
              <a:latin typeface="Cambria" panose="02040503050406030204" pitchFamily="18" charset="0"/>
            </a:endParaRPr>
          </a:p>
          <a:p>
            <a:r>
              <a:rPr lang="en-US" b="1" dirty="0">
                <a:solidFill>
                  <a:schemeClr val="tx2"/>
                </a:solidFill>
                <a:effectLst>
                  <a:outerShdw blurRad="38100" dist="38100" dir="2700000" algn="tl">
                    <a:srgbClr val="000000">
                      <a:alpha val="43137"/>
                    </a:srgbClr>
                  </a:outerShdw>
                </a:effectLst>
                <a:latin typeface="Cambria" panose="02040503050406030204" pitchFamily="18" charset="0"/>
              </a:rPr>
              <a:t>Fabienne Peter-Contesse</a:t>
            </a:r>
          </a:p>
          <a:p>
            <a:r>
              <a:rPr lang="en-US" dirty="0">
                <a:solidFill>
                  <a:schemeClr val="tx2"/>
                </a:solidFill>
                <a:effectLst>
                  <a:outerShdw blurRad="38100" dist="38100" dir="2700000" algn="tl">
                    <a:srgbClr val="000000">
                      <a:alpha val="43137"/>
                    </a:srgbClr>
                  </a:outerShdw>
                </a:effectLst>
                <a:latin typeface="Cambria" panose="02040503050406030204" pitchFamily="18" charset="0"/>
              </a:rPr>
              <a:t>Support Services Director</a:t>
            </a:r>
          </a:p>
          <a:p>
            <a:r>
              <a:rPr lang="en-US" dirty="0">
                <a:solidFill>
                  <a:schemeClr val="tx2"/>
                </a:solidFill>
                <a:effectLst>
                  <a:outerShdw blurRad="38100" dist="38100" dir="2700000" algn="tl">
                    <a:srgbClr val="000000">
                      <a:alpha val="43137"/>
                    </a:srgbClr>
                  </a:outerShdw>
                </a:effectLst>
                <a:latin typeface="Cambria" panose="02040503050406030204" pitchFamily="18" charset="0"/>
              </a:rPr>
              <a:t>fabienne.peter-contesse@alaska.gov</a:t>
            </a:r>
          </a:p>
          <a:p>
            <a:r>
              <a:rPr lang="en-US" dirty="0">
                <a:solidFill>
                  <a:schemeClr val="tx2"/>
                </a:solidFill>
                <a:effectLst>
                  <a:outerShdw blurRad="38100" dist="38100" dir="2700000" algn="tl">
                    <a:srgbClr val="000000">
                      <a:alpha val="43137"/>
                    </a:srgbClr>
                  </a:outerShdw>
                </a:effectLst>
                <a:latin typeface="Cambria" panose="02040503050406030204" pitchFamily="18" charset="0"/>
              </a:rPr>
              <a:t>(907) 465-2422</a:t>
            </a:r>
          </a:p>
        </p:txBody>
      </p:sp>
      <p:pic>
        <p:nvPicPr>
          <p:cNvPr id="3074" name="Picture 2" descr="http://int.dnr.alaska.gov/shared/images/logos/DNRLogo2015Sm.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2213735"/>
            <a:ext cx="3786903" cy="39584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2668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3</a:t>
            </a:fld>
            <a:endParaRPr lang="en-US" dirty="0">
              <a:solidFill>
                <a:prstClr val="black">
                  <a:tint val="75000"/>
                </a:prstClr>
              </a:solidFill>
            </a:endParaRPr>
          </a:p>
        </p:txBody>
      </p:sp>
      <p:pic>
        <p:nvPicPr>
          <p:cNvPr id="5" name="Picture 4"/>
          <p:cNvPicPr>
            <a:picLocks noChangeAspect="1"/>
          </p:cNvPicPr>
          <p:nvPr/>
        </p:nvPicPr>
        <p:blipFill>
          <a:blip r:embed="rId3"/>
          <a:stretch>
            <a:fillRect/>
          </a:stretch>
        </p:blipFill>
        <p:spPr>
          <a:xfrm>
            <a:off x="4902262" y="3879850"/>
            <a:ext cx="253875" cy="12700"/>
          </a:xfrm>
          <a:prstGeom prst="rect">
            <a:avLst/>
          </a:prstGeom>
        </p:spPr>
      </p:pic>
      <p:graphicFrame>
        <p:nvGraphicFramePr>
          <p:cNvPr id="10" name="Content Placeholder 9"/>
          <p:cNvGraphicFramePr>
            <a:graphicFrameLocks noGrp="1"/>
          </p:cNvGraphicFramePr>
          <p:nvPr>
            <p:ph idx="1"/>
            <p:extLst>
              <p:ext uri="{D42A27DB-BD31-4B8C-83A1-F6EECF244321}">
                <p14:modId xmlns:p14="http://schemas.microsoft.com/office/powerpoint/2010/main" val="3884958986"/>
              </p:ext>
            </p:extLst>
          </p:nvPr>
        </p:nvGraphicFramePr>
        <p:xfrm>
          <a:off x="517971" y="717341"/>
          <a:ext cx="9051925" cy="648652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231889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4</a:t>
            </a:fld>
            <a:endParaRPr lang="en-US" dirty="0">
              <a:solidFill>
                <a:prstClr val="black">
                  <a:tint val="75000"/>
                </a:prstClr>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330237534"/>
              </p:ext>
            </p:extLst>
          </p:nvPr>
        </p:nvGraphicFramePr>
        <p:xfrm>
          <a:off x="503555" y="511704"/>
          <a:ext cx="9051925" cy="66921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28567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A316060C-D442-4507-AB3B-C7EDC096A289}" type="slidenum">
              <a:rPr lang="en-US" smtClean="0">
                <a:solidFill>
                  <a:prstClr val="black">
                    <a:tint val="75000"/>
                  </a:prstClr>
                </a:solidFill>
              </a:rPr>
              <a:pPr>
                <a:defRPr/>
              </a:pPr>
              <a:t>5</a:t>
            </a:fld>
            <a:endParaRPr lang="en-US" dirty="0">
              <a:solidFill>
                <a:prstClr val="black">
                  <a:tint val="75000"/>
                </a:prstClr>
              </a:solidFill>
            </a:endParaRPr>
          </a:p>
        </p:txBody>
      </p:sp>
      <p:graphicFrame>
        <p:nvGraphicFramePr>
          <p:cNvPr id="3" name="Chart 2"/>
          <p:cNvGraphicFramePr>
            <a:graphicFrameLocks noGrp="1"/>
          </p:cNvGraphicFramePr>
          <p:nvPr>
            <p:extLst>
              <p:ext uri="{D42A27DB-BD31-4B8C-83A1-F6EECF244321}">
                <p14:modId xmlns:p14="http://schemas.microsoft.com/office/powerpoint/2010/main" val="855611035"/>
              </p:ext>
            </p:extLst>
          </p:nvPr>
        </p:nvGraphicFramePr>
        <p:xfrm>
          <a:off x="457200" y="381000"/>
          <a:ext cx="9098280" cy="6822866"/>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2590800" y="1600200"/>
            <a:ext cx="762000" cy="461665"/>
          </a:xfrm>
          <a:prstGeom prst="rect">
            <a:avLst/>
          </a:prstGeom>
          <a:noFill/>
        </p:spPr>
        <p:txBody>
          <a:bodyPr wrap="square" rtlCol="0">
            <a:spAutoFit/>
          </a:bodyPr>
          <a:lstStyle/>
          <a:p>
            <a:r>
              <a:rPr lang="en-US" sz="1200" dirty="0">
                <a:solidFill>
                  <a:schemeClr val="accent1"/>
                </a:solidFill>
                <a:latin typeface="Calibri" panose="020F0502020204030204" pitchFamily="34" charset="0"/>
              </a:rPr>
              <a:t>1,114 positions</a:t>
            </a:r>
          </a:p>
        </p:txBody>
      </p:sp>
      <p:sp>
        <p:nvSpPr>
          <p:cNvPr id="5" name="TextBox 4"/>
          <p:cNvSpPr txBox="1"/>
          <p:nvPr/>
        </p:nvSpPr>
        <p:spPr>
          <a:xfrm>
            <a:off x="8382000" y="1524000"/>
            <a:ext cx="762000" cy="461665"/>
          </a:xfrm>
          <a:prstGeom prst="rect">
            <a:avLst/>
          </a:prstGeom>
          <a:noFill/>
        </p:spPr>
        <p:txBody>
          <a:bodyPr wrap="square" rtlCol="0">
            <a:spAutoFit/>
          </a:bodyPr>
          <a:lstStyle/>
          <a:p>
            <a:r>
              <a:rPr lang="en-US" sz="1200" dirty="0">
                <a:solidFill>
                  <a:schemeClr val="accent1"/>
                </a:solidFill>
                <a:latin typeface="Calibri" panose="020F0502020204030204" pitchFamily="34" charset="0"/>
              </a:rPr>
              <a:t>905 positions</a:t>
            </a:r>
          </a:p>
        </p:txBody>
      </p:sp>
    </p:spTree>
    <p:extLst>
      <p:ext uri="{BB962C8B-B14F-4D97-AF65-F5344CB8AC3E}">
        <p14:creationId xmlns:p14="http://schemas.microsoft.com/office/powerpoint/2010/main" val="4219943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6</a:t>
            </a:fld>
            <a:endParaRPr lang="en-US" dirty="0">
              <a:solidFill>
                <a:prstClr val="black">
                  <a:tint val="75000"/>
                </a:prstClr>
              </a:solidFill>
            </a:endParaRPr>
          </a:p>
        </p:txBody>
      </p:sp>
      <p:graphicFrame>
        <p:nvGraphicFramePr>
          <p:cNvPr id="17" name="Content Placeholder 16"/>
          <p:cNvGraphicFramePr>
            <a:graphicFrameLocks noGrp="1"/>
          </p:cNvGraphicFramePr>
          <p:nvPr>
            <p:ph idx="1"/>
            <p:extLst>
              <p:ext uri="{D42A27DB-BD31-4B8C-83A1-F6EECF244321}">
                <p14:modId xmlns:p14="http://schemas.microsoft.com/office/powerpoint/2010/main" val="4291571391"/>
              </p:ext>
            </p:extLst>
          </p:nvPr>
        </p:nvGraphicFramePr>
        <p:xfrm>
          <a:off x="503238" y="762000"/>
          <a:ext cx="9051925" cy="61817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45435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7</a:t>
            </a:fld>
            <a:endParaRPr lang="en-US" dirty="0">
              <a:solidFill>
                <a:prstClr val="black">
                  <a:tint val="75000"/>
                </a:prstClr>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68558098"/>
              </p:ext>
            </p:extLst>
          </p:nvPr>
        </p:nvGraphicFramePr>
        <p:xfrm>
          <a:off x="503238" y="457200"/>
          <a:ext cx="9051925" cy="7010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26678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8</a:t>
            </a:fld>
            <a:endParaRPr lang="en-US" dirty="0">
              <a:solidFill>
                <a:prstClr val="black">
                  <a:tint val="75000"/>
                </a:prst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97646265"/>
              </p:ext>
            </p:extLst>
          </p:nvPr>
        </p:nvGraphicFramePr>
        <p:xfrm>
          <a:off x="503238" y="381000"/>
          <a:ext cx="9051925" cy="6934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56245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2EB52D4-89BD-447A-A9C6-CFF890A068E0}" type="slidenum">
              <a:rPr lang="en-US" smtClean="0">
                <a:solidFill>
                  <a:prstClr val="black">
                    <a:tint val="75000"/>
                  </a:prstClr>
                </a:solidFill>
              </a:rPr>
              <a:pPr>
                <a:defRPr/>
              </a:pPr>
              <a:t>9</a:t>
            </a:fld>
            <a:endParaRPr lang="en-US" dirty="0">
              <a:solidFill>
                <a:prstClr val="black">
                  <a:tint val="75000"/>
                </a:prstClr>
              </a:solidFill>
            </a:endParaRPr>
          </a:p>
        </p:txBody>
      </p:sp>
      <p:sp>
        <p:nvSpPr>
          <p:cNvPr id="6" name="Rectangle 5"/>
          <p:cNvSpPr/>
          <p:nvPr/>
        </p:nvSpPr>
        <p:spPr>
          <a:xfrm>
            <a:off x="335280" y="436034"/>
            <a:ext cx="9387840" cy="1002232"/>
          </a:xfrm>
          <a:prstGeom prst="rect">
            <a:avLst/>
          </a:prstGeom>
          <a:noFill/>
          <a:ln w="285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7" name="Rectangle 6"/>
          <p:cNvSpPr/>
          <p:nvPr/>
        </p:nvSpPr>
        <p:spPr>
          <a:xfrm>
            <a:off x="586740" y="533403"/>
            <a:ext cx="8884920" cy="904863"/>
          </a:xfrm>
          <a:prstGeom prst="rect">
            <a:avLst/>
          </a:prstGeom>
          <a:effectLst/>
        </p:spPr>
        <p:txBody>
          <a:bodyPr wrap="square">
            <a:spAutoFit/>
          </a:bodyPr>
          <a:lstStyle/>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Department of Natural Resources</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Division of Agriculture </a:t>
            </a:r>
          </a:p>
          <a:p>
            <a:pPr algn="ctr">
              <a:lnSpc>
                <a:spcPct val="80000"/>
              </a:lnSpc>
            </a:pPr>
            <a:r>
              <a:rPr lang="en-US" sz="2200" kern="0" cap="small" spc="220" dirty="0">
                <a:ln w="12700">
                  <a:noFill/>
                  <a:prstDash val="solid"/>
                </a:ln>
                <a:solidFill>
                  <a:schemeClr val="tx2"/>
                </a:solidFill>
                <a:effectLst>
                  <a:outerShdw blurRad="50800" dist="38100" dir="2700000" algn="tl" rotWithShape="0">
                    <a:prstClr val="black">
                      <a:alpha val="40000"/>
                    </a:prstClr>
                  </a:outerShdw>
                </a:effectLst>
                <a:latin typeface="Cambria" panose="02040503050406030204" pitchFamily="18" charset="0"/>
              </a:rPr>
              <a:t>FY2018 Governor’s Budget</a:t>
            </a:r>
          </a:p>
        </p:txBody>
      </p:sp>
      <p:graphicFrame>
        <p:nvGraphicFramePr>
          <p:cNvPr id="2" name="Table 1"/>
          <p:cNvGraphicFramePr>
            <a:graphicFrameLocks noGrp="1"/>
          </p:cNvGraphicFramePr>
          <p:nvPr>
            <p:extLst>
              <p:ext uri="{D42A27DB-BD31-4B8C-83A1-F6EECF244321}">
                <p14:modId xmlns:p14="http://schemas.microsoft.com/office/powerpoint/2010/main" val="3282457779"/>
              </p:ext>
            </p:extLst>
          </p:nvPr>
        </p:nvGraphicFramePr>
        <p:xfrm>
          <a:off x="365917" y="1756596"/>
          <a:ext cx="9326565" cy="5196865"/>
        </p:xfrm>
        <a:graphic>
          <a:graphicData uri="http://schemas.openxmlformats.org/drawingml/2006/table">
            <a:tbl>
              <a:tblPr/>
              <a:tblGrid>
                <a:gridCol w="2125326">
                  <a:extLst>
                    <a:ext uri="{9D8B030D-6E8A-4147-A177-3AD203B41FA5}">
                      <a16:colId xmlns:a16="http://schemas.microsoft.com/office/drawing/2014/main" xmlns="" val="1028358352"/>
                    </a:ext>
                  </a:extLst>
                </a:gridCol>
                <a:gridCol w="633076">
                  <a:extLst>
                    <a:ext uri="{9D8B030D-6E8A-4147-A177-3AD203B41FA5}">
                      <a16:colId xmlns:a16="http://schemas.microsoft.com/office/drawing/2014/main" xmlns="" val="1857984738"/>
                    </a:ext>
                  </a:extLst>
                </a:gridCol>
                <a:gridCol w="666991">
                  <a:extLst>
                    <a:ext uri="{9D8B030D-6E8A-4147-A177-3AD203B41FA5}">
                      <a16:colId xmlns:a16="http://schemas.microsoft.com/office/drawing/2014/main" xmlns="" val="2488652354"/>
                    </a:ext>
                  </a:extLst>
                </a:gridCol>
                <a:gridCol w="565247">
                  <a:extLst>
                    <a:ext uri="{9D8B030D-6E8A-4147-A177-3AD203B41FA5}">
                      <a16:colId xmlns:a16="http://schemas.microsoft.com/office/drawing/2014/main" xmlns="" val="891913917"/>
                    </a:ext>
                  </a:extLst>
                </a:gridCol>
                <a:gridCol w="633076">
                  <a:extLst>
                    <a:ext uri="{9D8B030D-6E8A-4147-A177-3AD203B41FA5}">
                      <a16:colId xmlns:a16="http://schemas.microsoft.com/office/drawing/2014/main" xmlns="" val="603454642"/>
                    </a:ext>
                  </a:extLst>
                </a:gridCol>
                <a:gridCol w="633076">
                  <a:extLst>
                    <a:ext uri="{9D8B030D-6E8A-4147-A177-3AD203B41FA5}">
                      <a16:colId xmlns:a16="http://schemas.microsoft.com/office/drawing/2014/main" xmlns="" val="499711349"/>
                    </a:ext>
                  </a:extLst>
                </a:gridCol>
                <a:gridCol w="768735">
                  <a:extLst>
                    <a:ext uri="{9D8B030D-6E8A-4147-A177-3AD203B41FA5}">
                      <a16:colId xmlns:a16="http://schemas.microsoft.com/office/drawing/2014/main" xmlns="" val="4104466927"/>
                    </a:ext>
                  </a:extLst>
                </a:gridCol>
                <a:gridCol w="881784">
                  <a:extLst>
                    <a:ext uri="{9D8B030D-6E8A-4147-A177-3AD203B41FA5}">
                      <a16:colId xmlns:a16="http://schemas.microsoft.com/office/drawing/2014/main" xmlns="" val="3640802427"/>
                    </a:ext>
                  </a:extLst>
                </a:gridCol>
                <a:gridCol w="938309">
                  <a:extLst>
                    <a:ext uri="{9D8B030D-6E8A-4147-A177-3AD203B41FA5}">
                      <a16:colId xmlns:a16="http://schemas.microsoft.com/office/drawing/2014/main" xmlns="" val="731543328"/>
                    </a:ext>
                  </a:extLst>
                </a:gridCol>
                <a:gridCol w="678296">
                  <a:extLst>
                    <a:ext uri="{9D8B030D-6E8A-4147-A177-3AD203B41FA5}">
                      <a16:colId xmlns:a16="http://schemas.microsoft.com/office/drawing/2014/main" xmlns="" val="1804654153"/>
                    </a:ext>
                  </a:extLst>
                </a:gridCol>
                <a:gridCol w="802649">
                  <a:extLst>
                    <a:ext uri="{9D8B030D-6E8A-4147-A177-3AD203B41FA5}">
                      <a16:colId xmlns:a16="http://schemas.microsoft.com/office/drawing/2014/main" xmlns="" val="434354345"/>
                    </a:ext>
                  </a:extLst>
                </a:gridCol>
              </a:tblGrid>
              <a:tr h="355866">
                <a:tc>
                  <a:txBody>
                    <a:bodyPr/>
                    <a:lstStyle/>
                    <a:p>
                      <a:pPr algn="ctr" fontAlgn="b"/>
                      <a:r>
                        <a:rPr lang="en-US" sz="1000" b="0" i="0" u="none" strike="noStrike" dirty="0">
                          <a:solidFill>
                            <a:srgbClr val="000000"/>
                          </a:solidFill>
                          <a:effectLst/>
                          <a:latin typeface="Calibri" panose="020F0502020204030204" pitchFamily="34" charset="0"/>
                        </a:rPr>
                        <a:t>By Program</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1" i="0" u="none" strike="noStrike" dirty="0">
                          <a:solidFill>
                            <a:srgbClr val="000000"/>
                          </a:solidFill>
                          <a:effectLst/>
                          <a:latin typeface="Calibri" panose="020F0502020204030204" pitchFamily="34" charset="0"/>
                        </a:rPr>
                        <a:t>Funding in Thousands</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By Fund Category</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Positions</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Alaskans Served</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Recovered From Fees</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Importance to Mission</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Rating of Effectiveness</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Constitutionally Required</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Federally Required</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Required by Statute</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xmlns="" val="384566504"/>
                  </a:ext>
                </a:extLst>
              </a:tr>
              <a:tr h="700783">
                <a:tc>
                  <a:txBody>
                    <a:bodyPr/>
                    <a:lstStyle/>
                    <a:p>
                      <a:pPr algn="l" fontAlgn="b"/>
                      <a:r>
                        <a:rPr lang="en-US" sz="1000" b="0" i="0" u="none" strike="noStrike" dirty="0">
                          <a:solidFill>
                            <a:srgbClr val="000000"/>
                          </a:solidFill>
                          <a:effectLst/>
                          <a:latin typeface="Calibri" panose="020F0502020204030204" pitchFamily="34" charset="0"/>
                        </a:rPr>
                        <a:t>Inspection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608.0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376.4</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DGF: 1.5</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FED: 175.0</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55.0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4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Important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03.05.010</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605234493"/>
                  </a:ext>
                </a:extLst>
              </a:tr>
              <a:tr h="350391">
                <a:tc>
                  <a:txBody>
                    <a:bodyPr/>
                    <a:lstStyle/>
                    <a:p>
                      <a:pPr algn="l" fontAlgn="b"/>
                      <a:r>
                        <a:rPr lang="en-US" sz="1000" b="0" i="0" u="none" strike="noStrike" dirty="0">
                          <a:solidFill>
                            <a:srgbClr val="000000"/>
                          </a:solidFill>
                          <a:effectLst/>
                          <a:latin typeface="Calibri" panose="020F0502020204030204" pitchFamily="34" charset="0"/>
                        </a:rPr>
                        <a:t>Marketing</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805.2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310.7</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FED: 494.5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4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Important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03.05.010</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4213871858"/>
                  </a:ext>
                </a:extLst>
              </a:tr>
              <a:tr h="525587">
                <a:tc>
                  <a:txBody>
                    <a:bodyPr/>
                    <a:lstStyle/>
                    <a:p>
                      <a:pPr algn="l" fontAlgn="b"/>
                      <a:r>
                        <a:rPr lang="en-US" sz="1000" b="0" i="0" u="none" strike="noStrike" dirty="0">
                          <a:solidFill>
                            <a:srgbClr val="000000"/>
                          </a:solidFill>
                          <a:effectLst/>
                          <a:latin typeface="Calibri" panose="020F0502020204030204" pitchFamily="34" charset="0"/>
                        </a:rPr>
                        <a:t>Administration &amp; Support</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829.0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333.3</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DGF: 495.7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5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Beneficial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t-BR" sz="1000" b="0" i="0" u="none" strike="noStrike">
                          <a:solidFill>
                            <a:srgbClr val="000000"/>
                          </a:solidFill>
                          <a:effectLst/>
                          <a:latin typeface="Calibri" panose="020F0502020204030204" pitchFamily="34" charset="0"/>
                        </a:rPr>
                        <a:t>AS 03.09.020, AS 03.09.040, AS 03.10.020</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612484181"/>
                  </a:ext>
                </a:extLst>
              </a:tr>
              <a:tr h="176289">
                <a:tc>
                  <a:txBody>
                    <a:bodyPr/>
                    <a:lstStyle/>
                    <a:p>
                      <a:pPr algn="l" fontAlgn="b"/>
                      <a:r>
                        <a:rPr lang="en-US" sz="1000" b="0" i="0" u="none" strike="noStrike" dirty="0">
                          <a:solidFill>
                            <a:srgbClr val="000000"/>
                          </a:solidFill>
                          <a:effectLst/>
                          <a:latin typeface="Calibri" panose="020F0502020204030204" pitchFamily="34" charset="0"/>
                        </a:rPr>
                        <a:t>Agricultural Land Sales</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499.3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DGF: 499.3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2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Beneficial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03.09.050</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964130393"/>
                  </a:ext>
                </a:extLst>
              </a:tr>
              <a:tr h="176289">
                <a:tc>
                  <a:txBody>
                    <a:bodyPr/>
                    <a:lstStyle/>
                    <a:p>
                      <a:pPr algn="l" fontAlgn="b"/>
                      <a:r>
                        <a:rPr lang="en-US" sz="1000" b="0" i="0" u="none" strike="noStrike" dirty="0">
                          <a:solidFill>
                            <a:srgbClr val="000000"/>
                          </a:solidFill>
                          <a:effectLst/>
                          <a:latin typeface="Calibri" panose="020F0502020204030204" pitchFamily="34" charset="0"/>
                        </a:rPr>
                        <a:t>Farm to Institution</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1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Important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No</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553187621"/>
                  </a:ext>
                </a:extLst>
              </a:tr>
              <a:tr h="350391">
                <a:tc>
                  <a:txBody>
                    <a:bodyPr/>
                    <a:lstStyle/>
                    <a:p>
                      <a:pPr algn="l" fontAlgn="b"/>
                      <a:r>
                        <a:rPr lang="en-US" sz="1000" b="0" i="0" u="none" strike="noStrike" dirty="0">
                          <a:solidFill>
                            <a:srgbClr val="000000"/>
                          </a:solidFill>
                          <a:effectLst/>
                          <a:latin typeface="Calibri" panose="020F0502020204030204" pitchFamily="34" charset="0"/>
                        </a:rPr>
                        <a:t>Invasive Plant and Pest Program</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342.4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213.4</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FED: 129.0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2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Beneficial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03.05.027</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238800166"/>
                  </a:ext>
                </a:extLst>
              </a:tr>
              <a:tr h="525587">
                <a:tc>
                  <a:txBody>
                    <a:bodyPr/>
                    <a:lstStyle/>
                    <a:p>
                      <a:pPr algn="l" fontAlgn="b"/>
                      <a:r>
                        <a:rPr lang="en-US" sz="1000" b="0" i="0" u="none" strike="noStrike" dirty="0">
                          <a:solidFill>
                            <a:srgbClr val="000000"/>
                          </a:solidFill>
                          <a:effectLst/>
                          <a:latin typeface="Calibri" panose="020F0502020204030204" pitchFamily="34" charset="0"/>
                        </a:rPr>
                        <a:t>Plant Materials Center Services</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939.1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702.3</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FED: 142.4</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Other: 94.4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9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Supports </a:t>
                      </a:r>
                      <a:br>
                        <a:rPr lang="en-US" sz="1000" b="0" i="0" u="none" strike="noStrike">
                          <a:solidFill>
                            <a:srgbClr val="000000"/>
                          </a:solidFill>
                          <a:effectLst/>
                          <a:latin typeface="Calibri" panose="020F0502020204030204" pitchFamily="34" charset="0"/>
                        </a:rPr>
                      </a:br>
                      <a:r>
                        <a:rPr lang="en-US" sz="1000" b="0" i="0" u="none" strike="noStrike">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03.22.010</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4194311152"/>
                  </a:ext>
                </a:extLst>
              </a:tr>
              <a:tr h="525587">
                <a:tc>
                  <a:txBody>
                    <a:bodyPr/>
                    <a:lstStyle/>
                    <a:p>
                      <a:pPr algn="l" fontAlgn="b"/>
                      <a:r>
                        <a:rPr lang="en-US" sz="1000" b="0" i="0" u="none" strike="noStrike" dirty="0">
                          <a:solidFill>
                            <a:srgbClr val="000000"/>
                          </a:solidFill>
                          <a:effectLst/>
                          <a:latin typeface="Calibri" panose="020F0502020204030204" pitchFamily="34" charset="0"/>
                        </a:rPr>
                        <a:t>Plant Materials Center Production</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803.1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UGF: 734.0</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DGF: 16.6</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FED: 52.5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000" b="0" i="0" u="none" strike="noStrike" dirty="0">
                          <a:solidFill>
                            <a:srgbClr val="000000"/>
                          </a:solidFill>
                          <a:effectLst/>
                          <a:latin typeface="Calibri" panose="020F0502020204030204" pitchFamily="34" charset="0"/>
                        </a:rPr>
                        <a:t>                7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 All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a:solidFill>
                            <a:srgbClr val="000000"/>
                          </a:solidFill>
                          <a:effectLst/>
                          <a:latin typeface="Calibri" panose="020F0502020204030204" pitchFamily="34" charset="0"/>
                        </a:rPr>
                        <a:t>Critical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Supports </a:t>
                      </a:r>
                      <a:br>
                        <a:rPr lang="en-US" sz="1000" b="0" i="0" u="none" strike="noStrike" dirty="0">
                          <a:solidFill>
                            <a:srgbClr val="000000"/>
                          </a:solidFill>
                          <a:effectLst/>
                          <a:latin typeface="Calibri" panose="020F0502020204030204" pitchFamily="34" charset="0"/>
                        </a:rPr>
                      </a:br>
                      <a:r>
                        <a:rPr lang="en-US" sz="1000" b="0" i="0" u="none" strike="noStrike" dirty="0">
                          <a:solidFill>
                            <a:srgbClr val="000000"/>
                          </a:solidFill>
                          <a:effectLst/>
                          <a:latin typeface="Calibri" panose="020F0502020204030204" pitchFamily="34" charset="0"/>
                        </a:rPr>
                        <a:t>Article VIII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000" b="0" i="0" u="none" strike="noStrike" dirty="0">
                          <a:solidFill>
                            <a:srgbClr val="000000"/>
                          </a:solidFill>
                          <a:effectLst/>
                          <a:latin typeface="Calibri" panose="020F0502020204030204" pitchFamily="34" charset="0"/>
                        </a:rPr>
                        <a:t>No</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AS 03.22.010</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88177681"/>
                  </a:ext>
                </a:extLst>
              </a:tr>
              <a:tr h="176289">
                <a:tc>
                  <a:txBody>
                    <a:bodyPr/>
                    <a:lstStyle/>
                    <a:p>
                      <a:pPr algn="r" fontAlgn="b"/>
                      <a:r>
                        <a:rPr lang="en-US" sz="1000" b="1" i="0" u="none" strike="noStrike" dirty="0">
                          <a:solidFill>
                            <a:srgbClr val="000000"/>
                          </a:solidFill>
                          <a:effectLst/>
                          <a:latin typeface="Calibri" panose="020F0502020204030204" pitchFamily="34" charset="0"/>
                        </a:rPr>
                        <a:t>Totals</a:t>
                      </a: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4,826.1 </a:t>
                      </a: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a:t>
                      </a: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US" sz="1000" b="1" i="0" u="none" strike="noStrike" dirty="0">
                          <a:solidFill>
                            <a:srgbClr val="000000"/>
                          </a:solidFill>
                          <a:effectLst/>
                          <a:latin typeface="Calibri" panose="020F0502020204030204" pitchFamily="34" charset="0"/>
                        </a:rPr>
                        <a:t>             34 </a:t>
                      </a: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3715286854"/>
                  </a:ext>
                </a:extLst>
              </a:tr>
              <a:tr h="176289">
                <a:tc>
                  <a:txBody>
                    <a:bodyPr/>
                    <a:lstStyle/>
                    <a:p>
                      <a:pPr algn="l" fontAlgn="b"/>
                      <a:r>
                        <a:rPr lang="en-US" sz="1000" b="0" i="0" u="none" strike="noStrike" dirty="0">
                          <a:solidFill>
                            <a:srgbClr val="000000"/>
                          </a:solidFill>
                          <a:effectLst/>
                          <a:latin typeface="Calibri" panose="020F0502020204030204" pitchFamily="34" charset="0"/>
                        </a:rPr>
                        <a:t> </a:t>
                      </a:r>
                    </a:p>
                  </a:txBody>
                  <a:tcPr marL="6583" marR="6583" marT="6583"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583" marR="6583" marT="6583"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583" marR="6583" marT="6583"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583" marR="6583" marT="6583"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583" marR="6583" marT="6583"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583" marR="6583" marT="6583"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dirty="0">
                          <a:solidFill>
                            <a:srgbClr val="000000"/>
                          </a:solidFill>
                          <a:effectLst/>
                          <a:latin typeface="Calibri" panose="020F0502020204030204" pitchFamily="34" charset="0"/>
                        </a:rPr>
                        <a:t> </a:t>
                      </a:r>
                    </a:p>
                  </a:txBody>
                  <a:tcPr marL="6583" marR="6583" marT="6583"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extLst>
                  <a:ext uri="{0D108BD9-81ED-4DB2-BD59-A6C34878D82A}">
                    <a16:rowId xmlns:a16="http://schemas.microsoft.com/office/drawing/2014/main" xmlns="" val="2820371244"/>
                  </a:ext>
                </a:extLst>
              </a:tr>
              <a:tr h="176289">
                <a:tc>
                  <a:txBody>
                    <a:bodyPr/>
                    <a:lstStyle/>
                    <a:p>
                      <a:pPr algn="ctr" fontAlgn="b"/>
                      <a:r>
                        <a:rPr lang="en-US" sz="1000" b="0" i="0" u="none" strike="noStrike" dirty="0">
                          <a:solidFill>
                            <a:srgbClr val="000000"/>
                          </a:solidFill>
                          <a:effectLst/>
                          <a:latin typeface="Calibri" panose="020F0502020204030204" pitchFamily="34" charset="0"/>
                        </a:rPr>
                        <a:t>By Component</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TOTAL</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UGF</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DGF</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FED</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OTHER</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1000" b="0" i="0" u="none" strike="noStrike" dirty="0">
                          <a:solidFill>
                            <a:srgbClr val="000000"/>
                          </a:solidFill>
                          <a:effectLst/>
                          <a:latin typeface="Calibri" panose="020F0502020204030204" pitchFamily="34" charset="0"/>
                        </a:rPr>
                        <a:t>Positions</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extLst>
                  <a:ext uri="{0D108BD9-81ED-4DB2-BD59-A6C34878D82A}">
                    <a16:rowId xmlns:a16="http://schemas.microsoft.com/office/drawing/2014/main" xmlns="" val="3412099156"/>
                  </a:ext>
                </a:extLst>
              </a:tr>
              <a:tr h="176289">
                <a:tc>
                  <a:txBody>
                    <a:bodyPr/>
                    <a:lstStyle/>
                    <a:p>
                      <a:pPr algn="l" fontAlgn="b"/>
                      <a:r>
                        <a:rPr lang="en-US" sz="1000" b="0" i="0" u="none" strike="noStrike" dirty="0">
                          <a:solidFill>
                            <a:srgbClr val="000000"/>
                          </a:solidFill>
                          <a:effectLst/>
                          <a:latin typeface="Calibri" panose="020F0502020204030204" pitchFamily="34" charset="0"/>
                        </a:rPr>
                        <a:t>Agricultural Development</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2,245.8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1,020.5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500.8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669.5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55.0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14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extLst>
                  <a:ext uri="{0D108BD9-81ED-4DB2-BD59-A6C34878D82A}">
                    <a16:rowId xmlns:a16="http://schemas.microsoft.com/office/drawing/2014/main" xmlns="" val="3309891929"/>
                  </a:ext>
                </a:extLst>
              </a:tr>
              <a:tr h="176289">
                <a:tc>
                  <a:txBody>
                    <a:bodyPr/>
                    <a:lstStyle/>
                    <a:p>
                      <a:pPr algn="l" fontAlgn="b"/>
                      <a:r>
                        <a:rPr lang="en-US" sz="1000" b="0" i="0" u="none" strike="noStrike" dirty="0">
                          <a:solidFill>
                            <a:srgbClr val="000000"/>
                          </a:solidFill>
                          <a:effectLst/>
                          <a:latin typeface="Calibri" panose="020F0502020204030204" pitchFamily="34" charset="0"/>
                        </a:rPr>
                        <a:t>Plant Materials Center</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2,084.6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1,649.7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16.6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323.9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94.4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18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extLst>
                  <a:ext uri="{0D108BD9-81ED-4DB2-BD59-A6C34878D82A}">
                    <a16:rowId xmlns:a16="http://schemas.microsoft.com/office/drawing/2014/main" xmlns="" val="2550182162"/>
                  </a:ext>
                </a:extLst>
              </a:tr>
              <a:tr h="176289">
                <a:tc>
                  <a:txBody>
                    <a:bodyPr/>
                    <a:lstStyle/>
                    <a:p>
                      <a:pPr algn="l" fontAlgn="b"/>
                      <a:r>
                        <a:rPr lang="en-US" sz="1000" b="0" i="0" u="none" strike="noStrike" dirty="0">
                          <a:solidFill>
                            <a:srgbClr val="000000"/>
                          </a:solidFill>
                          <a:effectLst/>
                          <a:latin typeface="Calibri" panose="020F0502020204030204" pitchFamily="34" charset="0"/>
                        </a:rPr>
                        <a:t>Agricultural Revolving Loan Fund</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495.7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495.7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0" i="0" u="none" strike="noStrike" dirty="0">
                          <a:solidFill>
                            <a:srgbClr val="000000"/>
                          </a:solidFill>
                          <a:effectLst/>
                          <a:latin typeface="Calibri" panose="020F0502020204030204" pitchFamily="34" charset="0"/>
                        </a:rPr>
                        <a:t>                       2 </a:t>
                      </a:r>
                    </a:p>
                  </a:txBody>
                  <a:tcPr marL="6583" marR="6583" marT="65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extLst>
                  <a:ext uri="{0D108BD9-81ED-4DB2-BD59-A6C34878D82A}">
                    <a16:rowId xmlns:a16="http://schemas.microsoft.com/office/drawing/2014/main" xmlns="" val="2200785753"/>
                  </a:ext>
                </a:extLst>
              </a:tr>
              <a:tr h="176289">
                <a:tc>
                  <a:txBody>
                    <a:bodyPr/>
                    <a:lstStyle/>
                    <a:p>
                      <a:pPr algn="r" fontAlgn="b"/>
                      <a:r>
                        <a:rPr lang="en-US" sz="1000" b="1" i="0" u="none" strike="noStrike" dirty="0">
                          <a:solidFill>
                            <a:srgbClr val="000000"/>
                          </a:solidFill>
                          <a:effectLst/>
                          <a:latin typeface="Calibri" panose="020F0502020204030204" pitchFamily="34" charset="0"/>
                        </a:rPr>
                        <a:t>Division of Agriculture</a:t>
                      </a: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4,826.1 </a:t>
                      </a: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2,670.2 </a:t>
                      </a: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1,013.1 </a:t>
                      </a: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993.4 </a:t>
                      </a: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149.4 </a:t>
                      </a: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000" b="1" i="0" u="none" strike="noStrike" dirty="0">
                          <a:solidFill>
                            <a:srgbClr val="000000"/>
                          </a:solidFill>
                          <a:effectLst/>
                          <a:latin typeface="Calibri" panose="020F0502020204030204" pitchFamily="34" charset="0"/>
                        </a:rPr>
                        <a:t>                     34 </a:t>
                      </a:r>
                    </a:p>
                  </a:txBody>
                  <a:tcPr marL="6583" marR="6583" marT="658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6583" marR="6583" marT="6583" marB="0" anchor="b">
                    <a:lnL>
                      <a:noFill/>
                    </a:lnL>
                    <a:lnR>
                      <a:noFill/>
                    </a:lnR>
                    <a:lnT>
                      <a:noFill/>
                    </a:lnT>
                    <a:lnB>
                      <a:noFill/>
                    </a:lnB>
                  </a:tcPr>
                </a:tc>
                <a:extLst>
                  <a:ext uri="{0D108BD9-81ED-4DB2-BD59-A6C34878D82A}">
                    <a16:rowId xmlns:a16="http://schemas.microsoft.com/office/drawing/2014/main" xmlns="" val="699227386"/>
                  </a:ext>
                </a:extLst>
              </a:tr>
            </a:tbl>
          </a:graphicData>
        </a:graphic>
      </p:graphicFrame>
    </p:spTree>
    <p:extLst>
      <p:ext uri="{BB962C8B-B14F-4D97-AF65-F5344CB8AC3E}">
        <p14:creationId xmlns:p14="http://schemas.microsoft.com/office/powerpoint/2010/main" val="3467855552"/>
      </p:ext>
    </p:extLst>
  </p:cSld>
  <p:clrMapOvr>
    <a:masterClrMapping/>
  </p:clrMapOvr>
</p:sld>
</file>

<file path=ppt/theme/theme1.xml><?xml version="1.0" encoding="utf-8"?>
<a:theme xmlns:a="http://schemas.openxmlformats.org/drawingml/2006/main" name="Office Theme">
  <a:themeElements>
    <a:clrScheme name="Custom 21">
      <a:dk1>
        <a:sysClr val="windowText" lastClr="000000"/>
      </a:dk1>
      <a:lt1>
        <a:sysClr val="window" lastClr="FFFFFF"/>
      </a:lt1>
      <a:dk2>
        <a:srgbClr val="1F497D"/>
      </a:dk2>
      <a:lt2>
        <a:srgbClr val="EEECE1"/>
      </a:lt2>
      <a:accent1>
        <a:srgbClr val="1F497D"/>
      </a:accent1>
      <a:accent2>
        <a:srgbClr val="C0504D"/>
      </a:accent2>
      <a:accent3>
        <a:srgbClr val="B49F82"/>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800" b="1" dirty="0">
            <a:solidFill>
              <a:schemeClr val="accent1"/>
            </a:solidFill>
            <a:latin typeface="Century Gothic" panose="020B0502020202020204"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51116</TotalTime>
  <Words>4166</Words>
  <Application>Microsoft Office PowerPoint</Application>
  <PresentationFormat>Custom</PresentationFormat>
  <Paragraphs>1343</Paragraphs>
  <Slides>24</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Cambria</vt:lpstr>
      <vt:lpstr>Garamond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Department of Natural Resources Division of Agriculture  FY2018 Governor’s Budget </vt:lpstr>
      <vt:lpstr>PowerPoint Presentation</vt:lpstr>
      <vt:lpstr>Department of Natural Resources Division of Mining, Land &amp; Water  FY2018 Governor’s Budget </vt:lpstr>
      <vt:lpstr>PowerPoint Presentation</vt:lpstr>
      <vt:lpstr>PowerPoint Presentation</vt:lpstr>
      <vt:lpstr>PowerPoint Presentation</vt:lpstr>
      <vt:lpstr>Department of Natural Resources Division of Parks &amp; Outdoor Recreation FY2018 Governor’s Budget </vt:lpstr>
      <vt:lpstr>PowerPoint Presentation</vt:lpstr>
      <vt:lpstr>Department of Natural Resources Division of Support Services FY2018 Governor’s Budget </vt:lpstr>
      <vt:lpstr>PowerPoint Presentation</vt:lpstr>
      <vt:lpstr>PowerPoint Presentation</vt:lpstr>
      <vt:lpstr>Department of Natural Resources Division of Oil &amp; Gas FY2018 Governor’s Budget </vt:lpstr>
      <vt:lpstr>PowerPoint Presentation</vt:lpstr>
      <vt:lpstr>Department of Natural Resources Division of Geological &amp; Geophysical Surveys FY2018 Governor’s Budget </vt:lpstr>
      <vt:lpstr>PowerPoint Presentation</vt:lpstr>
    </vt:vector>
  </TitlesOfParts>
  <Company>Dept of Natural Resources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Elizabeth Bluemink</dc:creator>
  <cp:lastModifiedBy>Thomas Atkinson</cp:lastModifiedBy>
  <cp:revision>1493</cp:revision>
  <cp:lastPrinted>2017-01-24T21:37:18Z</cp:lastPrinted>
  <dcterms:created xsi:type="dcterms:W3CDTF">2011-09-30T02:43:55Z</dcterms:created>
  <dcterms:modified xsi:type="dcterms:W3CDTF">2017-01-25T01:51:44Z</dcterms:modified>
</cp:coreProperties>
</file>