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7" r:id="rId2"/>
    <p:sldId id="283" r:id="rId3"/>
    <p:sldId id="286" r:id="rId4"/>
    <p:sldId id="287" r:id="rId5"/>
    <p:sldId id="288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4" autoAdjust="0"/>
    <p:restoredTop sz="94660"/>
  </p:normalViewPr>
  <p:slideViewPr>
    <p:cSldViewPr>
      <p:cViewPr>
        <p:scale>
          <a:sx n="75" d="100"/>
          <a:sy n="75" d="100"/>
        </p:scale>
        <p:origin x="-149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082" y="-10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>
              <a:defRPr sz="1200"/>
            </a:lvl1pPr>
          </a:lstStyle>
          <a:p>
            <a:fld id="{0D46180A-F972-4C9C-A07C-83C55E7AC5B1}" type="datetimeFigureOut">
              <a:rPr lang="en-US" smtClean="0"/>
              <a:pPr/>
              <a:t>1/23/2012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>
              <a:defRPr sz="1200"/>
            </a:lvl1pPr>
          </a:lstStyle>
          <a:p>
            <a:fld id="{6FC2007D-B178-43BA-B0E4-AE7E1AEB2A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9906A4-0AB6-4ACE-A89C-2EEC90D4B1AA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364D-1E59-4DDD-827F-420C2EE23E11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FC6EC-B9F2-4C5D-B0FB-BB822AF17E0D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800D9-EB03-4FAE-8A1B-F4268A95DACA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EA9BC-67D3-4154-9871-6EC5C9775BA0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371BF-7AFD-4661-B30A-8D152CA93A30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2E074-E907-4BA1-B108-2D5870ECD873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74BF-8856-4C70-9C4C-2B140F808A2B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C5B6D-8464-4AF0-9559-00D63148F52A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B23E6-9635-4A4C-96DB-F43887C23108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FB92-20EE-483D-8BAF-4F47FDBAA003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F9CC-2290-416F-8068-600446FB79A0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02192-DBD9-4A08-94D3-E4D544BB0260}" type="datetime1">
              <a:rPr lang="en-US" smtClean="0"/>
              <a:pPr/>
              <a:t>1/23/2012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Prepared by the Department of Commerce, Community and Economic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83E2-2892-45B7-86CD-B60761A89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fakr.noaa.gov/sustainablefisheries/halibut/images/areas2C_3A.pdf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62400" y="304801"/>
            <a:ext cx="5181600" cy="682494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sz="2800" b="1" kern="900" cap="small" spc="150" dirty="0" smtClean="0">
                <a:latin typeface="Garamond" pitchFamily="18" charset="0"/>
              </a:rPr>
              <a:t>CSHB 121 (RLS)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Commercial Charter Fisheries 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err="1" smtClean="0">
                <a:latin typeface="Garamond" pitchFamily="18" charset="0"/>
              </a:rPr>
              <a:t>Mariculture</a:t>
            </a: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0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Alaska Microloan</a:t>
            </a:r>
          </a:p>
          <a:p>
            <a:pPr algn="ctr">
              <a:lnSpc>
                <a:spcPts val="2500"/>
              </a:lnSpc>
            </a:pPr>
            <a:r>
              <a:rPr lang="en-US" sz="2000" b="1" kern="900" cap="small" spc="150" dirty="0" smtClean="0">
                <a:latin typeface="Garamond" pitchFamily="18" charset="0"/>
              </a:rPr>
              <a:t>Revolving Loan Fund</a:t>
            </a: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16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r>
              <a:rPr lang="en-US" sz="1600" b="1" kern="900" cap="small" spc="150" dirty="0" smtClean="0">
                <a:latin typeface="Garamond" pitchFamily="18" charset="0"/>
              </a:rPr>
              <a:t>Presentation for:</a:t>
            </a:r>
          </a:p>
          <a:p>
            <a:pPr algn="ctr">
              <a:lnSpc>
                <a:spcPts val="2500"/>
              </a:lnSpc>
            </a:pPr>
            <a:r>
              <a:rPr lang="en-US" sz="1600" b="1" kern="900" cap="small" spc="150" dirty="0" smtClean="0">
                <a:latin typeface="Garamond" pitchFamily="18" charset="0"/>
              </a:rPr>
              <a:t>Senate Finance Committee</a:t>
            </a:r>
          </a:p>
          <a:p>
            <a:pPr algn="ctr">
              <a:lnSpc>
                <a:spcPts val="2500"/>
              </a:lnSpc>
            </a:pPr>
            <a:r>
              <a:rPr lang="en-US" sz="1600" b="1" kern="900" cap="small" spc="150" smtClean="0">
                <a:latin typeface="Garamond" pitchFamily="18" charset="0"/>
              </a:rPr>
              <a:t>January </a:t>
            </a:r>
            <a:r>
              <a:rPr lang="en-US" sz="1600" b="1" kern="900" cap="small" spc="150" dirty="0" smtClean="0">
                <a:latin typeface="Garamond" pitchFamily="18" charset="0"/>
              </a:rPr>
              <a:t>25, 2012</a:t>
            </a:r>
          </a:p>
          <a:p>
            <a:pPr algn="ctr">
              <a:lnSpc>
                <a:spcPts val="2500"/>
              </a:lnSpc>
            </a:pPr>
            <a:endParaRPr lang="en-US" sz="16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sz="2800" b="1" kern="900" cap="small" spc="150" dirty="0" smtClean="0">
              <a:latin typeface="Garamond" pitchFamily="18" charset="0"/>
            </a:endParaRPr>
          </a:p>
          <a:p>
            <a:pPr algn="ctr">
              <a:lnSpc>
                <a:spcPts val="2500"/>
              </a:lnSpc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83E2-2892-45B7-86CD-B60761A89441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hb121 ppt cover ban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505200" cy="68762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47800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A Suite of Three Revolving Loan Funds</a:t>
            </a: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209800"/>
          <a:ext cx="7543800" cy="4502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5950"/>
                <a:gridCol w="1885950"/>
                <a:gridCol w="1885950"/>
                <a:gridCol w="1885950"/>
              </a:tblGrid>
              <a:tr h="57694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Commercial 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Charter Fisheries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Mariculture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Microloans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Capitalization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$9,000.0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$2,500.0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$3,000.0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Loan Limit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$35.0/$70.0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 years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 years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years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Prime + 2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may not exceed </a:t>
                      </a:r>
                    </a:p>
                    <a:p>
                      <a:pPr algn="ctr"/>
                      <a:r>
                        <a:rPr lang="en-US" dirty="0" smtClean="0"/>
                        <a:t>Prime + 1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not exceed </a:t>
                      </a:r>
                    </a:p>
                    <a:p>
                      <a:pPr algn="ctr"/>
                      <a:r>
                        <a:rPr lang="en-US" dirty="0" smtClean="0"/>
                        <a:t>Prime + 1</a:t>
                      </a:r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Floor/Ceiling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6–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smtClean="0"/>
                        <a:t>10.5%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 – 9 %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 – 8%</a:t>
                      </a:r>
                      <a:endParaRPr lang="en-US" dirty="0"/>
                    </a:p>
                  </a:txBody>
                  <a:tcPr anchor="ctr"/>
                </a:tc>
              </a:tr>
              <a:tr h="576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Delayed</a:t>
                      </a:r>
                      <a:r>
                        <a:rPr lang="en-US" baseline="0" dirty="0" smtClean="0"/>
                        <a:t> Repayment &amp; Accrual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Footer Placeholder 7"/>
          <p:cNvSpPr txBox="1">
            <a:spLocks/>
          </p:cNvSpPr>
          <p:nvPr/>
        </p:nvSpPr>
        <p:spPr>
          <a:xfrm>
            <a:off x="1752600" y="6629400"/>
            <a:ext cx="6400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Community,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0668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Commercial Charter Fisheries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Provide access to capital for Alaskan-</a:t>
            </a:r>
          </a:p>
          <a:p>
            <a:pPr lvl="1"/>
            <a:r>
              <a:rPr lang="en-US" sz="2000" dirty="0" smtClean="0"/>
              <a:t>   Owned Charters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Repatriate permits to Alaska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Increase economic benefits from this </a:t>
            </a:r>
            <a:br>
              <a:rPr lang="en-US" sz="2000" dirty="0" smtClean="0"/>
            </a:br>
            <a:r>
              <a:rPr lang="en-US" sz="2000" dirty="0" smtClean="0"/>
              <a:t>     sector</a:t>
            </a:r>
          </a:p>
          <a:p>
            <a:r>
              <a:rPr lang="en-US" sz="2000" b="1" dirty="0" smtClean="0">
                <a:solidFill>
                  <a:schemeClr val="tx2"/>
                </a:solidFill>
              </a:rPr>
              <a:t>Current Activity:</a:t>
            </a:r>
            <a:endParaRPr lang="en-US" sz="2000" dirty="0" smtClean="0">
              <a:solidFill>
                <a:schemeClr val="tx2"/>
              </a:solidFill>
            </a:endParaRPr>
          </a:p>
          <a:p>
            <a:pPr lvl="1"/>
            <a:r>
              <a:rPr lang="en-US" sz="2000" dirty="0" smtClean="0"/>
              <a:t>NOAA took 1,088 applications, </a:t>
            </a:r>
            <a:br>
              <a:rPr lang="en-US" sz="2000" dirty="0" smtClean="0"/>
            </a:br>
            <a:r>
              <a:rPr lang="en-US" sz="2000" dirty="0" smtClean="0"/>
              <a:t>issuing 90 percent permanent </a:t>
            </a:r>
            <a:br>
              <a:rPr lang="en-US" sz="2000" dirty="0" smtClean="0"/>
            </a:br>
            <a:r>
              <a:rPr lang="en-US" sz="2000" dirty="0" smtClean="0"/>
              <a:t>and only 10 percent as interim </a:t>
            </a:r>
            <a:br>
              <a:rPr lang="en-US" sz="2000" dirty="0" smtClean="0"/>
            </a:br>
            <a:r>
              <a:rPr lang="en-US" sz="2000" dirty="0" smtClean="0"/>
              <a:t>(Alaska residents received 92 out of 111)</a:t>
            </a:r>
            <a:br>
              <a:rPr lang="en-US" sz="2000" dirty="0" smtClean="0"/>
            </a:br>
            <a:endParaRPr lang="en-US" sz="2000" dirty="0" smtClean="0"/>
          </a:p>
          <a:p>
            <a:pPr lvl="1"/>
            <a:r>
              <a:rPr lang="en-US" sz="2000" dirty="0" smtClean="0"/>
              <a:t>For the first four months of 2011, average permit prices for Area 2C permits were nearly $35,000 and Area 3A permits were nearly $59,000.</a:t>
            </a:r>
          </a:p>
          <a:p>
            <a:pPr lvl="1"/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IPHC areas 2c and 3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828800"/>
            <a:ext cx="3505200" cy="2762251"/>
          </a:xfrm>
          <a:prstGeom prst="rect">
            <a:avLst/>
          </a:prstGeom>
          <a:noFill/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2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Community,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149489"/>
            <a:ext cx="7848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Mariculture</a:t>
            </a:r>
            <a:r>
              <a:rPr lang="en-US" sz="2000" b="1" dirty="0" smtClean="0">
                <a:solidFill>
                  <a:srgbClr val="FF0000"/>
                </a:solidFill>
              </a:rPr>
              <a:t> Revolving Loan Fund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err="1" smtClean="0"/>
              <a:t>Mariculture</a:t>
            </a:r>
            <a:r>
              <a:rPr lang="en-US" sz="2000" dirty="0" smtClean="0"/>
              <a:t> industry has significant potential for year-round job</a:t>
            </a:r>
            <a:br>
              <a:rPr lang="en-US" sz="2000" dirty="0" smtClean="0"/>
            </a:br>
            <a:r>
              <a:rPr lang="en-US" sz="2000" dirty="0" smtClean="0"/>
              <a:t>   creation in rural and coastal areas of the state.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Relatively new industry and require 5-7 years to see return on</a:t>
            </a:r>
            <a:br>
              <a:rPr lang="en-US" sz="2000" dirty="0" smtClean="0"/>
            </a:br>
            <a:r>
              <a:rPr lang="en-US" sz="2000" dirty="0" smtClean="0"/>
              <a:t>   investment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Wild harvest exceeds cultivated harvest. Based on current levels,</a:t>
            </a:r>
            <a:br>
              <a:rPr lang="en-US" sz="2000" dirty="0" smtClean="0"/>
            </a:br>
            <a:r>
              <a:rPr lang="en-US" sz="2000" dirty="0" smtClean="0"/>
              <a:t>   with greater investment, farmed shellfish will exceed the market</a:t>
            </a:r>
            <a:br>
              <a:rPr lang="en-US" sz="2000" dirty="0" smtClean="0"/>
            </a:br>
            <a:r>
              <a:rPr lang="en-US" sz="2000" dirty="0" smtClean="0"/>
              <a:t>   value of wild caught shellfish (excluding crab) within 10-15 years.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Industry could generate $20-$30 million in annual product sales.</a:t>
            </a: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Current activity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74 permitted farms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 27 producing farms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dirty="0" smtClean="0"/>
              <a:t>12 farms in Southeast Alaska</a:t>
            </a:r>
          </a:p>
          <a:p>
            <a:pPr lvl="3">
              <a:buFont typeface="Wingdings" pitchFamily="2" charset="2"/>
              <a:buChar char="§"/>
            </a:pPr>
            <a:r>
              <a:rPr lang="en-US" sz="2000" smtClean="0"/>
              <a:t>15 farms </a:t>
            </a:r>
            <a:r>
              <a:rPr lang="en-US" sz="2000" dirty="0" smtClean="0"/>
              <a:t>in </a:t>
            </a:r>
            <a:r>
              <a:rPr lang="en-US" sz="2000" dirty="0" err="1" smtClean="0"/>
              <a:t>Southcentral</a:t>
            </a:r>
            <a:r>
              <a:rPr lang="en-US" sz="2000" dirty="0" smtClean="0"/>
              <a:t> Alaska</a:t>
            </a:r>
          </a:p>
          <a:p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Commerce, Community, 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8153400" cy="1295400"/>
          </a:xfrm>
        </p:spPr>
        <p:txBody>
          <a:bodyPr>
            <a:noAutofit/>
          </a:bodyPr>
          <a:lstStyle/>
          <a:p>
            <a:pPr algn="l">
              <a:lnSpc>
                <a:spcPts val="2700"/>
              </a:lnSpc>
            </a:pPr>
            <a:r>
              <a:rPr lang="en-US" sz="2800" b="1" kern="900" cap="small" spc="150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HB 121 – Revolving Loan Funds</a:t>
            </a:r>
          </a:p>
        </p:txBody>
      </p:sp>
      <p:sp>
        <p:nvSpPr>
          <p:cNvPr id="8" name="Line 22"/>
          <p:cNvSpPr>
            <a:spLocks noChangeShapeType="1"/>
          </p:cNvSpPr>
          <p:nvPr/>
        </p:nvSpPr>
        <p:spPr bwMode="auto">
          <a:xfrm>
            <a:off x="609600" y="1219200"/>
            <a:ext cx="0" cy="533400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11" name="Line 23"/>
          <p:cNvSpPr>
            <a:spLocks noChangeShapeType="1"/>
          </p:cNvSpPr>
          <p:nvPr/>
        </p:nvSpPr>
        <p:spPr bwMode="auto">
          <a:xfrm>
            <a:off x="609600" y="1219200"/>
            <a:ext cx="8229600" cy="0"/>
          </a:xfrm>
          <a:prstGeom prst="line">
            <a:avLst/>
          </a:prstGeom>
          <a:noFill/>
          <a:ln w="57150" cap="sq">
            <a:solidFill>
              <a:schemeClr val="accent1">
                <a:lumMod val="75000"/>
              </a:schemeClr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1066800"/>
            <a:ext cx="7086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Alaska Microloan Revolving Loan Fund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Improves economic development to seed start-up businesses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Provides access to working capital, inventory expansion, etc.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Provides financing for expansion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Modeled after SBA program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Alaska one of few remaining states without a microloan</a:t>
            </a:r>
            <a:br>
              <a:rPr lang="en-US" sz="2000" dirty="0" smtClean="0"/>
            </a:br>
            <a:r>
              <a:rPr lang="en-US" sz="2000" dirty="0" smtClean="0"/>
              <a:t>    program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Bill History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26th Legislature (2009-2010) </a:t>
            </a:r>
            <a:br>
              <a:rPr lang="en-US" sz="2000" dirty="0" smtClean="0"/>
            </a:br>
            <a:r>
              <a:rPr lang="en-US" sz="2000" dirty="0" smtClean="0"/>
              <a:t>    </a:t>
            </a:r>
            <a:r>
              <a:rPr lang="en-US" sz="2000" b="1" dirty="0" smtClean="0"/>
              <a:t>Bill History/Action for 26 Legislature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HB 412 </a:t>
            </a:r>
            <a:r>
              <a:rPr lang="en-US" sz="2000" b="1" dirty="0" smtClean="0"/>
              <a:t>SHORT TITLE:</a:t>
            </a:r>
            <a:r>
              <a:rPr lang="en-US" sz="2000" dirty="0" smtClean="0"/>
              <a:t> MICROLOAN REVOLVING FUND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 04/13/10 - PASSED Y40</a:t>
            </a:r>
          </a:p>
          <a:p>
            <a:r>
              <a:rPr lang="en-US" sz="2000" dirty="0" smtClean="0"/>
              <a:t> </a:t>
            </a:r>
          </a:p>
          <a:p>
            <a:r>
              <a:rPr lang="en-US" sz="2000" dirty="0" smtClean="0"/>
              <a:t> </a:t>
            </a: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75F83E2-2892-45B7-86CD-B60761A8944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7"/>
          <p:cNvSpPr txBox="1">
            <a:spLocks/>
          </p:cNvSpPr>
          <p:nvPr/>
        </p:nvSpPr>
        <p:spPr>
          <a:xfrm>
            <a:off x="1752600" y="6477000"/>
            <a:ext cx="64008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the Department of Commerce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Community, 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Economic Development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258</Words>
  <Application>Microsoft Office PowerPoint</Application>
  <PresentationFormat>On-screen Show (4:3)</PresentationFormat>
  <Paragraphs>99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HB 121 – Revolving Loan Funds</vt:lpstr>
      <vt:lpstr>HB 121 – Revolving Loan Funds</vt:lpstr>
      <vt:lpstr>HB 121 – Revolving Loan Funds</vt:lpstr>
      <vt:lpstr>HB 121 – Revolving Loan Funds</vt:lpstr>
    </vt:vector>
  </TitlesOfParts>
  <Company>State of Alaska, CCED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wjayers</dc:creator>
  <cp:lastModifiedBy>Dru J Fenster</cp:lastModifiedBy>
  <cp:revision>122</cp:revision>
  <dcterms:created xsi:type="dcterms:W3CDTF">2011-02-06T20:58:29Z</dcterms:created>
  <dcterms:modified xsi:type="dcterms:W3CDTF">2012-01-23T20:13:31Z</dcterms:modified>
</cp:coreProperties>
</file>