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9" r:id="rId4"/>
    <p:sldId id="261" r:id="rId5"/>
    <p:sldId id="262" r:id="rId6"/>
    <p:sldId id="263" r:id="rId7"/>
    <p:sldId id="265" r:id="rId8"/>
    <p:sldId id="267" r:id="rId9"/>
    <p:sldId id="268" r:id="rId10"/>
    <p:sldId id="269" r:id="rId11"/>
    <p:sldId id="270" r:id="rId12"/>
    <p:sldId id="271" r:id="rId13"/>
    <p:sldId id="272" r:id="rId14"/>
    <p:sldId id="273" r:id="rId15"/>
    <p:sldId id="274" r:id="rId16"/>
    <p:sldId id="275" r:id="rId17"/>
    <p:sldId id="276" r:id="rId18"/>
    <p:sldId id="278" r:id="rId1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35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jmills\AppData\Local\Microsoft\Windows\Temporary%20Internet%20Files\Content.Outlook\DEEEU7KV\Range%2016%20COLA%20MERIT%202004%202014%20Version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4784913944701"/>
          <c:y val="0.150673515066686"/>
          <c:w val="0.82541404795042395"/>
          <c:h val="0.62624464790768697"/>
        </c:manualLayout>
      </c:layout>
      <c:lineChart>
        <c:grouping val="standard"/>
        <c:varyColors val="0"/>
        <c:ser>
          <c:idx val="0"/>
          <c:order val="0"/>
          <c:tx>
            <c:v>COLA</c:v>
          </c:tx>
          <c:marker>
            <c:symbol val="none"/>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Sheet1!$D$2:$D$12</c:f>
              <c:numCache>
                <c:formatCode>0.0%</c:formatCode>
                <c:ptCount val="11"/>
                <c:pt idx="0" formatCode="General">
                  <c:v>0</c:v>
                </c:pt>
                <c:pt idx="1">
                  <c:v>1.5001500150015E-2</c:v>
                </c:pt>
                <c:pt idx="2">
                  <c:v>3.5403540354035402E-2</c:v>
                </c:pt>
                <c:pt idx="3">
                  <c:v>7.68076807680768E-2</c:v>
                </c:pt>
                <c:pt idx="4">
                  <c:v>0.109210921092109</c:v>
                </c:pt>
                <c:pt idx="5">
                  <c:v>0.14251425142514301</c:v>
                </c:pt>
                <c:pt idx="6">
                  <c:v>0.15391539153915401</c:v>
                </c:pt>
                <c:pt idx="7">
                  <c:v>0.17701770177017701</c:v>
                </c:pt>
                <c:pt idx="8">
                  <c:v>0.20042004200419999</c:v>
                </c:pt>
                <c:pt idx="9">
                  <c:v>0.21242124212421201</c:v>
                </c:pt>
                <c:pt idx="10">
                  <c:v>0.224422442244224</c:v>
                </c:pt>
              </c:numCache>
            </c:numRef>
          </c:val>
          <c:smooth val="0"/>
        </c:ser>
        <c:ser>
          <c:idx val="1"/>
          <c:order val="1"/>
          <c:tx>
            <c:v>Merit + COLA</c:v>
          </c:tx>
          <c:marker>
            <c:symbol val="none"/>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Sheet1!$L$2:$L$12</c:f>
              <c:numCache>
                <c:formatCode>0.0%</c:formatCode>
                <c:ptCount val="11"/>
                <c:pt idx="0" formatCode="General">
                  <c:v>0</c:v>
                </c:pt>
                <c:pt idx="1">
                  <c:v>5.3405340534053401E-2</c:v>
                </c:pt>
                <c:pt idx="2">
                  <c:v>0.10951095109511</c:v>
                </c:pt>
                <c:pt idx="3">
                  <c:v>0.19771977197719801</c:v>
                </c:pt>
                <c:pt idx="4">
                  <c:v>0.27782778277827802</c:v>
                </c:pt>
                <c:pt idx="5">
                  <c:v>0.36423642364236403</c:v>
                </c:pt>
                <c:pt idx="6">
                  <c:v>0.42454245424542503</c:v>
                </c:pt>
                <c:pt idx="7">
                  <c:v>0.453045304530453</c:v>
                </c:pt>
                <c:pt idx="8">
                  <c:v>0.54335433543354295</c:v>
                </c:pt>
                <c:pt idx="9">
                  <c:v>0.558655865586559</c:v>
                </c:pt>
                <c:pt idx="10">
                  <c:v>0.63336333633363295</c:v>
                </c:pt>
              </c:numCache>
            </c:numRef>
          </c:val>
          <c:smooth val="0"/>
        </c:ser>
        <c:ser>
          <c:idx val="2"/>
          <c:order val="2"/>
          <c:tx>
            <c:strRef>
              <c:f>Sheet1!$O$1</c:f>
              <c:strCache>
                <c:ptCount val="1"/>
                <c:pt idx="0">
                  <c:v>ANC CPI-U</c:v>
                </c:pt>
              </c:strCache>
            </c:strRef>
          </c:tx>
          <c:marker>
            <c:symbol val="none"/>
          </c:marker>
          <c:val>
            <c:numRef>
              <c:f>Sheet1!$O$2:$O$12</c:f>
              <c:numCache>
                <c:formatCode>0.0%</c:formatCode>
                <c:ptCount val="11"/>
                <c:pt idx="0" formatCode="General">
                  <c:v>0</c:v>
                </c:pt>
                <c:pt idx="1">
                  <c:v>3.0593881223755399E-2</c:v>
                </c:pt>
                <c:pt idx="2">
                  <c:v>6.35872825434914E-2</c:v>
                </c:pt>
                <c:pt idx="3">
                  <c:v>8.7204559088182407E-2</c:v>
                </c:pt>
                <c:pt idx="4">
                  <c:v>0.136754649070186</c:v>
                </c:pt>
                <c:pt idx="5">
                  <c:v>0.15023395320935801</c:v>
                </c:pt>
                <c:pt idx="6">
                  <c:v>0.170629874025195</c:v>
                </c:pt>
                <c:pt idx="7">
                  <c:v>0.20832033593281299</c:v>
                </c:pt>
                <c:pt idx="8">
                  <c:v>0.23524895020995801</c:v>
                </c:pt>
                <c:pt idx="9">
                  <c:v>0.27403119376124802</c:v>
                </c:pt>
                <c:pt idx="10">
                  <c:v>0.29457108578284402</c:v>
                </c:pt>
              </c:numCache>
            </c:numRef>
          </c:val>
          <c:smooth val="0"/>
        </c:ser>
        <c:dLbls>
          <c:showLegendKey val="0"/>
          <c:showVal val="0"/>
          <c:showCatName val="0"/>
          <c:showSerName val="0"/>
          <c:showPercent val="0"/>
          <c:showBubbleSize val="0"/>
        </c:dLbls>
        <c:marker val="1"/>
        <c:smooth val="0"/>
        <c:axId val="104461056"/>
        <c:axId val="104462592"/>
      </c:lineChart>
      <c:catAx>
        <c:axId val="104461056"/>
        <c:scaling>
          <c:orientation val="minMax"/>
        </c:scaling>
        <c:delete val="0"/>
        <c:axPos val="b"/>
        <c:majorGridlines/>
        <c:numFmt formatCode="General" sourceLinked="1"/>
        <c:majorTickMark val="none"/>
        <c:minorTickMark val="none"/>
        <c:tickLblPos val="nextTo"/>
        <c:txPr>
          <a:bodyPr/>
          <a:lstStyle/>
          <a:p>
            <a:pPr>
              <a:defRPr sz="1600"/>
            </a:pPr>
            <a:endParaRPr lang="en-US"/>
          </a:p>
        </c:txPr>
        <c:crossAx val="104462592"/>
        <c:crosses val="autoZero"/>
        <c:auto val="1"/>
        <c:lblAlgn val="ctr"/>
        <c:lblOffset val="100"/>
        <c:noMultiLvlLbl val="0"/>
      </c:catAx>
      <c:valAx>
        <c:axId val="104462592"/>
        <c:scaling>
          <c:orientation val="minMax"/>
        </c:scaling>
        <c:delete val="0"/>
        <c:axPos val="l"/>
        <c:majorGridlines/>
        <c:numFmt formatCode="0.0%" sourceLinked="0"/>
        <c:majorTickMark val="none"/>
        <c:minorTickMark val="none"/>
        <c:tickLblPos val="nextTo"/>
        <c:spPr>
          <a:ln w="9525">
            <a:noFill/>
          </a:ln>
        </c:spPr>
        <c:txPr>
          <a:bodyPr/>
          <a:lstStyle/>
          <a:p>
            <a:pPr>
              <a:defRPr sz="1200" b="1"/>
            </a:pPr>
            <a:endParaRPr lang="en-US"/>
          </a:p>
        </c:txPr>
        <c:crossAx val="104461056"/>
        <c:crosses val="autoZero"/>
        <c:crossBetween val="between"/>
      </c:valAx>
    </c:plotArea>
    <c:legend>
      <c:legendPos val="b"/>
      <c:layout>
        <c:manualLayout>
          <c:xMode val="edge"/>
          <c:yMode val="edge"/>
          <c:x val="5.29762028909362E-2"/>
          <c:y val="0.91498784291898505"/>
          <c:w val="0.88124764543965795"/>
          <c:h val="7.6011286760641103E-2"/>
        </c:manualLayout>
      </c:layout>
      <c:overlay val="0"/>
      <c:txPr>
        <a:bodyPr/>
        <a:lstStyle/>
        <a:p>
          <a:pPr>
            <a:defRPr sz="1600"/>
          </a:pPr>
          <a:endParaRPr lang="en-US"/>
        </a:p>
      </c:txPr>
    </c:legend>
    <c:plotVisOnly val="1"/>
    <c:dispBlanksAs val="gap"/>
    <c:showDLblsOverMax val="0"/>
  </c:chart>
  <c:spPr>
    <a:solidFill>
      <a:schemeClr val="bg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7.13455E-5</cdr:y>
    </cdr:from>
    <cdr:to>
      <cdr:x>0.95275</cdr:x>
      <cdr:y>0.15197</cdr:y>
    </cdr:to>
    <cdr:sp macro="" textlink="">
      <cdr:nvSpPr>
        <cdr:cNvPr id="2" name="TextBox 1"/>
        <cdr:cNvSpPr txBox="1"/>
      </cdr:nvSpPr>
      <cdr:spPr>
        <a:xfrm xmlns:a="http://schemas.openxmlformats.org/drawingml/2006/main">
          <a:off x="0" y="302"/>
          <a:ext cx="8421547" cy="642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Mid- Level Professional  Salary Adjustments (COLA &amp; MERIT) </a:t>
          </a:r>
        </a:p>
        <a:p xmlns:a="http://schemas.openxmlformats.org/drawingml/2006/main">
          <a:pPr algn="ctr"/>
          <a:r>
            <a:rPr lang="en-US" sz="1100" b="1" dirty="0"/>
            <a:t>Range</a:t>
          </a:r>
          <a:r>
            <a:rPr lang="en-US" sz="1100" b="1" baseline="0" dirty="0"/>
            <a:t> 16 GGU Salary Schedules eff  July 2004-2014</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500EBC14-2053-463B-AAFD-9BC160D4632D}" type="datetimeFigureOut">
              <a:rPr lang="en-US" smtClean="0"/>
              <a:t>12/9/2015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6D03D21-6E6D-4FDE-B8BF-BA7BCB53E36D}" type="slidenum">
              <a:rPr lang="en-US" smtClean="0"/>
              <a:t>‹#›</a:t>
            </a:fld>
            <a:endParaRPr lang="en-US"/>
          </a:p>
        </p:txBody>
      </p:sp>
    </p:spTree>
    <p:extLst>
      <p:ext uri="{BB962C8B-B14F-4D97-AF65-F5344CB8AC3E}">
        <p14:creationId xmlns:p14="http://schemas.microsoft.com/office/powerpoint/2010/main" val="250016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CD6B8F-FFEB-412F-B1E6-1701B68E700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35937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3411B7AE-A1C5-A340-A6CB-AB6C070BD26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14612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B1BBEE4-27BE-4480-BF25-D49A33DEEDA4}" type="datetime1">
              <a:rPr lang="en-US" smtClean="0"/>
              <a:t>12/9/2015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6995A92-11D1-4F5A-A467-B3338735A6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FE75EE-A20D-490E-8B44-D61BE3C40425}" type="datetime1">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95A92-11D1-4F5A-A467-B3338735A6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4581F9-DDDC-4575-81C3-7E3BB23EDDC4}" type="datetime1">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95A92-11D1-4F5A-A467-B3338735A6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297B95-AEBB-4B5F-8342-E8DAF38833CF}" type="datetime1">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95A92-11D1-4F5A-A467-B3338735A6F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5C8C58A-8802-4310-8F69-FFBDAEC79537}" type="datetime1">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95A92-11D1-4F5A-A467-B3338735A6F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5AF7ED-0AD2-4074-B1B7-E7E6CCF34B45}" type="datetime1">
              <a:rPr lang="en-US" smtClean="0"/>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6995A92-11D1-4F5A-A467-B3338735A6F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E2FE374-9A9E-4CFC-A124-A59FA606BE76}" type="datetime1">
              <a:rPr lang="en-US" smtClean="0"/>
              <a:t>12/9/2015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6995A92-11D1-4F5A-A467-B3338735A6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7CF151F-E6E4-4DA4-AD63-2FB137AB64A5}" type="datetime1">
              <a:rPr lang="en-US" smtClean="0"/>
              <a:t>12/9/2015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6995A92-11D1-4F5A-A467-B3338735A6F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E332719-1250-4CA3-AEB3-645C9B2E9CB5}" type="datetime1">
              <a:rPr lang="en-US" smtClean="0"/>
              <a:t>12/9/2015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6995A92-11D1-4F5A-A467-B3338735A6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8ACDA21-ED1B-4D1B-973D-BA4D50EAEA36}" type="datetime1">
              <a:rPr lang="en-US" smtClean="0"/>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6995A92-11D1-4F5A-A467-B3338735A6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965BFC-F67B-427B-8C8F-82785B76CF71}" type="datetime1">
              <a:rPr lang="en-US" smtClean="0"/>
              <a:t>12/9/2015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6995A92-11D1-4F5A-A467-B3338735A6F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D3B2114-1F2A-4CA5-86AA-4E3BC039E2F4}" type="datetime1">
              <a:rPr lang="en-US" smtClean="0"/>
              <a:t>12/9/2015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995A92-11D1-4F5A-A467-B3338735A6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733800"/>
            <a:ext cx="7772400" cy="1199704"/>
          </a:xfrm>
        </p:spPr>
        <p:txBody>
          <a:bodyPr>
            <a:normAutofit fontScale="85000" lnSpcReduction="10000"/>
          </a:bodyPr>
          <a:lstStyle/>
          <a:p>
            <a:pPr algn="ctr"/>
            <a:r>
              <a:rPr lang="en-US" dirty="0">
                <a:solidFill>
                  <a:schemeClr val="tx1"/>
                </a:solidFill>
              </a:rPr>
              <a:t>Presentation to the Alaska House Special Committee on Economic Development, Tourism, &amp; Arctic Policy</a:t>
            </a:r>
          </a:p>
          <a:p>
            <a:pPr algn="ctr"/>
            <a:r>
              <a:rPr lang="en-US" dirty="0">
                <a:solidFill>
                  <a:schemeClr val="tx1"/>
                </a:solidFill>
              </a:rPr>
              <a:t>December 9, 2015</a:t>
            </a:r>
          </a:p>
          <a:p>
            <a:pPr algn="ctr"/>
            <a:endParaRPr lang="en-US" dirty="0"/>
          </a:p>
        </p:txBody>
      </p:sp>
      <p:pic>
        <p:nvPicPr>
          <p:cNvPr id="4" name="Picture 3" descr="CWN2clr"/>
          <p:cNvPicPr>
            <a:picLocks noChangeAspect="1" noChangeArrowheads="1"/>
          </p:cNvPicPr>
          <p:nvPr/>
        </p:nvPicPr>
        <p:blipFill>
          <a:blip r:embed="rId2" cstate="print"/>
          <a:srcRect/>
          <a:stretch>
            <a:fillRect/>
          </a:stretch>
        </p:blipFill>
        <p:spPr bwMode="auto">
          <a:xfrm>
            <a:off x="2514600" y="533400"/>
            <a:ext cx="4080387" cy="3048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46995A92-11D1-4F5A-A467-B3338735A6F7}" type="slidenum">
              <a:rPr lang="en-US" smtClean="0"/>
              <a:t>1</a:t>
            </a:fld>
            <a:endParaRPr lang="en-US"/>
          </a:p>
        </p:txBody>
      </p:sp>
    </p:spTree>
    <p:extLst>
      <p:ext uri="{BB962C8B-B14F-4D97-AF65-F5344CB8AC3E}">
        <p14:creationId xmlns:p14="http://schemas.microsoft.com/office/powerpoint/2010/main" val="175717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#1.	Scrutinize </a:t>
            </a:r>
            <a:r>
              <a:rPr lang="en-US" i="1" dirty="0"/>
              <a:t>all</a:t>
            </a:r>
            <a:r>
              <a:rPr lang="en-US" dirty="0"/>
              <a:t> spending</a:t>
            </a:r>
          </a:p>
          <a:p>
            <a:pPr marL="0" indent="0">
              <a:buNone/>
            </a:pPr>
            <a:endParaRPr lang="en-US" dirty="0"/>
          </a:p>
          <a:p>
            <a:pPr marL="0" indent="0">
              <a:buNone/>
            </a:pPr>
            <a:r>
              <a:rPr lang="en-US" dirty="0"/>
              <a:t>#2.   </a:t>
            </a:r>
            <a:r>
              <a:rPr lang="en-US" i="1" dirty="0"/>
              <a:t>All</a:t>
            </a:r>
            <a:r>
              <a:rPr lang="en-US" dirty="0"/>
              <a:t> revenue needs to be available to ensure priority services can be funded</a:t>
            </a:r>
          </a:p>
          <a:p>
            <a:pPr marL="0" indent="0">
              <a:buNone/>
            </a:pPr>
            <a:r>
              <a:rPr lang="en-US" dirty="0"/>
              <a:t/>
            </a:r>
            <a:br>
              <a:rPr lang="en-US" dirty="0"/>
            </a:br>
            <a:r>
              <a:rPr lang="en-US" dirty="0"/>
              <a:t>#3.  	Reform budget and other practices that inhibit achieving #1 and #2</a:t>
            </a:r>
            <a:br>
              <a:rPr lang="en-US" dirty="0"/>
            </a:br>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a:t>Report’s Bottom Line Recommendations</a:t>
            </a:r>
          </a:p>
        </p:txBody>
      </p:sp>
      <p:sp>
        <p:nvSpPr>
          <p:cNvPr id="4" name="Slide Number Placeholder 3"/>
          <p:cNvSpPr>
            <a:spLocks noGrp="1"/>
          </p:cNvSpPr>
          <p:nvPr>
            <p:ph type="sldNum" sz="quarter" idx="12"/>
          </p:nvPr>
        </p:nvSpPr>
        <p:spPr/>
        <p:txBody>
          <a:bodyPr/>
          <a:lstStyle/>
          <a:p>
            <a:fld id="{46995A92-11D1-4F5A-A467-B3338735A6F7}" type="slidenum">
              <a:rPr lang="en-US" smtClean="0"/>
              <a:t>10</a:t>
            </a:fld>
            <a:endParaRPr lang="en-US"/>
          </a:p>
        </p:txBody>
      </p:sp>
    </p:spTree>
    <p:extLst>
      <p:ext uri="{BB962C8B-B14F-4D97-AF65-F5344CB8AC3E}">
        <p14:creationId xmlns:p14="http://schemas.microsoft.com/office/powerpoint/2010/main" val="286145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Traditional formula programs</a:t>
            </a:r>
          </a:p>
          <a:p>
            <a:pPr lvl="1"/>
            <a:r>
              <a:rPr lang="en-US" dirty="0"/>
              <a:t>K-12					</a:t>
            </a:r>
            <a:r>
              <a:rPr lang="en-US" dirty="0" smtClean="0"/>
              <a:t>$</a:t>
            </a:r>
            <a:r>
              <a:rPr lang="en-US" dirty="0"/>
              <a:t>1.3 billion</a:t>
            </a:r>
          </a:p>
          <a:p>
            <a:pPr lvl="1"/>
            <a:r>
              <a:rPr lang="en-US" dirty="0"/>
              <a:t>Medicaid, public assistance		$906 million</a:t>
            </a:r>
            <a:br>
              <a:rPr lang="en-US" dirty="0"/>
            </a:br>
            <a:endParaRPr lang="en-US" dirty="0"/>
          </a:p>
          <a:p>
            <a:r>
              <a:rPr lang="en-US" dirty="0"/>
              <a:t>State employee salaries, benefits</a:t>
            </a:r>
          </a:p>
          <a:p>
            <a:pPr lvl="1"/>
            <a:r>
              <a:rPr lang="en-US" dirty="0"/>
              <a:t>Multiple annual salary increases</a:t>
            </a:r>
          </a:p>
          <a:p>
            <a:pPr lvl="1"/>
            <a:r>
              <a:rPr lang="en-US" dirty="0"/>
              <a:t>100% health insurance cost paid by the state</a:t>
            </a:r>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Examine Formula-Driven </a:t>
            </a:r>
            <a:br>
              <a:rPr lang="en-US" dirty="0" smtClean="0"/>
            </a:br>
            <a:r>
              <a:rPr lang="en-US" dirty="0" smtClean="0"/>
              <a:t>Costs for Recurring Savings</a:t>
            </a:r>
            <a:br>
              <a:rPr lang="en-US" dirty="0" smtClean="0"/>
            </a:br>
            <a:endParaRPr lang="en-US" dirty="0"/>
          </a:p>
        </p:txBody>
      </p:sp>
      <p:sp>
        <p:nvSpPr>
          <p:cNvPr id="4" name="Slide Number Placeholder 3"/>
          <p:cNvSpPr>
            <a:spLocks noGrp="1"/>
          </p:cNvSpPr>
          <p:nvPr>
            <p:ph type="sldNum" sz="quarter" idx="12"/>
          </p:nvPr>
        </p:nvSpPr>
        <p:spPr/>
        <p:txBody>
          <a:bodyPr/>
          <a:lstStyle/>
          <a:p>
            <a:fld id="{46995A92-11D1-4F5A-A467-B3338735A6F7}" type="slidenum">
              <a:rPr lang="en-US" smtClean="0"/>
              <a:t>11</a:t>
            </a:fld>
            <a:endParaRPr lang="en-US"/>
          </a:p>
        </p:txBody>
      </p:sp>
    </p:spTree>
    <p:extLst>
      <p:ext uri="{BB962C8B-B14F-4D97-AF65-F5344CB8AC3E}">
        <p14:creationId xmlns:p14="http://schemas.microsoft.com/office/powerpoint/2010/main" val="139320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674916624"/>
              </p:ext>
            </p:extLst>
          </p:nvPr>
        </p:nvGraphicFramePr>
        <p:xfrm>
          <a:off x="166780" y="1654771"/>
          <a:ext cx="8681338" cy="4867101"/>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a:spLocks noGrp="1"/>
          </p:cNvSpPr>
          <p:nvPr>
            <p:ph sz="half" idx="1"/>
          </p:nvPr>
        </p:nvSpPr>
        <p:spPr>
          <a:xfrm>
            <a:off x="457200" y="931728"/>
            <a:ext cx="8132618" cy="864143"/>
          </a:xfrm>
        </p:spPr>
        <p:txBody>
          <a:bodyPr>
            <a:normAutofit fontScale="92500" lnSpcReduction="20000"/>
          </a:bodyPr>
          <a:lstStyle/>
          <a:p>
            <a:pPr marL="0" indent="0" algn="ctr">
              <a:buNone/>
            </a:pPr>
            <a:r>
              <a:rPr lang="en-US" sz="2200" b="1" dirty="0"/>
              <a:t>For typical employee over first 10 years, </a:t>
            </a:r>
            <a:r>
              <a:rPr lang="en-US" sz="2200" b="1" dirty="0" smtClean="0"/>
              <a:t>combined </a:t>
            </a:r>
            <a:r>
              <a:rPr lang="en-US" sz="2200" b="1" dirty="0"/>
              <a:t>COLA + Merit/Pay Increment results </a:t>
            </a:r>
            <a:r>
              <a:rPr lang="en-US" sz="2200" b="1" dirty="0" smtClean="0"/>
              <a:t>in an </a:t>
            </a:r>
            <a:r>
              <a:rPr lang="en-US" sz="2200" b="1" dirty="0"/>
              <a:t>approximate </a:t>
            </a:r>
            <a:r>
              <a:rPr lang="en-US" sz="2200" b="1" dirty="0">
                <a:solidFill>
                  <a:srgbClr val="C00000"/>
                </a:solidFill>
              </a:rPr>
              <a:t>63% increase </a:t>
            </a:r>
            <a:r>
              <a:rPr lang="en-US" sz="2200" b="1" dirty="0"/>
              <a:t>in hourly wage</a:t>
            </a:r>
          </a:p>
          <a:p>
            <a:pPr marL="0" indent="0">
              <a:spcBef>
                <a:spcPts val="0"/>
              </a:spcBef>
              <a:buNone/>
            </a:pPr>
            <a:endParaRPr lang="en-US" sz="1800" dirty="0"/>
          </a:p>
        </p:txBody>
      </p:sp>
      <p:sp>
        <p:nvSpPr>
          <p:cNvPr id="10" name="Slide Number Placeholder 3"/>
          <p:cNvSpPr txBox="1">
            <a:spLocks noGrp="1"/>
          </p:cNvSpPr>
          <p:nvPr/>
        </p:nvSpPr>
        <p:spPr>
          <a:xfrm>
            <a:off x="7495469" y="6525075"/>
            <a:ext cx="1435463" cy="182796"/>
          </a:xfrm>
          <a:prstGeom prst="rect">
            <a:avLst/>
          </a:prstGeom>
          <a:noFill/>
        </p:spPr>
        <p:txBody>
          <a:bodyPr lIns="82058" tIns="41029" rIns="82058" bIns="41029" anchor="ctr"/>
          <a:lstStyle/>
          <a:p>
            <a:pPr algn="r" defTabSz="457200">
              <a:defRPr/>
            </a:pPr>
            <a:r>
              <a:rPr lang="en-US" sz="1100" dirty="0">
                <a:solidFill>
                  <a:srgbClr val="4F81BD">
                    <a:lumMod val="50000"/>
                  </a:srgbClr>
                </a:solidFill>
              </a:rPr>
              <a:t>Rev. 9/2015</a:t>
            </a:r>
          </a:p>
        </p:txBody>
      </p:sp>
      <p:sp>
        <p:nvSpPr>
          <p:cNvPr id="12" name="TextBox 11"/>
          <p:cNvSpPr txBox="1"/>
          <p:nvPr/>
        </p:nvSpPr>
        <p:spPr>
          <a:xfrm>
            <a:off x="8276312" y="2548437"/>
            <a:ext cx="627012" cy="2829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82058" tIns="41029" rIns="82058" bIns="41029" rtlCol="0">
            <a:spAutoFit/>
          </a:bodyPr>
          <a:lstStyle/>
          <a:p>
            <a:pPr algn="ctr" defTabSz="457200"/>
            <a:r>
              <a:rPr lang="en-US" sz="1300" b="1" dirty="0">
                <a:solidFill>
                  <a:prstClr val="white"/>
                </a:solidFill>
              </a:rPr>
              <a:t>63.3%</a:t>
            </a:r>
          </a:p>
        </p:txBody>
      </p:sp>
      <p:sp>
        <p:nvSpPr>
          <p:cNvPr id="13" name="TextBox 12"/>
          <p:cNvSpPr txBox="1"/>
          <p:nvPr/>
        </p:nvSpPr>
        <p:spPr>
          <a:xfrm>
            <a:off x="8180212" y="4069324"/>
            <a:ext cx="627198" cy="2829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82058" tIns="41029" rIns="82058" bIns="41029" rtlCol="0">
            <a:spAutoFit/>
          </a:bodyPr>
          <a:lstStyle/>
          <a:p>
            <a:pPr algn="ctr" defTabSz="457200"/>
            <a:r>
              <a:rPr lang="en-US" sz="1300" b="1" dirty="0">
                <a:solidFill>
                  <a:prstClr val="white"/>
                </a:solidFill>
              </a:rPr>
              <a:t>29.5%</a:t>
            </a:r>
          </a:p>
        </p:txBody>
      </p:sp>
      <p:sp>
        <p:nvSpPr>
          <p:cNvPr id="20" name="TextBox 19"/>
          <p:cNvSpPr txBox="1"/>
          <p:nvPr/>
        </p:nvSpPr>
        <p:spPr>
          <a:xfrm>
            <a:off x="8220920" y="4477930"/>
            <a:ext cx="627198" cy="28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82058" tIns="41029" rIns="82058" bIns="41029" rtlCol="0">
            <a:spAutoFit/>
          </a:bodyPr>
          <a:lstStyle/>
          <a:p>
            <a:pPr algn="ctr" defTabSz="457200"/>
            <a:r>
              <a:rPr lang="en-US" sz="1300" b="1" dirty="0">
                <a:solidFill>
                  <a:prstClr val="white"/>
                </a:solidFill>
              </a:rPr>
              <a:t>22.4%</a:t>
            </a:r>
          </a:p>
        </p:txBody>
      </p:sp>
      <p:sp>
        <p:nvSpPr>
          <p:cNvPr id="2" name="TextBox 1"/>
          <p:cNvSpPr txBox="1"/>
          <p:nvPr/>
        </p:nvSpPr>
        <p:spPr>
          <a:xfrm>
            <a:off x="333559" y="143795"/>
            <a:ext cx="8569765" cy="1446550"/>
          </a:xfrm>
          <a:prstGeom prst="rect">
            <a:avLst/>
          </a:prstGeom>
          <a:noFill/>
        </p:spPr>
        <p:txBody>
          <a:bodyPr wrap="square" rtlCol="0">
            <a:spAutoFit/>
          </a:bodyPr>
          <a:lstStyle/>
          <a:p>
            <a:pPr algn="ctr" defTabSz="457200"/>
            <a:r>
              <a:rPr lang="en-US" sz="4400" b="1" dirty="0" smtClean="0">
                <a:solidFill>
                  <a:prstClr val="black"/>
                </a:solidFill>
              </a:rPr>
              <a:t>Recurring Savings: Salary Increases</a:t>
            </a:r>
          </a:p>
          <a:p>
            <a:pPr algn="ctr" defTabSz="457200"/>
            <a:endParaRPr lang="en-US" sz="4400" b="1" dirty="0">
              <a:solidFill>
                <a:prstClr val="black"/>
              </a:solidFill>
            </a:endParaRPr>
          </a:p>
        </p:txBody>
      </p:sp>
      <p:sp>
        <p:nvSpPr>
          <p:cNvPr id="3" name="Slide Number Placeholder 2"/>
          <p:cNvSpPr>
            <a:spLocks noGrp="1"/>
          </p:cNvSpPr>
          <p:nvPr>
            <p:ph type="sldNum" sz="quarter" idx="12"/>
          </p:nvPr>
        </p:nvSpPr>
        <p:spPr/>
        <p:txBody>
          <a:bodyPr/>
          <a:lstStyle/>
          <a:p>
            <a:fld id="{E0D5B35A-88B9-824E-A0EE-88BBDDD04CF6}"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311971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5" y="0"/>
            <a:ext cx="8973997" cy="6858000"/>
          </a:xfrm>
          <a:prstGeom prst="rect">
            <a:avLst/>
          </a:prstGeom>
        </p:spPr>
      </p:pic>
      <p:sp>
        <p:nvSpPr>
          <p:cNvPr id="5" name="Slide Number Placeholder 4"/>
          <p:cNvSpPr>
            <a:spLocks noGrp="1"/>
          </p:cNvSpPr>
          <p:nvPr>
            <p:ph type="sldNum" sz="quarter" idx="12"/>
          </p:nvPr>
        </p:nvSpPr>
        <p:spPr/>
        <p:txBody>
          <a:bodyPr/>
          <a:lstStyle/>
          <a:p>
            <a:fld id="{871A6F1D-58BC-304C-89C0-DA45574491CF}"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42472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Appropriate government responsibility</a:t>
            </a:r>
            <a:r>
              <a:rPr lang="en-US" dirty="0" smtClean="0"/>
              <a:t>?</a:t>
            </a:r>
          </a:p>
          <a:p>
            <a:pPr marL="109728" indent="0">
              <a:buNone/>
            </a:pPr>
            <a:endParaRPr lang="en-US" dirty="0"/>
          </a:p>
          <a:p>
            <a:r>
              <a:rPr lang="en-US" dirty="0"/>
              <a:t>If so, how effective is </a:t>
            </a:r>
            <a:r>
              <a:rPr lang="en-US" dirty="0" smtClean="0"/>
              <a:t>the </a:t>
            </a:r>
            <a:r>
              <a:rPr lang="en-US" dirty="0"/>
              <a:t>program—what are its results</a:t>
            </a:r>
            <a:r>
              <a:rPr lang="en-US" dirty="0" smtClean="0"/>
              <a:t>?</a:t>
            </a:r>
          </a:p>
          <a:p>
            <a:pPr marL="109728" indent="0">
              <a:buNone/>
            </a:pPr>
            <a:endParaRPr lang="en-US" dirty="0"/>
          </a:p>
          <a:p>
            <a:r>
              <a:rPr lang="en-US" dirty="0"/>
              <a:t>What is the cost to deliver these results</a:t>
            </a:r>
            <a:r>
              <a:rPr lang="en-US" dirty="0" smtClean="0"/>
              <a:t>?</a:t>
            </a:r>
          </a:p>
          <a:p>
            <a:pPr marL="109728" indent="0">
              <a:buNone/>
            </a:pPr>
            <a:endParaRPr lang="en-US" dirty="0"/>
          </a:p>
          <a:p>
            <a:r>
              <a:rPr lang="en-US" dirty="0"/>
              <a:t>Is the State the only entity that can deliver the service</a:t>
            </a:r>
            <a:r>
              <a:rPr lang="en-US" dirty="0" smtClean="0"/>
              <a:t>?</a:t>
            </a:r>
            <a:endParaRPr lang="en-US" dirty="0"/>
          </a:p>
        </p:txBody>
      </p:sp>
      <p:sp>
        <p:nvSpPr>
          <p:cNvPr id="3" name="Title 2"/>
          <p:cNvSpPr>
            <a:spLocks noGrp="1"/>
          </p:cNvSpPr>
          <p:nvPr>
            <p:ph type="title"/>
          </p:nvPr>
        </p:nvSpPr>
        <p:spPr/>
        <p:txBody>
          <a:bodyPr/>
          <a:lstStyle/>
          <a:p>
            <a:pPr algn="ctr"/>
            <a:r>
              <a:rPr lang="en-US" dirty="0"/>
              <a:t>Rigorous Review of Programs</a:t>
            </a:r>
          </a:p>
        </p:txBody>
      </p:sp>
      <p:sp>
        <p:nvSpPr>
          <p:cNvPr id="4" name="Slide Number Placeholder 3"/>
          <p:cNvSpPr>
            <a:spLocks noGrp="1"/>
          </p:cNvSpPr>
          <p:nvPr>
            <p:ph type="sldNum" sz="quarter" idx="12"/>
          </p:nvPr>
        </p:nvSpPr>
        <p:spPr/>
        <p:txBody>
          <a:bodyPr/>
          <a:lstStyle/>
          <a:p>
            <a:fld id="{46995A92-11D1-4F5A-A467-B3338735A6F7}" type="slidenum">
              <a:rPr lang="en-US" smtClean="0"/>
              <a:t>14</a:t>
            </a:fld>
            <a:endParaRPr lang="en-US"/>
          </a:p>
        </p:txBody>
      </p:sp>
    </p:spTree>
    <p:extLst>
      <p:ext uri="{BB962C8B-B14F-4D97-AF65-F5344CB8AC3E}">
        <p14:creationId xmlns:p14="http://schemas.microsoft.com/office/powerpoint/2010/main" val="371984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Increase time for budget work</a:t>
            </a:r>
          </a:p>
          <a:p>
            <a:pPr lvl="1"/>
            <a:r>
              <a:rPr lang="en-US" sz="2800" dirty="0"/>
              <a:t>Governor submit budget by Nov 15</a:t>
            </a:r>
          </a:p>
          <a:p>
            <a:pPr lvl="1"/>
            <a:r>
              <a:rPr lang="en-US" sz="2800" dirty="0"/>
              <a:t>Return to Constitution’s 120-day session if </a:t>
            </a:r>
            <a:r>
              <a:rPr lang="en-US" sz="2800" dirty="0" smtClean="0"/>
              <a:t>necessary</a:t>
            </a:r>
          </a:p>
          <a:p>
            <a:pPr marL="393192" lvl="1" indent="0">
              <a:buNone/>
            </a:pPr>
            <a:endParaRPr lang="en-US" dirty="0"/>
          </a:p>
          <a:p>
            <a:r>
              <a:rPr lang="en-US" dirty="0"/>
              <a:t>Revenue Limit</a:t>
            </a:r>
          </a:p>
          <a:p>
            <a:pPr lvl="1"/>
            <a:r>
              <a:rPr lang="en-US" dirty="0"/>
              <a:t>Establish limit on savings used in any one </a:t>
            </a:r>
            <a:r>
              <a:rPr lang="en-US" dirty="0" smtClean="0"/>
              <a:t>year</a:t>
            </a:r>
          </a:p>
          <a:p>
            <a:pPr marL="393192" lvl="1" indent="0">
              <a:buNone/>
            </a:pPr>
            <a:endParaRPr lang="en-US" dirty="0"/>
          </a:p>
          <a:p>
            <a:pPr lvl="0"/>
            <a:r>
              <a:rPr lang="en-US" dirty="0"/>
              <a:t>Create Joint Ways &amp; Means </a:t>
            </a:r>
            <a:r>
              <a:rPr lang="en-US" dirty="0" smtClean="0"/>
              <a:t>Committee</a:t>
            </a:r>
            <a:endParaRPr lang="en-US" dirty="0"/>
          </a:p>
        </p:txBody>
      </p:sp>
      <p:sp>
        <p:nvSpPr>
          <p:cNvPr id="3" name="Title 2"/>
          <p:cNvSpPr>
            <a:spLocks noGrp="1"/>
          </p:cNvSpPr>
          <p:nvPr>
            <p:ph type="title"/>
          </p:nvPr>
        </p:nvSpPr>
        <p:spPr/>
        <p:txBody>
          <a:bodyPr>
            <a:normAutofit fontScale="90000"/>
          </a:bodyPr>
          <a:lstStyle/>
          <a:p>
            <a:pPr algn="ctr"/>
            <a:r>
              <a:rPr lang="en-US" dirty="0"/>
              <a:t>Reform Budget Practices &amp; Process</a:t>
            </a:r>
          </a:p>
        </p:txBody>
      </p:sp>
      <p:sp>
        <p:nvSpPr>
          <p:cNvPr id="4" name="Slide Number Placeholder 3"/>
          <p:cNvSpPr>
            <a:spLocks noGrp="1"/>
          </p:cNvSpPr>
          <p:nvPr>
            <p:ph type="sldNum" sz="quarter" idx="12"/>
          </p:nvPr>
        </p:nvSpPr>
        <p:spPr/>
        <p:txBody>
          <a:bodyPr/>
          <a:lstStyle/>
          <a:p>
            <a:fld id="{46995A92-11D1-4F5A-A467-B3338735A6F7}" type="slidenum">
              <a:rPr lang="en-US" smtClean="0"/>
              <a:t>15</a:t>
            </a:fld>
            <a:endParaRPr lang="en-US"/>
          </a:p>
        </p:txBody>
      </p:sp>
    </p:spTree>
    <p:extLst>
      <p:ext uri="{BB962C8B-B14F-4D97-AF65-F5344CB8AC3E}">
        <p14:creationId xmlns:p14="http://schemas.microsoft.com/office/powerpoint/2010/main" val="197358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Implement contingency mechanism for mid-year spending reductions when significant drop in revenue </a:t>
            </a:r>
            <a:br>
              <a:rPr lang="en-US" dirty="0"/>
            </a:br>
            <a:endParaRPr lang="en-US" sz="2800" dirty="0"/>
          </a:p>
          <a:p>
            <a:pPr lvl="0"/>
            <a:r>
              <a:rPr lang="en-US" dirty="0"/>
              <a:t>Deposit all savings in statutory budget </a:t>
            </a:r>
            <a:r>
              <a:rPr lang="en-US" dirty="0" smtClean="0"/>
              <a:t>reserve</a:t>
            </a:r>
          </a:p>
          <a:p>
            <a:pPr lvl="0"/>
            <a:endParaRPr lang="en-US" sz="2800" dirty="0"/>
          </a:p>
          <a:p>
            <a:pPr lvl="0"/>
            <a:r>
              <a:rPr lang="en-US" sz="2800" dirty="0" smtClean="0"/>
              <a:t>Establish </a:t>
            </a:r>
            <a:r>
              <a:rPr lang="en-US" sz="2800" dirty="0"/>
              <a:t>BRAC-type process to re-size government</a:t>
            </a:r>
          </a:p>
          <a:p>
            <a:pPr marL="0" lvl="0" indent="0" defTabSz="457200">
              <a:spcBef>
                <a:spcPct val="20000"/>
              </a:spcBef>
              <a:buClrTx/>
              <a:buSzTx/>
              <a:buNone/>
              <a:defRPr/>
            </a:pPr>
            <a:endParaRPr lang="en-US" sz="2800" dirty="0"/>
          </a:p>
          <a:p>
            <a:endParaRPr lang="en-US" dirty="0"/>
          </a:p>
        </p:txBody>
      </p:sp>
      <p:sp>
        <p:nvSpPr>
          <p:cNvPr id="3" name="Title 2"/>
          <p:cNvSpPr>
            <a:spLocks noGrp="1"/>
          </p:cNvSpPr>
          <p:nvPr>
            <p:ph type="title"/>
          </p:nvPr>
        </p:nvSpPr>
        <p:spPr/>
        <p:txBody>
          <a:bodyPr>
            <a:normAutofit fontScale="90000"/>
          </a:bodyPr>
          <a:lstStyle/>
          <a:p>
            <a:pPr algn="ctr"/>
            <a:r>
              <a:rPr lang="en-US" dirty="0"/>
              <a:t>Reform Budget Practices &amp; Process</a:t>
            </a:r>
          </a:p>
        </p:txBody>
      </p:sp>
      <p:sp>
        <p:nvSpPr>
          <p:cNvPr id="4" name="Slide Number Placeholder 3"/>
          <p:cNvSpPr>
            <a:spLocks noGrp="1"/>
          </p:cNvSpPr>
          <p:nvPr>
            <p:ph type="sldNum" sz="quarter" idx="12"/>
          </p:nvPr>
        </p:nvSpPr>
        <p:spPr/>
        <p:txBody>
          <a:bodyPr/>
          <a:lstStyle/>
          <a:p>
            <a:fld id="{46995A92-11D1-4F5A-A467-B3338735A6F7}" type="slidenum">
              <a:rPr lang="en-US" smtClean="0"/>
              <a:t>16</a:t>
            </a:fld>
            <a:endParaRPr lang="en-US"/>
          </a:p>
        </p:txBody>
      </p:sp>
    </p:spTree>
    <p:extLst>
      <p:ext uri="{BB962C8B-B14F-4D97-AF65-F5344CB8AC3E}">
        <p14:creationId xmlns:p14="http://schemas.microsoft.com/office/powerpoint/2010/main" val="88402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Citizen panels provide input into Governor’s proposed budget</a:t>
            </a:r>
            <a:br>
              <a:rPr lang="en-US" dirty="0"/>
            </a:br>
            <a:endParaRPr lang="en-US" dirty="0"/>
          </a:p>
          <a:p>
            <a:r>
              <a:rPr lang="en-US" dirty="0"/>
              <a:t>Management review of state programs by citizen team</a:t>
            </a:r>
            <a:br>
              <a:rPr lang="en-US" dirty="0"/>
            </a:br>
            <a:endParaRPr lang="en-US" dirty="0"/>
          </a:p>
          <a:p>
            <a:r>
              <a:rPr lang="en-US" dirty="0"/>
              <a:t>Statewide dialogue through which citizens better understand state fiscal issues and  constructively comment on </a:t>
            </a:r>
            <a:r>
              <a:rPr lang="en-US" dirty="0" smtClean="0"/>
              <a:t>solutions</a:t>
            </a:r>
            <a:endParaRPr lang="en-US" dirty="0"/>
          </a:p>
        </p:txBody>
      </p:sp>
      <p:sp>
        <p:nvSpPr>
          <p:cNvPr id="3" name="Title 2"/>
          <p:cNvSpPr>
            <a:spLocks noGrp="1"/>
          </p:cNvSpPr>
          <p:nvPr>
            <p:ph type="title"/>
          </p:nvPr>
        </p:nvSpPr>
        <p:spPr/>
        <p:txBody>
          <a:bodyPr/>
          <a:lstStyle/>
          <a:p>
            <a:pPr algn="ctr"/>
            <a:r>
              <a:rPr lang="en-US" dirty="0"/>
              <a:t>Engage Alaskans</a:t>
            </a:r>
          </a:p>
        </p:txBody>
      </p:sp>
      <p:sp>
        <p:nvSpPr>
          <p:cNvPr id="4" name="Slide Number Placeholder 3"/>
          <p:cNvSpPr>
            <a:spLocks noGrp="1"/>
          </p:cNvSpPr>
          <p:nvPr>
            <p:ph type="sldNum" sz="quarter" idx="12"/>
          </p:nvPr>
        </p:nvSpPr>
        <p:spPr/>
        <p:txBody>
          <a:bodyPr/>
          <a:lstStyle/>
          <a:p>
            <a:fld id="{46995A92-11D1-4F5A-A467-B3338735A6F7}" type="slidenum">
              <a:rPr lang="en-US" smtClean="0"/>
              <a:t>17</a:t>
            </a:fld>
            <a:endParaRPr lang="en-US"/>
          </a:p>
        </p:txBody>
      </p:sp>
    </p:spTree>
    <p:extLst>
      <p:ext uri="{BB962C8B-B14F-4D97-AF65-F5344CB8AC3E}">
        <p14:creationId xmlns:p14="http://schemas.microsoft.com/office/powerpoint/2010/main" val="292862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lgn="ctr">
              <a:buNone/>
            </a:pPr>
            <a:r>
              <a:rPr lang="en-US" sz="2900" b="1" dirty="0"/>
              <a:t>CWN Presents: </a:t>
            </a:r>
            <a:r>
              <a:rPr lang="en-US" sz="2900" b="1" i="1" dirty="0"/>
              <a:t>Legislative Agenda </a:t>
            </a:r>
            <a:r>
              <a:rPr lang="en-US" sz="2900" b="1" i="1" dirty="0" smtClean="0"/>
              <a:t>2016</a:t>
            </a:r>
          </a:p>
          <a:p>
            <a:pPr marL="109728" indent="0" algn="ctr">
              <a:buNone/>
            </a:pPr>
            <a:endParaRPr lang="en-US" sz="1300" i="1" dirty="0" smtClean="0"/>
          </a:p>
          <a:p>
            <a:pPr marL="109728" indent="0" algn="ctr">
              <a:buNone/>
            </a:pPr>
            <a:r>
              <a:rPr lang="en-US" b="1" dirty="0" smtClean="0"/>
              <a:t>Today</a:t>
            </a:r>
            <a:r>
              <a:rPr lang="en-US" b="1" dirty="0"/>
              <a:t>, Noon – 1:30pm at the Dena’ina </a:t>
            </a:r>
            <a:r>
              <a:rPr lang="en-US" b="1" dirty="0" smtClean="0"/>
              <a:t>Center</a:t>
            </a:r>
          </a:p>
          <a:p>
            <a:pPr marL="109728" indent="0" algn="ctr">
              <a:buNone/>
            </a:pPr>
            <a:r>
              <a:rPr lang="en-US" dirty="0" smtClean="0"/>
              <a:t>Our </a:t>
            </a:r>
            <a:r>
              <a:rPr lang="en-US" dirty="0"/>
              <a:t>9th Annual “Legislator Meet &amp; Greet</a:t>
            </a:r>
            <a:r>
              <a:rPr lang="en-US" dirty="0" smtClean="0"/>
              <a:t>”</a:t>
            </a:r>
            <a:endParaRPr lang="en-US" dirty="0"/>
          </a:p>
          <a:p>
            <a:endParaRPr lang="en-US" dirty="0"/>
          </a:p>
          <a:p>
            <a:r>
              <a:rPr lang="en-US" dirty="0"/>
              <a:t>Keynotes by the Senate President &amp; House Speaker about their 2016 legislative </a:t>
            </a:r>
            <a:r>
              <a:rPr lang="en-US" dirty="0" smtClean="0"/>
              <a:t>agenda followed </a:t>
            </a:r>
            <a:r>
              <a:rPr lang="en-US" dirty="0"/>
              <a:t>by table conversations with Alaska </a:t>
            </a:r>
            <a:r>
              <a:rPr lang="en-US" dirty="0" smtClean="0"/>
              <a:t>Legislators and CWN members.</a:t>
            </a:r>
          </a:p>
          <a:p>
            <a:pPr marL="109728" indent="0">
              <a:buNone/>
            </a:pPr>
            <a:endParaRPr lang="en-US" dirty="0"/>
          </a:p>
          <a:p>
            <a:r>
              <a:rPr lang="en-US" dirty="0"/>
              <a:t>This program is a unique opportunity to discuss key </a:t>
            </a:r>
            <a:r>
              <a:rPr lang="en-US" dirty="0" smtClean="0"/>
              <a:t>issues </a:t>
            </a:r>
            <a:r>
              <a:rPr lang="en-US" dirty="0"/>
              <a:t>with well-informed, thoughtful Alaskans before the 2016 legislative session.  </a:t>
            </a:r>
            <a:endParaRPr lang="en-US" dirty="0" smtClean="0"/>
          </a:p>
          <a:p>
            <a:pPr marL="109728" indent="0">
              <a:buNone/>
            </a:pPr>
            <a:endParaRPr lang="en-US" dirty="0"/>
          </a:p>
          <a:p>
            <a:r>
              <a:rPr lang="en-US" dirty="0"/>
              <a:t>Last year, </a:t>
            </a:r>
            <a:r>
              <a:rPr lang="en-US" dirty="0" smtClean="0"/>
              <a:t>more than a </a:t>
            </a:r>
            <a:r>
              <a:rPr lang="en-US" dirty="0"/>
              <a:t>third of the Legislature participated.</a:t>
            </a:r>
          </a:p>
          <a:p>
            <a:endParaRPr lang="en-US" dirty="0"/>
          </a:p>
          <a:p>
            <a:pPr marL="109728" indent="0" algn="ctr">
              <a:buNone/>
            </a:pPr>
            <a:r>
              <a:rPr lang="en-US" i="1" dirty="0"/>
              <a:t>Join us!  Registration is available at the door.</a:t>
            </a:r>
          </a:p>
          <a:p>
            <a:endParaRPr lang="en-US" dirty="0"/>
          </a:p>
        </p:txBody>
      </p:sp>
      <p:sp>
        <p:nvSpPr>
          <p:cNvPr id="3" name="Title 2"/>
          <p:cNvSpPr>
            <a:spLocks noGrp="1"/>
          </p:cNvSpPr>
          <p:nvPr>
            <p:ph type="title"/>
          </p:nvPr>
        </p:nvSpPr>
        <p:spPr/>
        <p:txBody>
          <a:bodyPr/>
          <a:lstStyle/>
          <a:p>
            <a:pPr algn="ctr"/>
            <a:r>
              <a:rPr lang="en-US" dirty="0">
                <a:solidFill>
                  <a:schemeClr val="tx1"/>
                </a:solidFill>
              </a:rPr>
              <a:t>Commonwealth North</a:t>
            </a:r>
            <a:endParaRPr lang="en-US" dirty="0"/>
          </a:p>
        </p:txBody>
      </p:sp>
      <p:sp>
        <p:nvSpPr>
          <p:cNvPr id="4" name="Slide Number Placeholder 3"/>
          <p:cNvSpPr>
            <a:spLocks noGrp="1"/>
          </p:cNvSpPr>
          <p:nvPr>
            <p:ph type="sldNum" sz="quarter" idx="12"/>
          </p:nvPr>
        </p:nvSpPr>
        <p:spPr/>
        <p:txBody>
          <a:bodyPr/>
          <a:lstStyle/>
          <a:p>
            <a:fld id="{46995A92-11D1-4F5A-A467-B3338735A6F7}" type="slidenum">
              <a:rPr lang="en-US" smtClean="0"/>
              <a:t>18</a:t>
            </a:fld>
            <a:endParaRPr lang="en-US"/>
          </a:p>
        </p:txBody>
      </p:sp>
    </p:spTree>
    <p:extLst>
      <p:ext uri="{BB962C8B-B14F-4D97-AF65-F5344CB8AC3E}">
        <p14:creationId xmlns:p14="http://schemas.microsoft.com/office/powerpoint/2010/main" val="398166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Commonwealth North is a public policy membership organization </a:t>
            </a:r>
            <a:r>
              <a:rPr lang="en-US" dirty="0" smtClean="0"/>
              <a:t>comprised </a:t>
            </a:r>
            <a:r>
              <a:rPr lang="en-US" dirty="0"/>
              <a:t>of </a:t>
            </a:r>
            <a:r>
              <a:rPr lang="en-US" dirty="0" smtClean="0"/>
              <a:t>Alaskan </a:t>
            </a:r>
            <a:r>
              <a:rPr lang="en-US" dirty="0"/>
              <a:t>leaders in business</a:t>
            </a:r>
            <a:r>
              <a:rPr lang="en-US" dirty="0" smtClean="0"/>
              <a:t>, </a:t>
            </a:r>
            <a:r>
              <a:rPr lang="en-US" dirty="0"/>
              <a:t>education, </a:t>
            </a:r>
            <a:r>
              <a:rPr lang="en-US" dirty="0" smtClean="0"/>
              <a:t>health, </a:t>
            </a:r>
            <a:r>
              <a:rPr lang="en-US" dirty="0"/>
              <a:t>and public service. Our mission is to address </a:t>
            </a:r>
            <a:r>
              <a:rPr lang="en-US" dirty="0" smtClean="0"/>
              <a:t>the critical issues </a:t>
            </a:r>
            <a:r>
              <a:rPr lang="en-US" dirty="0"/>
              <a:t>affecting Alaska </a:t>
            </a:r>
            <a:r>
              <a:rPr lang="en-US" dirty="0" smtClean="0"/>
              <a:t>in </a:t>
            </a:r>
            <a:r>
              <a:rPr lang="en-US" dirty="0"/>
              <a:t>an objective, non-partisan way, and to make recommendations to benefit Alaska’s future</a:t>
            </a:r>
            <a:r>
              <a:rPr lang="en-US" dirty="0" smtClean="0"/>
              <a:t>.</a:t>
            </a:r>
          </a:p>
          <a:p>
            <a:pPr marL="109728" indent="0">
              <a:buNone/>
            </a:pPr>
            <a:endParaRPr lang="en-US" dirty="0" smtClean="0"/>
          </a:p>
          <a:p>
            <a:r>
              <a:rPr lang="en-US" dirty="0" smtClean="0"/>
              <a:t>Commonwealth </a:t>
            </a:r>
            <a:r>
              <a:rPr lang="en-US" dirty="0"/>
              <a:t>North was co-founded in 1979 by </a:t>
            </a:r>
            <a:r>
              <a:rPr lang="en-US" dirty="0" smtClean="0"/>
              <a:t>Governors </a:t>
            </a:r>
            <a:r>
              <a:rPr lang="en-US" dirty="0"/>
              <a:t>Walter </a:t>
            </a:r>
            <a:r>
              <a:rPr lang="en-US" dirty="0" smtClean="0"/>
              <a:t>J. Hickel </a:t>
            </a:r>
            <a:r>
              <a:rPr lang="en-US" dirty="0"/>
              <a:t>and </a:t>
            </a:r>
            <a:r>
              <a:rPr lang="en-US" dirty="0" smtClean="0"/>
              <a:t>William A. Egan</a:t>
            </a:r>
            <a:r>
              <a:rPr lang="en-US" dirty="0"/>
              <a:t>.</a:t>
            </a:r>
          </a:p>
        </p:txBody>
      </p:sp>
      <p:sp>
        <p:nvSpPr>
          <p:cNvPr id="3" name="Title 2"/>
          <p:cNvSpPr>
            <a:spLocks noGrp="1"/>
          </p:cNvSpPr>
          <p:nvPr>
            <p:ph type="title"/>
          </p:nvPr>
        </p:nvSpPr>
        <p:spPr/>
        <p:txBody>
          <a:bodyPr>
            <a:normAutofit/>
          </a:bodyPr>
          <a:lstStyle/>
          <a:p>
            <a:pPr algn="ctr"/>
            <a:r>
              <a:rPr lang="en-US" dirty="0" smtClean="0">
                <a:solidFill>
                  <a:schemeClr val="tx1"/>
                </a:solidFill>
              </a:rPr>
              <a:t>Commonwealth North</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6995A92-11D1-4F5A-A467-B3338735A6F7}" type="slidenum">
              <a:rPr lang="en-US" smtClean="0"/>
              <a:t>2</a:t>
            </a:fld>
            <a:endParaRPr lang="en-US"/>
          </a:p>
        </p:txBody>
      </p:sp>
    </p:spTree>
    <p:extLst>
      <p:ext uri="{BB962C8B-B14F-4D97-AF65-F5344CB8AC3E}">
        <p14:creationId xmlns:p14="http://schemas.microsoft.com/office/powerpoint/2010/main" val="246313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Since 2009, Commonwealth North has completed </a:t>
            </a:r>
            <a:r>
              <a:rPr lang="en-US" dirty="0" smtClean="0"/>
              <a:t>eight major </a:t>
            </a:r>
            <a:r>
              <a:rPr lang="en-US" dirty="0"/>
              <a:t>studies on </a:t>
            </a:r>
            <a:r>
              <a:rPr lang="en-US" dirty="0" smtClean="0"/>
              <a:t>Alaskan public </a:t>
            </a:r>
            <a:r>
              <a:rPr lang="en-US" dirty="0"/>
              <a:t>policy issues including the strategic importance of the arctic in U.S. policy decisions, </a:t>
            </a:r>
            <a:r>
              <a:rPr lang="en-US" dirty="0" smtClean="0"/>
              <a:t>railbelt </a:t>
            </a:r>
            <a:r>
              <a:rPr lang="en-US" dirty="0"/>
              <a:t>energy, rural and alternative energy, Alaska’s oil tax structure, the </a:t>
            </a:r>
            <a:r>
              <a:rPr lang="en-US" dirty="0" smtClean="0"/>
              <a:t>State budget</a:t>
            </a:r>
            <a:r>
              <a:rPr lang="en-US" dirty="0"/>
              <a:t>, and a roadmap for transportation and energy infrastructure development. </a:t>
            </a:r>
            <a:endParaRPr lang="en-US" dirty="0" smtClean="0"/>
          </a:p>
          <a:p>
            <a:pPr marL="109728" indent="0">
              <a:buNone/>
            </a:pPr>
            <a:endParaRPr lang="en-US" dirty="0"/>
          </a:p>
          <a:p>
            <a:r>
              <a:rPr lang="en-US" dirty="0" smtClean="0"/>
              <a:t>Our reports provide members, policy makers, legislators, and Alaskans the fundamental tools needed to affect changes that improve the quality of life for Alaskans and the State’s ability to effectively manage its resources. </a:t>
            </a:r>
          </a:p>
        </p:txBody>
      </p:sp>
      <p:sp>
        <p:nvSpPr>
          <p:cNvPr id="3" name="Title 2"/>
          <p:cNvSpPr>
            <a:spLocks noGrp="1"/>
          </p:cNvSpPr>
          <p:nvPr>
            <p:ph type="title"/>
          </p:nvPr>
        </p:nvSpPr>
        <p:spPr/>
        <p:txBody>
          <a:bodyPr>
            <a:normAutofit/>
          </a:bodyPr>
          <a:lstStyle/>
          <a:p>
            <a:pPr algn="ctr"/>
            <a:r>
              <a:rPr lang="en-US" dirty="0" smtClean="0">
                <a:solidFill>
                  <a:schemeClr val="tx1"/>
                </a:solidFill>
              </a:rPr>
              <a:t>Commonwealth North</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6995A92-11D1-4F5A-A467-B3338735A6F7}" type="slidenum">
              <a:rPr lang="en-US" smtClean="0"/>
              <a:t>3</a:t>
            </a:fld>
            <a:endParaRPr lang="en-US"/>
          </a:p>
        </p:txBody>
      </p:sp>
    </p:spTree>
    <p:extLst>
      <p:ext uri="{BB962C8B-B14F-4D97-AF65-F5344CB8AC3E}">
        <p14:creationId xmlns:p14="http://schemas.microsoft.com/office/powerpoint/2010/main" val="236097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95A92-11D1-4F5A-A467-B3338735A6F7}" type="slidenum">
              <a:rPr lang="en-US" smtClean="0"/>
              <a:t>4</a:t>
            </a:fld>
            <a:endParaRPr lang="en-US"/>
          </a:p>
        </p:txBody>
      </p:sp>
      <p:sp>
        <p:nvSpPr>
          <p:cNvPr id="4" name="Title 3"/>
          <p:cNvSpPr>
            <a:spLocks noGrp="1"/>
          </p:cNvSpPr>
          <p:nvPr>
            <p:ph type="title"/>
          </p:nvPr>
        </p:nvSpPr>
        <p:spPr/>
        <p:txBody>
          <a:bodyPr>
            <a:normAutofit fontScale="90000"/>
          </a:bodyPr>
          <a:lstStyle/>
          <a:p>
            <a:r>
              <a:rPr lang="en-US" dirty="0" smtClean="0"/>
              <a:t>Commonwealth North- Energy Action Coalition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990600"/>
            <a:ext cx="3639518" cy="320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5391150"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67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95A92-11D1-4F5A-A467-B3338735A6F7}" type="slidenum">
              <a:rPr lang="en-US" smtClean="0"/>
              <a:t>5</a:t>
            </a:fld>
            <a:endParaRPr lang="en-US"/>
          </a:p>
        </p:txBody>
      </p:sp>
      <p:sp>
        <p:nvSpPr>
          <p:cNvPr id="4" name="Title 3"/>
          <p:cNvSpPr>
            <a:spLocks noGrp="1"/>
          </p:cNvSpPr>
          <p:nvPr>
            <p:ph type="title"/>
          </p:nvPr>
        </p:nvSpPr>
        <p:spPr/>
        <p:txBody>
          <a:bodyPr>
            <a:normAutofit fontScale="90000"/>
          </a:bodyPr>
          <a:lstStyle/>
          <a:p>
            <a:r>
              <a:rPr lang="en-US" dirty="0" smtClean="0"/>
              <a:t>Energy for a Sustainable Alaska-</a:t>
            </a:r>
            <a:br>
              <a:rPr lang="en-US" dirty="0" smtClean="0"/>
            </a:br>
            <a:r>
              <a:rPr lang="en-US" dirty="0" smtClean="0"/>
              <a:t>The Railbelt Predicament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2651476" cy="30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556458" cy="44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08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Presentation by Oil and Gas experts, government officials on a bi-monthly basis</a:t>
            </a:r>
          </a:p>
          <a:p>
            <a:r>
              <a:rPr lang="en-US" sz="1800" dirty="0" smtClean="0"/>
              <a:t>All presentations are loaded onto the </a:t>
            </a:r>
            <a:r>
              <a:rPr lang="en-US" sz="1800" dirty="0"/>
              <a:t>CWN website</a:t>
            </a:r>
            <a:r>
              <a:rPr lang="en-US" sz="1800" dirty="0" smtClean="0"/>
              <a:t>: http</a:t>
            </a:r>
            <a:r>
              <a:rPr lang="en-US" sz="1800" dirty="0"/>
              <a:t>://</a:t>
            </a:r>
            <a:r>
              <a:rPr lang="en-US" sz="1800" dirty="0" smtClean="0"/>
              <a:t>www.commonwealthnorth.org/calendar/index.cfm?fa=catalog_class&amp;classid=170</a:t>
            </a:r>
          </a:p>
          <a:p>
            <a:endParaRPr lang="en-US" sz="1800"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46995A92-11D1-4F5A-A467-B3338735A6F7}" type="slidenum">
              <a:rPr lang="en-US" smtClean="0"/>
              <a:t>6</a:t>
            </a:fld>
            <a:endParaRPr lang="en-US"/>
          </a:p>
        </p:txBody>
      </p:sp>
      <p:sp>
        <p:nvSpPr>
          <p:cNvPr id="4" name="Title 3"/>
          <p:cNvSpPr>
            <a:spLocks noGrp="1"/>
          </p:cNvSpPr>
          <p:nvPr>
            <p:ph type="title"/>
          </p:nvPr>
        </p:nvSpPr>
        <p:spPr/>
        <p:txBody>
          <a:bodyPr/>
          <a:lstStyle/>
          <a:p>
            <a:r>
              <a:rPr lang="en-US" dirty="0" smtClean="0"/>
              <a:t>Energy Action Coalition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3562351" cy="329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01161"/>
            <a:ext cx="3748087" cy="247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0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481328"/>
            <a:ext cx="5029200" cy="4525963"/>
          </a:xfrm>
        </p:spPr>
        <p:txBody>
          <a:bodyPr>
            <a:normAutofit/>
          </a:bodyPr>
          <a:lstStyle/>
          <a:p>
            <a:r>
              <a:rPr lang="en-US" sz="2400" dirty="0"/>
              <a:t>Our most recent report, </a:t>
            </a:r>
            <a:r>
              <a:rPr lang="en-US" sz="2400" i="1" dirty="0"/>
              <a:t>The </a:t>
            </a:r>
            <a:r>
              <a:rPr lang="en-US" sz="2400" i="1" dirty="0" smtClean="0"/>
              <a:t>State’s </a:t>
            </a:r>
            <a:r>
              <a:rPr lang="en-US" sz="2400" i="1" dirty="0"/>
              <a:t>Operating Budget: Critical Crossroads, Choices, and Opportunities</a:t>
            </a:r>
            <a:r>
              <a:rPr lang="en-US" sz="2400" dirty="0"/>
              <a:t>, has been widely distributed among policy makers and is </a:t>
            </a:r>
            <a:r>
              <a:rPr lang="en-US" sz="2400" dirty="0" smtClean="0"/>
              <a:t>shaping </a:t>
            </a:r>
            <a:r>
              <a:rPr lang="en-US" sz="2400" dirty="0"/>
              <a:t>discussions about our state’s fiscal future. </a:t>
            </a:r>
          </a:p>
        </p:txBody>
      </p:sp>
      <p:sp>
        <p:nvSpPr>
          <p:cNvPr id="3" name="Title 2"/>
          <p:cNvSpPr>
            <a:spLocks noGrp="1"/>
          </p:cNvSpPr>
          <p:nvPr>
            <p:ph type="title"/>
          </p:nvPr>
        </p:nvSpPr>
        <p:spPr/>
        <p:txBody>
          <a:bodyPr>
            <a:normAutofit/>
          </a:bodyPr>
          <a:lstStyle/>
          <a:p>
            <a:pPr algn="ctr"/>
            <a:r>
              <a:rPr lang="en-US" dirty="0" smtClean="0">
                <a:solidFill>
                  <a:schemeClr val="tx1"/>
                </a:solidFill>
              </a:rPr>
              <a:t>Commonwealth North</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47800"/>
            <a:ext cx="3421380" cy="4470938"/>
          </a:xfrm>
          <a:prstGeom prst="rect">
            <a:avLst/>
          </a:prstGeom>
          <a:ln>
            <a:solidFill>
              <a:schemeClr val="tx1"/>
            </a:solidFill>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2"/>
          </p:nvPr>
        </p:nvSpPr>
        <p:spPr/>
        <p:txBody>
          <a:bodyPr/>
          <a:lstStyle/>
          <a:p>
            <a:fld id="{46995A92-11D1-4F5A-A467-B3338735A6F7}" type="slidenum">
              <a:rPr lang="en-US" smtClean="0"/>
              <a:t>7</a:t>
            </a:fld>
            <a:endParaRPr lang="en-US"/>
          </a:p>
        </p:txBody>
      </p:sp>
    </p:spTree>
    <p:extLst>
      <p:ext uri="{BB962C8B-B14F-4D97-AF65-F5344CB8AC3E}">
        <p14:creationId xmlns:p14="http://schemas.microsoft.com/office/powerpoint/2010/main" val="377548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7700" y="2438400"/>
            <a:ext cx="7772400" cy="1066800"/>
          </a:xfrm>
        </p:spPr>
        <p:txBody>
          <a:bodyPr>
            <a:normAutofit fontScale="92500" lnSpcReduction="20000"/>
          </a:bodyPr>
          <a:lstStyle/>
          <a:p>
            <a:pPr algn="ctr"/>
            <a:r>
              <a:rPr lang="en-US" b="1" i="1" dirty="0"/>
              <a:t>Alaska’s Operating Budget: Critical Crossroads, Choices, and Opportunities</a:t>
            </a:r>
            <a:br>
              <a:rPr lang="en-US" b="1" i="1" dirty="0"/>
            </a:br>
            <a:r>
              <a:rPr lang="en-US" b="1" i="1" dirty="0"/>
              <a:t>	</a:t>
            </a:r>
          </a:p>
        </p:txBody>
      </p:sp>
      <p:pic>
        <p:nvPicPr>
          <p:cNvPr id="4" name="Picture 3" descr="CWN2clr"/>
          <p:cNvPicPr>
            <a:picLocks noChangeAspect="1" noChangeArrowheads="1"/>
          </p:cNvPicPr>
          <p:nvPr/>
        </p:nvPicPr>
        <p:blipFill>
          <a:blip r:embed="rId2" cstate="print"/>
          <a:srcRect/>
          <a:stretch>
            <a:fillRect/>
          </a:stretch>
        </p:blipFill>
        <p:spPr bwMode="auto">
          <a:xfrm>
            <a:off x="3352800" y="304800"/>
            <a:ext cx="2362200" cy="1764535"/>
          </a:xfrm>
          <a:prstGeom prst="rect">
            <a:avLst/>
          </a:prstGeom>
          <a:noFill/>
          <a:ln w="9525">
            <a:noFill/>
            <a:miter lim="800000"/>
            <a:headEnd/>
            <a:tailEnd/>
          </a:ln>
          <a:effectLst/>
        </p:spPr>
      </p:pic>
      <p:sp>
        <p:nvSpPr>
          <p:cNvPr id="2" name="Rectangle 1"/>
          <p:cNvSpPr/>
          <p:nvPr/>
        </p:nvSpPr>
        <p:spPr>
          <a:xfrm>
            <a:off x="1371600" y="3276600"/>
            <a:ext cx="6477000" cy="1938992"/>
          </a:xfrm>
          <a:prstGeom prst="rect">
            <a:avLst/>
          </a:prstGeom>
        </p:spPr>
        <p:txBody>
          <a:bodyPr wrap="square">
            <a:spAutoFit/>
          </a:bodyPr>
          <a:lstStyle/>
          <a:p>
            <a:pPr algn="ctr"/>
            <a:r>
              <a:rPr lang="en-US" sz="2000" dirty="0"/>
              <a:t>Commonwealth North</a:t>
            </a:r>
          </a:p>
          <a:p>
            <a:pPr algn="ctr"/>
            <a:r>
              <a:rPr lang="en-US" sz="2000" dirty="0"/>
              <a:t>Fiscal Policy Study Group Report </a:t>
            </a:r>
          </a:p>
          <a:p>
            <a:pPr algn="ctr"/>
            <a:r>
              <a:rPr lang="en-US" sz="2000" dirty="0"/>
              <a:t>Released February 2015</a:t>
            </a:r>
          </a:p>
          <a:p>
            <a:pPr algn="ctr"/>
            <a:endParaRPr lang="en-US" sz="2000" dirty="0"/>
          </a:p>
          <a:p>
            <a:pPr algn="ctr"/>
            <a:r>
              <a:rPr lang="en-US" sz="2000" dirty="0"/>
              <a:t>Cheryl Frasca &amp; Eric Wohlforth </a:t>
            </a:r>
          </a:p>
          <a:p>
            <a:pPr algn="ctr"/>
            <a:r>
              <a:rPr lang="en-US" sz="2000" dirty="0"/>
              <a:t>Co-Chairs</a:t>
            </a:r>
          </a:p>
        </p:txBody>
      </p:sp>
      <p:sp>
        <p:nvSpPr>
          <p:cNvPr id="6" name="Slide Number Placeholder 5"/>
          <p:cNvSpPr>
            <a:spLocks noGrp="1"/>
          </p:cNvSpPr>
          <p:nvPr>
            <p:ph type="sldNum" sz="quarter" idx="12"/>
          </p:nvPr>
        </p:nvSpPr>
        <p:spPr/>
        <p:txBody>
          <a:bodyPr/>
          <a:lstStyle/>
          <a:p>
            <a:fld id="{46995A92-11D1-4F5A-A467-B3338735A6F7}" type="slidenum">
              <a:rPr lang="en-US" smtClean="0"/>
              <a:t>8</a:t>
            </a:fld>
            <a:endParaRPr lang="en-US"/>
          </a:p>
        </p:txBody>
      </p:sp>
    </p:spTree>
    <p:extLst>
      <p:ext uri="{BB962C8B-B14F-4D97-AF65-F5344CB8AC3E}">
        <p14:creationId xmlns:p14="http://schemas.microsoft.com/office/powerpoint/2010/main" val="376884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lvl="0" indent="-342900" defTabSz="457200">
              <a:spcBef>
                <a:spcPct val="20000"/>
              </a:spcBef>
              <a:buClrTx/>
              <a:buSzTx/>
              <a:buFont typeface="Arial"/>
              <a:buChar char="•"/>
            </a:pPr>
            <a:r>
              <a:rPr lang="en-US" sz="2400" dirty="0">
                <a:solidFill>
                  <a:prstClr val="black"/>
                </a:solidFill>
                <a:latin typeface="Calibri"/>
              </a:rPr>
              <a:t>“Long Term Economic Sustainability for the State of Alaska” (Feb 2013)</a:t>
            </a:r>
          </a:p>
          <a:p>
            <a:pPr marL="342900" lvl="0" indent="-342900" defTabSz="457200">
              <a:spcBef>
                <a:spcPct val="20000"/>
              </a:spcBef>
              <a:buClrTx/>
              <a:buSzTx/>
              <a:buFont typeface="Arial"/>
              <a:buChar char="•"/>
            </a:pPr>
            <a:r>
              <a:rPr lang="en-US" sz="2400" dirty="0">
                <a:solidFill>
                  <a:prstClr val="black"/>
                </a:solidFill>
                <a:latin typeface="Calibri"/>
              </a:rPr>
              <a:t>“Alaska’s Oil Investment Tax Structure, Establishing a Competitive Alaska” (March 2011)</a:t>
            </a:r>
          </a:p>
          <a:p>
            <a:pPr marL="342900" lvl="0" indent="-342900" defTabSz="457200">
              <a:spcBef>
                <a:spcPct val="20000"/>
              </a:spcBef>
              <a:buClrTx/>
              <a:buSzTx/>
              <a:buFont typeface="Arial"/>
              <a:buChar char="•"/>
            </a:pPr>
            <a:r>
              <a:rPr lang="en-US" sz="2400" dirty="0">
                <a:solidFill>
                  <a:prstClr val="black"/>
                </a:solidFill>
                <a:latin typeface="Calibri"/>
              </a:rPr>
              <a:t>“At a Crossroad: The Permanent Fund, Alaskans, and Alaska’s Future” (Dec 2007)</a:t>
            </a:r>
          </a:p>
          <a:p>
            <a:pPr marL="342900" lvl="0" indent="-342900" defTabSz="457200">
              <a:spcBef>
                <a:spcPct val="20000"/>
              </a:spcBef>
              <a:buClrTx/>
              <a:buSzTx/>
              <a:buFont typeface="Arial"/>
              <a:buChar char="•"/>
            </a:pPr>
            <a:r>
              <a:rPr lang="en-US" sz="2400" dirty="0">
                <a:solidFill>
                  <a:prstClr val="black"/>
                </a:solidFill>
                <a:latin typeface="Calibri"/>
              </a:rPr>
              <a:t>“Permanent Fund Earnings: A Cornerstone for Fiscal Certainty” (May 1999)</a:t>
            </a:r>
          </a:p>
          <a:p>
            <a:pPr marL="342900" lvl="0" indent="-342900" defTabSz="457200">
              <a:spcBef>
                <a:spcPct val="20000"/>
              </a:spcBef>
              <a:buClrTx/>
              <a:buSzTx/>
              <a:buFont typeface="Arial"/>
              <a:buChar char="•"/>
            </a:pPr>
            <a:r>
              <a:rPr lang="en-US" sz="2400" dirty="0">
                <a:solidFill>
                  <a:prstClr val="black"/>
                </a:solidFill>
                <a:latin typeface="Calibri"/>
              </a:rPr>
              <a:t>“Alaska’s Asset Portfolio: Managing for Maximum Return” (Dec 1998)</a:t>
            </a:r>
          </a:p>
          <a:p>
            <a:pPr marL="342900" lvl="0" indent="-342900" defTabSz="457200">
              <a:spcBef>
                <a:spcPct val="20000"/>
              </a:spcBef>
              <a:buClrTx/>
              <a:buSzTx/>
              <a:buFont typeface="Arial"/>
              <a:buChar char="•"/>
            </a:pPr>
            <a:r>
              <a:rPr lang="en-US" sz="2400" dirty="0">
                <a:solidFill>
                  <a:prstClr val="black"/>
                </a:solidFill>
                <a:latin typeface="Calibri"/>
              </a:rPr>
              <a:t>“Balancing Responsibilities: The Role of State Government” (June 1997)</a:t>
            </a:r>
          </a:p>
        </p:txBody>
      </p:sp>
      <p:sp>
        <p:nvSpPr>
          <p:cNvPr id="3" name="Title 2"/>
          <p:cNvSpPr>
            <a:spLocks noGrp="1"/>
          </p:cNvSpPr>
          <p:nvPr>
            <p:ph type="title"/>
          </p:nvPr>
        </p:nvSpPr>
        <p:spPr/>
        <p:txBody>
          <a:bodyPr>
            <a:normAutofit/>
          </a:bodyPr>
          <a:lstStyle/>
          <a:p>
            <a:pPr algn="ctr"/>
            <a:r>
              <a:rPr lang="en-US" dirty="0"/>
              <a:t>CWN Fiscal Policy Work</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6995A92-11D1-4F5A-A467-B3338735A6F7}" type="slidenum">
              <a:rPr lang="en-US" smtClean="0"/>
              <a:t>9</a:t>
            </a:fld>
            <a:endParaRPr lang="en-US"/>
          </a:p>
        </p:txBody>
      </p:sp>
    </p:spTree>
    <p:extLst>
      <p:ext uri="{BB962C8B-B14F-4D97-AF65-F5344CB8AC3E}">
        <p14:creationId xmlns:p14="http://schemas.microsoft.com/office/powerpoint/2010/main" val="259921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TotalTime>
  <Words>669</Words>
  <Application>Microsoft Office PowerPoint</Application>
  <PresentationFormat>On-screen Show (4:3)</PresentationFormat>
  <Paragraphs>111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PowerPoint Presentation</vt:lpstr>
      <vt:lpstr>Commonwealth North</vt:lpstr>
      <vt:lpstr>Commonwealth North</vt:lpstr>
      <vt:lpstr>Commonwealth North- Energy Action Coalition</vt:lpstr>
      <vt:lpstr>Energy for a Sustainable Alaska- The Railbelt Predicament</vt:lpstr>
      <vt:lpstr>Energy Action Coalition </vt:lpstr>
      <vt:lpstr>Commonwealth North</vt:lpstr>
      <vt:lpstr>PowerPoint Presentation</vt:lpstr>
      <vt:lpstr>CWN Fiscal Policy Work</vt:lpstr>
      <vt:lpstr>Report’s Bottom Line Recommendations</vt:lpstr>
      <vt:lpstr> Examine Formula-Driven  Costs for Recurring Savings </vt:lpstr>
      <vt:lpstr>PowerPoint Presentation</vt:lpstr>
      <vt:lpstr>PowerPoint Presentation</vt:lpstr>
      <vt:lpstr>Rigorous Review of Programs</vt:lpstr>
      <vt:lpstr>Reform Budget Practices &amp; Process</vt:lpstr>
      <vt:lpstr>Reform Budget Practices &amp; Process</vt:lpstr>
      <vt:lpstr>Engage Alaskans</vt:lpstr>
      <vt:lpstr>Commonwealth North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Weddle</dc:creator>
  <cp:lastModifiedBy>exec</cp:lastModifiedBy>
  <cp:revision>23</cp:revision>
  <cp:lastPrinted>2015-12-08T23:48:34Z</cp:lastPrinted>
  <dcterms:created xsi:type="dcterms:W3CDTF">2015-12-07T19:40:58Z</dcterms:created>
  <dcterms:modified xsi:type="dcterms:W3CDTF">2015-12-09T19:29:44Z</dcterms:modified>
</cp:coreProperties>
</file>