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73" r:id="rId2"/>
    <p:sldId id="298" r:id="rId3"/>
    <p:sldId id="299" r:id="rId4"/>
    <p:sldId id="300" r:id="rId5"/>
    <p:sldId id="318" r:id="rId6"/>
    <p:sldId id="333" r:id="rId7"/>
    <p:sldId id="288" r:id="rId8"/>
    <p:sldId id="330" r:id="rId9"/>
    <p:sldId id="325" r:id="rId10"/>
    <p:sldId id="326" r:id="rId11"/>
    <p:sldId id="327" r:id="rId12"/>
    <p:sldId id="328" r:id="rId13"/>
    <p:sldId id="329" r:id="rId14"/>
    <p:sldId id="335" r:id="rId15"/>
    <p:sldId id="290" r:id="rId16"/>
    <p:sldId id="319" r:id="rId17"/>
    <p:sldId id="293" r:id="rId18"/>
    <p:sldId id="324" r:id="rId19"/>
    <p:sldId id="334" r:id="rId20"/>
    <p:sldId id="322" r:id="rId21"/>
    <p:sldId id="323" r:id="rId22"/>
    <p:sldId id="286" r:id="rId23"/>
  </p:sldIdLst>
  <p:sldSz cx="9144000" cy="6858000" type="screen4x3"/>
  <p:notesSz cx="69342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76"/>
    <a:srgbClr val="007C92"/>
    <a:srgbClr val="008095"/>
    <a:srgbClr val="8A7154"/>
    <a:srgbClr val="C8B18B"/>
    <a:srgbClr val="009999"/>
    <a:srgbClr val="006699"/>
    <a:srgbClr val="A085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1" autoAdjust="0"/>
    <p:restoredTop sz="91414" autoAdjust="0"/>
  </p:normalViewPr>
  <p:slideViewPr>
    <p:cSldViewPr>
      <p:cViewPr>
        <p:scale>
          <a:sx n="100" d="100"/>
          <a:sy n="100" d="100"/>
        </p:scale>
        <p:origin x="336" y="11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12"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1963"/>
          </a:xfrm>
          <a:prstGeom prst="rect">
            <a:avLst/>
          </a:prstGeom>
        </p:spPr>
        <p:txBody>
          <a:bodyPr vert="horz" lIns="91440" tIns="45720" rIns="91440" bIns="45720" rtlCol="0"/>
          <a:lstStyle>
            <a:lvl1pPr algn="r">
              <a:defRPr sz="1200"/>
            </a:lvl1pPr>
          </a:lstStyle>
          <a:p>
            <a:fld id="{2F8F3ABA-475D-415E-824B-033E1C7DBAAA}" type="datetimeFigureOut">
              <a:rPr lang="en-US" smtClean="0"/>
              <a:pPr/>
              <a:t>2/12/2013</a:t>
            </a:fld>
            <a:endParaRPr lang="en-US"/>
          </a:p>
        </p:txBody>
      </p:sp>
      <p:sp>
        <p:nvSpPr>
          <p:cNvPr id="4" name="Footer Placeholder 3"/>
          <p:cNvSpPr>
            <a:spLocks noGrp="1"/>
          </p:cNvSpPr>
          <p:nvPr>
            <p:ph type="ftr" sz="quarter" idx="2"/>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769350"/>
            <a:ext cx="3005138" cy="461963"/>
          </a:xfrm>
          <a:prstGeom prst="rect">
            <a:avLst/>
          </a:prstGeom>
        </p:spPr>
        <p:txBody>
          <a:bodyPr vert="horz" lIns="91440" tIns="45720" rIns="91440" bIns="45720" rtlCol="0" anchor="b"/>
          <a:lstStyle>
            <a:lvl1pPr algn="r">
              <a:defRPr sz="1200"/>
            </a:lvl1pPr>
          </a:lstStyle>
          <a:p>
            <a:fld id="{42891494-F58F-43E8-A4A9-0E863BA45BCC}" type="slidenum">
              <a:rPr lang="en-US" smtClean="0"/>
              <a:pPr/>
              <a:t>‹#›</a:t>
            </a:fld>
            <a:endParaRPr lang="en-US"/>
          </a:p>
        </p:txBody>
      </p:sp>
    </p:spTree>
    <p:extLst>
      <p:ext uri="{BB962C8B-B14F-4D97-AF65-F5344CB8AC3E}">
        <p14:creationId xmlns:p14="http://schemas.microsoft.com/office/powerpoint/2010/main" val="41970835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BB1E67C1-1144-41C8-A972-C6061FADDCE7}" type="datetimeFigureOut">
              <a:rPr lang="en-US" smtClean="0"/>
              <a:pPr/>
              <a:t>2/12/2013</a:t>
            </a:fld>
            <a:endParaRPr lang="en-US"/>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386263"/>
            <a:ext cx="5546725" cy="41544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9350"/>
            <a:ext cx="300513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69350"/>
            <a:ext cx="3005138" cy="461963"/>
          </a:xfrm>
          <a:prstGeom prst="rect">
            <a:avLst/>
          </a:prstGeom>
        </p:spPr>
        <p:txBody>
          <a:bodyPr vert="horz" lIns="91440" tIns="45720" rIns="91440" bIns="45720" rtlCol="0" anchor="b"/>
          <a:lstStyle>
            <a:lvl1pPr algn="r">
              <a:defRPr sz="1200"/>
            </a:lvl1pPr>
          </a:lstStyle>
          <a:p>
            <a:fld id="{2C7F1E5F-6E5F-4FDF-8F81-D809E752D181}" type="slidenum">
              <a:rPr lang="en-US" smtClean="0"/>
              <a:pPr/>
              <a:t>‹#›</a:t>
            </a:fld>
            <a:endParaRPr lang="en-US"/>
          </a:p>
        </p:txBody>
      </p:sp>
    </p:spTree>
    <p:extLst>
      <p:ext uri="{BB962C8B-B14F-4D97-AF65-F5344CB8AC3E}">
        <p14:creationId xmlns:p14="http://schemas.microsoft.com/office/powerpoint/2010/main" val="2936152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16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C7F1E5F-6E5F-4FDF-8F81-D809E752D181}"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APH_C.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9.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2.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6.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dbh3.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10.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5.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1.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7.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2.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304800" y="1066800"/>
            <a:ext cx="86868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Rectangle 2"/>
          <p:cNvSpPr/>
          <p:nvPr userDrawn="1"/>
        </p:nvSpPr>
        <p:spPr bwMode="auto">
          <a:xfrm>
            <a:off x="0" y="5867400"/>
            <a:ext cx="9144000" cy="990600"/>
          </a:xfrm>
          <a:prstGeom prst="rect">
            <a:avLst/>
          </a:prstGeom>
          <a:solidFill>
            <a:srgbClr val="006576"/>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rgbClr val="006576"/>
              </a:solidFill>
              <a:effectLst/>
              <a:latin typeface="Arial" pitchFamily="34" charset="0"/>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2.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10.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dbh.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12.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10.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8.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6.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4.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7.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10.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7.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Rectangle 4"/>
          <p:cNvSpPr/>
          <p:nvPr userDrawn="1"/>
        </p:nvSpPr>
        <p:spPr bwMode="auto">
          <a:xfrm>
            <a:off x="0" y="6534150"/>
            <a:ext cx="9144000" cy="323850"/>
          </a:xfrm>
          <a:prstGeom prst="rect">
            <a:avLst/>
          </a:prstGeom>
          <a:solidFill>
            <a:srgbClr val="007C92"/>
          </a:solidFill>
          <a:ln w="9525"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19400" y="15240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23.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hands.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Content Placeholder 3"/>
          <p:cNvSpPr>
            <a:spLocks noGrp="1"/>
          </p:cNvSpPr>
          <p:nvPr>
            <p:ph sz="quarter" idx="10"/>
          </p:nvPr>
        </p:nvSpPr>
        <p:spPr>
          <a:xfrm>
            <a:off x="2895600" y="1066800"/>
            <a:ext cx="6096000" cy="4343400"/>
          </a:xfrm>
          <a:prstGeom prst="rect">
            <a:avLst/>
          </a:prstGeom>
        </p:spPr>
        <p:txBody>
          <a:bodyPr/>
          <a:lstStyle>
            <a:lvl1pPr algn="l">
              <a:defRPr sz="2400">
                <a:latin typeface="Arial" pitchFamily="34" charset="0"/>
                <a:cs typeface="Arial" pitchFamily="34" charset="0"/>
              </a:defRPr>
            </a:lvl1pPr>
            <a:lvl2pPr algn="l">
              <a:buClr>
                <a:srgbClr val="C8B18B"/>
              </a:buClr>
              <a:buFont typeface="Arial" pitchFamily="34" charset="0"/>
              <a:buChar char="•"/>
              <a:defRPr sz="2400">
                <a:latin typeface="Arial" pitchFamily="34" charset="0"/>
                <a:cs typeface="Arial" pitchFamily="34" charset="0"/>
              </a:defRPr>
            </a:lvl2pPr>
            <a:lvl3pPr algn="l">
              <a:buClr>
                <a:srgbClr val="8A7154"/>
              </a:buClr>
              <a:buSzPct val="50000"/>
              <a:buFont typeface="Courier New" pitchFamily="49" charset="0"/>
              <a:buChar char="o"/>
              <a:defRPr sz="2000">
                <a:latin typeface="Arial" pitchFamily="34" charset="0"/>
                <a:cs typeface="Arial" pitchFamily="34" charset="0"/>
              </a:defRPr>
            </a:lvl3pPr>
            <a:lvl4pPr algn="l">
              <a:buClr>
                <a:srgbClr val="C8B18B"/>
              </a:buClr>
              <a:buSzPct val="50000"/>
              <a:buFont typeface="Courier New" pitchFamily="49" charset="0"/>
              <a:buChar char="o"/>
              <a:defRPr sz="1800">
                <a:latin typeface="Arial" pitchFamily="34" charset="0"/>
                <a:cs typeface="Arial" pitchFamily="34" charset="0"/>
              </a:defRPr>
            </a:lvl4pPr>
            <a:lvl5pPr algn="l">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9.png"/>
          <p:cNvPicPr>
            <a:picLocks noChangeAspect="1"/>
          </p:cNvPicPr>
          <p:nvPr userDrawn="1"/>
        </p:nvPicPr>
        <p:blipFill>
          <a:blip r:embed="rId2" cstate="print"/>
          <a:stretch>
            <a:fillRect/>
          </a:stretch>
        </p:blipFill>
        <p:spPr>
          <a:xfrm>
            <a:off x="0" y="0"/>
            <a:ext cx="3429000" cy="68580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9" name="Group 28"/>
          <p:cNvGrpSpPr/>
          <p:nvPr/>
        </p:nvGrpSpPr>
        <p:grpSpPr>
          <a:xfrm>
            <a:off x="0" y="0"/>
            <a:ext cx="9144000" cy="1371600"/>
            <a:chOff x="0" y="0"/>
            <a:chExt cx="9144000" cy="914400"/>
          </a:xfrm>
        </p:grpSpPr>
        <p:sp>
          <p:nvSpPr>
            <p:cNvPr id="7" name="Rectangle 6"/>
            <p:cNvSpPr/>
            <p:nvPr userDrawn="1"/>
          </p:nvSpPr>
          <p:spPr bwMode="auto">
            <a:xfrm>
              <a:off x="0" y="0"/>
              <a:ext cx="9144000" cy="914400"/>
            </a:xfrm>
            <a:prstGeom prst="rect">
              <a:avLst/>
            </a:prstGeom>
            <a:solidFill>
              <a:srgbClr val="007C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25000" dirty="0" smtClean="0">
                <a:ln>
                  <a:noFill/>
                </a:ln>
                <a:solidFill>
                  <a:srgbClr val="006576"/>
                </a:solidFill>
                <a:effectLst/>
                <a:latin typeface="Arial" pitchFamily="34" charset="0"/>
              </a:endParaRPr>
            </a:p>
          </p:txBody>
        </p:sp>
        <p:cxnSp>
          <p:nvCxnSpPr>
            <p:cNvPr id="8" name="Straight Connector 7"/>
            <p:cNvCxnSpPr/>
            <p:nvPr userDrawn="1"/>
          </p:nvCxnSpPr>
          <p:spPr bwMode="auto">
            <a:xfrm>
              <a:off x="0" y="914400"/>
              <a:ext cx="9144000" cy="0"/>
            </a:xfrm>
            <a:prstGeom prst="line">
              <a:avLst/>
            </a:prstGeom>
            <a:ln>
              <a:solidFill>
                <a:schemeClr val="bg1">
                  <a:lumMod val="75000"/>
                </a:schemeClr>
              </a:solidFill>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11" name="Rectangle 8"/>
          <p:cNvSpPr>
            <a:spLocks noChangeArrowheads="1"/>
          </p:cNvSpPr>
          <p:nvPr/>
        </p:nvSpPr>
        <p:spPr bwMode="auto">
          <a:xfrm>
            <a:off x="152400" y="304800"/>
            <a:ext cx="7696200" cy="533400"/>
          </a:xfrm>
          <a:prstGeom prst="rect">
            <a:avLst/>
          </a:prstGeom>
          <a:noFill/>
          <a:ln w="9525">
            <a:noFill/>
            <a:miter lim="800000"/>
            <a:headEnd/>
            <a:tailEnd/>
          </a:ln>
          <a:effectLst/>
        </p:spPr>
        <p:txBody>
          <a:bodyPr/>
          <a:lstStyle/>
          <a:p>
            <a:pPr algn="l"/>
            <a:r>
              <a:rPr lang="en-US" sz="3200" b="0" kern="1800" spc="-50" baseline="0" dirty="0" smtClean="0">
                <a:solidFill>
                  <a:schemeClr val="bg1"/>
                </a:solidFill>
                <a:latin typeface="Arial" pitchFamily="34" charset="0"/>
                <a:cs typeface="Arial" pitchFamily="34" charset="0"/>
              </a:rPr>
              <a:t>Senior &amp; Disabilities Services</a:t>
            </a:r>
            <a:endParaRPr lang="en-US" sz="3200" b="0" kern="1800" spc="-50" baseline="0" dirty="0">
              <a:solidFill>
                <a:schemeClr val="bg1"/>
              </a:solidFill>
              <a:latin typeface="Arial" pitchFamily="34" charset="0"/>
              <a:cs typeface="Arial" pitchFamily="34" charset="0"/>
            </a:endParaRPr>
          </a:p>
        </p:txBody>
      </p:sp>
      <p:pic>
        <p:nvPicPr>
          <p:cNvPr id="15" name="Picture 14" descr="Copy-of-DHSS-Logo-WHITE.png"/>
          <p:cNvPicPr>
            <a:picLocks noChangeAspect="1"/>
          </p:cNvPicPr>
          <p:nvPr/>
        </p:nvPicPr>
        <p:blipFill>
          <a:blip r:embed="rId32" cstate="print"/>
          <a:stretch>
            <a:fillRect/>
          </a:stretch>
        </p:blipFill>
        <p:spPr>
          <a:xfrm>
            <a:off x="7696200" y="76200"/>
            <a:ext cx="1240172" cy="1300769"/>
          </a:xfrm>
          <a:prstGeom prst="rect">
            <a:avLst/>
          </a:prstGeom>
        </p:spPr>
      </p:pic>
      <p:sp>
        <p:nvSpPr>
          <p:cNvPr id="30" name="TextBox 29"/>
          <p:cNvSpPr txBox="1"/>
          <p:nvPr/>
        </p:nvSpPr>
        <p:spPr>
          <a:xfrm>
            <a:off x="152400" y="762000"/>
            <a:ext cx="7583038"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spc="-70" baseline="0" dirty="0" smtClean="0">
                <a:solidFill>
                  <a:schemeClr val="bg1">
                    <a:lumMod val="85000"/>
                  </a:schemeClr>
                </a:solidFill>
                <a:latin typeface="+mn-lt"/>
                <a:ea typeface="+mn-ea"/>
                <a:cs typeface="+mn-cs"/>
              </a:rPr>
              <a:t>Vision: Choice, safety, independence and dignity in home and community-based living. </a:t>
            </a:r>
          </a:p>
          <a:p>
            <a:endParaRPr lang="en-US" dirty="0"/>
          </a:p>
        </p:txBody>
      </p:sp>
      <p:sp>
        <p:nvSpPr>
          <p:cNvPr id="9" name="TextBox 8"/>
          <p:cNvSpPr txBox="1"/>
          <p:nvPr userDrawn="1"/>
        </p:nvSpPr>
        <p:spPr>
          <a:xfrm>
            <a:off x="8763000" y="1002268"/>
            <a:ext cx="533400" cy="369332"/>
          </a:xfrm>
          <a:prstGeom prst="rect">
            <a:avLst/>
          </a:prstGeom>
          <a:noFill/>
        </p:spPr>
        <p:txBody>
          <a:bodyPr wrap="square" rtlCol="0">
            <a:spAutoFit/>
          </a:bodyPr>
          <a:lstStyle/>
          <a:p>
            <a:fld id="{65D1D6AC-8887-4D70-9CD3-34F9AADD5C31}" type="slidenum">
              <a:rPr lang="en-US" b="1" smtClean="0">
                <a:solidFill>
                  <a:schemeClr val="bg1"/>
                </a:solidFill>
              </a:rPr>
              <a:pPr/>
              <a:t>‹#›</a:t>
            </a:fld>
            <a:endParaRPr lang="en-US"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8" r:id="rId8"/>
    <p:sldLayoutId id="2147483659" r:id="rId9"/>
    <p:sldLayoutId id="2147483657" r:id="rId10"/>
    <p:sldLayoutId id="2147483655"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10" Type="http://schemas.openxmlformats.org/officeDocument/2006/relationships/image" Target="../media/image53.jpeg"/><Relationship Id="rId4" Type="http://schemas.openxmlformats.org/officeDocument/2006/relationships/image" Target="../media/image47.jpeg"/><Relationship Id="rId9" Type="http://schemas.openxmlformats.org/officeDocument/2006/relationships/image" Target="../media/image5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42.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58.png"/><Relationship Id="rId7" Type="http://schemas.openxmlformats.org/officeDocument/2006/relationships/image" Target="../media/image6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41.jpeg"/><Relationship Id="rId9"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flipV="1">
            <a:off x="0" y="6857999"/>
            <a:ext cx="91440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t>
            </a:r>
            <a:endParaRPr lang="en-US" dirty="0"/>
          </a:p>
        </p:txBody>
      </p:sp>
      <p:sp>
        <p:nvSpPr>
          <p:cNvPr id="20" name="TextBox 19"/>
          <p:cNvSpPr txBox="1"/>
          <p:nvPr/>
        </p:nvSpPr>
        <p:spPr>
          <a:xfrm>
            <a:off x="685800" y="5943600"/>
            <a:ext cx="8229600" cy="461665"/>
          </a:xfrm>
          <a:prstGeom prst="rect">
            <a:avLst/>
          </a:prstGeom>
          <a:noFill/>
        </p:spPr>
        <p:txBody>
          <a:bodyPr wrap="square" rtlCol="0">
            <a:spAutoFit/>
          </a:bodyPr>
          <a:lstStyle/>
          <a:p>
            <a:r>
              <a:rPr lang="en-US" sz="2400" dirty="0" smtClean="0">
                <a:solidFill>
                  <a:schemeClr val="bg1"/>
                </a:solidFill>
              </a:rPr>
              <a:t>House Finance DHSS Budget Subcommittee, February 13, 2013</a:t>
            </a:r>
            <a:endParaRPr lang="en-US" sz="2400" dirty="0">
              <a:solidFill>
                <a:schemeClr val="bg1"/>
              </a:solidFill>
            </a:endParaRPr>
          </a:p>
        </p:txBody>
      </p:sp>
      <p:sp>
        <p:nvSpPr>
          <p:cNvPr id="21" name="Content Placeholder 20"/>
          <p:cNvSpPr>
            <a:spLocks noGrp="1"/>
          </p:cNvSpPr>
          <p:nvPr>
            <p:ph sz="quarter" idx="10"/>
          </p:nvPr>
        </p:nvSpPr>
        <p:spPr/>
        <p:txBody>
          <a:bodyPr/>
          <a:lstStyle/>
          <a:p>
            <a:endParaRPr lang="en-US" dirty="0" smtClean="0"/>
          </a:p>
          <a:p>
            <a:pPr>
              <a:buNone/>
            </a:pPr>
            <a:endParaRPr lang="en-US" sz="1400" dirty="0" smtClean="0"/>
          </a:p>
          <a:p>
            <a:pPr>
              <a:buNone/>
            </a:pPr>
            <a:endParaRPr lang="en-US" sz="1400" dirty="0" smtClean="0"/>
          </a:p>
          <a:p>
            <a:pPr>
              <a:buNone/>
            </a:pPr>
            <a:endParaRPr lang="en-US" sz="1400" dirty="0"/>
          </a:p>
        </p:txBody>
      </p:sp>
      <p:pic>
        <p:nvPicPr>
          <p:cNvPr id="1027" name="Picture 3" descr="C:\Documents and Settings\jcgibbens\Local Settings\Temporary Internet Files\Content.IE5\8HSR3AWZ\MP900407473[1].jpg"/>
          <p:cNvPicPr>
            <a:picLocks noChangeAspect="1" noChangeArrowheads="1"/>
          </p:cNvPicPr>
          <p:nvPr/>
        </p:nvPicPr>
        <p:blipFill>
          <a:blip r:embed="rId2" cstate="print"/>
          <a:srcRect/>
          <a:stretch>
            <a:fillRect/>
          </a:stretch>
        </p:blipFill>
        <p:spPr bwMode="auto">
          <a:xfrm>
            <a:off x="3124200" y="1524000"/>
            <a:ext cx="5943600" cy="3810000"/>
          </a:xfrm>
          <a:prstGeom prst="rect">
            <a:avLst/>
          </a:prstGeom>
          <a:noFill/>
        </p:spPr>
      </p:pic>
      <p:sp>
        <p:nvSpPr>
          <p:cNvPr id="23" name="TextBox 22"/>
          <p:cNvSpPr txBox="1"/>
          <p:nvPr/>
        </p:nvSpPr>
        <p:spPr>
          <a:xfrm>
            <a:off x="152400" y="2057400"/>
            <a:ext cx="3200400" cy="646331"/>
          </a:xfrm>
          <a:prstGeom prst="rect">
            <a:avLst/>
          </a:prstGeom>
          <a:noFill/>
        </p:spPr>
        <p:txBody>
          <a:bodyPr wrap="square" rtlCol="0">
            <a:spAutoFit/>
          </a:bodyPr>
          <a:lstStyle/>
          <a:p>
            <a:r>
              <a:rPr lang="en-US" dirty="0" smtClean="0">
                <a:solidFill>
                  <a:srgbClr val="006576"/>
                </a:solidFill>
              </a:rPr>
              <a:t>Duane Mayes, Director</a:t>
            </a:r>
          </a:p>
          <a:p>
            <a:r>
              <a:rPr lang="en-US" dirty="0" smtClean="0">
                <a:solidFill>
                  <a:srgbClr val="006576"/>
                </a:solidFill>
              </a:rPr>
              <a:t>William Streur, Commissioner</a:t>
            </a:r>
            <a:endParaRPr lang="en-US" dirty="0">
              <a:solidFill>
                <a:srgbClr val="006576"/>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2209800"/>
            <a:ext cx="8153400" cy="3581400"/>
          </a:xfrm>
        </p:spPr>
        <p:txBody>
          <a:bodyPr/>
          <a:lstStyle/>
          <a:p>
            <a:r>
              <a:rPr lang="en-US" sz="2300" dirty="0" smtClean="0">
                <a:solidFill>
                  <a:srgbClr val="006576"/>
                </a:solidFill>
              </a:rPr>
              <a:t>Adult Protective Services/Quality Assurance ($550.0 GF/FED)</a:t>
            </a:r>
          </a:p>
          <a:p>
            <a:pPr lvl="1"/>
            <a:r>
              <a:rPr lang="en-US" sz="2300" dirty="0" smtClean="0">
                <a:solidFill>
                  <a:srgbClr val="006576"/>
                </a:solidFill>
              </a:rPr>
              <a:t>Lower caseloads – from 75 to 45/worker</a:t>
            </a:r>
          </a:p>
          <a:p>
            <a:pPr lvl="1"/>
            <a:r>
              <a:rPr lang="en-US" sz="2300" dirty="0" smtClean="0">
                <a:solidFill>
                  <a:srgbClr val="006576"/>
                </a:solidFill>
              </a:rPr>
              <a:t>Increased on-site QA reviews </a:t>
            </a:r>
          </a:p>
          <a:p>
            <a:r>
              <a:rPr lang="en-US" sz="2300" dirty="0" smtClean="0">
                <a:solidFill>
                  <a:srgbClr val="006576"/>
                </a:solidFill>
              </a:rPr>
              <a:t>Adult Day Services ($202.5 GF/MH)</a:t>
            </a:r>
          </a:p>
          <a:p>
            <a:pPr lvl="1"/>
            <a:r>
              <a:rPr lang="en-US" sz="2300" dirty="0" smtClean="0">
                <a:solidFill>
                  <a:srgbClr val="006576"/>
                </a:solidFill>
              </a:rPr>
              <a:t>Expansion for existing providers – increase in seniors served</a:t>
            </a:r>
          </a:p>
          <a:p>
            <a:pPr lvl="1"/>
            <a:r>
              <a:rPr lang="en-US" sz="2300" dirty="0" smtClean="0">
                <a:solidFill>
                  <a:srgbClr val="006576"/>
                </a:solidFill>
              </a:rPr>
              <a:t>Development of new Adult Day program in Wasilla</a:t>
            </a:r>
            <a:endParaRPr lang="en-US" sz="2300" dirty="0">
              <a:solidFill>
                <a:srgbClr val="006576"/>
              </a:solidFill>
            </a:endParaRPr>
          </a:p>
        </p:txBody>
      </p:sp>
      <p:sp>
        <p:nvSpPr>
          <p:cNvPr id="4" name="TextBox 3"/>
          <p:cNvSpPr txBox="1"/>
          <p:nvPr/>
        </p:nvSpPr>
        <p:spPr>
          <a:xfrm>
            <a:off x="228600" y="1600200"/>
            <a:ext cx="8534400" cy="523220"/>
          </a:xfrm>
          <a:prstGeom prst="rect">
            <a:avLst/>
          </a:prstGeom>
          <a:noFill/>
        </p:spPr>
        <p:txBody>
          <a:bodyPr wrap="square" rtlCol="0">
            <a:spAutoFit/>
          </a:bodyPr>
          <a:lstStyle/>
          <a:p>
            <a:r>
              <a:rPr lang="en-US" sz="2800" spc="-50" dirty="0" smtClean="0">
                <a:solidFill>
                  <a:srgbClr val="006576"/>
                </a:solidFill>
                <a:latin typeface="Arial" pitchFamily="34" charset="0"/>
                <a:cs typeface="Arial" pitchFamily="34" charset="0"/>
              </a:rPr>
              <a:t>FY 2013 Status Updates</a:t>
            </a:r>
            <a:endParaRPr lang="en-US" sz="2800" spc="-50" dirty="0">
              <a:solidFill>
                <a:srgbClr val="006576"/>
              </a:solidFill>
              <a:latin typeface="Arial" pitchFamily="34" charset="0"/>
              <a:cs typeface="Arial" pitchFamily="34" charset="0"/>
            </a:endParaRPr>
          </a:p>
        </p:txBody>
      </p:sp>
      <p:pic>
        <p:nvPicPr>
          <p:cNvPr id="4099" name="Picture 3" descr="C:\Documents and Settings\jcgibbens\Local Settings\Temporary Internet Files\Content.IE5\CQSRCQVW\MP900430769[1].jpg"/>
          <p:cNvPicPr>
            <a:picLocks noChangeAspect="1" noChangeArrowheads="1"/>
          </p:cNvPicPr>
          <p:nvPr/>
        </p:nvPicPr>
        <p:blipFill>
          <a:blip r:embed="rId2" cstate="print"/>
          <a:srcRect/>
          <a:stretch>
            <a:fillRect/>
          </a:stretch>
        </p:blipFill>
        <p:spPr bwMode="auto">
          <a:xfrm>
            <a:off x="0" y="5715000"/>
            <a:ext cx="1752600" cy="1143000"/>
          </a:xfrm>
          <a:prstGeom prst="rect">
            <a:avLst/>
          </a:prstGeom>
          <a:noFill/>
        </p:spPr>
      </p:pic>
      <p:pic>
        <p:nvPicPr>
          <p:cNvPr id="4100" name="Picture 4" descr="C:\Documents and Settings\jcgibbens\Local Settings\Temporary Internet Files\Content.IE5\DXQIWXA7\MP900422339[1].jpg"/>
          <p:cNvPicPr>
            <a:picLocks noChangeAspect="1" noChangeArrowheads="1"/>
          </p:cNvPicPr>
          <p:nvPr/>
        </p:nvPicPr>
        <p:blipFill>
          <a:blip r:embed="rId3" cstate="print"/>
          <a:srcRect/>
          <a:stretch>
            <a:fillRect/>
          </a:stretch>
        </p:blipFill>
        <p:spPr bwMode="auto">
          <a:xfrm>
            <a:off x="1752600" y="5715000"/>
            <a:ext cx="1524000" cy="1143000"/>
          </a:xfrm>
          <a:prstGeom prst="rect">
            <a:avLst/>
          </a:prstGeom>
          <a:noFill/>
        </p:spPr>
      </p:pic>
      <p:pic>
        <p:nvPicPr>
          <p:cNvPr id="4102" name="Picture 6" descr="C:\Documents and Settings\jcgibbens\Local Settings\Temporary Internet Files\Content.IE5\T6C4RGIH\MP900430866[1].jpg"/>
          <p:cNvPicPr>
            <a:picLocks noChangeAspect="1" noChangeArrowheads="1"/>
          </p:cNvPicPr>
          <p:nvPr/>
        </p:nvPicPr>
        <p:blipFill>
          <a:blip r:embed="rId4" cstate="print"/>
          <a:srcRect/>
          <a:stretch>
            <a:fillRect/>
          </a:stretch>
        </p:blipFill>
        <p:spPr bwMode="auto">
          <a:xfrm>
            <a:off x="3276600" y="5715001"/>
            <a:ext cx="1676400" cy="1143000"/>
          </a:xfrm>
          <a:prstGeom prst="rect">
            <a:avLst/>
          </a:prstGeom>
          <a:noFill/>
        </p:spPr>
      </p:pic>
      <p:pic>
        <p:nvPicPr>
          <p:cNvPr id="4104" name="Picture 8" descr="C:\Documents and Settings\jcgibbens\Local Settings\Temporary Internet Files\Content.IE5\T6C4RGIH\MP900185235[1].jpg"/>
          <p:cNvPicPr>
            <a:picLocks noChangeAspect="1" noChangeArrowheads="1"/>
          </p:cNvPicPr>
          <p:nvPr/>
        </p:nvPicPr>
        <p:blipFill>
          <a:blip r:embed="rId5" cstate="print"/>
          <a:srcRect/>
          <a:stretch>
            <a:fillRect/>
          </a:stretch>
        </p:blipFill>
        <p:spPr bwMode="auto">
          <a:xfrm>
            <a:off x="4953000" y="5715000"/>
            <a:ext cx="1828800" cy="1143000"/>
          </a:xfrm>
          <a:prstGeom prst="rect">
            <a:avLst/>
          </a:prstGeom>
          <a:noFill/>
        </p:spPr>
      </p:pic>
      <p:pic>
        <p:nvPicPr>
          <p:cNvPr id="4106" name="Picture 10" descr="C:\Documents and Settings\jcgibbens\Local Settings\Temporary Internet Files\Content.IE5\NPXZYUAM\MP900442402[1].jpg"/>
          <p:cNvPicPr>
            <a:picLocks noChangeAspect="1" noChangeArrowheads="1"/>
          </p:cNvPicPr>
          <p:nvPr/>
        </p:nvPicPr>
        <p:blipFill>
          <a:blip r:embed="rId6" cstate="print"/>
          <a:srcRect/>
          <a:stretch>
            <a:fillRect/>
          </a:stretch>
        </p:blipFill>
        <p:spPr bwMode="auto">
          <a:xfrm>
            <a:off x="6781800" y="5715000"/>
            <a:ext cx="2362200" cy="11430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2514600"/>
            <a:ext cx="8153400" cy="3276600"/>
          </a:xfrm>
        </p:spPr>
        <p:txBody>
          <a:bodyPr/>
          <a:lstStyle/>
          <a:p>
            <a:r>
              <a:rPr lang="en-US" dirty="0" smtClean="0">
                <a:solidFill>
                  <a:srgbClr val="006576"/>
                </a:solidFill>
              </a:rPr>
              <a:t>Senior In-Home Grants ($425.0 GF/MH)</a:t>
            </a:r>
          </a:p>
          <a:p>
            <a:pPr lvl="1"/>
            <a:r>
              <a:rPr lang="en-US" dirty="0" smtClean="0">
                <a:solidFill>
                  <a:srgbClr val="006576"/>
                </a:solidFill>
              </a:rPr>
              <a:t>Expanded in-home services statewide</a:t>
            </a:r>
          </a:p>
          <a:p>
            <a:pPr lvl="1"/>
            <a:r>
              <a:rPr lang="en-US" dirty="0" smtClean="0">
                <a:solidFill>
                  <a:srgbClr val="006576"/>
                </a:solidFill>
              </a:rPr>
              <a:t>Added 3 new programs – Seward, Bethel, Eastern Aleutian Tribes</a:t>
            </a:r>
          </a:p>
          <a:p>
            <a:r>
              <a:rPr lang="en-US" dirty="0" smtClean="0">
                <a:solidFill>
                  <a:srgbClr val="006576"/>
                </a:solidFill>
              </a:rPr>
              <a:t>Services for the Deaf ($135.0 GF/MH)</a:t>
            </a:r>
          </a:p>
          <a:p>
            <a:pPr lvl="1"/>
            <a:r>
              <a:rPr lang="en-US" dirty="0" smtClean="0">
                <a:solidFill>
                  <a:srgbClr val="006576"/>
                </a:solidFill>
              </a:rPr>
              <a:t>Grant awarded to </a:t>
            </a:r>
            <a:r>
              <a:rPr lang="en-US" dirty="0" err="1" smtClean="0">
                <a:solidFill>
                  <a:srgbClr val="006576"/>
                </a:solidFill>
              </a:rPr>
              <a:t>Alyeska</a:t>
            </a:r>
            <a:r>
              <a:rPr lang="en-US" dirty="0" smtClean="0">
                <a:solidFill>
                  <a:srgbClr val="006576"/>
                </a:solidFill>
              </a:rPr>
              <a:t> Vocational Services</a:t>
            </a:r>
            <a:endParaRPr lang="en-US" dirty="0">
              <a:solidFill>
                <a:srgbClr val="006576"/>
              </a:solidFill>
            </a:endParaRPr>
          </a:p>
        </p:txBody>
      </p:sp>
      <p:sp>
        <p:nvSpPr>
          <p:cNvPr id="4" name="TextBox 3"/>
          <p:cNvSpPr txBox="1"/>
          <p:nvPr/>
        </p:nvSpPr>
        <p:spPr>
          <a:xfrm>
            <a:off x="228600" y="1600200"/>
            <a:ext cx="8534400" cy="523220"/>
          </a:xfrm>
          <a:prstGeom prst="rect">
            <a:avLst/>
          </a:prstGeom>
          <a:noFill/>
        </p:spPr>
        <p:txBody>
          <a:bodyPr wrap="square" rtlCol="0">
            <a:spAutoFit/>
          </a:bodyPr>
          <a:lstStyle/>
          <a:p>
            <a:r>
              <a:rPr lang="en-US" sz="2800" spc="-50" dirty="0" smtClean="0">
                <a:solidFill>
                  <a:srgbClr val="006576"/>
                </a:solidFill>
                <a:latin typeface="Arial" pitchFamily="34" charset="0"/>
                <a:cs typeface="Arial" pitchFamily="34" charset="0"/>
              </a:rPr>
              <a:t>FY 2013 Status Updates </a:t>
            </a:r>
            <a:r>
              <a:rPr lang="en-US" sz="1200" spc="-50" dirty="0" smtClean="0">
                <a:solidFill>
                  <a:srgbClr val="006576"/>
                </a:solidFill>
                <a:latin typeface="Arial" pitchFamily="34" charset="0"/>
                <a:cs typeface="Arial" pitchFamily="34" charset="0"/>
              </a:rPr>
              <a:t>(cont’d)</a:t>
            </a:r>
            <a:endParaRPr lang="en-US" sz="1200" spc="-50" dirty="0">
              <a:solidFill>
                <a:srgbClr val="006576"/>
              </a:solidFill>
              <a:latin typeface="Arial" pitchFamily="34" charset="0"/>
              <a:cs typeface="Arial" pitchFamily="34" charset="0"/>
            </a:endParaRPr>
          </a:p>
        </p:txBody>
      </p:sp>
      <p:pic>
        <p:nvPicPr>
          <p:cNvPr id="5123" name="Picture 3" descr="C:\Documents and Settings\jcgibbens\Local Settings\Temporary Internet Files\Content.IE5\8HSR3AWZ\MP900385748[1].jpg"/>
          <p:cNvPicPr>
            <a:picLocks noChangeAspect="1" noChangeArrowheads="1"/>
          </p:cNvPicPr>
          <p:nvPr/>
        </p:nvPicPr>
        <p:blipFill>
          <a:blip r:embed="rId3" cstate="print"/>
          <a:srcRect/>
          <a:stretch>
            <a:fillRect/>
          </a:stretch>
        </p:blipFill>
        <p:spPr bwMode="auto">
          <a:xfrm>
            <a:off x="1219200" y="5181600"/>
            <a:ext cx="1219200" cy="1828800"/>
          </a:xfrm>
          <a:prstGeom prst="rect">
            <a:avLst/>
          </a:prstGeom>
          <a:noFill/>
        </p:spPr>
      </p:pic>
      <p:pic>
        <p:nvPicPr>
          <p:cNvPr id="5124" name="Picture 4" descr="C:\Documents and Settings\jcgibbens\Local Settings\Temporary Internet Files\Content.IE5\T6C4RGIH\MP900385747[1].jpg"/>
          <p:cNvPicPr>
            <a:picLocks noChangeAspect="1" noChangeArrowheads="1"/>
          </p:cNvPicPr>
          <p:nvPr/>
        </p:nvPicPr>
        <p:blipFill>
          <a:blip r:embed="rId4" cstate="print"/>
          <a:srcRect/>
          <a:stretch>
            <a:fillRect/>
          </a:stretch>
        </p:blipFill>
        <p:spPr bwMode="auto">
          <a:xfrm>
            <a:off x="0" y="5181600"/>
            <a:ext cx="1219200" cy="1828800"/>
          </a:xfrm>
          <a:prstGeom prst="rect">
            <a:avLst/>
          </a:prstGeom>
          <a:noFill/>
        </p:spPr>
      </p:pic>
      <p:pic>
        <p:nvPicPr>
          <p:cNvPr id="5125" name="Picture 5" descr="C:\Documents and Settings\jcgibbens\Local Settings\Temporary Internet Files\Content.IE5\JQ9VCH0O\MP900385745[1].jpg"/>
          <p:cNvPicPr>
            <a:picLocks noChangeAspect="1" noChangeArrowheads="1"/>
          </p:cNvPicPr>
          <p:nvPr/>
        </p:nvPicPr>
        <p:blipFill>
          <a:blip r:embed="rId5" cstate="print"/>
          <a:srcRect/>
          <a:stretch>
            <a:fillRect/>
          </a:stretch>
        </p:blipFill>
        <p:spPr bwMode="auto">
          <a:xfrm>
            <a:off x="2438400" y="5181600"/>
            <a:ext cx="1371600" cy="1828800"/>
          </a:xfrm>
          <a:prstGeom prst="rect">
            <a:avLst/>
          </a:prstGeom>
          <a:noFill/>
        </p:spPr>
      </p:pic>
      <p:pic>
        <p:nvPicPr>
          <p:cNvPr id="5126" name="Picture 6" descr="C:\Documents and Settings\jcgibbens\Local Settings\Temporary Internet Files\Content.IE5\J1GEBEMM\MP900385746[1].jpg"/>
          <p:cNvPicPr>
            <a:picLocks noChangeAspect="1" noChangeArrowheads="1"/>
          </p:cNvPicPr>
          <p:nvPr/>
        </p:nvPicPr>
        <p:blipFill>
          <a:blip r:embed="rId6" cstate="print"/>
          <a:srcRect/>
          <a:stretch>
            <a:fillRect/>
          </a:stretch>
        </p:blipFill>
        <p:spPr bwMode="auto">
          <a:xfrm>
            <a:off x="3657600" y="5181600"/>
            <a:ext cx="1295400" cy="1828800"/>
          </a:xfrm>
          <a:prstGeom prst="rect">
            <a:avLst/>
          </a:prstGeom>
          <a:noFill/>
        </p:spPr>
      </p:pic>
      <p:pic>
        <p:nvPicPr>
          <p:cNvPr id="5127" name="Picture 7" descr="C:\Documents and Settings\jcgibbens\Local Settings\Temporary Internet Files\Content.IE5\JQ9VCH0O\MP900385737[1].jpg"/>
          <p:cNvPicPr>
            <a:picLocks noChangeAspect="1" noChangeArrowheads="1"/>
          </p:cNvPicPr>
          <p:nvPr/>
        </p:nvPicPr>
        <p:blipFill>
          <a:blip r:embed="rId7" cstate="print"/>
          <a:srcRect/>
          <a:stretch>
            <a:fillRect/>
          </a:stretch>
        </p:blipFill>
        <p:spPr bwMode="auto">
          <a:xfrm>
            <a:off x="4953000" y="5181600"/>
            <a:ext cx="1066800" cy="1828800"/>
          </a:xfrm>
          <a:prstGeom prst="rect">
            <a:avLst/>
          </a:prstGeom>
          <a:noFill/>
        </p:spPr>
      </p:pic>
      <p:pic>
        <p:nvPicPr>
          <p:cNvPr id="5128" name="Picture 8" descr="C:\Documents and Settings\jcgibbens\Local Settings\Temporary Internet Files\Content.IE5\CQSRCQVW\MP900385726[1].jpg"/>
          <p:cNvPicPr>
            <a:picLocks noChangeAspect="1" noChangeArrowheads="1"/>
          </p:cNvPicPr>
          <p:nvPr/>
        </p:nvPicPr>
        <p:blipFill>
          <a:blip r:embed="rId8" cstate="print"/>
          <a:srcRect/>
          <a:stretch>
            <a:fillRect/>
          </a:stretch>
        </p:blipFill>
        <p:spPr bwMode="auto">
          <a:xfrm>
            <a:off x="6019800" y="5181600"/>
            <a:ext cx="1143000" cy="1828800"/>
          </a:xfrm>
          <a:prstGeom prst="rect">
            <a:avLst/>
          </a:prstGeom>
          <a:noFill/>
        </p:spPr>
      </p:pic>
      <p:pic>
        <p:nvPicPr>
          <p:cNvPr id="5129" name="Picture 9" descr="C:\Documents and Settings\jcgibbens\Local Settings\Temporary Internet Files\Content.IE5\NPXZYUAM\MP900385736[1].jpg"/>
          <p:cNvPicPr>
            <a:picLocks noChangeAspect="1" noChangeArrowheads="1"/>
          </p:cNvPicPr>
          <p:nvPr/>
        </p:nvPicPr>
        <p:blipFill>
          <a:blip r:embed="rId9" cstate="print"/>
          <a:srcRect/>
          <a:stretch>
            <a:fillRect/>
          </a:stretch>
        </p:blipFill>
        <p:spPr bwMode="auto">
          <a:xfrm>
            <a:off x="7162800" y="5181600"/>
            <a:ext cx="990600" cy="1828800"/>
          </a:xfrm>
          <a:prstGeom prst="rect">
            <a:avLst/>
          </a:prstGeom>
          <a:noFill/>
        </p:spPr>
      </p:pic>
      <p:pic>
        <p:nvPicPr>
          <p:cNvPr id="5130" name="Picture 10" descr="C:\Documents and Settings\jcgibbens\Local Settings\Temporary Internet Files\Content.IE5\DXQIWXA7\MP900385725[1].jpg"/>
          <p:cNvPicPr>
            <a:picLocks noChangeAspect="1" noChangeArrowheads="1"/>
          </p:cNvPicPr>
          <p:nvPr/>
        </p:nvPicPr>
        <p:blipFill>
          <a:blip r:embed="rId10" cstate="print"/>
          <a:srcRect/>
          <a:stretch>
            <a:fillRect/>
          </a:stretch>
        </p:blipFill>
        <p:spPr bwMode="auto">
          <a:xfrm>
            <a:off x="8077200" y="5181600"/>
            <a:ext cx="1066800" cy="1828800"/>
          </a:xfrm>
          <a:prstGeom prst="rect">
            <a:avLst/>
          </a:prstGeom>
          <a:noFill/>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2514600"/>
            <a:ext cx="8153400" cy="3276600"/>
          </a:xfrm>
        </p:spPr>
        <p:txBody>
          <a:bodyPr/>
          <a:lstStyle/>
          <a:p>
            <a:pPr>
              <a:spcAft>
                <a:spcPts val="1200"/>
              </a:spcAft>
              <a:buNone/>
            </a:pPr>
            <a:r>
              <a:rPr lang="en-US" dirty="0" smtClean="0"/>
              <a:t> </a:t>
            </a:r>
            <a:endParaRPr lang="en-US" dirty="0"/>
          </a:p>
        </p:txBody>
      </p:sp>
      <p:sp>
        <p:nvSpPr>
          <p:cNvPr id="4" name="TextBox 3"/>
          <p:cNvSpPr txBox="1"/>
          <p:nvPr/>
        </p:nvSpPr>
        <p:spPr>
          <a:xfrm>
            <a:off x="228600" y="1600200"/>
            <a:ext cx="8534400" cy="3539430"/>
          </a:xfrm>
          <a:prstGeom prst="rect">
            <a:avLst/>
          </a:prstGeom>
          <a:noFill/>
        </p:spPr>
        <p:txBody>
          <a:bodyPr wrap="square" rtlCol="0">
            <a:spAutoFit/>
          </a:bodyPr>
          <a:lstStyle/>
          <a:p>
            <a:r>
              <a:rPr lang="en-US" sz="2800" spc="-50" dirty="0" smtClean="0">
                <a:solidFill>
                  <a:srgbClr val="006576"/>
                </a:solidFill>
                <a:latin typeface="Arial" pitchFamily="34" charset="0"/>
                <a:cs typeface="Arial" pitchFamily="34" charset="0"/>
              </a:rPr>
              <a:t>Division Challenges</a:t>
            </a:r>
          </a:p>
          <a:p>
            <a:endParaRPr lang="en-US" sz="2800" spc="-50" dirty="0" smtClean="0">
              <a:solidFill>
                <a:srgbClr val="006576"/>
              </a:solidFill>
              <a:latin typeface="Arial" pitchFamily="34" charset="0"/>
              <a:cs typeface="Arial" pitchFamily="34" charset="0"/>
            </a:endParaRPr>
          </a:p>
          <a:p>
            <a:pPr>
              <a:buFont typeface="Arial" pitchFamily="34" charset="0"/>
              <a:buChar char="•"/>
            </a:pPr>
            <a:r>
              <a:rPr lang="en-US" sz="2400" spc="-50" dirty="0" smtClean="0">
                <a:solidFill>
                  <a:srgbClr val="006576"/>
                </a:solidFill>
                <a:latin typeface="Arial" pitchFamily="34" charset="0"/>
                <a:cs typeface="Arial" pitchFamily="34" charset="0"/>
              </a:rPr>
              <a:t>Controlling the growth of spending &amp; cost containment while ensuring quality services are provided in a timely manner</a:t>
            </a:r>
          </a:p>
          <a:p>
            <a:pPr>
              <a:buFont typeface="Arial" pitchFamily="34" charset="0"/>
              <a:buChar char="•"/>
            </a:pPr>
            <a:r>
              <a:rPr lang="en-US" sz="2400" spc="-50" dirty="0" smtClean="0">
                <a:solidFill>
                  <a:srgbClr val="006576"/>
                </a:solidFill>
                <a:latin typeface="Arial" pitchFamily="34" charset="0"/>
                <a:cs typeface="Arial" pitchFamily="34" charset="0"/>
              </a:rPr>
              <a:t>Ensuring services are available as close to home as possible and at the lowest level of care appropriate</a:t>
            </a:r>
          </a:p>
          <a:p>
            <a:pPr>
              <a:buFont typeface="Arial" pitchFamily="34" charset="0"/>
              <a:buChar char="•"/>
            </a:pPr>
            <a:r>
              <a:rPr lang="en-US" sz="2400" spc="-50" dirty="0" smtClean="0">
                <a:solidFill>
                  <a:srgbClr val="006576"/>
                </a:solidFill>
                <a:latin typeface="Arial" pitchFamily="34" charset="0"/>
                <a:cs typeface="Arial" pitchFamily="34" charset="0"/>
              </a:rPr>
              <a:t>Ensuring vulnerable adults are safe and protected from abuse, neglect &amp; exploitation</a:t>
            </a:r>
          </a:p>
          <a:p>
            <a:pPr>
              <a:buFont typeface="Arial" pitchFamily="34" charset="0"/>
              <a:buChar char="•"/>
            </a:pPr>
            <a:r>
              <a:rPr lang="en-US" sz="2400" spc="-50" dirty="0" smtClean="0">
                <a:solidFill>
                  <a:srgbClr val="006576"/>
                </a:solidFill>
                <a:latin typeface="Arial" pitchFamily="34" charset="0"/>
                <a:cs typeface="Arial" pitchFamily="34" charset="0"/>
              </a:rPr>
              <a:t>Maintaining operational efficiency</a:t>
            </a:r>
            <a:endParaRPr lang="en-US" sz="2400" spc="-50" dirty="0">
              <a:solidFill>
                <a:srgbClr val="006576"/>
              </a:solidFill>
              <a:latin typeface="Arial" pitchFamily="34" charset="0"/>
              <a:cs typeface="Arial" pitchFamily="34" charset="0"/>
            </a:endParaRPr>
          </a:p>
        </p:txBody>
      </p:sp>
      <p:sp>
        <p:nvSpPr>
          <p:cNvPr id="7" name="TextBox 6"/>
          <p:cNvSpPr txBox="1"/>
          <p:nvPr/>
        </p:nvSpPr>
        <p:spPr>
          <a:xfrm>
            <a:off x="6477000" y="5410200"/>
            <a:ext cx="2667000" cy="369332"/>
          </a:xfrm>
          <a:prstGeom prst="rect">
            <a:avLst/>
          </a:prstGeom>
          <a:noFill/>
        </p:spPr>
        <p:txBody>
          <a:bodyPr wrap="square" rtlCol="0">
            <a:spAutoFit/>
          </a:bodyPr>
          <a:lstStyle/>
          <a:p>
            <a:r>
              <a:rPr lang="en-US" dirty="0" smtClean="0">
                <a:solidFill>
                  <a:schemeClr val="accent5">
                    <a:lumMod val="50000"/>
                  </a:schemeClr>
                </a:solidFill>
              </a:rPr>
              <a:t>BOB</a:t>
            </a:r>
            <a:r>
              <a:rPr lang="en-US" baseline="0" dirty="0" smtClean="0">
                <a:solidFill>
                  <a:schemeClr val="accent5">
                    <a:lumMod val="50000"/>
                  </a:schemeClr>
                </a:solidFill>
              </a:rPr>
              <a:t> </a:t>
            </a:r>
            <a:r>
              <a:rPr lang="en-US" dirty="0" smtClean="0">
                <a:solidFill>
                  <a:schemeClr val="accent5">
                    <a:lumMod val="50000"/>
                  </a:schemeClr>
                </a:solidFill>
              </a:rPr>
              <a:t>page 370</a:t>
            </a:r>
            <a:endParaRPr lang="en-US" dirty="0">
              <a:solidFill>
                <a:schemeClr val="accent5">
                  <a:lumMod val="50000"/>
                </a:schemeClr>
              </a:solidFill>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371600"/>
            <a:ext cx="8686800" cy="4038600"/>
          </a:xfrm>
        </p:spPr>
        <p:txBody>
          <a:bodyPr/>
          <a:lstStyle/>
          <a:p>
            <a:pPr>
              <a:buNone/>
            </a:pPr>
            <a:r>
              <a:rPr lang="en-US" dirty="0" smtClean="0">
                <a:solidFill>
                  <a:srgbClr val="006576"/>
                </a:solidFill>
              </a:rPr>
              <a:t>FY 2014 Increments</a:t>
            </a:r>
          </a:p>
          <a:p>
            <a:r>
              <a:rPr lang="en-US" sz="2300" dirty="0" smtClean="0">
                <a:solidFill>
                  <a:srgbClr val="006576"/>
                </a:solidFill>
              </a:rPr>
              <a:t>MH Trust: Brain Injury-Traumatic/Acquired Brain Injury Program $300.0 GF/MH</a:t>
            </a:r>
          </a:p>
          <a:p>
            <a:pPr lvl="1"/>
            <a:r>
              <a:rPr lang="en-US" sz="2300" dirty="0" smtClean="0">
                <a:solidFill>
                  <a:srgbClr val="006576"/>
                </a:solidFill>
              </a:rPr>
              <a:t>Expand grants to non-profits for case management</a:t>
            </a:r>
          </a:p>
          <a:p>
            <a:pPr lvl="1"/>
            <a:r>
              <a:rPr lang="en-US" sz="2300" dirty="0" smtClean="0">
                <a:solidFill>
                  <a:srgbClr val="006576"/>
                </a:solidFill>
              </a:rPr>
              <a:t>Emphasize services to returning veterans</a:t>
            </a:r>
          </a:p>
          <a:p>
            <a:pPr lvl="1"/>
            <a:r>
              <a:rPr lang="en-US" sz="2300" dirty="0" smtClean="0">
                <a:solidFill>
                  <a:srgbClr val="006576"/>
                </a:solidFill>
              </a:rPr>
              <a:t>Will allow us to serve an additional 100 individuals</a:t>
            </a:r>
          </a:p>
          <a:p>
            <a:r>
              <a:rPr lang="en-US" sz="2300" dirty="0" smtClean="0">
                <a:solidFill>
                  <a:srgbClr val="006576"/>
                </a:solidFill>
              </a:rPr>
              <a:t>MH Trust: ACoA - Alzheimer's Disease &amp; Related Dementia Education &amp; Support Program (ADRD-ESP) (Grants) $230.0 GF/MH</a:t>
            </a:r>
          </a:p>
          <a:p>
            <a:pPr lvl="1"/>
            <a:r>
              <a:rPr lang="en-US" sz="2300" dirty="0" smtClean="0">
                <a:solidFill>
                  <a:srgbClr val="006576"/>
                </a:solidFill>
              </a:rPr>
              <a:t>Increase education &amp; training for family &amp; professional caregivers</a:t>
            </a:r>
          </a:p>
          <a:p>
            <a:pPr>
              <a:buNone/>
            </a:pPr>
            <a:endParaRPr lang="en-US" sz="2000" dirty="0" smtClean="0">
              <a:solidFill>
                <a:srgbClr val="006576"/>
              </a:solidFill>
            </a:endParaRPr>
          </a:p>
          <a:p>
            <a:endParaRPr lang="en-US" sz="2000" dirty="0" smtClean="0">
              <a:solidFill>
                <a:srgbClr val="006576"/>
              </a:solidFill>
            </a:endParaRPr>
          </a:p>
          <a:p>
            <a:pPr>
              <a:buNone/>
            </a:pPr>
            <a:endParaRPr lang="en-US" dirty="0" smtClean="0">
              <a:solidFill>
                <a:srgbClr val="006576"/>
              </a:solidFill>
            </a:endParaRPr>
          </a:p>
          <a:p>
            <a:endParaRPr lang="en-US" dirty="0" smtClean="0"/>
          </a:p>
          <a:p>
            <a:endParaRPr lang="en-US" dirty="0"/>
          </a:p>
        </p:txBody>
      </p:sp>
      <p:sp>
        <p:nvSpPr>
          <p:cNvPr id="3" name="TextBox 2"/>
          <p:cNvSpPr txBox="1"/>
          <p:nvPr/>
        </p:nvSpPr>
        <p:spPr>
          <a:xfrm>
            <a:off x="6705600" y="5486400"/>
            <a:ext cx="1981200" cy="369332"/>
          </a:xfrm>
          <a:prstGeom prst="rect">
            <a:avLst/>
          </a:prstGeom>
          <a:noFill/>
        </p:spPr>
        <p:txBody>
          <a:bodyPr wrap="square" rtlCol="0">
            <a:spAutoFit/>
          </a:bodyPr>
          <a:lstStyle/>
          <a:p>
            <a:r>
              <a:rPr lang="en-US" dirty="0" smtClean="0">
                <a:solidFill>
                  <a:srgbClr val="006576"/>
                </a:solidFill>
              </a:rPr>
              <a:t>BOB page371</a:t>
            </a:r>
            <a:endParaRPr lang="en-US" dirty="0">
              <a:solidFill>
                <a:srgbClr val="006576"/>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81000" y="1371600"/>
            <a:ext cx="8610600" cy="4038600"/>
          </a:xfrm>
        </p:spPr>
        <p:txBody>
          <a:bodyPr/>
          <a:lstStyle/>
          <a:p>
            <a:pPr>
              <a:buNone/>
            </a:pPr>
            <a:r>
              <a:rPr lang="en-US" dirty="0" smtClean="0">
                <a:solidFill>
                  <a:srgbClr val="006576"/>
                </a:solidFill>
              </a:rPr>
              <a:t>2014 Increments </a:t>
            </a:r>
            <a:r>
              <a:rPr lang="en-US" sz="1400" dirty="0" smtClean="0">
                <a:solidFill>
                  <a:srgbClr val="006576"/>
                </a:solidFill>
              </a:rPr>
              <a:t>(cont’d)</a:t>
            </a:r>
          </a:p>
          <a:p>
            <a:pPr>
              <a:buNone/>
            </a:pPr>
            <a:endParaRPr lang="en-US" sz="1400" dirty="0" smtClean="0">
              <a:solidFill>
                <a:srgbClr val="006576"/>
              </a:solidFill>
            </a:endParaRPr>
          </a:p>
          <a:p>
            <a:r>
              <a:rPr lang="en-US" sz="2000" dirty="0" smtClean="0">
                <a:solidFill>
                  <a:srgbClr val="006576"/>
                </a:solidFill>
              </a:rPr>
              <a:t>MH Trust: ACoA - Health Promotion, Disease Prevention for Older Alaskans (HPDP): "Senior Fall Prevention" (Grants) $150.0 GF/MH</a:t>
            </a:r>
          </a:p>
          <a:p>
            <a:pPr lvl="1"/>
            <a:r>
              <a:rPr lang="en-US" sz="2000" dirty="0" smtClean="0">
                <a:solidFill>
                  <a:srgbClr val="006576"/>
                </a:solidFill>
              </a:rPr>
              <a:t>Reduce the fear of falling</a:t>
            </a:r>
          </a:p>
          <a:p>
            <a:pPr lvl="1"/>
            <a:r>
              <a:rPr lang="en-US" sz="2000" dirty="0" smtClean="0">
                <a:solidFill>
                  <a:srgbClr val="006576"/>
                </a:solidFill>
              </a:rPr>
              <a:t>Reduce the Senior fall rate</a:t>
            </a:r>
          </a:p>
          <a:p>
            <a:endParaRPr lang="en-US" dirty="0"/>
          </a:p>
        </p:txBody>
      </p:sp>
      <p:pic>
        <p:nvPicPr>
          <p:cNvPr id="3" name="Picture 11" descr="C:\Documents and Settings\jcgibbens\Local Settings\Temporary Internet Files\Content.IE5\T6C4RGIH\MP900407497[1].jpg"/>
          <p:cNvPicPr>
            <a:picLocks noChangeAspect="1" noChangeArrowheads="1"/>
          </p:cNvPicPr>
          <p:nvPr/>
        </p:nvPicPr>
        <p:blipFill>
          <a:blip r:embed="rId2" cstate="print"/>
          <a:srcRect/>
          <a:stretch>
            <a:fillRect/>
          </a:stretch>
        </p:blipFill>
        <p:spPr bwMode="auto">
          <a:xfrm>
            <a:off x="7772401" y="5486400"/>
            <a:ext cx="1371600" cy="1371600"/>
          </a:xfrm>
          <a:prstGeom prst="rect">
            <a:avLst/>
          </a:prstGeom>
          <a:noFill/>
        </p:spPr>
      </p:pic>
      <p:pic>
        <p:nvPicPr>
          <p:cNvPr id="5" name="Picture 4" descr="C:\Documents and Settings\jcgibbens\Local Settings\Temporary Internet Files\Content.IE5\ATUNA1IJ\MPj04388150000[1].jpg"/>
          <p:cNvPicPr>
            <a:picLocks noChangeAspect="1" noChangeArrowheads="1"/>
          </p:cNvPicPr>
          <p:nvPr/>
        </p:nvPicPr>
        <p:blipFill>
          <a:blip r:embed="rId3" cstate="print"/>
          <a:stretch>
            <a:fillRect/>
          </a:stretch>
        </p:blipFill>
        <p:spPr>
          <a:xfrm>
            <a:off x="5562600" y="5486400"/>
            <a:ext cx="2209800" cy="1473904"/>
          </a:xfrm>
          <a:prstGeom prst="rect">
            <a:avLst/>
          </a:prstGeom>
          <a:noFill/>
        </p:spPr>
      </p:pic>
      <p:pic>
        <p:nvPicPr>
          <p:cNvPr id="6" name="Picture 2" descr="C:\Documents and Settings\jcgibbens\Local Settings\Temporary Internet Files\Content.IE5\6IF3HW2P\MPj04070070000[1].jpg"/>
          <p:cNvPicPr>
            <a:picLocks noChangeAspect="1" noChangeArrowheads="1"/>
          </p:cNvPicPr>
          <p:nvPr/>
        </p:nvPicPr>
        <p:blipFill>
          <a:blip r:embed="rId4" cstate="print"/>
          <a:srcRect/>
          <a:stretch>
            <a:fillRect/>
          </a:stretch>
        </p:blipFill>
        <p:spPr bwMode="auto">
          <a:xfrm>
            <a:off x="3886200" y="5486400"/>
            <a:ext cx="1676400" cy="1371599"/>
          </a:xfrm>
          <a:prstGeom prst="rect">
            <a:avLst/>
          </a:prstGeom>
          <a:noFill/>
          <a:ln w="9525">
            <a:noFill/>
            <a:miter lim="800000"/>
            <a:headEnd/>
            <a:tailEnd/>
          </a:ln>
        </p:spPr>
      </p:pic>
      <p:pic>
        <p:nvPicPr>
          <p:cNvPr id="7" name="Picture 4" descr="C:\Documents and Settings\jcgibbens\Local Settings\Temporary Internet Files\Content.IE5\DXQIWXA7\MP900422339[1].jpg"/>
          <p:cNvPicPr>
            <a:picLocks noChangeAspect="1" noChangeArrowheads="1"/>
          </p:cNvPicPr>
          <p:nvPr/>
        </p:nvPicPr>
        <p:blipFill>
          <a:blip r:embed="rId5" cstate="print"/>
          <a:srcRect/>
          <a:stretch>
            <a:fillRect/>
          </a:stretch>
        </p:blipFill>
        <p:spPr bwMode="auto">
          <a:xfrm>
            <a:off x="2209800" y="5486401"/>
            <a:ext cx="1676400" cy="1371600"/>
          </a:xfrm>
          <a:prstGeom prst="rect">
            <a:avLst/>
          </a:prstGeom>
          <a:noFill/>
        </p:spPr>
      </p:pic>
      <p:pic>
        <p:nvPicPr>
          <p:cNvPr id="13315" name="Picture 3" descr="C:\Documents and Settings\jcgibbens\Local Settings\Temporary Internet Files\Content.IE5\NPXZYUAM\MP900422772[1].jpg"/>
          <p:cNvPicPr>
            <a:picLocks noChangeAspect="1" noChangeArrowheads="1"/>
          </p:cNvPicPr>
          <p:nvPr/>
        </p:nvPicPr>
        <p:blipFill>
          <a:blip r:embed="rId6" cstate="print"/>
          <a:srcRect/>
          <a:stretch>
            <a:fillRect/>
          </a:stretch>
        </p:blipFill>
        <p:spPr bwMode="auto">
          <a:xfrm>
            <a:off x="0" y="5521656"/>
            <a:ext cx="2209799" cy="1336343"/>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7818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 y="1371601"/>
            <a:ext cx="7543800" cy="5493812"/>
          </a:xfrm>
          <a:prstGeom prst="rect">
            <a:avLst/>
          </a:prstGeom>
          <a:noFill/>
        </p:spPr>
        <p:txBody>
          <a:bodyPr wrap="square" numCol="2" rtlCol="0">
            <a:spAutoFit/>
          </a:bodyPr>
          <a:lstStyle/>
          <a:p>
            <a:pPr algn="r"/>
            <a:r>
              <a:rPr lang="en-US" sz="3100" dirty="0" smtClean="0">
                <a:solidFill>
                  <a:srgbClr val="006576"/>
                </a:solidFill>
              </a:rPr>
              <a:t>OVERVIEW</a:t>
            </a:r>
          </a:p>
          <a:p>
            <a:pPr>
              <a:buFont typeface="Arial" pitchFamily="34" charset="0"/>
              <a:buChar char="•"/>
            </a:pPr>
            <a:r>
              <a:rPr lang="en-US" sz="3200" dirty="0" smtClean="0">
                <a:solidFill>
                  <a:srgbClr val="006576"/>
                </a:solidFill>
              </a:rPr>
              <a:t>Mission</a:t>
            </a:r>
          </a:p>
          <a:p>
            <a:pPr>
              <a:buFont typeface="Arial" pitchFamily="34" charset="0"/>
              <a:buChar char="•"/>
            </a:pPr>
            <a:r>
              <a:rPr lang="en-US" sz="3200" dirty="0" smtClean="0">
                <a:solidFill>
                  <a:srgbClr val="006576"/>
                </a:solidFill>
              </a:rPr>
              <a:t>Core Services</a:t>
            </a:r>
          </a:p>
          <a:p>
            <a:pPr>
              <a:buFont typeface="Arial" pitchFamily="34" charset="0"/>
              <a:buChar char="•"/>
            </a:pPr>
            <a:r>
              <a:rPr lang="en-US" sz="3200" dirty="0" smtClean="0">
                <a:solidFill>
                  <a:srgbClr val="006576"/>
                </a:solidFill>
              </a:rPr>
              <a:t>Organization Structure</a:t>
            </a:r>
          </a:p>
          <a:p>
            <a:pPr>
              <a:buFont typeface="Arial" pitchFamily="34" charset="0"/>
              <a:buChar char="•"/>
            </a:pPr>
            <a:r>
              <a:rPr lang="en-US" sz="3200" dirty="0" smtClean="0">
                <a:solidFill>
                  <a:srgbClr val="006576"/>
                </a:solidFill>
              </a:rPr>
              <a:t>Accomplishments</a:t>
            </a:r>
          </a:p>
          <a:p>
            <a:pPr>
              <a:buFont typeface="Arial" pitchFamily="34" charset="0"/>
              <a:buChar char="•"/>
            </a:pPr>
            <a:r>
              <a:rPr lang="en-US" sz="3200" dirty="0" smtClean="0">
                <a:solidFill>
                  <a:srgbClr val="006576"/>
                </a:solidFill>
              </a:rPr>
              <a:t>Leg Finance </a:t>
            </a:r>
            <a:r>
              <a:rPr lang="en-US" sz="3200" dirty="0" err="1" smtClean="0">
                <a:solidFill>
                  <a:srgbClr val="006576"/>
                </a:solidFill>
              </a:rPr>
              <a:t>Lookback</a:t>
            </a:r>
            <a:r>
              <a:rPr lang="en-US" sz="3200" dirty="0" smtClean="0">
                <a:solidFill>
                  <a:srgbClr val="006576"/>
                </a:solidFill>
              </a:rPr>
              <a:t> </a:t>
            </a:r>
          </a:p>
          <a:p>
            <a:pPr>
              <a:buFont typeface="Arial" pitchFamily="34" charset="0"/>
              <a:buChar char="•"/>
            </a:pPr>
            <a:endParaRPr lang="en-US" sz="3200" dirty="0" smtClean="0">
              <a:solidFill>
                <a:srgbClr val="006576"/>
              </a:solidFill>
            </a:endParaRPr>
          </a:p>
          <a:p>
            <a:pPr>
              <a:buFont typeface="Arial" pitchFamily="34" charset="0"/>
              <a:buChar char="•"/>
            </a:pPr>
            <a:endParaRPr lang="en-US" sz="3200" dirty="0" smtClean="0">
              <a:solidFill>
                <a:srgbClr val="006576"/>
              </a:solidFill>
            </a:endParaRPr>
          </a:p>
          <a:p>
            <a:pPr>
              <a:buFont typeface="Arial" pitchFamily="34" charset="0"/>
              <a:buChar char="•"/>
            </a:pPr>
            <a:endParaRPr lang="en-US" sz="3200" dirty="0" smtClean="0">
              <a:solidFill>
                <a:srgbClr val="006576"/>
              </a:solidFill>
            </a:endParaRPr>
          </a:p>
          <a:p>
            <a:pPr>
              <a:buFont typeface="Arial" pitchFamily="34" charset="0"/>
              <a:buChar char="•"/>
            </a:pPr>
            <a:endParaRPr lang="en-US" sz="3200" dirty="0" smtClean="0">
              <a:solidFill>
                <a:srgbClr val="006576"/>
              </a:solidFill>
            </a:endParaRPr>
          </a:p>
          <a:p>
            <a:pPr>
              <a:buFont typeface="Arial" pitchFamily="34" charset="0"/>
              <a:buChar char="•"/>
            </a:pPr>
            <a:r>
              <a:rPr lang="en-US" sz="3200" dirty="0" smtClean="0">
                <a:solidFill>
                  <a:srgbClr val="006576"/>
                </a:solidFill>
              </a:rPr>
              <a:t>FY 2013 Status                   Update</a:t>
            </a:r>
          </a:p>
          <a:p>
            <a:pPr>
              <a:buFont typeface="Arial" pitchFamily="34" charset="0"/>
              <a:buChar char="•"/>
            </a:pPr>
            <a:r>
              <a:rPr lang="en-US" sz="3200" dirty="0" smtClean="0">
                <a:solidFill>
                  <a:srgbClr val="006576"/>
                </a:solidFill>
              </a:rPr>
              <a:t>Division Challenges</a:t>
            </a:r>
          </a:p>
          <a:p>
            <a:pPr>
              <a:buFont typeface="Arial" pitchFamily="34" charset="0"/>
              <a:buChar char="•"/>
            </a:pPr>
            <a:r>
              <a:rPr lang="en-US" sz="3200" dirty="0" smtClean="0">
                <a:solidFill>
                  <a:srgbClr val="006576"/>
                </a:solidFill>
              </a:rPr>
              <a:t>FY 2014 Increments</a:t>
            </a:r>
          </a:p>
          <a:p>
            <a:pPr>
              <a:buFont typeface="Arial" pitchFamily="34" charset="0"/>
              <a:buChar char="•"/>
            </a:pPr>
            <a:r>
              <a:rPr lang="en-US" sz="3200" dirty="0" smtClean="0">
                <a:solidFill>
                  <a:srgbClr val="006576"/>
                </a:solidFill>
              </a:rPr>
              <a:t>New Performance Measures</a:t>
            </a:r>
          </a:p>
          <a:p>
            <a:endParaRPr lang="en-US" b="1" dirty="0" smtClean="0"/>
          </a:p>
          <a:p>
            <a:endParaRPr lang="en-US" b="1" dirty="0" smtClean="0"/>
          </a:p>
          <a:p>
            <a:endParaRPr lang="en-US" b="1"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600200"/>
            <a:ext cx="8991600" cy="5201424"/>
          </a:xfrm>
          <a:prstGeom prst="rect">
            <a:avLst/>
          </a:prstGeom>
          <a:noFill/>
        </p:spPr>
        <p:txBody>
          <a:bodyPr wrap="square" rtlCol="0">
            <a:spAutoFit/>
          </a:bodyPr>
          <a:lstStyle/>
          <a:p>
            <a:r>
              <a:rPr lang="en-US" sz="2800" dirty="0" smtClean="0">
                <a:solidFill>
                  <a:srgbClr val="006576"/>
                </a:solidFill>
              </a:rPr>
              <a:t>NEW PERFORMANCE MEASURES</a:t>
            </a:r>
          </a:p>
          <a:p>
            <a:r>
              <a:rPr lang="en-US" sz="2400" dirty="0" smtClean="0">
                <a:solidFill>
                  <a:srgbClr val="006576"/>
                </a:solidFill>
              </a:rPr>
              <a:t>Priority I – Health &amp; Wellness Across the Lifespan</a:t>
            </a:r>
          </a:p>
          <a:p>
            <a:endParaRPr lang="en-US" dirty="0" smtClean="0">
              <a:solidFill>
                <a:srgbClr val="006576"/>
              </a:solidFill>
            </a:endParaRPr>
          </a:p>
          <a:p>
            <a:r>
              <a:rPr lang="en-US" sz="2400" dirty="0" smtClean="0">
                <a:solidFill>
                  <a:srgbClr val="006576"/>
                </a:solidFill>
              </a:rPr>
              <a:t>Core Service B. Provide Quality of Life in a Safe Living Environment for Alaskans</a:t>
            </a:r>
          </a:p>
          <a:p>
            <a:endParaRPr lang="en-US" sz="2400" dirty="0" smtClean="0">
              <a:solidFill>
                <a:srgbClr val="006576"/>
              </a:solidFill>
            </a:endParaRPr>
          </a:p>
          <a:p>
            <a:r>
              <a:rPr lang="en-US" sz="2400" dirty="0" smtClean="0">
                <a:solidFill>
                  <a:srgbClr val="006576"/>
                </a:solidFill>
              </a:rPr>
              <a:t>Outcome 3. Alaskans with disabilities live safely in the least restrictive environment</a:t>
            </a:r>
          </a:p>
          <a:p>
            <a:pPr>
              <a:buFont typeface="Wingdings" pitchFamily="2" charset="2"/>
              <a:buChar char="Ø"/>
            </a:pPr>
            <a:r>
              <a:rPr lang="en-US" sz="2400" dirty="0" smtClean="0">
                <a:solidFill>
                  <a:srgbClr val="006576"/>
                </a:solidFill>
              </a:rPr>
              <a:t>  Percent of Alaskans who are receiving community-based Long Term Service &amp; Supports</a:t>
            </a:r>
          </a:p>
          <a:p>
            <a:pPr lvl="1">
              <a:buFont typeface="Wingdings" pitchFamily="2" charset="2"/>
              <a:buChar char="ü"/>
            </a:pPr>
            <a:r>
              <a:rPr lang="en-US" sz="2400" dirty="0" smtClean="0">
                <a:solidFill>
                  <a:srgbClr val="006576"/>
                </a:solidFill>
              </a:rPr>
              <a:t>	Average cost for waiver eligible Alaskans who are living in ICF\IID or nursing homes vs. those living independently with Long Term Services &amp; Supports	</a:t>
            </a:r>
          </a:p>
          <a:p>
            <a:r>
              <a:rPr lang="en-US" dirty="0" smtClean="0">
                <a:solidFill>
                  <a:srgbClr val="006576"/>
                </a:solidFill>
              </a:rPr>
              <a:t>		</a:t>
            </a:r>
            <a:endParaRPr lang="en-US" dirty="0">
              <a:solidFill>
                <a:srgbClr val="006576"/>
              </a:solidFill>
            </a:endParaRPr>
          </a:p>
        </p:txBody>
      </p:sp>
      <p:sp>
        <p:nvSpPr>
          <p:cNvPr id="4" name="TextBox 3"/>
          <p:cNvSpPr txBox="1"/>
          <p:nvPr/>
        </p:nvSpPr>
        <p:spPr>
          <a:xfrm>
            <a:off x="6781800" y="6096000"/>
            <a:ext cx="2133600" cy="369332"/>
          </a:xfrm>
          <a:prstGeom prst="rect">
            <a:avLst/>
          </a:prstGeom>
          <a:noFill/>
        </p:spPr>
        <p:txBody>
          <a:bodyPr wrap="square" rtlCol="0">
            <a:spAutoFit/>
          </a:bodyPr>
          <a:lstStyle/>
          <a:p>
            <a:r>
              <a:rPr lang="en-US" dirty="0" smtClean="0">
                <a:solidFill>
                  <a:srgbClr val="006576"/>
                </a:solidFill>
              </a:rPr>
              <a:t>BOB pages 390-392</a:t>
            </a:r>
            <a:endParaRPr lang="en-US" dirty="0">
              <a:solidFill>
                <a:srgbClr val="006576"/>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371600"/>
            <a:ext cx="9144000" cy="4493538"/>
          </a:xfrm>
          <a:prstGeom prst="rect">
            <a:avLst/>
          </a:prstGeom>
          <a:noFill/>
        </p:spPr>
        <p:txBody>
          <a:bodyPr wrap="square" rtlCol="0">
            <a:spAutoFit/>
          </a:bodyPr>
          <a:lstStyle/>
          <a:p>
            <a:r>
              <a:rPr lang="en-US" sz="2800" dirty="0" smtClean="0">
                <a:solidFill>
                  <a:srgbClr val="006576"/>
                </a:solidFill>
              </a:rPr>
              <a:t>NEW PERFORMANCE MEASURES </a:t>
            </a:r>
            <a:r>
              <a:rPr lang="en-US" sz="1400" dirty="0" smtClean="0">
                <a:solidFill>
                  <a:srgbClr val="006576"/>
                </a:solidFill>
              </a:rPr>
              <a:t>(cont’d)</a:t>
            </a:r>
          </a:p>
          <a:p>
            <a:r>
              <a:rPr lang="en-US" sz="2400" dirty="0" smtClean="0">
                <a:solidFill>
                  <a:srgbClr val="006576"/>
                </a:solidFill>
              </a:rPr>
              <a:t>Priority III. Safe &amp; Responsible Individuals, Families and Communities</a:t>
            </a:r>
          </a:p>
          <a:p>
            <a:endParaRPr lang="en-US" sz="2400" dirty="0" smtClean="0">
              <a:solidFill>
                <a:srgbClr val="006576"/>
              </a:solidFill>
            </a:endParaRPr>
          </a:p>
          <a:p>
            <a:r>
              <a:rPr lang="en-US" sz="2400" dirty="0" smtClean="0">
                <a:solidFill>
                  <a:srgbClr val="006576"/>
                </a:solidFill>
              </a:rPr>
              <a:t>Core Service B. Protect Vulnerable Alaskans</a:t>
            </a:r>
          </a:p>
          <a:p>
            <a:r>
              <a:rPr lang="en-US" sz="2400" dirty="0" smtClean="0">
                <a:solidFill>
                  <a:srgbClr val="006576"/>
                </a:solidFill>
              </a:rPr>
              <a:t>Outcome 2. Alaskan adults at risk of maltreatment are protected from abuse, neglect and exploitation</a:t>
            </a:r>
          </a:p>
          <a:p>
            <a:pPr>
              <a:buFont typeface="Wingdings" pitchFamily="2" charset="2"/>
              <a:buChar char="Ø"/>
            </a:pPr>
            <a:r>
              <a:rPr lang="en-US" sz="2400" dirty="0" smtClean="0">
                <a:solidFill>
                  <a:srgbClr val="006576"/>
                </a:solidFill>
              </a:rPr>
              <a:t>  Percent of Alaskan adults with substantiated reports of abuse &amp; neglect</a:t>
            </a:r>
          </a:p>
          <a:p>
            <a:pPr lvl="1">
              <a:buFont typeface="Wingdings" pitchFamily="2" charset="2"/>
              <a:buChar char="ü"/>
            </a:pPr>
            <a:r>
              <a:rPr lang="en-US" sz="2400" dirty="0" smtClean="0">
                <a:solidFill>
                  <a:srgbClr val="006576"/>
                </a:solidFill>
              </a:rPr>
              <a:t>	Average time to initiate an investigation</a:t>
            </a:r>
          </a:p>
          <a:p>
            <a:pPr lvl="1">
              <a:buFont typeface="Wingdings" pitchFamily="2" charset="2"/>
              <a:buChar char="ü"/>
            </a:pPr>
            <a:r>
              <a:rPr lang="en-US" sz="2400" dirty="0" smtClean="0">
                <a:solidFill>
                  <a:srgbClr val="006576"/>
                </a:solidFill>
              </a:rPr>
              <a:t>   Percent of safety assessments concluded within required timeframes	</a:t>
            </a:r>
          </a:p>
          <a:p>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2997200" y="1524000"/>
            <a:ext cx="6146800" cy="3688080"/>
          </a:xfrm>
          <a:prstGeom prst="rect">
            <a:avLst/>
          </a:prstGeom>
          <a:noFill/>
          <a:ln w="9525">
            <a:noFill/>
            <a:miter lim="800000"/>
            <a:headEnd/>
            <a:tailEnd/>
          </a:ln>
        </p:spPr>
      </p:pic>
      <p:sp>
        <p:nvSpPr>
          <p:cNvPr id="3" name="TextBox 2"/>
          <p:cNvSpPr txBox="1"/>
          <p:nvPr/>
        </p:nvSpPr>
        <p:spPr>
          <a:xfrm>
            <a:off x="228600" y="1981200"/>
            <a:ext cx="8534400" cy="523220"/>
          </a:xfrm>
          <a:prstGeom prst="rect">
            <a:avLst/>
          </a:prstGeom>
          <a:noFill/>
        </p:spPr>
        <p:txBody>
          <a:bodyPr wrap="square" rtlCol="0">
            <a:spAutoFit/>
          </a:bodyPr>
          <a:lstStyle/>
          <a:p>
            <a:r>
              <a:rPr lang="en-US" sz="2800" i="1" spc="-50" dirty="0" smtClean="0">
                <a:solidFill>
                  <a:srgbClr val="006576"/>
                </a:solidFill>
                <a:latin typeface="Arial" pitchFamily="34" charset="0"/>
                <a:cs typeface="Arial" pitchFamily="34" charset="0"/>
              </a:rPr>
              <a:t>Thank you …</a:t>
            </a:r>
            <a:endParaRPr lang="en-US" sz="2800" i="1" spc="-50" dirty="0">
              <a:solidFill>
                <a:srgbClr val="006576"/>
              </a:solidFill>
              <a:latin typeface="Arial" pitchFamily="34" charset="0"/>
              <a:cs typeface="Arial" pitchFamily="34" charset="0"/>
            </a:endParaRPr>
          </a:p>
        </p:txBody>
      </p:sp>
      <p:sp>
        <p:nvSpPr>
          <p:cNvPr id="5" name="TextBox 4"/>
          <p:cNvSpPr txBox="1"/>
          <p:nvPr/>
        </p:nvSpPr>
        <p:spPr>
          <a:xfrm>
            <a:off x="0" y="2651915"/>
            <a:ext cx="9144000" cy="1028423"/>
          </a:xfrm>
          <a:prstGeom prst="rect">
            <a:avLst/>
          </a:prstGeom>
          <a:noFill/>
        </p:spPr>
        <p:txBody>
          <a:bodyPr wrap="square" rtlCol="0">
            <a:spAutoFit/>
          </a:bodyPr>
          <a:lstStyle/>
          <a:p>
            <a:pPr marL="457200" lvl="0" indent="-457200" algn="ctr">
              <a:lnSpc>
                <a:spcPct val="200000"/>
              </a:lnSpc>
            </a:pPr>
            <a:r>
              <a:rPr lang="en-US" sz="3600" dirty="0" smtClean="0">
                <a:solidFill>
                  <a:srgbClr val="006576"/>
                </a:solidFill>
                <a:latin typeface="Arial" pitchFamily="34" charset="0"/>
                <a:cs typeface="Arial" pitchFamily="34" charset="0"/>
              </a:rPr>
              <a:t>Questions?</a:t>
            </a:r>
            <a:endParaRPr lang="en-US" sz="3600" dirty="0">
              <a:solidFill>
                <a:srgbClr val="006576"/>
              </a:solidFill>
              <a:latin typeface="Arial" pitchFamily="34" charset="0"/>
              <a:cs typeface="Arial" pitchFamily="34" charset="0"/>
            </a:endParaRPr>
          </a:p>
        </p:txBody>
      </p:sp>
      <p:cxnSp>
        <p:nvCxnSpPr>
          <p:cNvPr id="6" name="Straight Connector 5"/>
          <p:cNvCxnSpPr/>
          <p:nvPr/>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7818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1" name="Picture 3" descr="C:\Documents and Settings\jcgibbens\Local Settings\Temporary Internet Files\Content.IE5\CQSRCQVW\MP900430769[1].jpg"/>
          <p:cNvPicPr>
            <a:picLocks noChangeAspect="1" noChangeArrowheads="1"/>
          </p:cNvPicPr>
          <p:nvPr/>
        </p:nvPicPr>
        <p:blipFill>
          <a:blip r:embed="rId4" cstate="print"/>
          <a:srcRect/>
          <a:stretch>
            <a:fillRect/>
          </a:stretch>
        </p:blipFill>
        <p:spPr bwMode="auto">
          <a:xfrm>
            <a:off x="0" y="5486400"/>
            <a:ext cx="1524000" cy="1371600"/>
          </a:xfrm>
          <a:prstGeom prst="rect">
            <a:avLst/>
          </a:prstGeom>
          <a:noFill/>
        </p:spPr>
      </p:pic>
      <p:pic>
        <p:nvPicPr>
          <p:cNvPr id="1026" name="Picture 2" descr="C:\Documents and Settings\jcgibbens\Local Settings\Temporary Internet Files\Content.IE5\NPXZYUAM\MP900289162[1].jpg"/>
          <p:cNvPicPr>
            <a:picLocks noChangeAspect="1" noChangeArrowheads="1"/>
          </p:cNvPicPr>
          <p:nvPr/>
        </p:nvPicPr>
        <p:blipFill>
          <a:blip r:embed="rId5" cstate="print"/>
          <a:srcRect/>
          <a:stretch>
            <a:fillRect/>
          </a:stretch>
        </p:blipFill>
        <p:spPr bwMode="auto">
          <a:xfrm>
            <a:off x="4419600" y="5486400"/>
            <a:ext cx="1524000" cy="1371600"/>
          </a:xfrm>
          <a:prstGeom prst="rect">
            <a:avLst/>
          </a:prstGeom>
          <a:noFill/>
        </p:spPr>
      </p:pic>
      <p:pic>
        <p:nvPicPr>
          <p:cNvPr id="15" name="Picture 7" descr="C:\Documents and Settings\jcgibbens\Local Settings\Temporary Internet Files\Content.IE5\6TCFAPSX\MPPH02922J0000[1].jpg"/>
          <p:cNvPicPr>
            <a:picLocks noChangeAspect="1" noChangeArrowheads="1"/>
          </p:cNvPicPr>
          <p:nvPr/>
        </p:nvPicPr>
        <p:blipFill>
          <a:blip r:embed="rId6" cstate="print"/>
          <a:srcRect/>
          <a:stretch>
            <a:fillRect/>
          </a:stretch>
        </p:blipFill>
        <p:spPr bwMode="auto">
          <a:xfrm>
            <a:off x="2971800" y="5486400"/>
            <a:ext cx="1447800" cy="1371600"/>
          </a:xfrm>
          <a:prstGeom prst="rect">
            <a:avLst/>
          </a:prstGeom>
          <a:noFill/>
          <a:ln w="9525">
            <a:noFill/>
            <a:miter lim="800000"/>
            <a:headEnd/>
            <a:tailEnd/>
          </a:ln>
        </p:spPr>
      </p:pic>
      <p:pic>
        <p:nvPicPr>
          <p:cNvPr id="17" name="Picture 2" descr="C:\Documents and Settings\jcgibbens\Local Settings\Temporary Internet Files\Content.IE5\BXPALN6S\MP900444270[1].jpg"/>
          <p:cNvPicPr>
            <a:picLocks noChangeAspect="1" noChangeArrowheads="1"/>
          </p:cNvPicPr>
          <p:nvPr/>
        </p:nvPicPr>
        <p:blipFill>
          <a:blip r:embed="rId7" cstate="print"/>
          <a:srcRect/>
          <a:stretch>
            <a:fillRect/>
          </a:stretch>
        </p:blipFill>
        <p:spPr bwMode="auto">
          <a:xfrm>
            <a:off x="5943600" y="5486400"/>
            <a:ext cx="1870710" cy="1371600"/>
          </a:xfrm>
          <a:prstGeom prst="rect">
            <a:avLst/>
          </a:prstGeom>
          <a:noFill/>
        </p:spPr>
      </p:pic>
      <p:pic>
        <p:nvPicPr>
          <p:cNvPr id="18" name="Picture 8" descr="C:\Documents and Settings\jcgibbens\Local Settings\Temporary Internet Files\Content.IE5\NPXZYUAM\MP900314362[1].jpg"/>
          <p:cNvPicPr>
            <a:picLocks noChangeAspect="1" noChangeArrowheads="1"/>
          </p:cNvPicPr>
          <p:nvPr/>
        </p:nvPicPr>
        <p:blipFill>
          <a:blip r:embed="rId8" cstate="print"/>
          <a:srcRect/>
          <a:stretch>
            <a:fillRect/>
          </a:stretch>
        </p:blipFill>
        <p:spPr bwMode="auto">
          <a:xfrm>
            <a:off x="1524000" y="5486400"/>
            <a:ext cx="1496291" cy="1371600"/>
          </a:xfrm>
          <a:prstGeom prst="rect">
            <a:avLst/>
          </a:prstGeom>
          <a:noFill/>
        </p:spPr>
      </p:pic>
      <p:pic>
        <p:nvPicPr>
          <p:cNvPr id="1035" name="Picture 11" descr="C:\Documents and Settings\jcgibbens\Local Settings\Temporary Internet Files\Content.IE5\T6C4RGIH\MP900407497[1].jpg"/>
          <p:cNvPicPr>
            <a:picLocks noChangeAspect="1" noChangeArrowheads="1"/>
          </p:cNvPicPr>
          <p:nvPr/>
        </p:nvPicPr>
        <p:blipFill>
          <a:blip r:embed="rId9" cstate="print"/>
          <a:srcRect/>
          <a:stretch>
            <a:fillRect/>
          </a:stretch>
        </p:blipFill>
        <p:spPr bwMode="auto">
          <a:xfrm>
            <a:off x="7772401" y="5486400"/>
            <a:ext cx="1371600" cy="13716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0" y="6629400"/>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57150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620000" y="5029200"/>
            <a:ext cx="1524000" cy="369332"/>
          </a:xfrm>
          <a:prstGeom prst="rect">
            <a:avLst/>
          </a:prstGeom>
          <a:noFill/>
        </p:spPr>
        <p:txBody>
          <a:bodyPr wrap="square" rtlCol="0">
            <a:spAutoFit/>
          </a:bodyPr>
          <a:lstStyle/>
          <a:p>
            <a:r>
              <a:rPr lang="en-US" dirty="0" smtClean="0">
                <a:solidFill>
                  <a:schemeClr val="accent5">
                    <a:lumMod val="50000"/>
                  </a:schemeClr>
                </a:solidFill>
              </a:rPr>
              <a:t>BOB</a:t>
            </a:r>
            <a:r>
              <a:rPr lang="en-US" baseline="0" dirty="0" smtClean="0">
                <a:solidFill>
                  <a:schemeClr val="accent5">
                    <a:lumMod val="50000"/>
                  </a:schemeClr>
                </a:solidFill>
              </a:rPr>
              <a:t> p. 350</a:t>
            </a:r>
            <a:endParaRPr lang="en-US" dirty="0">
              <a:solidFill>
                <a:schemeClr val="accent5">
                  <a:lumMod val="50000"/>
                </a:schemeClr>
              </a:solidFill>
            </a:endParaRPr>
          </a:p>
        </p:txBody>
      </p:sp>
      <p:sp>
        <p:nvSpPr>
          <p:cNvPr id="16" name="TextBox 15"/>
          <p:cNvSpPr txBox="1"/>
          <p:nvPr/>
        </p:nvSpPr>
        <p:spPr>
          <a:xfrm>
            <a:off x="838200" y="4800600"/>
            <a:ext cx="184731" cy="369332"/>
          </a:xfrm>
          <a:prstGeom prst="rect">
            <a:avLst/>
          </a:prstGeom>
          <a:noFill/>
        </p:spPr>
        <p:txBody>
          <a:bodyPr wrap="none" rtlCol="0">
            <a:spAutoFit/>
          </a:bodyPr>
          <a:lstStyle/>
          <a:p>
            <a:endParaRPr lang="en-US" dirty="0"/>
          </a:p>
        </p:txBody>
      </p:sp>
      <p:sp>
        <p:nvSpPr>
          <p:cNvPr id="17" name="TextBox 16"/>
          <p:cNvSpPr txBox="1"/>
          <p:nvPr/>
        </p:nvSpPr>
        <p:spPr>
          <a:xfrm>
            <a:off x="228600" y="1600200"/>
            <a:ext cx="8534400" cy="3385542"/>
          </a:xfrm>
          <a:prstGeom prst="rect">
            <a:avLst/>
          </a:prstGeom>
          <a:noFill/>
        </p:spPr>
        <p:txBody>
          <a:bodyPr wrap="square" rtlCol="0">
            <a:spAutoFit/>
          </a:bodyPr>
          <a:lstStyle/>
          <a:p>
            <a:r>
              <a:rPr lang="en-US" sz="2800" b="1" dirty="0" smtClean="0">
                <a:solidFill>
                  <a:srgbClr val="006576"/>
                </a:solidFill>
              </a:rPr>
              <a:t>MISSION</a:t>
            </a:r>
          </a:p>
          <a:p>
            <a:endParaRPr lang="en-US" sz="2800" b="1" dirty="0" smtClean="0">
              <a:solidFill>
                <a:srgbClr val="006576"/>
              </a:solidFill>
            </a:endParaRPr>
          </a:p>
          <a:p>
            <a:r>
              <a:rPr lang="en-US" sz="2800" b="1" dirty="0" smtClean="0">
                <a:solidFill>
                  <a:srgbClr val="006576"/>
                </a:solidFill>
              </a:rPr>
              <a:t>Senior &amp; Disabilities Services promotes health, well being and safety for individuals with disabilities, seniors and vulnerable adults by facilitating access to quality services and supports that foster independence, personal choice and dignity.</a:t>
            </a:r>
          </a:p>
          <a:p>
            <a:endParaRPr lang="en-US" dirty="0"/>
          </a:p>
        </p:txBody>
      </p:sp>
      <p:pic>
        <p:nvPicPr>
          <p:cNvPr id="17414" name="Picture 6" descr="C:\Documents and Settings\jcgibbens\Local Settings\Temporary Internet Files\Content.IE5\J1GEBEMM\MP900407501[1].jpg"/>
          <p:cNvPicPr>
            <a:picLocks noChangeAspect="1" noChangeArrowheads="1"/>
          </p:cNvPicPr>
          <p:nvPr/>
        </p:nvPicPr>
        <p:blipFill>
          <a:blip r:embed="rId3" cstate="print"/>
          <a:srcRect/>
          <a:stretch>
            <a:fillRect/>
          </a:stretch>
        </p:blipFill>
        <p:spPr bwMode="auto">
          <a:xfrm>
            <a:off x="1524000" y="5486400"/>
            <a:ext cx="1524000" cy="1371600"/>
          </a:xfrm>
          <a:prstGeom prst="rect">
            <a:avLst/>
          </a:prstGeom>
          <a:noFill/>
        </p:spPr>
      </p:pic>
      <p:pic>
        <p:nvPicPr>
          <p:cNvPr id="17415" name="Picture 7" descr="C:\Documents and Settings\jcgibbens\Local Settings\Temporary Internet Files\Content.IE5\T8TKQQ9R\MP900422366[1].jpg"/>
          <p:cNvPicPr>
            <a:picLocks noChangeAspect="1" noChangeArrowheads="1"/>
          </p:cNvPicPr>
          <p:nvPr/>
        </p:nvPicPr>
        <p:blipFill>
          <a:blip r:embed="rId4" cstate="print"/>
          <a:srcRect/>
          <a:stretch>
            <a:fillRect/>
          </a:stretch>
        </p:blipFill>
        <p:spPr bwMode="auto">
          <a:xfrm>
            <a:off x="7543800" y="5486400"/>
            <a:ext cx="1600200" cy="1371600"/>
          </a:xfrm>
          <a:prstGeom prst="rect">
            <a:avLst/>
          </a:prstGeom>
          <a:noFill/>
        </p:spPr>
      </p:pic>
      <p:pic>
        <p:nvPicPr>
          <p:cNvPr id="17416" name="Picture 8" descr="C:\Documents and Settings\jcgibbens\Local Settings\Temporary Internet Files\Content.IE5\NPXZYUAM\MP900314362[1].jpg"/>
          <p:cNvPicPr>
            <a:picLocks noChangeAspect="1" noChangeArrowheads="1"/>
          </p:cNvPicPr>
          <p:nvPr/>
        </p:nvPicPr>
        <p:blipFill>
          <a:blip r:embed="rId5" cstate="print"/>
          <a:srcRect/>
          <a:stretch>
            <a:fillRect/>
          </a:stretch>
        </p:blipFill>
        <p:spPr bwMode="auto">
          <a:xfrm>
            <a:off x="2971800" y="5486400"/>
            <a:ext cx="1496291" cy="1371600"/>
          </a:xfrm>
          <a:prstGeom prst="rect">
            <a:avLst/>
          </a:prstGeom>
          <a:noFill/>
        </p:spPr>
      </p:pic>
      <p:pic>
        <p:nvPicPr>
          <p:cNvPr id="17418" name="Picture 10" descr="C:\Documents and Settings\jcgibbens\Local Settings\Temporary Internet Files\Content.IE5\8HSR3AWZ\MP900422365[1].jpg"/>
          <p:cNvPicPr>
            <a:picLocks noChangeAspect="1" noChangeArrowheads="1"/>
          </p:cNvPicPr>
          <p:nvPr/>
        </p:nvPicPr>
        <p:blipFill>
          <a:blip r:embed="rId6" cstate="print"/>
          <a:srcRect/>
          <a:stretch>
            <a:fillRect/>
          </a:stretch>
        </p:blipFill>
        <p:spPr bwMode="auto">
          <a:xfrm>
            <a:off x="4419600" y="5486400"/>
            <a:ext cx="3124200" cy="1371600"/>
          </a:xfrm>
          <a:prstGeom prst="rect">
            <a:avLst/>
          </a:prstGeom>
          <a:noFill/>
        </p:spPr>
      </p:pic>
      <p:pic>
        <p:nvPicPr>
          <p:cNvPr id="17420" name="Picture 12" descr="C:\Documents and Settings\jcgibbens\Local Settings\Temporary Internet Files\Content.IE5\JQ9VCH0O\MP900402673[1].jpg"/>
          <p:cNvPicPr>
            <a:picLocks noChangeAspect="1" noChangeArrowheads="1"/>
          </p:cNvPicPr>
          <p:nvPr/>
        </p:nvPicPr>
        <p:blipFill>
          <a:blip r:embed="rId7" cstate="print"/>
          <a:srcRect/>
          <a:stretch>
            <a:fillRect/>
          </a:stretch>
        </p:blipFill>
        <p:spPr bwMode="auto">
          <a:xfrm>
            <a:off x="0" y="5486400"/>
            <a:ext cx="1524000" cy="1371600"/>
          </a:xfrm>
          <a:prstGeom prst="rect">
            <a:avLst/>
          </a:prstGeom>
          <a:noFill/>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600200"/>
            <a:ext cx="8534400" cy="5632311"/>
          </a:xfrm>
          <a:prstGeom prst="rect">
            <a:avLst/>
          </a:prstGeom>
          <a:noFill/>
        </p:spPr>
        <p:txBody>
          <a:bodyPr wrap="square" rtlCol="0">
            <a:spAutoFit/>
          </a:bodyPr>
          <a:lstStyle/>
          <a:p>
            <a:pPr algn="ctr"/>
            <a:r>
              <a:rPr lang="en-US" sz="2800" spc="-50" dirty="0" smtClean="0">
                <a:solidFill>
                  <a:srgbClr val="006576"/>
                </a:solidFill>
                <a:latin typeface="Arial" pitchFamily="34" charset="0"/>
                <a:cs typeface="Arial" pitchFamily="34" charset="0"/>
              </a:rPr>
              <a:t>Core Services</a:t>
            </a:r>
          </a:p>
          <a:p>
            <a:pPr>
              <a:buFont typeface="Arial" pitchFamily="34" charset="0"/>
              <a:buChar char="•"/>
            </a:pPr>
            <a:r>
              <a:rPr lang="en-US" sz="2400" spc="-50" dirty="0" smtClean="0">
                <a:solidFill>
                  <a:srgbClr val="006576"/>
                </a:solidFill>
                <a:latin typeface="Arial" pitchFamily="34" charset="0"/>
                <a:cs typeface="Arial" pitchFamily="34" charset="0"/>
              </a:rPr>
              <a:t>Provide protection of vulnerable adults</a:t>
            </a:r>
          </a:p>
          <a:p>
            <a:pPr>
              <a:buFont typeface="Arial" pitchFamily="34" charset="0"/>
              <a:buChar char="•"/>
            </a:pPr>
            <a:r>
              <a:rPr lang="en-US" sz="2400" spc="-50" dirty="0" smtClean="0">
                <a:solidFill>
                  <a:srgbClr val="006576"/>
                </a:solidFill>
                <a:latin typeface="Arial" pitchFamily="34" charset="0"/>
                <a:cs typeface="Arial" pitchFamily="34" charset="0"/>
              </a:rPr>
              <a:t>Provide Nursing Facility Services</a:t>
            </a:r>
          </a:p>
          <a:p>
            <a:pPr>
              <a:buFont typeface="Arial" pitchFamily="34" charset="0"/>
              <a:buChar char="•"/>
            </a:pPr>
            <a:r>
              <a:rPr lang="en-US" sz="2400" spc="-50" dirty="0" smtClean="0">
                <a:solidFill>
                  <a:srgbClr val="006576"/>
                </a:solidFill>
                <a:latin typeface="Arial" pitchFamily="34" charset="0"/>
                <a:cs typeface="Arial" pitchFamily="34" charset="0"/>
              </a:rPr>
              <a:t>Provide Personal Care Services</a:t>
            </a:r>
          </a:p>
          <a:p>
            <a:pPr>
              <a:buFont typeface="Arial" pitchFamily="34" charset="0"/>
              <a:buChar char="•"/>
            </a:pPr>
            <a:r>
              <a:rPr lang="en-US" sz="2400" spc="-50" dirty="0" smtClean="0">
                <a:solidFill>
                  <a:srgbClr val="006576"/>
                </a:solidFill>
                <a:latin typeface="Arial" pitchFamily="34" charset="0"/>
                <a:cs typeface="Arial" pitchFamily="34" charset="0"/>
              </a:rPr>
              <a:t>Provide Medicaid Waiver Services via 4 waivers</a:t>
            </a:r>
          </a:p>
          <a:p>
            <a:pPr lvl="1">
              <a:buFont typeface="Wingdings" pitchFamily="2" charset="2"/>
              <a:buChar char="ü"/>
            </a:pPr>
            <a:r>
              <a:rPr lang="en-US" sz="2400" spc="-50" dirty="0" smtClean="0">
                <a:solidFill>
                  <a:srgbClr val="006576"/>
                </a:solidFill>
                <a:latin typeface="Arial" pitchFamily="34" charset="0"/>
                <a:cs typeface="Arial" pitchFamily="34" charset="0"/>
              </a:rPr>
              <a:t>	Alaskans Living Independently(formerly Older Alaskans)</a:t>
            </a:r>
          </a:p>
          <a:p>
            <a:pPr lvl="1">
              <a:buFont typeface="Wingdings" pitchFamily="2" charset="2"/>
              <a:buChar char="ü"/>
            </a:pPr>
            <a:r>
              <a:rPr lang="en-US" sz="2400" spc="-50" dirty="0" smtClean="0">
                <a:solidFill>
                  <a:srgbClr val="006576"/>
                </a:solidFill>
                <a:latin typeface="Arial" pitchFamily="34" charset="0"/>
                <a:cs typeface="Arial" pitchFamily="34" charset="0"/>
              </a:rPr>
              <a:t>	Adults with Physical &amp; Developmental Disabilities</a:t>
            </a:r>
          </a:p>
          <a:p>
            <a:pPr lvl="1">
              <a:buFont typeface="Wingdings" pitchFamily="2" charset="2"/>
              <a:buChar char="ü"/>
            </a:pPr>
            <a:r>
              <a:rPr lang="en-US" sz="2400" spc="-50" dirty="0" smtClean="0">
                <a:solidFill>
                  <a:srgbClr val="006576"/>
                </a:solidFill>
                <a:latin typeface="Arial" pitchFamily="34" charset="0"/>
                <a:cs typeface="Arial" pitchFamily="34" charset="0"/>
              </a:rPr>
              <a:t>	Intellectual &amp; Developmental Disabilities</a:t>
            </a:r>
          </a:p>
          <a:p>
            <a:pPr lvl="1">
              <a:buFont typeface="Wingdings" pitchFamily="2" charset="2"/>
              <a:buChar char="ü"/>
            </a:pPr>
            <a:r>
              <a:rPr lang="en-US" sz="2400" spc="-50" dirty="0" smtClean="0">
                <a:solidFill>
                  <a:srgbClr val="006576"/>
                </a:solidFill>
                <a:latin typeface="Arial" pitchFamily="34" charset="0"/>
                <a:cs typeface="Arial" pitchFamily="34" charset="0"/>
              </a:rPr>
              <a:t>   Children w/Complex Medical Conditions</a:t>
            </a:r>
          </a:p>
          <a:p>
            <a:r>
              <a:rPr lang="en-US" sz="2800" spc="-50" dirty="0" smtClean="0">
                <a:solidFill>
                  <a:srgbClr val="006576"/>
                </a:solidFill>
                <a:latin typeface="Arial" pitchFamily="34" charset="0"/>
                <a:cs typeface="Arial" pitchFamily="34" charset="0"/>
              </a:rPr>
              <a:t>	</a:t>
            </a:r>
          </a:p>
          <a:p>
            <a:endParaRPr lang="en-US" sz="2800" spc="-50" dirty="0" smtClean="0">
              <a:solidFill>
                <a:srgbClr val="006576"/>
              </a:solidFill>
              <a:latin typeface="Arial" pitchFamily="34" charset="0"/>
              <a:cs typeface="Arial" pitchFamily="34" charset="0"/>
            </a:endParaRPr>
          </a:p>
          <a:p>
            <a:endParaRPr lang="en-US" sz="2800" spc="-50" dirty="0" smtClean="0">
              <a:solidFill>
                <a:srgbClr val="006576"/>
              </a:solidFill>
              <a:latin typeface="Arial" pitchFamily="34" charset="0"/>
              <a:cs typeface="Arial" pitchFamily="34" charset="0"/>
            </a:endParaRPr>
          </a:p>
          <a:p>
            <a:endParaRPr lang="en-US" sz="2800" spc="-50" dirty="0" smtClean="0">
              <a:solidFill>
                <a:srgbClr val="006576"/>
              </a:solidFill>
              <a:latin typeface="Arial" pitchFamily="34" charset="0"/>
              <a:cs typeface="Arial" pitchFamily="34" charset="0"/>
            </a:endParaRPr>
          </a:p>
          <a:p>
            <a:endParaRPr lang="en-US" sz="2800" spc="-50" dirty="0" smtClean="0">
              <a:solidFill>
                <a:srgbClr val="006576"/>
              </a:solidFill>
              <a:latin typeface="Arial" pitchFamily="34" charset="0"/>
              <a:cs typeface="Arial" pitchFamily="34" charset="0"/>
            </a:endParaRPr>
          </a:p>
        </p:txBody>
      </p:sp>
      <p:cxnSp>
        <p:nvCxnSpPr>
          <p:cNvPr id="9" name="Straight Connector 8"/>
          <p:cNvCxnSpPr/>
          <p:nvPr/>
        </p:nvCxnSpPr>
        <p:spPr>
          <a:xfrm>
            <a:off x="0" y="5419726"/>
            <a:ext cx="9144000" cy="0"/>
          </a:xfrm>
          <a:prstGeom prst="line">
            <a:avLst/>
          </a:prstGeom>
          <a:ln w="57150">
            <a:solidFill>
              <a:srgbClr val="00657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781800"/>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seniors.png"/>
          <p:cNvPicPr>
            <a:picLocks noChangeAspect="1"/>
          </p:cNvPicPr>
          <p:nvPr/>
        </p:nvPicPr>
        <p:blipFill>
          <a:blip r:embed="rId3" cstate="print"/>
          <a:stretch>
            <a:fillRect/>
          </a:stretch>
        </p:blipFill>
        <p:spPr>
          <a:xfrm>
            <a:off x="0" y="5419344"/>
            <a:ext cx="9144000" cy="1362456"/>
          </a:xfrm>
          <a:prstGeom prst="rect">
            <a:avLst/>
          </a:prstGeom>
        </p:spPr>
      </p:pic>
      <p:sp>
        <p:nvSpPr>
          <p:cNvPr id="10" name="TextBox 9"/>
          <p:cNvSpPr txBox="1"/>
          <p:nvPr/>
        </p:nvSpPr>
        <p:spPr>
          <a:xfrm>
            <a:off x="6858000" y="4876800"/>
            <a:ext cx="1905000" cy="369332"/>
          </a:xfrm>
          <a:prstGeom prst="rect">
            <a:avLst/>
          </a:prstGeom>
          <a:noFill/>
        </p:spPr>
        <p:txBody>
          <a:bodyPr wrap="square" rtlCol="0">
            <a:spAutoFit/>
          </a:bodyPr>
          <a:lstStyle/>
          <a:p>
            <a:r>
              <a:rPr lang="en-US" dirty="0" smtClean="0">
                <a:solidFill>
                  <a:schemeClr val="accent5">
                    <a:lumMod val="50000"/>
                  </a:schemeClr>
                </a:solidFill>
              </a:rPr>
              <a:t>BOB</a:t>
            </a:r>
            <a:r>
              <a:rPr lang="en-US" baseline="0" dirty="0" smtClean="0">
                <a:solidFill>
                  <a:schemeClr val="accent5">
                    <a:lumMod val="50000"/>
                  </a:schemeClr>
                </a:solidFill>
              </a:rPr>
              <a:t> pp. 350-351  </a:t>
            </a:r>
            <a:endParaRPr lang="en-US" dirty="0">
              <a:solidFill>
                <a:schemeClr val="accent5">
                  <a:lumMod val="50000"/>
                </a:schemeClr>
              </a:solidFill>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304800" y="1371600"/>
            <a:ext cx="8686800" cy="4038600"/>
          </a:xfrm>
        </p:spPr>
        <p:txBody>
          <a:bodyPr/>
          <a:lstStyle/>
          <a:p>
            <a:pPr algn="ctr">
              <a:buNone/>
            </a:pPr>
            <a:r>
              <a:rPr lang="en-US" sz="2800" spc="-50" dirty="0" smtClean="0">
                <a:solidFill>
                  <a:srgbClr val="006576"/>
                </a:solidFill>
              </a:rPr>
              <a:t>Core Services </a:t>
            </a:r>
            <a:r>
              <a:rPr lang="en-US" sz="1400" spc="-50" dirty="0" smtClean="0">
                <a:solidFill>
                  <a:srgbClr val="006576"/>
                </a:solidFill>
              </a:rPr>
              <a:t>(continued)</a:t>
            </a:r>
          </a:p>
          <a:p>
            <a:r>
              <a:rPr lang="en-US" dirty="0" smtClean="0">
                <a:solidFill>
                  <a:srgbClr val="006576"/>
                </a:solidFill>
              </a:rPr>
              <a:t>Provide grants to agencies that serve individuals age 60+ who are at risk of institutionalization</a:t>
            </a:r>
          </a:p>
          <a:p>
            <a:r>
              <a:rPr lang="en-US" dirty="0" smtClean="0">
                <a:solidFill>
                  <a:srgbClr val="006576"/>
                </a:solidFill>
              </a:rPr>
              <a:t>Provide grants to agencies that serve individuals with developmental disabilities and traumatic brain injury</a:t>
            </a:r>
          </a:p>
          <a:p>
            <a:r>
              <a:rPr lang="en-US" dirty="0" smtClean="0">
                <a:solidFill>
                  <a:srgbClr val="006576"/>
                </a:solidFill>
              </a:rPr>
              <a:t>Provide grants to rural remote providers for residential supported living services</a:t>
            </a:r>
          </a:p>
          <a:p>
            <a:r>
              <a:rPr lang="en-US" dirty="0" smtClean="0">
                <a:solidFill>
                  <a:srgbClr val="006576"/>
                </a:solidFill>
              </a:rPr>
              <a:t>Certification, monitoring and oversight of qualified Home &amp; Community-Based service providers</a:t>
            </a:r>
          </a:p>
          <a:p>
            <a:r>
              <a:rPr lang="en-US" dirty="0" smtClean="0">
                <a:solidFill>
                  <a:srgbClr val="006576"/>
                </a:solidFill>
              </a:rPr>
              <a:t>Investigation of critical incidents and complaints related to Home &amp; Community based Services delivery</a:t>
            </a:r>
            <a:endParaRPr lang="en-US" dirty="0">
              <a:solidFill>
                <a:srgbClr val="006576"/>
              </a:solidFill>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l="1667" t="7778" r="-1667" b="-5556"/>
          <a:stretch>
            <a:fillRect/>
          </a:stretch>
        </p:blipFill>
        <p:spPr bwMode="auto">
          <a:xfrm>
            <a:off x="0" y="0"/>
            <a:ext cx="9296400" cy="7239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2209800"/>
            <a:ext cx="8153400" cy="3581400"/>
          </a:xfrm>
        </p:spPr>
        <p:txBody>
          <a:bodyPr/>
          <a:lstStyle/>
          <a:p>
            <a:r>
              <a:rPr lang="en-US" dirty="0" smtClean="0">
                <a:solidFill>
                  <a:srgbClr val="006576"/>
                </a:solidFill>
              </a:rPr>
              <a:t>DD Registry Project</a:t>
            </a:r>
          </a:p>
          <a:p>
            <a:pPr lvl="1"/>
            <a:r>
              <a:rPr lang="en-US" dirty="0" smtClean="0">
                <a:solidFill>
                  <a:srgbClr val="006576"/>
                </a:solidFill>
              </a:rPr>
              <a:t>Reduced DD waitlist 24% in one year</a:t>
            </a:r>
          </a:p>
          <a:p>
            <a:pPr lvl="1"/>
            <a:r>
              <a:rPr lang="en-US" dirty="0" smtClean="0">
                <a:solidFill>
                  <a:srgbClr val="006576"/>
                </a:solidFill>
              </a:rPr>
              <a:t>Still more work to do</a:t>
            </a:r>
          </a:p>
          <a:p>
            <a:endParaRPr lang="en-US" dirty="0" smtClean="0">
              <a:solidFill>
                <a:srgbClr val="006576"/>
              </a:solidFill>
            </a:endParaRPr>
          </a:p>
          <a:p>
            <a:r>
              <a:rPr lang="en-US" dirty="0" smtClean="0">
                <a:solidFill>
                  <a:srgbClr val="006576"/>
                </a:solidFill>
              </a:rPr>
              <a:t>Adult Protective Services $1Million Grant Award</a:t>
            </a:r>
          </a:p>
          <a:p>
            <a:pPr lvl="1"/>
            <a:r>
              <a:rPr lang="en-US" sz="2000" dirty="0" smtClean="0">
                <a:solidFill>
                  <a:srgbClr val="006576"/>
                </a:solidFill>
              </a:rPr>
              <a:t> to test a program to prevent elder abuse, neglect and exploitation over 3 years</a:t>
            </a:r>
            <a:endParaRPr lang="en-US" dirty="0" smtClean="0">
              <a:solidFill>
                <a:srgbClr val="006576"/>
              </a:solidFill>
            </a:endParaRPr>
          </a:p>
          <a:p>
            <a:pPr lvl="1"/>
            <a:r>
              <a:rPr lang="en-US" sz="2000" dirty="0" smtClean="0">
                <a:solidFill>
                  <a:srgbClr val="006576"/>
                </a:solidFill>
              </a:rPr>
              <a:t>First ever federal funding opportunity – 1of 8 national awards</a:t>
            </a:r>
          </a:p>
          <a:p>
            <a:pPr lvl="1"/>
            <a:endParaRPr lang="en-US" sz="2000" dirty="0" smtClean="0">
              <a:solidFill>
                <a:srgbClr val="006576"/>
              </a:solidFill>
            </a:endParaRPr>
          </a:p>
          <a:p>
            <a:endParaRPr lang="en-US" dirty="0" smtClean="0"/>
          </a:p>
          <a:p>
            <a:endParaRPr lang="en-US" dirty="0" smtClean="0"/>
          </a:p>
        </p:txBody>
      </p:sp>
      <p:sp>
        <p:nvSpPr>
          <p:cNvPr id="4" name="TextBox 3"/>
          <p:cNvSpPr txBox="1"/>
          <p:nvPr/>
        </p:nvSpPr>
        <p:spPr>
          <a:xfrm>
            <a:off x="228600" y="1600200"/>
            <a:ext cx="8534400" cy="523220"/>
          </a:xfrm>
          <a:prstGeom prst="rect">
            <a:avLst/>
          </a:prstGeom>
          <a:noFill/>
        </p:spPr>
        <p:txBody>
          <a:bodyPr wrap="square" rtlCol="0">
            <a:spAutoFit/>
          </a:bodyPr>
          <a:lstStyle/>
          <a:p>
            <a:r>
              <a:rPr lang="en-US" sz="2800" spc="-50" dirty="0" smtClean="0">
                <a:solidFill>
                  <a:srgbClr val="006576"/>
                </a:solidFill>
                <a:latin typeface="Arial" pitchFamily="34" charset="0"/>
                <a:cs typeface="Arial" pitchFamily="34" charset="0"/>
              </a:rPr>
              <a:t>Two Major Accomplishments</a:t>
            </a:r>
            <a:endParaRPr lang="en-US" sz="2800" spc="-50" dirty="0">
              <a:solidFill>
                <a:srgbClr val="006576"/>
              </a:solidFill>
              <a:latin typeface="Arial" pitchFamily="34" charset="0"/>
              <a:cs typeface="Arial" pitchFamily="34" charset="0"/>
            </a:endParaRPr>
          </a:p>
        </p:txBody>
      </p:sp>
      <p:sp>
        <p:nvSpPr>
          <p:cNvPr id="6" name="TextBox 5"/>
          <p:cNvSpPr txBox="1"/>
          <p:nvPr/>
        </p:nvSpPr>
        <p:spPr>
          <a:xfrm>
            <a:off x="6858000" y="5410200"/>
            <a:ext cx="2057400" cy="369332"/>
          </a:xfrm>
          <a:prstGeom prst="rect">
            <a:avLst/>
          </a:prstGeom>
          <a:noFill/>
        </p:spPr>
        <p:txBody>
          <a:bodyPr wrap="square" rtlCol="0">
            <a:spAutoFit/>
          </a:bodyPr>
          <a:lstStyle/>
          <a:p>
            <a:r>
              <a:rPr lang="en-US" dirty="0" smtClean="0">
                <a:solidFill>
                  <a:srgbClr val="006576"/>
                </a:solidFill>
              </a:rPr>
              <a:t>BOB pages 351-360</a:t>
            </a:r>
            <a:endParaRPr lang="en-US" dirty="0">
              <a:solidFill>
                <a:srgbClr val="006576"/>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srcRect/>
          <a:stretch>
            <a:fillRect/>
          </a:stretch>
        </p:blipFill>
        <p:spPr bwMode="auto">
          <a:xfrm>
            <a:off x="0" y="14716"/>
            <a:ext cx="9144000" cy="684328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SDS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2385</TotalTime>
  <Words>616</Words>
  <Application>Microsoft Office PowerPoint</Application>
  <PresentationFormat>On-screen Show (4:3)</PresentationFormat>
  <Paragraphs>120</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SDSTheme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DHSS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dlmcdonald1</dc:creator>
  <cp:lastModifiedBy>Administrator</cp:lastModifiedBy>
  <cp:revision>264</cp:revision>
  <dcterms:created xsi:type="dcterms:W3CDTF">2011-01-19T04:19:04Z</dcterms:created>
  <dcterms:modified xsi:type="dcterms:W3CDTF">2013-02-12T21:35:59Z</dcterms:modified>
</cp:coreProperties>
</file>