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0" r:id="rId2"/>
    <p:sldId id="315" r:id="rId3"/>
    <p:sldId id="311" r:id="rId4"/>
    <p:sldId id="316" r:id="rId5"/>
    <p:sldId id="264" r:id="rId6"/>
    <p:sldId id="298" r:id="rId7"/>
    <p:sldId id="300" r:id="rId8"/>
    <p:sldId id="301" r:id="rId9"/>
    <p:sldId id="302" r:id="rId10"/>
    <p:sldId id="303" r:id="rId11"/>
    <p:sldId id="304" r:id="rId12"/>
    <p:sldId id="305" r:id="rId13"/>
    <p:sldId id="306" r:id="rId14"/>
    <p:sldId id="307" r:id="rId15"/>
    <p:sldId id="309" r:id="rId16"/>
    <p:sldId id="308" r:id="rId17"/>
    <p:sldId id="29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4660"/>
  </p:normalViewPr>
  <p:slideViewPr>
    <p:cSldViewPr>
      <p:cViewPr varScale="1">
        <p:scale>
          <a:sx n="106" d="100"/>
          <a:sy n="106" d="100"/>
        </p:scale>
        <p:origin x="11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918635170603674E-2"/>
          <c:y val="0.13872440944881889"/>
          <c:w val="0.56003243344581932"/>
          <c:h val="0.79704058146577828"/>
        </c:manualLayout>
      </c:layout>
      <c:barChart>
        <c:barDir val="col"/>
        <c:grouping val="clustered"/>
        <c:varyColors val="0"/>
        <c:ser>
          <c:idx val="0"/>
          <c:order val="0"/>
          <c:tx>
            <c:strRef>
              <c:f>Sheet1!$F$6</c:f>
              <c:strCache>
                <c:ptCount val="1"/>
                <c:pt idx="0">
                  <c:v>Total Criminal Budget (in thousands)</c:v>
                </c:pt>
              </c:strCache>
            </c:strRef>
          </c:tx>
          <c:invertIfNegative val="0"/>
          <c:cat>
            <c:numRef>
              <c:f>Sheet1!$E$7:$E$10</c:f>
              <c:numCache>
                <c:formatCode>General</c:formatCode>
                <c:ptCount val="4"/>
                <c:pt idx="0">
                  <c:v>2014</c:v>
                </c:pt>
                <c:pt idx="1">
                  <c:v>2015</c:v>
                </c:pt>
                <c:pt idx="2">
                  <c:v>2016</c:v>
                </c:pt>
                <c:pt idx="3">
                  <c:v>2017</c:v>
                </c:pt>
              </c:numCache>
            </c:numRef>
          </c:cat>
          <c:val>
            <c:numRef>
              <c:f>Sheet1!$F$7:$F$10</c:f>
              <c:numCache>
                <c:formatCode>General</c:formatCode>
                <c:ptCount val="4"/>
                <c:pt idx="0">
                  <c:v>35170.199999999997</c:v>
                </c:pt>
                <c:pt idx="1">
                  <c:v>33387</c:v>
                </c:pt>
                <c:pt idx="2">
                  <c:v>31554.6</c:v>
                </c:pt>
                <c:pt idx="3">
                  <c:v>31186.7</c:v>
                </c:pt>
              </c:numCache>
            </c:numRef>
          </c:val>
        </c:ser>
        <c:dLbls>
          <c:showLegendKey val="0"/>
          <c:showVal val="0"/>
          <c:showCatName val="0"/>
          <c:showSerName val="0"/>
          <c:showPercent val="0"/>
          <c:showBubbleSize val="0"/>
        </c:dLbls>
        <c:gapWidth val="150"/>
        <c:axId val="129568832"/>
        <c:axId val="218653736"/>
      </c:barChart>
      <c:lineChart>
        <c:grouping val="standard"/>
        <c:varyColors val="0"/>
        <c:ser>
          <c:idx val="1"/>
          <c:order val="1"/>
          <c:tx>
            <c:strRef>
              <c:f>Sheet1!$G$6</c:f>
              <c:strCache>
                <c:ptCount val="1"/>
                <c:pt idx="0">
                  <c:v>Total Criminal Personal Services (in thousands)</c:v>
                </c:pt>
              </c:strCache>
            </c:strRef>
          </c:tx>
          <c:marker>
            <c:symbol val="none"/>
          </c:marker>
          <c:cat>
            <c:numRef>
              <c:f>Sheet1!$E$7:$E$10</c:f>
              <c:numCache>
                <c:formatCode>General</c:formatCode>
                <c:ptCount val="4"/>
                <c:pt idx="0">
                  <c:v>2014</c:v>
                </c:pt>
                <c:pt idx="1">
                  <c:v>2015</c:v>
                </c:pt>
                <c:pt idx="2">
                  <c:v>2016</c:v>
                </c:pt>
                <c:pt idx="3">
                  <c:v>2017</c:v>
                </c:pt>
              </c:numCache>
            </c:numRef>
          </c:cat>
          <c:val>
            <c:numRef>
              <c:f>Sheet1!$G$7:$G$10</c:f>
              <c:numCache>
                <c:formatCode>General</c:formatCode>
                <c:ptCount val="4"/>
                <c:pt idx="0">
                  <c:v>29208.7</c:v>
                </c:pt>
                <c:pt idx="1">
                  <c:v>28528.5</c:v>
                </c:pt>
                <c:pt idx="2">
                  <c:v>27144.6</c:v>
                </c:pt>
                <c:pt idx="3">
                  <c:v>26728.3</c:v>
                </c:pt>
              </c:numCache>
            </c:numRef>
          </c:val>
          <c:smooth val="0"/>
        </c:ser>
        <c:dLbls>
          <c:showLegendKey val="0"/>
          <c:showVal val="0"/>
          <c:showCatName val="0"/>
          <c:showSerName val="0"/>
          <c:showPercent val="0"/>
          <c:showBubbleSize val="0"/>
        </c:dLbls>
        <c:marker val="1"/>
        <c:smooth val="0"/>
        <c:axId val="129568832"/>
        <c:axId val="218653736"/>
      </c:lineChart>
      <c:catAx>
        <c:axId val="129568832"/>
        <c:scaling>
          <c:orientation val="minMax"/>
        </c:scaling>
        <c:delete val="0"/>
        <c:axPos val="b"/>
        <c:numFmt formatCode="General" sourceLinked="1"/>
        <c:majorTickMark val="out"/>
        <c:minorTickMark val="none"/>
        <c:tickLblPos val="nextTo"/>
        <c:crossAx val="218653736"/>
        <c:crosses val="autoZero"/>
        <c:auto val="1"/>
        <c:lblAlgn val="ctr"/>
        <c:lblOffset val="100"/>
        <c:noMultiLvlLbl val="0"/>
      </c:catAx>
      <c:valAx>
        <c:axId val="218653736"/>
        <c:scaling>
          <c:orientation val="minMax"/>
          <c:min val="20000"/>
        </c:scaling>
        <c:delete val="0"/>
        <c:axPos val="l"/>
        <c:majorGridlines/>
        <c:numFmt formatCode="General" sourceLinked="1"/>
        <c:majorTickMark val="out"/>
        <c:minorTickMark val="none"/>
        <c:tickLblPos val="nextTo"/>
        <c:crossAx val="129568832"/>
        <c:crosses val="autoZero"/>
        <c:crossBetween val="between"/>
        <c:minorUnit val="2000"/>
      </c:valAx>
    </c:plotArea>
    <c:legend>
      <c:legendPos val="r"/>
      <c:layout>
        <c:manualLayout>
          <c:xMode val="edge"/>
          <c:yMode val="edge"/>
          <c:x val="0.68176059242594689"/>
          <c:y val="0.11828887060759197"/>
          <c:w val="0.28252512185976753"/>
          <c:h val="0.14972147138324127"/>
        </c:manualLayout>
      </c:layout>
      <c:overlay val="0"/>
      <c:txPr>
        <a:bodyPr/>
        <a:lstStyle/>
        <a:p>
          <a:pPr>
            <a:defRPr sz="9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Criminal Division</a:t>
            </a:r>
            <a:r>
              <a:rPr lang="en-US" baseline="0"/>
              <a:t> </a:t>
            </a:r>
            <a:r>
              <a:rPr lang="en-US" u="none" baseline="0"/>
              <a:t>Filled</a:t>
            </a:r>
            <a:r>
              <a:rPr lang="en-US" baseline="0"/>
              <a:t> Position Comparison</a:t>
            </a:r>
            <a:endParaRPr lang="en-US"/>
          </a:p>
        </c:rich>
      </c:tx>
      <c:overlay val="0"/>
      <c:spPr>
        <a:noFill/>
        <a:ln>
          <a:noFill/>
        </a:ln>
        <a:effectLst/>
      </c:spPr>
    </c:title>
    <c:autoTitleDeleted val="0"/>
    <c:plotArea>
      <c:layout/>
      <c:barChart>
        <c:barDir val="col"/>
        <c:grouping val="clustered"/>
        <c:varyColors val="0"/>
        <c:ser>
          <c:idx val="0"/>
          <c:order val="0"/>
          <c:tx>
            <c:strRef>
              <c:f>Personnel!$L$35</c:f>
              <c:strCache>
                <c:ptCount val="1"/>
                <c:pt idx="0">
                  <c:v>FY2014</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Personnel!$K$36:$K$38</c:f>
              <c:strCache>
                <c:ptCount val="3"/>
                <c:pt idx="0">
                  <c:v>Attorneys</c:v>
                </c:pt>
                <c:pt idx="1">
                  <c:v>Paralegals</c:v>
                </c:pt>
                <c:pt idx="2">
                  <c:v>Support Staff</c:v>
                </c:pt>
              </c:strCache>
            </c:strRef>
          </c:cat>
          <c:val>
            <c:numRef>
              <c:f>Personnel!$L$36:$L$38</c:f>
              <c:numCache>
                <c:formatCode>General</c:formatCode>
                <c:ptCount val="3"/>
                <c:pt idx="0">
                  <c:v>128</c:v>
                </c:pt>
                <c:pt idx="1">
                  <c:v>32</c:v>
                </c:pt>
                <c:pt idx="2">
                  <c:v>70</c:v>
                </c:pt>
              </c:numCache>
            </c:numRef>
          </c:val>
          <c:extLst xmlns:c16r2="http://schemas.microsoft.com/office/drawing/2015/06/chart">
            <c:ext xmlns:c16="http://schemas.microsoft.com/office/drawing/2014/chart" uri="{C3380CC4-5D6E-409C-BE32-E72D297353CC}">
              <c16:uniqueId val="{00000000-495D-444F-BDF0-7FFEA7AF2B26}"/>
            </c:ext>
          </c:extLst>
        </c:ser>
        <c:ser>
          <c:idx val="1"/>
          <c:order val="1"/>
          <c:tx>
            <c:strRef>
              <c:f>Personnel!$M$35</c:f>
              <c:strCache>
                <c:ptCount val="1"/>
                <c:pt idx="0">
                  <c:v>FY2017</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Personnel!$K$36:$K$38</c:f>
              <c:strCache>
                <c:ptCount val="3"/>
                <c:pt idx="0">
                  <c:v>Attorneys</c:v>
                </c:pt>
                <c:pt idx="1">
                  <c:v>Paralegals</c:v>
                </c:pt>
                <c:pt idx="2">
                  <c:v>Support Staff</c:v>
                </c:pt>
              </c:strCache>
            </c:strRef>
          </c:cat>
          <c:val>
            <c:numRef>
              <c:f>Personnel!$M$36:$M$38</c:f>
              <c:numCache>
                <c:formatCode>General</c:formatCode>
                <c:ptCount val="3"/>
                <c:pt idx="0">
                  <c:v>106</c:v>
                </c:pt>
                <c:pt idx="1">
                  <c:v>31</c:v>
                </c:pt>
                <c:pt idx="2">
                  <c:v>51</c:v>
                </c:pt>
              </c:numCache>
            </c:numRef>
          </c:val>
          <c:extLst xmlns:c16r2="http://schemas.microsoft.com/office/drawing/2015/06/chart">
            <c:ext xmlns:c16="http://schemas.microsoft.com/office/drawing/2014/chart" uri="{C3380CC4-5D6E-409C-BE32-E72D297353CC}">
              <c16:uniqueId val="{00000001-495D-444F-BDF0-7FFEA7AF2B26}"/>
            </c:ext>
          </c:extLst>
        </c:ser>
        <c:dLbls>
          <c:dLblPos val="outEnd"/>
          <c:showLegendKey val="0"/>
          <c:showVal val="1"/>
          <c:showCatName val="0"/>
          <c:showSerName val="0"/>
          <c:showPercent val="0"/>
          <c:showBubbleSize val="0"/>
        </c:dLbls>
        <c:gapWidth val="444"/>
        <c:overlap val="-90"/>
        <c:axId val="218654520"/>
        <c:axId val="218654912"/>
      </c:barChart>
      <c:catAx>
        <c:axId val="218654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n-US"/>
          </a:p>
        </c:txPr>
        <c:crossAx val="218654912"/>
        <c:crosses val="autoZero"/>
        <c:auto val="1"/>
        <c:lblAlgn val="ctr"/>
        <c:lblOffset val="100"/>
        <c:noMultiLvlLbl val="0"/>
      </c:catAx>
      <c:valAx>
        <c:axId val="218654912"/>
        <c:scaling>
          <c:orientation val="minMax"/>
        </c:scaling>
        <c:delete val="1"/>
        <c:axPos val="l"/>
        <c:numFmt formatCode="General" sourceLinked="1"/>
        <c:majorTickMark val="none"/>
        <c:minorTickMark val="none"/>
        <c:tickLblPos val="nextTo"/>
        <c:crossAx val="218654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0.11429</cdr:x>
      <cdr:y>0.02985</cdr:y>
    </cdr:from>
    <cdr:to>
      <cdr:x>0.92857</cdr:x>
      <cdr:y>0.12216</cdr:y>
    </cdr:to>
    <cdr:sp macro="" textlink="">
      <cdr:nvSpPr>
        <cdr:cNvPr id="2" name="TextBox 1"/>
        <cdr:cNvSpPr txBox="1"/>
      </cdr:nvSpPr>
      <cdr:spPr>
        <a:xfrm xmlns:a="http://schemas.openxmlformats.org/drawingml/2006/main">
          <a:off x="609600" y="152400"/>
          <a:ext cx="4343400" cy="4712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b="1" dirty="0" smtClean="0"/>
            <a:t>FY14-FY17 Criminal Division Total Budget vs. Personal Services Only</a:t>
          </a:r>
        </a:p>
        <a:p xmlns:a="http://schemas.openxmlformats.org/drawingml/2006/main">
          <a:pPr algn="ctr"/>
          <a:r>
            <a:rPr lang="en-US" sz="800" b="1" dirty="0"/>
            <a:t> </a:t>
          </a:r>
          <a:r>
            <a:rPr lang="en-US" sz="800" b="1" dirty="0" smtClean="0"/>
            <a:t>(in thousands)	</a:t>
          </a:r>
          <a:endParaRPr lang="en-US" sz="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4C7ECB-F914-4184-8FA3-48AA21E2A376}" type="datetimeFigureOut">
              <a:rPr lang="en-US" smtClean="0"/>
              <a:t>2/10/2017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A9960A-026E-4DAA-AACE-F3752672BD03}" type="slidenum">
              <a:rPr lang="en-US" smtClean="0"/>
              <a:t>‹#›</a:t>
            </a:fld>
            <a:endParaRPr lang="en-US"/>
          </a:p>
        </p:txBody>
      </p:sp>
    </p:spTree>
    <p:extLst>
      <p:ext uri="{BB962C8B-B14F-4D97-AF65-F5344CB8AC3E}">
        <p14:creationId xmlns:p14="http://schemas.microsoft.com/office/powerpoint/2010/main" val="384846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45733">
              <a:defRPr>
                <a:solidFill>
                  <a:schemeClr val="tx1"/>
                </a:solidFill>
                <a:latin typeface="Arial" charset="0"/>
              </a:defRPr>
            </a:lvl1pPr>
            <a:lvl2pPr marL="754008" indent="-290002" defTabSz="945733">
              <a:defRPr>
                <a:solidFill>
                  <a:schemeClr val="tx1"/>
                </a:solidFill>
                <a:latin typeface="Arial" charset="0"/>
              </a:defRPr>
            </a:lvl2pPr>
            <a:lvl3pPr marL="1160013" indent="-232003" defTabSz="945733">
              <a:defRPr>
                <a:solidFill>
                  <a:schemeClr val="tx1"/>
                </a:solidFill>
                <a:latin typeface="Arial" charset="0"/>
              </a:defRPr>
            </a:lvl3pPr>
            <a:lvl4pPr marL="1624018" indent="-232003" defTabSz="945733">
              <a:defRPr>
                <a:solidFill>
                  <a:schemeClr val="tx1"/>
                </a:solidFill>
                <a:latin typeface="Arial" charset="0"/>
              </a:defRPr>
            </a:lvl4pPr>
            <a:lvl5pPr marL="2088021" indent="-232003" defTabSz="945733">
              <a:defRPr>
                <a:solidFill>
                  <a:schemeClr val="tx1"/>
                </a:solidFill>
                <a:latin typeface="Arial" charset="0"/>
              </a:defRPr>
            </a:lvl5pPr>
            <a:lvl6pPr marL="2552025" indent="-232003" defTabSz="945733" eaLnBrk="0" fontAlgn="base" hangingPunct="0">
              <a:spcBef>
                <a:spcPct val="0"/>
              </a:spcBef>
              <a:spcAft>
                <a:spcPct val="0"/>
              </a:spcAft>
              <a:defRPr>
                <a:solidFill>
                  <a:schemeClr val="tx1"/>
                </a:solidFill>
                <a:latin typeface="Arial" charset="0"/>
              </a:defRPr>
            </a:lvl6pPr>
            <a:lvl7pPr marL="3016030" indent="-232003" defTabSz="945733" eaLnBrk="0" fontAlgn="base" hangingPunct="0">
              <a:spcBef>
                <a:spcPct val="0"/>
              </a:spcBef>
              <a:spcAft>
                <a:spcPct val="0"/>
              </a:spcAft>
              <a:defRPr>
                <a:solidFill>
                  <a:schemeClr val="tx1"/>
                </a:solidFill>
                <a:latin typeface="Arial" charset="0"/>
              </a:defRPr>
            </a:lvl7pPr>
            <a:lvl8pPr marL="3480037" indent="-232003" defTabSz="945733" eaLnBrk="0" fontAlgn="base" hangingPunct="0">
              <a:spcBef>
                <a:spcPct val="0"/>
              </a:spcBef>
              <a:spcAft>
                <a:spcPct val="0"/>
              </a:spcAft>
              <a:defRPr>
                <a:solidFill>
                  <a:schemeClr val="tx1"/>
                </a:solidFill>
                <a:latin typeface="Arial" charset="0"/>
              </a:defRPr>
            </a:lvl8pPr>
            <a:lvl9pPr marL="3944041" indent="-232003" defTabSz="945733" eaLnBrk="0" fontAlgn="base" hangingPunct="0">
              <a:spcBef>
                <a:spcPct val="0"/>
              </a:spcBef>
              <a:spcAft>
                <a:spcPct val="0"/>
              </a:spcAft>
              <a:defRPr>
                <a:solidFill>
                  <a:schemeClr val="tx1"/>
                </a:solidFill>
                <a:latin typeface="Arial" charset="0"/>
              </a:defRPr>
            </a:lvl9pPr>
          </a:lstStyle>
          <a:p>
            <a:fld id="{D6501853-E6C3-4C07-83A4-B633B42B1F3E}" type="slidenum">
              <a:rPr lang="en-US" smtClean="0">
                <a:solidFill>
                  <a:prstClr val="black"/>
                </a:solidFill>
              </a:rPr>
              <a:pPr/>
              <a:t>1</a:t>
            </a:fld>
            <a:endParaRPr lang="en-US" smtClean="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91444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12DEC-1B4B-4E02-AD86-D4006B398CF4}" type="slidenum">
              <a:rPr lang="en-US" smtClean="0"/>
              <a:t>2</a:t>
            </a:fld>
            <a:endParaRPr lang="en-US"/>
          </a:p>
        </p:txBody>
      </p:sp>
    </p:spTree>
    <p:extLst>
      <p:ext uri="{BB962C8B-B14F-4D97-AF65-F5344CB8AC3E}">
        <p14:creationId xmlns:p14="http://schemas.microsoft.com/office/powerpoint/2010/main" val="124183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45733">
              <a:defRPr>
                <a:solidFill>
                  <a:schemeClr val="tx1"/>
                </a:solidFill>
                <a:latin typeface="Arial" charset="0"/>
              </a:defRPr>
            </a:lvl1pPr>
            <a:lvl2pPr marL="754008" indent="-290002" defTabSz="945733">
              <a:defRPr>
                <a:solidFill>
                  <a:schemeClr val="tx1"/>
                </a:solidFill>
                <a:latin typeface="Arial" charset="0"/>
              </a:defRPr>
            </a:lvl2pPr>
            <a:lvl3pPr marL="1160013" indent="-232003" defTabSz="945733">
              <a:defRPr>
                <a:solidFill>
                  <a:schemeClr val="tx1"/>
                </a:solidFill>
                <a:latin typeface="Arial" charset="0"/>
              </a:defRPr>
            </a:lvl3pPr>
            <a:lvl4pPr marL="1624018" indent="-232003" defTabSz="945733">
              <a:defRPr>
                <a:solidFill>
                  <a:schemeClr val="tx1"/>
                </a:solidFill>
                <a:latin typeface="Arial" charset="0"/>
              </a:defRPr>
            </a:lvl4pPr>
            <a:lvl5pPr marL="2088021" indent="-232003" defTabSz="945733">
              <a:defRPr>
                <a:solidFill>
                  <a:schemeClr val="tx1"/>
                </a:solidFill>
                <a:latin typeface="Arial" charset="0"/>
              </a:defRPr>
            </a:lvl5pPr>
            <a:lvl6pPr marL="2552025" indent="-232003" defTabSz="945733" eaLnBrk="0" fontAlgn="base" hangingPunct="0">
              <a:spcBef>
                <a:spcPct val="0"/>
              </a:spcBef>
              <a:spcAft>
                <a:spcPct val="0"/>
              </a:spcAft>
              <a:defRPr>
                <a:solidFill>
                  <a:schemeClr val="tx1"/>
                </a:solidFill>
                <a:latin typeface="Arial" charset="0"/>
              </a:defRPr>
            </a:lvl6pPr>
            <a:lvl7pPr marL="3016030" indent="-232003" defTabSz="945733" eaLnBrk="0" fontAlgn="base" hangingPunct="0">
              <a:spcBef>
                <a:spcPct val="0"/>
              </a:spcBef>
              <a:spcAft>
                <a:spcPct val="0"/>
              </a:spcAft>
              <a:defRPr>
                <a:solidFill>
                  <a:schemeClr val="tx1"/>
                </a:solidFill>
                <a:latin typeface="Arial" charset="0"/>
              </a:defRPr>
            </a:lvl7pPr>
            <a:lvl8pPr marL="3480037" indent="-232003" defTabSz="945733" eaLnBrk="0" fontAlgn="base" hangingPunct="0">
              <a:spcBef>
                <a:spcPct val="0"/>
              </a:spcBef>
              <a:spcAft>
                <a:spcPct val="0"/>
              </a:spcAft>
              <a:defRPr>
                <a:solidFill>
                  <a:schemeClr val="tx1"/>
                </a:solidFill>
                <a:latin typeface="Arial" charset="0"/>
              </a:defRPr>
            </a:lvl8pPr>
            <a:lvl9pPr marL="3944041" indent="-232003" defTabSz="945733" eaLnBrk="0" fontAlgn="base" hangingPunct="0">
              <a:spcBef>
                <a:spcPct val="0"/>
              </a:spcBef>
              <a:spcAft>
                <a:spcPct val="0"/>
              </a:spcAft>
              <a:defRPr>
                <a:solidFill>
                  <a:schemeClr val="tx1"/>
                </a:solidFill>
                <a:latin typeface="Arial" charset="0"/>
              </a:defRPr>
            </a:lvl9pPr>
          </a:lstStyle>
          <a:p>
            <a:fld id="{B86D19E5-CFB3-4539-BD87-F70F548A5D1E}" type="slidenum">
              <a:rPr lang="en-US" smtClean="0">
                <a:solidFill>
                  <a:prstClr val="black"/>
                </a:solidFill>
              </a:rPr>
              <a:pPr/>
              <a:t>4</a:t>
            </a:fld>
            <a:endParaRPr lang="en-US" smtClean="0">
              <a:solidFill>
                <a:prstClr val="black"/>
              </a:solidFill>
            </a:endParaRPr>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p:spPr>
        <p:txBody>
          <a:bodyPr lIns="94558" tIns="47282" rIns="94558" bIns="47282"/>
          <a:lstStyle/>
          <a:p>
            <a:pPr eaLnBrk="1" hangingPunct="1">
              <a:lnSpc>
                <a:spcPct val="80000"/>
              </a:lnSpc>
              <a:spcBef>
                <a:spcPct val="0"/>
              </a:spcBef>
            </a:pPr>
            <a:endParaRPr lang="en-US" dirty="0"/>
          </a:p>
        </p:txBody>
      </p:sp>
      <p:sp>
        <p:nvSpPr>
          <p:cNvPr id="74757" name="Slide Number Placeholder 3"/>
          <p:cNvSpPr txBox="1">
            <a:spLocks noGrp="1"/>
          </p:cNvSpPr>
          <p:nvPr/>
        </p:nvSpPr>
        <p:spPr bwMode="auto">
          <a:xfrm>
            <a:off x="3970886" y="8829061"/>
            <a:ext cx="303831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58" tIns="47282" rIns="94558" bIns="47282"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a:fld id="{F4AC0359-808D-4AC8-B204-1439B9CE7969}" type="slidenum">
              <a:rPr lang="en-US" sz="1200">
                <a:solidFill>
                  <a:prstClr val="black"/>
                </a:solidFill>
                <a:latin typeface="Calibri" pitchFamily="34" charset="0"/>
              </a:rPr>
              <a:pPr algn="r"/>
              <a:t>4</a:t>
            </a:fld>
            <a:endParaRPr lang="en-US" sz="1200">
              <a:solidFill>
                <a:prstClr val="black"/>
              </a:solidFill>
              <a:latin typeface="Calibri" pitchFamily="34" charset="0"/>
            </a:endParaRPr>
          </a:p>
        </p:txBody>
      </p:sp>
    </p:spTree>
    <p:extLst>
      <p:ext uri="{BB962C8B-B14F-4D97-AF65-F5344CB8AC3E}">
        <p14:creationId xmlns:p14="http://schemas.microsoft.com/office/powerpoint/2010/main" val="235081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7B342B-3013-42BC-8849-15E7556F99C5}" type="datetime1">
              <a:rPr lang="en-US" smtClean="0">
                <a:solidFill>
                  <a:srgbClr val="DFDCB7"/>
                </a:solidFill>
              </a:rPr>
              <a:t>2/10/2017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105121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BA9BB-F230-49B4-9788-430B77011B49}" type="datetime1">
              <a:rPr lang="en-US" smtClean="0">
                <a:solidFill>
                  <a:srgbClr val="DFDCB7"/>
                </a:solidFill>
              </a:rPr>
              <a:t>2/10/2017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88621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E9D15C-90EC-4A2D-BEDB-5CAF671171DD}" type="datetime1">
              <a:rPr lang="en-US" smtClean="0">
                <a:solidFill>
                  <a:srgbClr val="DFDCB7"/>
                </a:solidFill>
              </a:rPr>
              <a:t>2/10/2017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153136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355FF-5F3F-4492-986C-19AE55B389D7}" type="datetime1">
              <a:rPr lang="en-US" smtClean="0">
                <a:solidFill>
                  <a:srgbClr val="DFDCB7"/>
                </a:solidFill>
              </a:rPr>
              <a:t>2/10/2017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416832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2BCA9-FEC1-475E-8F5D-B9A766424AE9}" type="datetime1">
              <a:rPr lang="en-US" smtClean="0">
                <a:solidFill>
                  <a:srgbClr val="DFDCB7"/>
                </a:solidFill>
              </a:rPr>
              <a:t>2/10/2017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226132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369A70-127F-4E68-A28F-E966A168CF68}" type="datetime1">
              <a:rPr lang="en-US" smtClean="0">
                <a:solidFill>
                  <a:srgbClr val="DFDCB7"/>
                </a:solidFill>
              </a:rPr>
              <a:t>2/10/2017</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21105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43CDE-811B-4DD7-B717-1EA83B63D3CC}" type="datetime1">
              <a:rPr lang="en-US" smtClean="0">
                <a:solidFill>
                  <a:srgbClr val="DFDCB7"/>
                </a:solidFill>
              </a:rPr>
              <a:t>2/10/2017</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74921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19B04-2944-472C-A597-EEA87BFCE6D4}" type="datetime1">
              <a:rPr lang="en-US" smtClean="0">
                <a:solidFill>
                  <a:srgbClr val="DFDCB7"/>
                </a:solidFill>
              </a:rPr>
              <a:t>2/10/2017</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127999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C2EA1-F214-4E73-BB84-6024B9D69E27}" type="datetime1">
              <a:rPr lang="en-US" smtClean="0">
                <a:solidFill>
                  <a:srgbClr val="DFDCB7"/>
                </a:solidFill>
              </a:rPr>
              <a:t>2/10/2017</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0D1F9E4B-E8D0-4C72-82F8-5A9C11F42075}" type="slidenum">
              <a:rPr lang="en-US" smtClean="0"/>
              <a:pPr/>
              <a:t>‹#›</a:t>
            </a:fld>
            <a:endParaRPr lang="en-US"/>
          </a:p>
        </p:txBody>
      </p:sp>
    </p:spTree>
    <p:extLst>
      <p:ext uri="{BB962C8B-B14F-4D97-AF65-F5344CB8AC3E}">
        <p14:creationId xmlns:p14="http://schemas.microsoft.com/office/powerpoint/2010/main" val="15704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C5E87-C4C4-4CB4-9926-13CCC026BA76}" type="datetime1">
              <a:rPr lang="en-US" smtClean="0">
                <a:solidFill>
                  <a:srgbClr val="DFDCB7"/>
                </a:solidFill>
              </a:rPr>
              <a:t>2/10/2017</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0D1F9E4B-E8D0-4C72-82F8-5A9C11F42075}"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183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5B2AAD5-BFED-4106-AF9A-51852BD007F6}" type="datetime1">
              <a:rPr lang="en-US" smtClean="0">
                <a:solidFill>
                  <a:srgbClr val="DFDCB7"/>
                </a:solidFill>
              </a:rPr>
              <a:t>2/10/2017</a:t>
            </a:fld>
            <a:endParaRPr lang="en-US">
              <a:solidFill>
                <a:srgbClr val="DFDCB7"/>
              </a:solidFill>
            </a:endParaRPr>
          </a:p>
        </p:txBody>
      </p:sp>
      <p:sp>
        <p:nvSpPr>
          <p:cNvPr id="9" name="Slide Number Placeholder 8"/>
          <p:cNvSpPr>
            <a:spLocks noGrp="1"/>
          </p:cNvSpPr>
          <p:nvPr>
            <p:ph type="sldNum" sz="quarter" idx="11"/>
          </p:nvPr>
        </p:nvSpPr>
        <p:spPr/>
        <p:txBody>
          <a:bodyPr/>
          <a:lstStyle/>
          <a:p>
            <a:fld id="{0D1F9E4B-E8D0-4C72-82F8-5A9C11F42075}"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239628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D1F9E4B-E8D0-4C72-82F8-5A9C11F42075}"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D52F555-33B0-40D7-9FD8-820D73FBA58E}" type="datetime1">
              <a:rPr lang="en-US" smtClean="0">
                <a:solidFill>
                  <a:srgbClr val="DFDCB7"/>
                </a:solidFill>
              </a:rPr>
              <a:t>2/10/2017</a:t>
            </a:fld>
            <a:endParaRPr lang="en-US">
              <a:solidFill>
                <a:srgbClr val="DFDCB7"/>
              </a:solidFill>
            </a:endParaRPr>
          </a:p>
        </p:txBody>
      </p:sp>
    </p:spTree>
    <p:extLst>
      <p:ext uri="{BB962C8B-B14F-4D97-AF65-F5344CB8AC3E}">
        <p14:creationId xmlns:p14="http://schemas.microsoft.com/office/powerpoint/2010/main" val="3792775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ing.com/images/search?q=Cop+on+phone&amp;view=detailv2&amp;&amp;id=1C1B4E92C2C9EE962EF96BB63902CC7D67A773EC&amp;selectedIndex=4&amp;ccid=b0JWOeP0&amp;simid=608008233320579489&amp;thid=OIP.M6f425639e3f4bca90f4c7d770190c44eo0"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ing.com/images/search?q=Stack+of+Documents&amp;view=detailv2&amp;&amp;id=4971B9B6C9C7347931D171229F41931A0F6A3DA3&amp;selectedIndex=9&amp;ccid=52d3XjxG&amp;simid=608035145583100793&amp;thid=OIP.52d3XjxGdFPZnjWcLVQ9fwD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09600" y="990600"/>
            <a:ext cx="7772400" cy="1863339"/>
          </a:xfrm>
        </p:spPr>
        <p:txBody>
          <a:bodyPr>
            <a:normAutofit fontScale="90000"/>
          </a:bodyPr>
          <a:lstStyle/>
          <a:p>
            <a:pPr algn="ctr"/>
            <a:r>
              <a:rPr lang="en-US" sz="3800" dirty="0" smtClean="0"/>
              <a:t>                        	</a:t>
            </a:r>
            <a:r>
              <a:rPr lang="en-US" dirty="0" smtClean="0">
                <a:solidFill>
                  <a:schemeClr val="tx2"/>
                </a:solidFill>
              </a:rPr>
              <a:t/>
            </a:r>
            <a:br>
              <a:rPr lang="en-US" dirty="0" smtClean="0">
                <a:solidFill>
                  <a:schemeClr val="tx2"/>
                </a:solidFill>
              </a:rPr>
            </a:br>
            <a:r>
              <a:rPr lang="en-US" dirty="0" smtClean="0">
                <a:solidFill>
                  <a:schemeClr val="tx2"/>
                </a:solidFill>
              </a:rPr>
              <a:t>		</a:t>
            </a:r>
            <a:r>
              <a:rPr lang="en-US" sz="3800" dirty="0" smtClean="0"/>
              <a:t/>
            </a:r>
            <a:br>
              <a:rPr lang="en-US" sz="3800" dirty="0" smtClean="0"/>
            </a:br>
            <a:r>
              <a:rPr lang="en-US" sz="3800" dirty="0" smtClean="0"/>
              <a:t>        		</a:t>
            </a:r>
            <a:br>
              <a:rPr lang="en-US" sz="3800" dirty="0" smtClean="0"/>
            </a:br>
            <a:r>
              <a:rPr lang="en-US" sz="3800" dirty="0"/>
              <a:t/>
            </a:r>
            <a:br>
              <a:rPr lang="en-US" sz="3800" dirty="0"/>
            </a:br>
            <a:r>
              <a:rPr lang="en-US" sz="3800" dirty="0" smtClean="0"/>
              <a:t/>
            </a:r>
            <a:br>
              <a:rPr lang="en-US" sz="3800" dirty="0" smtClean="0"/>
            </a:br>
            <a:r>
              <a:rPr lang="en-US" sz="3800" dirty="0" smtClean="0"/>
              <a:t/>
            </a:r>
            <a:br>
              <a:rPr lang="en-US" sz="3800" dirty="0" smtClean="0"/>
            </a:br>
            <a:r>
              <a:rPr lang="en-US" sz="3800" dirty="0"/>
              <a:t>	</a:t>
            </a:r>
            <a:r>
              <a:rPr lang="en-US" sz="3800" dirty="0" smtClean="0"/>
              <a:t>	    </a:t>
            </a:r>
            <a:r>
              <a:rPr lang="en-US" sz="5600" b="1" dirty="0" smtClean="0"/>
              <a:t>Department of Law</a:t>
            </a:r>
            <a:r>
              <a:rPr lang="en-US" sz="3200" dirty="0" smtClean="0"/>
              <a:t/>
            </a:r>
            <a:br>
              <a:rPr lang="en-US" sz="3200" dirty="0" smtClean="0"/>
            </a:br>
            <a:r>
              <a:rPr lang="en-US" sz="3200" dirty="0" smtClean="0"/>
              <a:t>	                  </a:t>
            </a:r>
            <a:r>
              <a:rPr lang="en-US" sz="4000" dirty="0" smtClean="0"/>
              <a:t>FY18 </a:t>
            </a:r>
            <a:r>
              <a:rPr lang="en-US" sz="4400" dirty="0" smtClean="0"/>
              <a:t>Criminal Division</a:t>
            </a:r>
            <a:endParaRPr lang="en-US" sz="1800" dirty="0" smtClean="0"/>
          </a:p>
        </p:txBody>
      </p:sp>
      <p:sp>
        <p:nvSpPr>
          <p:cNvPr id="2" name="Subtitle 1"/>
          <p:cNvSpPr>
            <a:spLocks noGrp="1"/>
          </p:cNvSpPr>
          <p:nvPr>
            <p:ph type="subTitle" idx="1"/>
          </p:nvPr>
        </p:nvSpPr>
        <p:spPr>
          <a:xfrm>
            <a:off x="1066800" y="3886200"/>
            <a:ext cx="6461760" cy="2438400"/>
          </a:xfrm>
        </p:spPr>
        <p:txBody>
          <a:bodyPr>
            <a:normAutofit lnSpcReduction="10000"/>
          </a:bodyPr>
          <a:lstStyle/>
          <a:p>
            <a:pPr algn="ctr"/>
            <a:r>
              <a:rPr lang="en-US" sz="3600" dirty="0" smtClean="0">
                <a:solidFill>
                  <a:schemeClr val="tx1"/>
                </a:solidFill>
                <a:latin typeface="+mj-lt"/>
              </a:rPr>
              <a:t>John Skidmore</a:t>
            </a:r>
          </a:p>
          <a:p>
            <a:pPr algn="ctr"/>
            <a:r>
              <a:rPr lang="en-US" sz="2800" dirty="0" smtClean="0">
                <a:solidFill>
                  <a:schemeClr val="tx1"/>
                </a:solidFill>
                <a:latin typeface="+mj-lt"/>
              </a:rPr>
              <a:t>Criminal Division Director</a:t>
            </a:r>
          </a:p>
          <a:p>
            <a:pPr algn="ctr"/>
            <a:endParaRPr lang="en-US" sz="2800" dirty="0">
              <a:solidFill>
                <a:schemeClr val="tx1"/>
              </a:solidFill>
              <a:latin typeface="+mj-lt"/>
            </a:endParaRPr>
          </a:p>
          <a:p>
            <a:pPr algn="ctr"/>
            <a:r>
              <a:rPr lang="en-US" sz="2800" dirty="0" smtClean="0">
                <a:solidFill>
                  <a:schemeClr val="tx1"/>
                </a:solidFill>
                <a:latin typeface="+mj-lt"/>
              </a:rPr>
              <a:t>James Scott</a:t>
            </a:r>
          </a:p>
          <a:p>
            <a:pPr algn="ctr"/>
            <a:r>
              <a:rPr lang="en-US" dirty="0" smtClean="0">
                <a:solidFill>
                  <a:schemeClr val="tx1"/>
                </a:solidFill>
                <a:latin typeface="+mj-lt"/>
              </a:rPr>
              <a:t>Juneau District Attorney</a:t>
            </a:r>
          </a:p>
          <a:p>
            <a:pPr algn="ctr"/>
            <a:endParaRPr lang="en-US" sz="2800" dirty="0">
              <a:solidFill>
                <a:schemeClr val="tx1"/>
              </a:solidFill>
              <a:latin typeface="+mj-lt"/>
            </a:endParaRPr>
          </a:p>
          <a:p>
            <a:pPr algn="ctr"/>
            <a:endParaRPr lang="en-US" sz="2800" dirty="0">
              <a:solidFill>
                <a:schemeClr val="tx1"/>
              </a:solidFill>
              <a:latin typeface="+mj-lt"/>
            </a:endParaRPr>
          </a:p>
        </p:txBody>
      </p:sp>
      <p:sp>
        <p:nvSpPr>
          <p:cNvPr id="3074" name="Rectangle 6"/>
          <p:cNvSpPr>
            <a:spLocks noGrp="1" noChangeArrowheads="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A7E955-D51C-4FCA-B9F5-D3C522CA1E2D}" type="slidenum">
              <a:rPr lang="en-US" altLang="en-US" smtClean="0">
                <a:solidFill>
                  <a:prstClr val="white"/>
                </a:solidFill>
              </a:rPr>
              <a:pPr/>
              <a:t>1</a:t>
            </a:fld>
            <a:endParaRPr lang="en-US" altLang="en-US" dirty="0" smtClean="0">
              <a:solidFill>
                <a:prstClr val="white"/>
              </a:solidFill>
            </a:endParaRPr>
          </a:p>
        </p:txBody>
      </p:sp>
      <p:pic>
        <p:nvPicPr>
          <p:cNvPr id="8" name="Picture 7" descr="logo_colorSM"/>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
                    </a14:imgEffect>
                    <a14:imgEffect>
                      <a14:brightnessContrast bright="1000" contrast="1000"/>
                    </a14:imgEffect>
                  </a14:imgLayer>
                </a14:imgProps>
              </a:ext>
              <a:ext uri="{28A0092B-C50C-407E-A947-70E740481C1C}">
                <a14:useLocalDpi xmlns:a14="http://schemas.microsoft.com/office/drawing/2010/main" val="0"/>
              </a:ext>
            </a:extLst>
          </a:blip>
          <a:srcRect/>
          <a:stretch>
            <a:fillRect/>
          </a:stretch>
        </p:blipFill>
        <p:spPr bwMode="auto">
          <a:xfrm>
            <a:off x="49138" y="609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2492383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Pre-Trial Litigation</a:t>
            </a:r>
            <a:endParaRPr lang="en-US" sz="5400" dirty="0"/>
          </a:p>
        </p:txBody>
      </p:sp>
      <p:sp>
        <p:nvSpPr>
          <p:cNvPr id="3" name="Content Placeholder 2"/>
          <p:cNvSpPr>
            <a:spLocks noGrp="1"/>
          </p:cNvSpPr>
          <p:nvPr>
            <p:ph idx="1"/>
          </p:nvPr>
        </p:nvSpPr>
        <p:spPr>
          <a:xfrm>
            <a:off x="381000" y="1866900"/>
            <a:ext cx="4038600" cy="3505200"/>
          </a:xfrm>
        </p:spPr>
        <p:txBody>
          <a:bodyPr>
            <a:noAutofit/>
          </a:bodyPr>
          <a:lstStyle/>
          <a:p>
            <a:r>
              <a:rPr lang="en-US" sz="3200" dirty="0" smtClean="0"/>
              <a:t>Arraignment</a:t>
            </a:r>
          </a:p>
          <a:p>
            <a:pPr marL="114300" indent="0">
              <a:buNone/>
            </a:pPr>
            <a:endParaRPr lang="en-US" sz="1600" dirty="0" smtClean="0"/>
          </a:p>
          <a:p>
            <a:r>
              <a:rPr lang="en-US" sz="3200" dirty="0" smtClean="0"/>
              <a:t>Bail Hearings</a:t>
            </a:r>
          </a:p>
          <a:p>
            <a:pPr marL="114300" indent="0">
              <a:buNone/>
            </a:pPr>
            <a:endParaRPr lang="en-US" sz="1600" dirty="0" smtClean="0"/>
          </a:p>
          <a:p>
            <a:r>
              <a:rPr lang="en-US" sz="3200" dirty="0" smtClean="0"/>
              <a:t>Discovery</a:t>
            </a:r>
          </a:p>
          <a:p>
            <a:pPr marL="114300" indent="0">
              <a:buNone/>
            </a:pPr>
            <a:endParaRPr lang="en-US" sz="1600" dirty="0" smtClean="0"/>
          </a:p>
          <a:p>
            <a:r>
              <a:rPr lang="en-US" sz="3200" dirty="0" smtClean="0"/>
              <a:t>Pretrial Motion Practice</a:t>
            </a:r>
            <a:endParaRPr lang="en-US" sz="3200" dirty="0"/>
          </a:p>
        </p:txBody>
      </p:sp>
      <p:pic>
        <p:nvPicPr>
          <p:cNvPr id="1026" name="Picture 2" descr="C:\Users\jtscott1\AppData\Local\Microsoft\Windows\Temporary Internet Files\Content.Outlook\PHA5GSQZ\IMG_08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600200"/>
            <a:ext cx="4038600" cy="4038600"/>
          </a:xfrm>
          <a:prstGeom prst="roundRect">
            <a:avLst>
              <a:gd name="adj" fmla="val 8594"/>
            </a:avLst>
          </a:prstGeom>
          <a:solidFill>
            <a:srgbClr val="FFFFFF">
              <a:shade val="85000"/>
            </a:srgbClr>
          </a:solidFill>
          <a:ln>
            <a:noFill/>
          </a:ln>
          <a:effectLst/>
          <a:extLst/>
        </p:spPr>
      </p:pic>
      <p:sp>
        <p:nvSpPr>
          <p:cNvPr id="4" name="Slide Number Placeholder 3"/>
          <p:cNvSpPr>
            <a:spLocks noGrp="1"/>
          </p:cNvSpPr>
          <p:nvPr>
            <p:ph type="sldNum" sz="quarter" idx="12"/>
          </p:nvPr>
        </p:nvSpPr>
        <p:spPr/>
        <p:txBody>
          <a:bodyPr/>
          <a:lstStyle/>
          <a:p>
            <a:fld id="{0D1F9E4B-E8D0-4C72-82F8-5A9C11F42075}" type="slidenum">
              <a:rPr lang="en-US" smtClean="0"/>
              <a:pPr/>
              <a:t>10</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102859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 Pre-Trial Motions</a:t>
            </a:r>
            <a:endParaRPr lang="en-US" sz="5400" dirty="0"/>
          </a:p>
        </p:txBody>
      </p:sp>
      <p:sp>
        <p:nvSpPr>
          <p:cNvPr id="3" name="Content Placeholder 2"/>
          <p:cNvSpPr>
            <a:spLocks noGrp="1"/>
          </p:cNvSpPr>
          <p:nvPr>
            <p:ph idx="1"/>
          </p:nvPr>
        </p:nvSpPr>
        <p:spPr>
          <a:xfrm>
            <a:off x="304800" y="1752600"/>
            <a:ext cx="4419600" cy="3674232"/>
          </a:xfrm>
        </p:spPr>
        <p:txBody>
          <a:bodyPr>
            <a:noAutofit/>
          </a:bodyPr>
          <a:lstStyle/>
          <a:p>
            <a:r>
              <a:rPr lang="en-US" sz="2800" dirty="0" smtClean="0"/>
              <a:t>Suppress and Dismiss</a:t>
            </a:r>
          </a:p>
          <a:p>
            <a:r>
              <a:rPr lang="en-US" sz="2800" dirty="0" smtClean="0"/>
              <a:t>Challenges to Indictment</a:t>
            </a:r>
          </a:p>
          <a:p>
            <a:r>
              <a:rPr lang="en-US" sz="2800" i="1" dirty="0" smtClean="0"/>
              <a:t>In </a:t>
            </a:r>
            <a:r>
              <a:rPr lang="en-US" sz="2800" i="1" dirty="0" err="1" smtClean="0"/>
              <a:t>Limine</a:t>
            </a:r>
            <a:endParaRPr lang="en-US" sz="2800" i="1" dirty="0" smtClean="0"/>
          </a:p>
          <a:p>
            <a:r>
              <a:rPr lang="en-US" sz="2800" dirty="0" smtClean="0"/>
              <a:t>Petitions for review</a:t>
            </a:r>
          </a:p>
          <a:p>
            <a:pPr marL="114300" indent="0">
              <a:buNone/>
            </a:pPr>
            <a:r>
              <a:rPr lang="en-US" sz="1000" b="1" dirty="0" smtClean="0"/>
              <a:t>____________________________________________________________</a:t>
            </a:r>
            <a:endParaRPr lang="en-US" sz="1000" dirty="0" smtClean="0"/>
          </a:p>
          <a:p>
            <a:r>
              <a:rPr lang="en-US" sz="2800" dirty="0" smtClean="0"/>
              <a:t>Clerical Obligations</a:t>
            </a:r>
          </a:p>
          <a:p>
            <a:r>
              <a:rPr lang="en-US" sz="2800" dirty="0" smtClean="0"/>
              <a:t>Evidentiary Hearings </a:t>
            </a:r>
            <a:endParaRPr lang="en-US" sz="2800" dirty="0"/>
          </a:p>
        </p:txBody>
      </p:sp>
      <p:pic>
        <p:nvPicPr>
          <p:cNvPr id="4" name="Picture 3" descr="Image result for court room art"/>
          <p:cNvPicPr>
            <a:picLocks noChangeAspect="1"/>
          </p:cNvPicPr>
          <p:nvPr/>
        </p:nvPicPr>
        <p:blipFill rotWithShape="1">
          <a:blip r:embed="rId2">
            <a:extLst>
              <a:ext uri="{28A0092B-C50C-407E-A947-70E740481C1C}">
                <a14:useLocalDpi xmlns:a14="http://schemas.microsoft.com/office/drawing/2010/main" val="0"/>
              </a:ext>
            </a:extLst>
          </a:blip>
          <a:srcRect l="9330" r="10345"/>
          <a:stretch/>
        </p:blipFill>
        <p:spPr bwMode="auto">
          <a:xfrm>
            <a:off x="4953000" y="1676400"/>
            <a:ext cx="3264427" cy="3581400"/>
          </a:xfrm>
          <a:prstGeom prst="roundRect">
            <a:avLst>
              <a:gd name="adj" fmla="val 8594"/>
            </a:avLst>
          </a:prstGeom>
          <a:solidFill>
            <a:srgbClr val="FFFFFF">
              <a:shade val="85000"/>
            </a:srgbClr>
          </a:solidFill>
          <a:ln>
            <a:noFill/>
          </a:ln>
          <a:effectLst/>
        </p:spPr>
      </p:pic>
      <p:sp>
        <p:nvSpPr>
          <p:cNvPr id="6" name="TextBox 5"/>
          <p:cNvSpPr txBox="1"/>
          <p:nvPr/>
        </p:nvSpPr>
        <p:spPr>
          <a:xfrm>
            <a:off x="1219200" y="5715000"/>
            <a:ext cx="6172200" cy="646331"/>
          </a:xfrm>
          <a:prstGeom prst="rect">
            <a:avLst/>
          </a:prstGeom>
          <a:noFill/>
        </p:spPr>
        <p:txBody>
          <a:bodyPr wrap="square" rtlCol="0">
            <a:spAutoFit/>
          </a:bodyPr>
          <a:lstStyle/>
          <a:p>
            <a:r>
              <a:rPr lang="en-US" b="1" i="1" dirty="0" smtClean="0"/>
              <a:t>Pretrial litigation ensures that the evidence admitted at trial violates neither the defendants rights, nor those of the victim.</a:t>
            </a:r>
            <a:endParaRPr lang="en-US" dirty="0"/>
          </a:p>
        </p:txBody>
      </p:sp>
      <p:sp>
        <p:nvSpPr>
          <p:cNvPr id="5" name="Slide Number Placeholder 4"/>
          <p:cNvSpPr>
            <a:spLocks noGrp="1"/>
          </p:cNvSpPr>
          <p:nvPr>
            <p:ph type="sldNum" sz="quarter" idx="12"/>
          </p:nvPr>
        </p:nvSpPr>
        <p:spPr/>
        <p:txBody>
          <a:bodyPr/>
          <a:lstStyle/>
          <a:p>
            <a:fld id="{0D1F9E4B-E8D0-4C72-82F8-5A9C11F42075}" type="slidenum">
              <a:rPr lang="en-US" smtClean="0"/>
              <a:pPr/>
              <a:t>11</a:t>
            </a:fld>
            <a:endParaRPr lang="en-US"/>
          </a:p>
        </p:txBody>
      </p:sp>
      <p:sp>
        <p:nvSpPr>
          <p:cNvPr id="7"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269459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r>
              <a:rPr lang="en-US" sz="5400" dirty="0" smtClean="0"/>
              <a:t>Pre-Trial Resolutions</a:t>
            </a:r>
            <a:endParaRPr lang="en-US" sz="5400" dirty="0"/>
          </a:p>
        </p:txBody>
      </p:sp>
      <p:sp>
        <p:nvSpPr>
          <p:cNvPr id="3" name="Content Placeholder 2"/>
          <p:cNvSpPr>
            <a:spLocks noGrp="1"/>
          </p:cNvSpPr>
          <p:nvPr>
            <p:ph idx="1"/>
          </p:nvPr>
        </p:nvSpPr>
        <p:spPr>
          <a:xfrm>
            <a:off x="457200" y="1752600"/>
            <a:ext cx="7620000" cy="4648200"/>
          </a:xfrm>
        </p:spPr>
        <p:txBody>
          <a:bodyPr>
            <a:normAutofit/>
          </a:bodyPr>
          <a:lstStyle/>
          <a:p>
            <a:pPr marL="0" indent="0" algn="just">
              <a:buNone/>
            </a:pPr>
            <a:r>
              <a:rPr lang="en-US" sz="2800" dirty="0" smtClean="0"/>
              <a:t>	“The </a:t>
            </a:r>
            <a:r>
              <a:rPr lang="en-US" sz="2800" dirty="0"/>
              <a:t>disposition of criminal charges by agreement between the prosecutor and the </a:t>
            </a:r>
            <a:r>
              <a:rPr lang="en-US" sz="2800" dirty="0" smtClean="0"/>
              <a:t>accused…is </a:t>
            </a:r>
            <a:r>
              <a:rPr lang="en-US" sz="2800" dirty="0"/>
              <a:t>an essential component of the administration of justice. Properly administered, it is to be encouraged. If every criminal charge were subjected to a full-scale trial, the States and the Federal Government would need to multiply by many times the number of judges and court facilities</a:t>
            </a:r>
            <a:r>
              <a:rPr lang="en-US" sz="2800" dirty="0" smtClean="0"/>
              <a:t>.”</a:t>
            </a:r>
          </a:p>
          <a:p>
            <a:pPr marL="0" indent="0" algn="just">
              <a:buNone/>
            </a:pPr>
            <a:r>
              <a:rPr lang="en-US" sz="2800" dirty="0" smtClean="0"/>
              <a:t>	</a:t>
            </a:r>
            <a:r>
              <a:rPr lang="en-US" sz="1600" dirty="0" smtClean="0"/>
              <a:t>-Chief Justice Warren Burger, </a:t>
            </a:r>
            <a:r>
              <a:rPr lang="en-US" sz="1600" i="1" dirty="0" err="1" smtClean="0"/>
              <a:t>Santobello</a:t>
            </a:r>
            <a:r>
              <a:rPr lang="en-US" sz="1600" i="1" dirty="0" smtClean="0"/>
              <a:t> v. New York</a:t>
            </a:r>
            <a:r>
              <a:rPr lang="en-US" sz="1600" dirty="0" smtClean="0"/>
              <a:t>, 404 U.S. 257 (1971).</a:t>
            </a:r>
            <a:endParaRPr lang="en-US" sz="1600" dirty="0"/>
          </a:p>
          <a:p>
            <a:pPr marL="0" indent="0" algn="just">
              <a:buNone/>
            </a:pP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0D1F9E4B-E8D0-4C72-82F8-5A9C11F42075}" type="slidenum">
              <a:rPr lang="en-US" smtClean="0"/>
              <a:pPr/>
              <a:t>12</a:t>
            </a:fld>
            <a:endParaRPr lang="en-US"/>
          </a:p>
        </p:txBody>
      </p:sp>
      <p:sp>
        <p:nvSpPr>
          <p:cNvPr id="5"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75052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620000" cy="1143000"/>
          </a:xfrm>
        </p:spPr>
        <p:txBody>
          <a:bodyPr/>
          <a:lstStyle/>
          <a:p>
            <a:r>
              <a:rPr lang="en-US" sz="5400" dirty="0" smtClean="0"/>
              <a:t>Trial Preparation</a:t>
            </a:r>
            <a:endParaRPr lang="en-US" sz="5400" dirty="0"/>
          </a:p>
        </p:txBody>
      </p:sp>
      <p:sp>
        <p:nvSpPr>
          <p:cNvPr id="3" name="Content Placeholder 2"/>
          <p:cNvSpPr>
            <a:spLocks noGrp="1"/>
          </p:cNvSpPr>
          <p:nvPr>
            <p:ph idx="1"/>
          </p:nvPr>
        </p:nvSpPr>
        <p:spPr>
          <a:xfrm>
            <a:off x="228600" y="1905000"/>
            <a:ext cx="4191000" cy="4038600"/>
          </a:xfrm>
        </p:spPr>
        <p:txBody>
          <a:bodyPr>
            <a:normAutofit/>
          </a:bodyPr>
          <a:lstStyle/>
          <a:p>
            <a:r>
              <a:rPr lang="en-US" sz="2400" dirty="0" smtClean="0"/>
              <a:t>Reviewing and organizing evidence</a:t>
            </a:r>
          </a:p>
          <a:p>
            <a:r>
              <a:rPr lang="en-US" sz="2400" dirty="0" smtClean="0"/>
              <a:t>Victim / witness contact, travel, accommodations</a:t>
            </a:r>
            <a:endParaRPr lang="en-US" sz="2400" dirty="0"/>
          </a:p>
          <a:p>
            <a:r>
              <a:rPr lang="en-US" sz="2400" dirty="0" smtClean="0"/>
              <a:t>Creating and organizing exhibits</a:t>
            </a:r>
          </a:p>
          <a:p>
            <a:r>
              <a:rPr lang="en-US" sz="2400" dirty="0" smtClean="0"/>
              <a:t>Researching and drafting jury instructions </a:t>
            </a:r>
            <a:endParaRPr lang="en-US" sz="2400" dirty="0"/>
          </a:p>
        </p:txBody>
      </p:sp>
      <p:pic>
        <p:nvPicPr>
          <p:cNvPr id="4" name="Picture 3" descr="Image result for Legal Researc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400"/>
            <a:ext cx="3677896" cy="3143481"/>
          </a:xfrm>
          <a:prstGeom prst="roundRect">
            <a:avLst>
              <a:gd name="adj" fmla="val 8594"/>
            </a:avLst>
          </a:prstGeom>
          <a:solidFill>
            <a:srgbClr val="FFFFFF">
              <a:shade val="85000"/>
            </a:srgbClr>
          </a:solidFill>
          <a:ln>
            <a:noFill/>
          </a:ln>
          <a:effectLst/>
        </p:spPr>
      </p:pic>
      <p:sp>
        <p:nvSpPr>
          <p:cNvPr id="5" name="Slide Number Placeholder 4"/>
          <p:cNvSpPr>
            <a:spLocks noGrp="1"/>
          </p:cNvSpPr>
          <p:nvPr>
            <p:ph type="sldNum" sz="quarter" idx="12"/>
          </p:nvPr>
        </p:nvSpPr>
        <p:spPr/>
        <p:txBody>
          <a:bodyPr/>
          <a:lstStyle/>
          <a:p>
            <a:fld id="{0D1F9E4B-E8D0-4C72-82F8-5A9C11F42075}" type="slidenum">
              <a:rPr lang="en-US" smtClean="0"/>
              <a:pPr/>
              <a:t>13</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322344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  Trial </a:t>
            </a:r>
            <a:endParaRPr lang="en-US" sz="5400" dirty="0"/>
          </a:p>
        </p:txBody>
      </p:sp>
      <p:sp>
        <p:nvSpPr>
          <p:cNvPr id="3" name="Content Placeholder 2"/>
          <p:cNvSpPr>
            <a:spLocks noGrp="1"/>
          </p:cNvSpPr>
          <p:nvPr>
            <p:ph idx="1"/>
          </p:nvPr>
        </p:nvSpPr>
        <p:spPr>
          <a:xfrm>
            <a:off x="228600" y="1524000"/>
            <a:ext cx="3505200" cy="4525963"/>
          </a:xfrm>
        </p:spPr>
        <p:txBody>
          <a:bodyPr>
            <a:normAutofit lnSpcReduction="10000"/>
          </a:bodyPr>
          <a:lstStyle/>
          <a:p>
            <a:r>
              <a:rPr lang="en-US" sz="2800" dirty="0" smtClean="0"/>
              <a:t>Jury Selection</a:t>
            </a:r>
          </a:p>
          <a:p>
            <a:r>
              <a:rPr lang="en-US" sz="2800" dirty="0" smtClean="0"/>
              <a:t>Opening statement and case-in-chief</a:t>
            </a:r>
          </a:p>
          <a:p>
            <a:r>
              <a:rPr lang="en-US" sz="2800" dirty="0" smtClean="0"/>
              <a:t>Rebuttal and closing statement</a:t>
            </a:r>
          </a:p>
          <a:p>
            <a:pPr marL="114300" indent="0">
              <a:buNone/>
            </a:pPr>
            <a:r>
              <a:rPr lang="en-US" sz="1600" dirty="0" smtClean="0"/>
              <a:t>______________________________</a:t>
            </a:r>
          </a:p>
          <a:p>
            <a:pPr marL="114300" indent="0">
              <a:buNone/>
            </a:pPr>
            <a:endParaRPr lang="en-US" sz="1000" dirty="0" smtClean="0"/>
          </a:p>
          <a:p>
            <a:r>
              <a:rPr lang="en-US" sz="2800" dirty="0" smtClean="0"/>
              <a:t>Witness and exhibit coordination</a:t>
            </a:r>
          </a:p>
          <a:p>
            <a:r>
              <a:rPr lang="en-US" sz="2800" dirty="0" smtClean="0"/>
              <a:t>Mid-trial motion practice  </a:t>
            </a:r>
            <a:endParaRPr lang="en-US" sz="2800" dirty="0"/>
          </a:p>
        </p:txBody>
      </p:sp>
      <p:pic>
        <p:nvPicPr>
          <p:cNvPr id="4" name="Picture 3" descr="Image result for Artists trial sketch"/>
          <p:cNvPicPr/>
          <p:nvPr/>
        </p:nvPicPr>
        <p:blipFill rotWithShape="1">
          <a:blip r:embed="rId2" cstate="print">
            <a:extLst>
              <a:ext uri="{28A0092B-C50C-407E-A947-70E740481C1C}">
                <a14:useLocalDpi xmlns:a14="http://schemas.microsoft.com/office/drawing/2010/main" val="0"/>
              </a:ext>
            </a:extLst>
          </a:blip>
          <a:srcRect r="2715"/>
          <a:stretch/>
        </p:blipFill>
        <p:spPr bwMode="auto">
          <a:xfrm>
            <a:off x="3886200" y="1524000"/>
            <a:ext cx="44196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0D1F9E4B-E8D0-4C72-82F8-5A9C11F42075}" type="slidenum">
              <a:rPr lang="en-US" smtClean="0"/>
              <a:pPr/>
              <a:t>14</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129612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 Sentencing</a:t>
            </a:r>
            <a:endParaRPr lang="en-US" sz="5400" dirty="0"/>
          </a:p>
        </p:txBody>
      </p:sp>
      <p:sp>
        <p:nvSpPr>
          <p:cNvPr id="3" name="Content Placeholder 2"/>
          <p:cNvSpPr>
            <a:spLocks noGrp="1"/>
          </p:cNvSpPr>
          <p:nvPr>
            <p:ph idx="1"/>
          </p:nvPr>
        </p:nvSpPr>
        <p:spPr>
          <a:xfrm>
            <a:off x="152400" y="2133600"/>
            <a:ext cx="4495800" cy="3511609"/>
          </a:xfrm>
        </p:spPr>
        <p:txBody>
          <a:bodyPr/>
          <a:lstStyle/>
          <a:p>
            <a:r>
              <a:rPr lang="en-US" sz="2400" dirty="0" smtClean="0"/>
              <a:t>Sentencing Memoranda, Argument</a:t>
            </a:r>
          </a:p>
          <a:p>
            <a:pPr marL="114300" indent="0">
              <a:buNone/>
            </a:pPr>
            <a:endParaRPr lang="en-US" sz="1600" dirty="0" smtClean="0"/>
          </a:p>
          <a:p>
            <a:r>
              <a:rPr lang="en-US" sz="2400" dirty="0" smtClean="0"/>
              <a:t>Presentation of evidence</a:t>
            </a:r>
          </a:p>
          <a:p>
            <a:pPr marL="114300" indent="0">
              <a:buNone/>
            </a:pPr>
            <a:endParaRPr lang="en-US" sz="1600" dirty="0" smtClean="0"/>
          </a:p>
          <a:p>
            <a:r>
              <a:rPr lang="en-US" sz="2400" dirty="0" smtClean="0"/>
              <a:t>Victim participation</a:t>
            </a:r>
          </a:p>
          <a:p>
            <a:pPr marL="114300" indent="0">
              <a:buNone/>
            </a:pPr>
            <a:endParaRPr lang="en-US" sz="1600" dirty="0" smtClean="0"/>
          </a:p>
          <a:p>
            <a:r>
              <a:rPr lang="en-US" sz="2400" dirty="0" smtClean="0"/>
              <a:t>Restitution litigation</a:t>
            </a:r>
          </a:p>
          <a:p>
            <a:endParaRPr lang="en-US" sz="2800" dirty="0"/>
          </a:p>
        </p:txBody>
      </p:sp>
      <p:pic>
        <p:nvPicPr>
          <p:cNvPr id="4" name="Picture 3" descr="Image result for sentencing hearing Junea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4114800" cy="3640015"/>
          </a:xfrm>
          <a:prstGeom prst="roundRect">
            <a:avLst>
              <a:gd name="adj" fmla="val 8594"/>
            </a:avLst>
          </a:prstGeom>
          <a:solidFill>
            <a:srgbClr val="FFFFFF">
              <a:shade val="85000"/>
            </a:srgbClr>
          </a:solidFill>
          <a:ln>
            <a:noFill/>
          </a:ln>
          <a:effectLst/>
        </p:spPr>
      </p:pic>
      <p:sp>
        <p:nvSpPr>
          <p:cNvPr id="5" name="Slide Number Placeholder 4"/>
          <p:cNvSpPr>
            <a:spLocks noGrp="1"/>
          </p:cNvSpPr>
          <p:nvPr>
            <p:ph type="sldNum" sz="quarter" idx="12"/>
          </p:nvPr>
        </p:nvSpPr>
        <p:spPr/>
        <p:txBody>
          <a:bodyPr/>
          <a:lstStyle/>
          <a:p>
            <a:fld id="{0D1F9E4B-E8D0-4C72-82F8-5A9C11F42075}" type="slidenum">
              <a:rPr lang="en-US" smtClean="0"/>
              <a:pPr/>
              <a:t>15</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402849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Post-Trial Litigation </a:t>
            </a:r>
            <a:endParaRPr lang="en-US" sz="5400" dirty="0"/>
          </a:p>
        </p:txBody>
      </p:sp>
      <p:sp>
        <p:nvSpPr>
          <p:cNvPr id="3" name="Content Placeholder 2"/>
          <p:cNvSpPr>
            <a:spLocks noGrp="1"/>
          </p:cNvSpPr>
          <p:nvPr>
            <p:ph idx="1"/>
          </p:nvPr>
        </p:nvSpPr>
        <p:spPr>
          <a:xfrm>
            <a:off x="228600" y="1633671"/>
            <a:ext cx="3429000" cy="4525963"/>
          </a:xfrm>
        </p:spPr>
        <p:txBody>
          <a:bodyPr>
            <a:normAutofit/>
          </a:bodyPr>
          <a:lstStyle/>
          <a:p>
            <a:pPr>
              <a:spcBef>
                <a:spcPts val="1200"/>
              </a:spcBef>
            </a:pPr>
            <a:r>
              <a:rPr lang="en-US" sz="2800" dirty="0" smtClean="0"/>
              <a:t>Motions for a new trial</a:t>
            </a:r>
          </a:p>
          <a:p>
            <a:pPr>
              <a:spcBef>
                <a:spcPts val="1200"/>
              </a:spcBef>
            </a:pPr>
            <a:r>
              <a:rPr lang="en-US" sz="2800" dirty="0" smtClean="0"/>
              <a:t>Appeals – Merit / Sentence</a:t>
            </a:r>
          </a:p>
          <a:p>
            <a:pPr>
              <a:spcBef>
                <a:spcPts val="1200"/>
              </a:spcBef>
            </a:pPr>
            <a:r>
              <a:rPr lang="en-US" sz="2800" dirty="0" smtClean="0"/>
              <a:t>Post Conviction review</a:t>
            </a:r>
          </a:p>
          <a:p>
            <a:pPr>
              <a:spcBef>
                <a:spcPts val="1200"/>
              </a:spcBef>
            </a:pPr>
            <a:r>
              <a:rPr lang="en-US" sz="2800" dirty="0" smtClean="0"/>
              <a:t>Writs of </a:t>
            </a:r>
            <a:r>
              <a:rPr lang="en-US" sz="2800" i="1" dirty="0" smtClean="0"/>
              <a:t>Habeas Corpus </a:t>
            </a:r>
          </a:p>
        </p:txBody>
      </p:sp>
      <p:pic>
        <p:nvPicPr>
          <p:cNvPr id="4" name="Picture 3" descr="Image result for Artists courtrrom sketches"/>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4470400" cy="3505200"/>
          </a:xfrm>
          <a:prstGeom prst="roundRect">
            <a:avLst>
              <a:gd name="adj" fmla="val 8594"/>
            </a:avLst>
          </a:prstGeom>
          <a:solidFill>
            <a:srgbClr val="FFFFFF">
              <a:shade val="85000"/>
            </a:srgbClr>
          </a:solidFill>
          <a:ln>
            <a:noFill/>
          </a:ln>
          <a:effectLst/>
        </p:spPr>
      </p:pic>
      <p:sp>
        <p:nvSpPr>
          <p:cNvPr id="5" name="Slide Number Placeholder 4"/>
          <p:cNvSpPr>
            <a:spLocks noGrp="1"/>
          </p:cNvSpPr>
          <p:nvPr>
            <p:ph type="sldNum" sz="quarter" idx="12"/>
          </p:nvPr>
        </p:nvSpPr>
        <p:spPr/>
        <p:txBody>
          <a:bodyPr/>
          <a:lstStyle/>
          <a:p>
            <a:fld id="{0D1F9E4B-E8D0-4C72-82F8-5A9C11F42075}" type="slidenum">
              <a:rPr lang="en-US" smtClean="0"/>
              <a:pPr/>
              <a:t>16</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259266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620000" cy="4525963"/>
          </a:xfrm>
        </p:spPr>
        <p:txBody>
          <a:bodyPr>
            <a:normAutofit/>
          </a:bodyPr>
          <a:lstStyle/>
          <a:p>
            <a:pPr marL="0" indent="0">
              <a:buNone/>
            </a:pPr>
            <a:r>
              <a:rPr lang="en-US" dirty="0"/>
              <a:t>	</a:t>
            </a:r>
            <a:endParaRPr lang="en-US" dirty="0" smtClean="0"/>
          </a:p>
          <a:p>
            <a:pPr marL="0" indent="0">
              <a:buNone/>
            </a:pPr>
            <a:endParaRPr lang="en-US" dirty="0"/>
          </a:p>
          <a:p>
            <a:pPr marL="0" indent="0" algn="ctr">
              <a:buNone/>
            </a:pPr>
            <a:r>
              <a:rPr lang="en-US" sz="4800" dirty="0" smtClean="0"/>
              <a:t>“Justice, however, never was in reality administered gratis in any country.”</a:t>
            </a:r>
          </a:p>
          <a:p>
            <a:pPr marL="0" indent="0" algn="ctr">
              <a:buNone/>
            </a:pPr>
            <a:endParaRPr lang="en-US" sz="1800" dirty="0" smtClean="0"/>
          </a:p>
          <a:p>
            <a:pPr marL="0" indent="0" algn="ctr">
              <a:buNone/>
            </a:pPr>
            <a:r>
              <a:rPr lang="en-US" sz="1600" dirty="0" smtClean="0"/>
              <a:t>-Adam Smith, </a:t>
            </a:r>
            <a:r>
              <a:rPr lang="en-US" sz="1600" i="1" dirty="0" smtClean="0"/>
              <a:t>The Wealth of Nations</a:t>
            </a:r>
            <a:r>
              <a:rPr lang="en-US" sz="1600" dirty="0" smtClean="0"/>
              <a:t> (1776).  </a:t>
            </a:r>
            <a:endParaRPr lang="en-US" sz="1600" dirty="0"/>
          </a:p>
        </p:txBody>
      </p:sp>
      <p:sp>
        <p:nvSpPr>
          <p:cNvPr id="2" name="Slide Number Placeholder 1"/>
          <p:cNvSpPr>
            <a:spLocks noGrp="1"/>
          </p:cNvSpPr>
          <p:nvPr>
            <p:ph type="sldNum" sz="quarter" idx="12"/>
          </p:nvPr>
        </p:nvSpPr>
        <p:spPr/>
        <p:txBody>
          <a:bodyPr/>
          <a:lstStyle/>
          <a:p>
            <a:fld id="{0D1F9E4B-E8D0-4C72-82F8-5A9C11F42075}" type="slidenum">
              <a:rPr lang="en-US" smtClean="0"/>
              <a:pPr/>
              <a:t>17</a:t>
            </a:fld>
            <a:endParaRPr lang="en-US"/>
          </a:p>
        </p:txBody>
      </p:sp>
      <p:sp>
        <p:nvSpPr>
          <p:cNvPr id="4"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3375143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8438"/>
            <a:ext cx="8153400" cy="792162"/>
          </a:xfrm>
        </p:spPr>
        <p:txBody>
          <a:bodyPr/>
          <a:lstStyle/>
          <a:p>
            <a:r>
              <a:rPr lang="en-US" b="1" dirty="0" smtClean="0"/>
              <a:t>Criminal Division</a:t>
            </a:r>
            <a:endParaRPr lang="en-US" b="1" dirty="0"/>
          </a:p>
        </p:txBody>
      </p:sp>
      <p:sp>
        <p:nvSpPr>
          <p:cNvPr id="2" name="Content Placeholder 1"/>
          <p:cNvSpPr>
            <a:spLocks noGrp="1"/>
          </p:cNvSpPr>
          <p:nvPr>
            <p:ph idx="1"/>
          </p:nvPr>
        </p:nvSpPr>
        <p:spPr>
          <a:xfrm>
            <a:off x="152400" y="5791200"/>
            <a:ext cx="8229600" cy="914400"/>
          </a:xfrm>
        </p:spPr>
        <p:txBody>
          <a:bodyPr>
            <a:normAutofit fontScale="55000" lnSpcReduction="20000"/>
          </a:bodyPr>
          <a:lstStyle/>
          <a:p>
            <a:pPr marL="0" indent="0" algn="ctr">
              <a:buNone/>
            </a:pPr>
            <a:endParaRPr lang="en-US" sz="1600" dirty="0" smtClean="0"/>
          </a:p>
          <a:p>
            <a:pPr marL="0" indent="0" algn="ctr">
              <a:buNone/>
            </a:pPr>
            <a:r>
              <a:rPr lang="en-US" sz="3200" dirty="0" smtClean="0"/>
              <a:t>“Prosecute all cases involving violation of state law…”  </a:t>
            </a:r>
          </a:p>
          <a:p>
            <a:pPr marL="0" indent="0" algn="ctr">
              <a:buNone/>
            </a:pPr>
            <a:endParaRPr lang="en-US" sz="2400" i="1" dirty="0"/>
          </a:p>
          <a:p>
            <a:pPr marL="0" indent="0" algn="ctr">
              <a:buNone/>
            </a:pPr>
            <a:r>
              <a:rPr lang="en-US" sz="2400" i="1" dirty="0" smtClean="0"/>
              <a:t>See AS 44.23.020(4)(b)</a:t>
            </a:r>
            <a:endParaRPr lang="en-US" sz="2400" dirty="0"/>
          </a:p>
        </p:txBody>
      </p:sp>
      <p:sp>
        <p:nvSpPr>
          <p:cNvPr id="7" name="Rectangle 6"/>
          <p:cNvSpPr>
            <a:spLocks noGrp="1" noChangeArrowheads="1"/>
          </p:cNvSpPr>
          <p:nvPr>
            <p:ph type="sldNum" sz="quarter" idx="12"/>
          </p:nvPr>
        </p:nvSpPr>
        <p:spPr>
          <a:xfrm>
            <a:off x="8531788" y="5648960"/>
            <a:ext cx="548640" cy="39624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A7E955-D51C-4FCA-B9F5-D3C522CA1E2D}" type="slidenum">
              <a:rPr lang="en-US" altLang="en-US" smtClean="0">
                <a:solidFill>
                  <a:prstClr val="white"/>
                </a:solidFill>
              </a:rPr>
              <a:pPr/>
              <a:t>2</a:t>
            </a:fld>
            <a:endParaRPr lang="en-US" altLang="en-US" dirty="0" smtClean="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7848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363364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FY14-FY17 Criminal Budget</a:t>
            </a:r>
            <a:endParaRPr lang="en-US" sz="5000" dirty="0"/>
          </a:p>
        </p:txBody>
      </p:sp>
      <p:sp>
        <p:nvSpPr>
          <p:cNvPr id="4" name="Slide Number Placeholder 3"/>
          <p:cNvSpPr>
            <a:spLocks noGrp="1"/>
          </p:cNvSpPr>
          <p:nvPr>
            <p:ph type="sldNum" sz="quarter" idx="12"/>
          </p:nvPr>
        </p:nvSpPr>
        <p:spPr/>
        <p:txBody>
          <a:bodyPr/>
          <a:lstStyle/>
          <a:p>
            <a:fld id="{0D1F9E4B-E8D0-4C72-82F8-5A9C11F42075}" type="slidenum">
              <a:rPr lang="en-US" smtClean="0"/>
              <a:pPr/>
              <a:t>3</a:t>
            </a:fld>
            <a:endParaRPr lang="en-US"/>
          </a:p>
        </p:txBody>
      </p:sp>
      <p:sp>
        <p:nvSpPr>
          <p:cNvPr id="7"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
        <p:nvSpPr>
          <p:cNvPr id="8" name="Content Placeholder 7"/>
          <p:cNvSpPr>
            <a:spLocks noGrp="1"/>
          </p:cNvSpPr>
          <p:nvPr>
            <p:ph idx="1"/>
          </p:nvPr>
        </p:nvSpPr>
        <p:spPr>
          <a:xfrm>
            <a:off x="457200" y="1447800"/>
            <a:ext cx="7620000" cy="4953000"/>
          </a:xfrm>
        </p:spPr>
        <p:txBody>
          <a:bodyPr/>
          <a:lstStyle/>
          <a:p>
            <a:endParaRPr lang="en-US" dirty="0" smtClean="0"/>
          </a:p>
          <a:p>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612223559"/>
              </p:ext>
            </p:extLst>
          </p:nvPr>
        </p:nvGraphicFramePr>
        <p:xfrm>
          <a:off x="228600" y="1295400"/>
          <a:ext cx="5334000" cy="5105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057054059"/>
              </p:ext>
            </p:extLst>
          </p:nvPr>
        </p:nvGraphicFramePr>
        <p:xfrm>
          <a:off x="4114800" y="2819400"/>
          <a:ext cx="3990975"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39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5C3307-BF94-42DF-9469-D5B8C6EABFFA}" type="slidenum">
              <a:rPr lang="en-US" altLang="en-US" smtClean="0">
                <a:solidFill>
                  <a:prstClr val="white"/>
                </a:solidFill>
              </a:rPr>
              <a:pPr/>
              <a:t>4</a:t>
            </a:fld>
            <a:endParaRPr lang="en-US" altLang="en-US" smtClean="0">
              <a:solidFill>
                <a:prstClr val="white"/>
              </a:solidFill>
            </a:endParaRPr>
          </a:p>
        </p:txBody>
      </p:sp>
      <p:sp>
        <p:nvSpPr>
          <p:cNvPr id="7" name="Title 1"/>
          <p:cNvSpPr txBox="1">
            <a:spLocks/>
          </p:cNvSpPr>
          <p:nvPr/>
        </p:nvSpPr>
        <p:spPr>
          <a:xfrm>
            <a:off x="183890" y="304800"/>
            <a:ext cx="8229600" cy="11398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smtClean="0">
                <a:ln w="12700">
                  <a:solidFill>
                    <a:srgbClr val="848058">
                      <a:lumMod val="50000"/>
                    </a:srgbClr>
                  </a:solidFill>
                </a:ln>
                <a:solidFill>
                  <a:srgbClr val="564B3C"/>
                </a:solidFill>
              </a:rPr>
              <a:t>Impacts of Budget Cuts on Services</a:t>
            </a:r>
            <a:endParaRPr lang="en-US" b="1" dirty="0" smtClean="0">
              <a:solidFill>
                <a:srgbClr val="564B3C"/>
              </a:solidFill>
            </a:endParaRPr>
          </a:p>
        </p:txBody>
      </p:sp>
      <p:sp>
        <p:nvSpPr>
          <p:cNvPr id="2" name="TextBox 1"/>
          <p:cNvSpPr txBox="1"/>
          <p:nvPr/>
        </p:nvSpPr>
        <p:spPr>
          <a:xfrm>
            <a:off x="443387" y="1475855"/>
            <a:ext cx="5334000" cy="5078313"/>
          </a:xfrm>
          <a:prstGeom prst="rect">
            <a:avLst/>
          </a:prstGeom>
          <a:noFill/>
        </p:spPr>
        <p:txBody>
          <a:bodyPr wrap="square" rtlCol="0">
            <a:spAutoFit/>
          </a:bodyPr>
          <a:lstStyle/>
          <a:p>
            <a:pPr algn="ctr"/>
            <a:r>
              <a:rPr lang="en-US" sz="3600" dirty="0" smtClean="0">
                <a:solidFill>
                  <a:schemeClr val="tx1">
                    <a:lumMod val="85000"/>
                    <a:lumOff val="15000"/>
                  </a:schemeClr>
                </a:solidFill>
              </a:rPr>
              <a:t>Capacity to prosecute misdemeanors is down </a:t>
            </a:r>
            <a:r>
              <a:rPr lang="en-US" sz="3600" dirty="0" smtClean="0">
                <a:solidFill>
                  <a:schemeClr val="accent2">
                    <a:lumMod val="50000"/>
                  </a:schemeClr>
                </a:solidFill>
              </a:rPr>
              <a:t>33% </a:t>
            </a:r>
            <a:r>
              <a:rPr lang="en-US" sz="3600" dirty="0" smtClean="0">
                <a:solidFill>
                  <a:schemeClr val="tx1">
                    <a:lumMod val="85000"/>
                    <a:lumOff val="15000"/>
                  </a:schemeClr>
                </a:solidFill>
              </a:rPr>
              <a:t>or </a:t>
            </a:r>
            <a:r>
              <a:rPr lang="en-US" sz="3600" dirty="0" smtClean="0">
                <a:solidFill>
                  <a:schemeClr val="accent2">
                    <a:lumMod val="50000"/>
                  </a:schemeClr>
                </a:solidFill>
              </a:rPr>
              <a:t>6,863 </a:t>
            </a:r>
          </a:p>
          <a:p>
            <a:pPr algn="ctr"/>
            <a:r>
              <a:rPr lang="en-US" sz="3600" dirty="0" smtClean="0">
                <a:solidFill>
                  <a:schemeClr val="tx1">
                    <a:lumMod val="85000"/>
                    <a:lumOff val="15000"/>
                  </a:schemeClr>
                </a:solidFill>
              </a:rPr>
              <a:t>from 2013</a:t>
            </a:r>
          </a:p>
          <a:p>
            <a:pPr algn="ctr"/>
            <a:endParaRPr lang="en-US" sz="3600" dirty="0" smtClean="0">
              <a:solidFill>
                <a:schemeClr val="tx1">
                  <a:lumMod val="85000"/>
                  <a:lumOff val="15000"/>
                </a:schemeClr>
              </a:solidFill>
            </a:endParaRPr>
          </a:p>
          <a:p>
            <a:pPr algn="ctr"/>
            <a:r>
              <a:rPr lang="en-US" sz="3600" dirty="0" smtClean="0">
                <a:solidFill>
                  <a:schemeClr val="tx1">
                    <a:lumMod val="85000"/>
                    <a:lumOff val="15000"/>
                  </a:schemeClr>
                </a:solidFill>
              </a:rPr>
              <a:t>Capacity for felony prosecutions </a:t>
            </a:r>
          </a:p>
          <a:p>
            <a:pPr algn="ctr"/>
            <a:r>
              <a:rPr lang="en-US" sz="3600" dirty="0" smtClean="0">
                <a:solidFill>
                  <a:schemeClr val="tx1">
                    <a:lumMod val="85000"/>
                    <a:lumOff val="15000"/>
                  </a:schemeClr>
                </a:solidFill>
              </a:rPr>
              <a:t>down </a:t>
            </a:r>
            <a:r>
              <a:rPr lang="en-US" sz="3600" dirty="0" smtClean="0">
                <a:solidFill>
                  <a:schemeClr val="accent5">
                    <a:lumMod val="50000"/>
                  </a:schemeClr>
                </a:solidFill>
              </a:rPr>
              <a:t>3% </a:t>
            </a:r>
            <a:r>
              <a:rPr lang="en-US" sz="3600" dirty="0" smtClean="0">
                <a:solidFill>
                  <a:schemeClr val="tx1">
                    <a:lumMod val="85000"/>
                    <a:lumOff val="15000"/>
                  </a:schemeClr>
                </a:solidFill>
              </a:rPr>
              <a:t>or </a:t>
            </a:r>
            <a:r>
              <a:rPr lang="en-US" sz="3600" dirty="0" smtClean="0">
                <a:solidFill>
                  <a:schemeClr val="accent5">
                    <a:lumMod val="50000"/>
                  </a:schemeClr>
                </a:solidFill>
              </a:rPr>
              <a:t>187</a:t>
            </a:r>
            <a:r>
              <a:rPr lang="en-US" sz="3600" dirty="0" smtClean="0">
                <a:solidFill>
                  <a:schemeClr val="tx1">
                    <a:lumMod val="85000"/>
                    <a:lumOff val="15000"/>
                  </a:schemeClr>
                </a:solidFill>
              </a:rPr>
              <a:t> </a:t>
            </a:r>
          </a:p>
          <a:p>
            <a:pPr algn="ctr"/>
            <a:r>
              <a:rPr lang="en-US" sz="3600" dirty="0" smtClean="0">
                <a:solidFill>
                  <a:schemeClr val="tx1">
                    <a:lumMod val="85000"/>
                    <a:lumOff val="15000"/>
                  </a:schemeClr>
                </a:solidFill>
              </a:rPr>
              <a:t>from 2013</a:t>
            </a:r>
            <a:endParaRPr lang="en-US" sz="3600" dirty="0">
              <a:solidFill>
                <a:schemeClr val="tx1">
                  <a:lumMod val="85000"/>
                  <a:lumOff val="15000"/>
                </a:schemeClr>
              </a:solidFill>
            </a:endParaRPr>
          </a:p>
        </p:txBody>
      </p:sp>
      <p:sp>
        <p:nvSpPr>
          <p:cNvPr id="5" name="Down Arrow 4"/>
          <p:cNvSpPr/>
          <p:nvPr/>
        </p:nvSpPr>
        <p:spPr>
          <a:xfrm rot="17621080">
            <a:off x="6639309" y="2076226"/>
            <a:ext cx="242931" cy="204111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Rectangle 5"/>
          <p:cNvSpPr/>
          <p:nvPr/>
        </p:nvSpPr>
        <p:spPr>
          <a:xfrm>
            <a:off x="5860420" y="2971800"/>
            <a:ext cx="31178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24600" y="3200400"/>
            <a:ext cx="31178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81800" y="3429000"/>
            <a:ext cx="31178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39000" y="3657600"/>
            <a:ext cx="311780" cy="1543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3538793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229600" cy="4876800"/>
          </a:xfrm>
        </p:spPr>
        <p:txBody>
          <a:bodyPr>
            <a:normAutofit/>
          </a:bodyPr>
          <a:lstStyle/>
          <a:p>
            <a:r>
              <a:rPr lang="en-US" sz="2400" dirty="0" smtClean="0">
                <a:cs typeface="Times New Roman" panose="02020603050405020304" pitchFamily="18" charset="0"/>
              </a:rPr>
              <a:t>The primary duty of a lawyer engaged in public prosecution is not to convict, but to see that justice is done.</a:t>
            </a:r>
          </a:p>
          <a:p>
            <a:pPr marL="0" indent="0">
              <a:buNone/>
            </a:pPr>
            <a:r>
              <a:rPr lang="en-US" sz="1300" i="1" dirty="0" smtClean="0">
                <a:cs typeface="Times New Roman" panose="02020603050405020304" pitchFamily="18" charset="0"/>
              </a:rPr>
              <a:t> </a:t>
            </a:r>
          </a:p>
          <a:p>
            <a:pPr marL="0" indent="0">
              <a:buNone/>
            </a:pPr>
            <a:r>
              <a:rPr lang="en-US" sz="1300" i="1" dirty="0">
                <a:cs typeface="Times New Roman" panose="02020603050405020304" pitchFamily="18" charset="0"/>
              </a:rPr>
              <a:t>	</a:t>
            </a:r>
            <a:r>
              <a:rPr lang="en-US" sz="1600" i="1" dirty="0" smtClean="0">
                <a:cs typeface="Times New Roman" panose="02020603050405020304" pitchFamily="18" charset="0"/>
              </a:rPr>
              <a:t>-Canons of professional ethics</a:t>
            </a:r>
            <a:r>
              <a:rPr lang="en-US" sz="1600" i="1" dirty="0">
                <a:cs typeface="Times New Roman" panose="02020603050405020304" pitchFamily="18" charset="0"/>
              </a:rPr>
              <a:t>:</a:t>
            </a:r>
            <a:r>
              <a:rPr lang="en-US" sz="1600" dirty="0" smtClean="0">
                <a:cs typeface="Times New Roman" panose="02020603050405020304" pitchFamily="18" charset="0"/>
              </a:rPr>
              <a:t> </a:t>
            </a:r>
            <a:r>
              <a:rPr lang="en-US" sz="1600" i="1" dirty="0" smtClean="0">
                <a:cs typeface="Times New Roman" panose="02020603050405020304" pitchFamily="18" charset="0"/>
              </a:rPr>
              <a:t>Canon 5</a:t>
            </a:r>
            <a:r>
              <a:rPr lang="en-US" sz="1600" dirty="0" smtClean="0">
                <a:cs typeface="Times New Roman" panose="02020603050405020304" pitchFamily="18" charset="0"/>
              </a:rPr>
              <a:t>. </a:t>
            </a:r>
            <a:r>
              <a:rPr lang="en-US" sz="1600" dirty="0">
                <a:cs typeface="Times New Roman" panose="02020603050405020304" pitchFamily="18" charset="0"/>
              </a:rPr>
              <a:t>American Bar </a:t>
            </a:r>
            <a:r>
              <a:rPr lang="en-US" sz="1600" dirty="0" smtClean="0">
                <a:cs typeface="Times New Roman" panose="02020603050405020304" pitchFamily="18" charset="0"/>
              </a:rPr>
              <a:t>Association </a:t>
            </a:r>
            <a:r>
              <a:rPr lang="en-US" sz="1600" dirty="0">
                <a:cs typeface="Times New Roman" panose="02020603050405020304" pitchFamily="18" charset="0"/>
              </a:rPr>
              <a:t>(1908</a:t>
            </a:r>
            <a:r>
              <a:rPr lang="en-US" sz="1600" dirty="0" smtClean="0">
                <a:cs typeface="Times New Roman" panose="02020603050405020304" pitchFamily="18" charset="0"/>
              </a:rPr>
              <a:t>).</a:t>
            </a:r>
          </a:p>
          <a:p>
            <a:pPr marL="0" indent="0">
              <a:buNone/>
            </a:pPr>
            <a:endParaRPr lang="en-US" sz="1300" dirty="0">
              <a:cs typeface="Times New Roman" panose="02020603050405020304" pitchFamily="18" charset="0"/>
            </a:endParaRPr>
          </a:p>
          <a:p>
            <a:pPr marL="0" indent="0">
              <a:buNone/>
            </a:pPr>
            <a:endParaRPr lang="en-US" sz="1300" dirty="0">
              <a:cs typeface="Times New Roman" panose="02020603050405020304" pitchFamily="18" charset="0"/>
            </a:endParaRPr>
          </a:p>
          <a:p>
            <a:r>
              <a:rPr lang="en-US" sz="2400" dirty="0">
                <a:cs typeface="Times New Roman" panose="02020603050405020304" pitchFamily="18" charset="0"/>
              </a:rPr>
              <a:t>The prosecutor may prosecute with earnestness and vigor – indeed he should do so.  But, while he may strike hard blows, he is not at liberty to strike foul ones.  It is as much his duty to refrain from improper methods calculated to produce  a wrongful conviction as it is to use every legitimate means to bring about a just </a:t>
            </a:r>
            <a:r>
              <a:rPr lang="en-US" sz="2400" dirty="0" smtClean="0">
                <a:cs typeface="Times New Roman" panose="02020603050405020304" pitchFamily="18" charset="0"/>
              </a:rPr>
              <a:t>one.</a:t>
            </a:r>
          </a:p>
          <a:p>
            <a:pPr marL="0" indent="0" algn="just">
              <a:buNone/>
            </a:pPr>
            <a:r>
              <a:rPr lang="en-US" sz="2800" dirty="0">
                <a:cs typeface="Times New Roman" panose="02020603050405020304" pitchFamily="18" charset="0"/>
              </a:rPr>
              <a:t>	</a:t>
            </a:r>
            <a:r>
              <a:rPr lang="en-US" sz="1600" i="1" dirty="0" smtClean="0">
                <a:cs typeface="Times New Roman" panose="02020603050405020304" pitchFamily="18" charset="0"/>
              </a:rPr>
              <a:t>-</a:t>
            </a:r>
            <a:r>
              <a:rPr lang="en-US" sz="1600" dirty="0" smtClean="0">
                <a:cs typeface="Times New Roman" panose="02020603050405020304" pitchFamily="18" charset="0"/>
              </a:rPr>
              <a:t>Justice </a:t>
            </a:r>
            <a:r>
              <a:rPr lang="en-US" sz="1600" dirty="0">
                <a:cs typeface="Times New Roman" panose="02020603050405020304" pitchFamily="18" charset="0"/>
              </a:rPr>
              <a:t>George Southerland</a:t>
            </a:r>
            <a:r>
              <a:rPr lang="en-US" sz="1600" i="1" dirty="0">
                <a:cs typeface="Times New Roman" panose="02020603050405020304" pitchFamily="18" charset="0"/>
              </a:rPr>
              <a:t>, Berger v. United States, </a:t>
            </a:r>
            <a:r>
              <a:rPr lang="en-US" sz="1600" dirty="0">
                <a:cs typeface="Times New Roman" panose="02020603050405020304" pitchFamily="18" charset="0"/>
              </a:rPr>
              <a:t>295 U.S. 78, 88 (1935).  </a:t>
            </a:r>
          </a:p>
          <a:p>
            <a:pPr marL="0" indent="0">
              <a:buNone/>
            </a:pPr>
            <a:endParaRPr lang="en-US" sz="2000" dirty="0"/>
          </a:p>
        </p:txBody>
      </p:sp>
      <p:sp>
        <p:nvSpPr>
          <p:cNvPr id="2" name="TextBox 1"/>
          <p:cNvSpPr txBox="1"/>
          <p:nvPr/>
        </p:nvSpPr>
        <p:spPr>
          <a:xfrm>
            <a:off x="457200" y="457200"/>
            <a:ext cx="7467600" cy="923330"/>
          </a:xfrm>
          <a:prstGeom prst="rect">
            <a:avLst/>
          </a:prstGeom>
          <a:noFill/>
        </p:spPr>
        <p:txBody>
          <a:bodyPr wrap="square" rtlCol="0">
            <a:spAutoFit/>
          </a:bodyPr>
          <a:lstStyle/>
          <a:p>
            <a:r>
              <a:rPr lang="en-US" sz="5400" dirty="0" smtClean="0">
                <a:latin typeface="+mj-lt"/>
              </a:rPr>
              <a:t>The Duty of a Prosecutor </a:t>
            </a:r>
            <a:endParaRPr lang="en-US" sz="5400" dirty="0">
              <a:latin typeface="+mj-lt"/>
            </a:endParaRPr>
          </a:p>
        </p:txBody>
      </p:sp>
      <p:sp>
        <p:nvSpPr>
          <p:cNvPr id="4" name="Slide Number Placeholder 3"/>
          <p:cNvSpPr>
            <a:spLocks noGrp="1"/>
          </p:cNvSpPr>
          <p:nvPr>
            <p:ph type="sldNum" sz="quarter" idx="12"/>
          </p:nvPr>
        </p:nvSpPr>
        <p:spPr/>
        <p:txBody>
          <a:bodyPr/>
          <a:lstStyle/>
          <a:p>
            <a:fld id="{0D1F9E4B-E8D0-4C72-82F8-5A9C11F42075}" type="slidenum">
              <a:rPr lang="en-US" smtClean="0"/>
              <a:pPr/>
              <a:t>5</a:t>
            </a:fld>
            <a:endParaRPr lang="en-US"/>
          </a:p>
        </p:txBody>
      </p:sp>
      <p:sp>
        <p:nvSpPr>
          <p:cNvPr id="5"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989237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102" y="1789331"/>
            <a:ext cx="8000999" cy="4572000"/>
          </a:xfrm>
        </p:spPr>
        <p:txBody>
          <a:bodyPr>
            <a:normAutofit fontScale="25000" lnSpcReduction="20000"/>
          </a:bodyPr>
          <a:lstStyle/>
          <a:p>
            <a:r>
              <a:rPr lang="en-US" sz="11200" dirty="0" smtClean="0"/>
              <a:t>Investigation</a:t>
            </a:r>
          </a:p>
          <a:p>
            <a:r>
              <a:rPr lang="en-US" sz="11200" dirty="0" smtClean="0"/>
              <a:t>Informal Referral</a:t>
            </a:r>
          </a:p>
          <a:p>
            <a:r>
              <a:rPr lang="en-US" sz="11200" dirty="0" smtClean="0"/>
              <a:t>Formal Referral</a:t>
            </a:r>
          </a:p>
          <a:p>
            <a:r>
              <a:rPr lang="en-US" sz="11200" dirty="0" smtClean="0"/>
              <a:t>Screening</a:t>
            </a:r>
          </a:p>
          <a:p>
            <a:r>
              <a:rPr lang="en-US" sz="11200" dirty="0" smtClean="0"/>
              <a:t>Pretrial Litigation</a:t>
            </a:r>
          </a:p>
          <a:p>
            <a:r>
              <a:rPr lang="en-US" sz="11200" dirty="0" smtClean="0"/>
              <a:t>Pretrial Resolution</a:t>
            </a:r>
          </a:p>
          <a:p>
            <a:r>
              <a:rPr lang="en-US" sz="11200" dirty="0" smtClean="0"/>
              <a:t>Trial</a:t>
            </a:r>
          </a:p>
          <a:p>
            <a:r>
              <a:rPr lang="en-US" sz="11200" dirty="0" smtClean="0"/>
              <a:t>Post Trial Litigation</a:t>
            </a:r>
          </a:p>
          <a:p>
            <a:endParaRPr lang="en-US" sz="2800" dirty="0" smtClean="0"/>
          </a:p>
          <a:p>
            <a:pPr marL="0" indent="0">
              <a:buNone/>
            </a:pPr>
            <a:r>
              <a:rPr lang="en-US" dirty="0"/>
              <a:t>	</a:t>
            </a:r>
            <a:endParaRPr lang="en-US" dirty="0" smtClean="0"/>
          </a:p>
          <a:p>
            <a:pPr marL="0" indent="0">
              <a:buNone/>
            </a:pPr>
            <a:endParaRPr lang="en-US" dirty="0"/>
          </a:p>
          <a:p>
            <a:pPr marL="0" indent="0">
              <a:buNone/>
            </a:pPr>
            <a:r>
              <a:rPr lang="en-US" dirty="0" smtClean="0"/>
              <a:t>	</a:t>
            </a:r>
            <a:r>
              <a:rPr lang="en-US" sz="2000" dirty="0" smtClean="0"/>
              <a:t> </a:t>
            </a:r>
            <a:endParaRPr lang="en-US" sz="2000" dirty="0"/>
          </a:p>
        </p:txBody>
      </p:sp>
      <p:pic>
        <p:nvPicPr>
          <p:cNvPr id="5" name="Picture 4" descr="Image result for Bill of rights"/>
          <p:cNvPicPr/>
          <p:nvPr/>
        </p:nvPicPr>
        <p:blipFill>
          <a:blip r:embed="rId2">
            <a:extLst>
              <a:ext uri="{28A0092B-C50C-407E-A947-70E740481C1C}">
                <a14:useLocalDpi xmlns:a14="http://schemas.microsoft.com/office/drawing/2010/main" val="0"/>
              </a:ext>
            </a:extLst>
          </a:blip>
          <a:srcRect/>
          <a:stretch>
            <a:fillRect/>
          </a:stretch>
        </p:blipFill>
        <p:spPr bwMode="auto">
          <a:xfrm>
            <a:off x="3962399" y="1600200"/>
            <a:ext cx="4106801" cy="3810000"/>
          </a:xfrm>
          <a:prstGeom prst="roundRect">
            <a:avLst>
              <a:gd name="adj" fmla="val 8594"/>
            </a:avLst>
          </a:prstGeom>
          <a:solidFill>
            <a:srgbClr val="FFFFFF">
              <a:shade val="85000"/>
            </a:srgbClr>
          </a:solidFill>
          <a:ln>
            <a:noFill/>
          </a:ln>
          <a:effectLst/>
        </p:spPr>
      </p:pic>
      <p:sp>
        <p:nvSpPr>
          <p:cNvPr id="2" name="Slide Number Placeholder 1"/>
          <p:cNvSpPr>
            <a:spLocks noGrp="1"/>
          </p:cNvSpPr>
          <p:nvPr>
            <p:ph type="sldNum" sz="quarter" idx="12"/>
          </p:nvPr>
        </p:nvSpPr>
        <p:spPr/>
        <p:txBody>
          <a:bodyPr/>
          <a:lstStyle/>
          <a:p>
            <a:fld id="{0D1F9E4B-E8D0-4C72-82F8-5A9C11F42075}" type="slidenum">
              <a:rPr lang="en-US" smtClean="0"/>
              <a:pPr/>
              <a:t>6</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
        <p:nvSpPr>
          <p:cNvPr id="7" name="Rectangle 6"/>
          <p:cNvSpPr/>
          <p:nvPr/>
        </p:nvSpPr>
        <p:spPr>
          <a:xfrm>
            <a:off x="609600" y="5715000"/>
            <a:ext cx="7543800" cy="646331"/>
          </a:xfrm>
          <a:prstGeom prst="rect">
            <a:avLst/>
          </a:prstGeom>
        </p:spPr>
        <p:txBody>
          <a:bodyPr wrap="square">
            <a:spAutoFit/>
          </a:bodyPr>
          <a:lstStyle/>
          <a:p>
            <a:r>
              <a:rPr lang="en-US" dirty="0"/>
              <a:t>It is the duty and obligation of  the District Attorney to ensure that citizen’s constitutional rights are safeguarded at every step of the criminal prosecution. </a:t>
            </a:r>
          </a:p>
        </p:txBody>
      </p:sp>
      <p:sp>
        <p:nvSpPr>
          <p:cNvPr id="9" name="Rectangle 8"/>
          <p:cNvSpPr/>
          <p:nvPr/>
        </p:nvSpPr>
        <p:spPr>
          <a:xfrm>
            <a:off x="252101" y="533400"/>
            <a:ext cx="8001000" cy="769441"/>
          </a:xfrm>
          <a:prstGeom prst="rect">
            <a:avLst/>
          </a:prstGeom>
        </p:spPr>
        <p:txBody>
          <a:bodyPr wrap="square">
            <a:spAutoFit/>
          </a:bodyPr>
          <a:lstStyle/>
          <a:p>
            <a:pPr algn="ctr"/>
            <a:r>
              <a:rPr lang="en-US" sz="4400" dirty="0" smtClean="0">
                <a:latin typeface="+mj-lt"/>
              </a:rPr>
              <a:t>Stages of a Criminal Prosecution</a:t>
            </a:r>
            <a:endParaRPr lang="en-US" sz="4400" dirty="0">
              <a:latin typeface="+mj-lt"/>
            </a:endParaRPr>
          </a:p>
        </p:txBody>
      </p:sp>
    </p:spTree>
    <p:extLst>
      <p:ext uri="{BB962C8B-B14F-4D97-AF65-F5344CB8AC3E}">
        <p14:creationId xmlns:p14="http://schemas.microsoft.com/office/powerpoint/2010/main" val="1022215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2161"/>
            <a:ext cx="7620000" cy="1143000"/>
          </a:xfrm>
        </p:spPr>
        <p:txBody>
          <a:bodyPr/>
          <a:lstStyle/>
          <a:p>
            <a:r>
              <a:rPr lang="en-US" sz="5400" dirty="0" smtClean="0"/>
              <a:t>Investigation</a:t>
            </a:r>
            <a:endParaRPr lang="en-US" sz="5400" dirty="0"/>
          </a:p>
        </p:txBody>
      </p:sp>
      <p:sp>
        <p:nvSpPr>
          <p:cNvPr id="3" name="Content Placeholder 2"/>
          <p:cNvSpPr>
            <a:spLocks noGrp="1"/>
          </p:cNvSpPr>
          <p:nvPr>
            <p:ph idx="1"/>
          </p:nvPr>
        </p:nvSpPr>
        <p:spPr>
          <a:xfrm>
            <a:off x="304800" y="1905000"/>
            <a:ext cx="4800600" cy="2971800"/>
          </a:xfrm>
        </p:spPr>
        <p:txBody>
          <a:bodyPr>
            <a:noAutofit/>
          </a:bodyPr>
          <a:lstStyle/>
          <a:p>
            <a:r>
              <a:rPr lang="en-US" sz="3200" dirty="0" smtClean="0"/>
              <a:t>Scene View</a:t>
            </a:r>
          </a:p>
          <a:p>
            <a:pPr marL="114300" indent="0">
              <a:buNone/>
            </a:pPr>
            <a:endParaRPr lang="en-US" sz="1600" dirty="0" smtClean="0"/>
          </a:p>
          <a:p>
            <a:r>
              <a:rPr lang="en-US" sz="3200" dirty="0" smtClean="0"/>
              <a:t>Advise on legal </a:t>
            </a:r>
            <a:r>
              <a:rPr lang="en-US" sz="3200" smtClean="0"/>
              <a:t>and constitutional issues</a:t>
            </a:r>
            <a:endParaRPr lang="en-US" sz="3200" dirty="0" smtClean="0"/>
          </a:p>
          <a:p>
            <a:pPr marL="114300" indent="0">
              <a:buNone/>
            </a:pPr>
            <a:endParaRPr lang="en-US" sz="1600" dirty="0" smtClean="0"/>
          </a:p>
          <a:p>
            <a:r>
              <a:rPr lang="en-US" sz="3200" dirty="0" smtClean="0"/>
              <a:t>Search Warrant Applications</a:t>
            </a:r>
            <a:endParaRPr lang="en-US" sz="3200" dirty="0"/>
          </a:p>
        </p:txBody>
      </p:sp>
      <p:sp>
        <p:nvSpPr>
          <p:cNvPr id="5" name="Slide Number Placeholder 4"/>
          <p:cNvSpPr>
            <a:spLocks noGrp="1"/>
          </p:cNvSpPr>
          <p:nvPr>
            <p:ph type="sldNum" sz="quarter" idx="12"/>
          </p:nvPr>
        </p:nvSpPr>
        <p:spPr/>
        <p:txBody>
          <a:bodyPr/>
          <a:lstStyle/>
          <a:p>
            <a:fld id="{0D1F9E4B-E8D0-4C72-82F8-5A9C11F42075}" type="slidenum">
              <a:rPr lang="en-US" smtClean="0"/>
              <a:pPr/>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600200"/>
            <a:ext cx="3429000" cy="4191000"/>
          </a:xfrm>
          <a:prstGeom prst="roundRect">
            <a:avLst>
              <a:gd name="adj" fmla="val 8594"/>
            </a:avLst>
          </a:prstGeom>
          <a:solidFill>
            <a:srgbClr val="FFFFFF">
              <a:shade val="85000"/>
            </a:srgbClr>
          </a:solidFill>
          <a:ln>
            <a:noFill/>
          </a:ln>
          <a:effectLst/>
        </p:spPr>
      </p:pic>
      <p:sp>
        <p:nvSpPr>
          <p:cNvPr id="7"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2858746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239000" cy="1143000"/>
          </a:xfrm>
        </p:spPr>
        <p:txBody>
          <a:bodyPr/>
          <a:lstStyle/>
          <a:p>
            <a:r>
              <a:rPr lang="en-US" sz="5400" dirty="0" smtClean="0"/>
              <a:t>Informal Referral</a:t>
            </a:r>
            <a:endParaRPr lang="en-US" sz="5400" dirty="0"/>
          </a:p>
        </p:txBody>
      </p:sp>
      <p:sp>
        <p:nvSpPr>
          <p:cNvPr id="3" name="Content Placeholder 2"/>
          <p:cNvSpPr>
            <a:spLocks noGrp="1"/>
          </p:cNvSpPr>
          <p:nvPr>
            <p:ph idx="1"/>
          </p:nvPr>
        </p:nvSpPr>
        <p:spPr>
          <a:xfrm>
            <a:off x="381000" y="2133601"/>
            <a:ext cx="3886200" cy="2805692"/>
          </a:xfrm>
        </p:spPr>
        <p:txBody>
          <a:bodyPr>
            <a:normAutofit/>
          </a:bodyPr>
          <a:lstStyle/>
          <a:p>
            <a:r>
              <a:rPr lang="en-US" sz="3200" dirty="0" smtClean="0"/>
              <a:t>Domestic Violence </a:t>
            </a:r>
          </a:p>
          <a:p>
            <a:pPr marL="114300" indent="0">
              <a:buNone/>
            </a:pPr>
            <a:endParaRPr lang="en-US" sz="1600" dirty="0"/>
          </a:p>
          <a:p>
            <a:r>
              <a:rPr lang="en-US" sz="3200" dirty="0" smtClean="0"/>
              <a:t>Charging Decisions </a:t>
            </a:r>
          </a:p>
          <a:p>
            <a:pPr marL="114300" indent="0">
              <a:buNone/>
            </a:pPr>
            <a:endParaRPr lang="en-US" sz="1600" dirty="0"/>
          </a:p>
          <a:p>
            <a:r>
              <a:rPr lang="en-US" sz="3200" dirty="0" smtClean="0"/>
              <a:t>Arrest decisions</a:t>
            </a:r>
          </a:p>
          <a:p>
            <a:endParaRPr lang="en-US" sz="2800" dirty="0"/>
          </a:p>
          <a:p>
            <a:endParaRPr lang="en-US" sz="2800" dirty="0"/>
          </a:p>
        </p:txBody>
      </p:sp>
      <p:pic>
        <p:nvPicPr>
          <p:cNvPr id="4" name="Picture 3" descr="http://tse1.mm.bing.net/th?&amp;id=OIP.M6f425639e3f4bca90f4c7d770190c44eo0&amp;w=300&amp;h=225&amp;c=0&amp;pid=1.9&amp;rs=0&amp;p=0&amp;r=0">
            <a:hlinkClick r:id="rId2" tooltip="&quot;View image details&quot;"/>
          </p:cNvPr>
          <p:cNvPicPr>
            <a:picLocks noChangeAspect="1"/>
          </p:cNvPicPr>
          <p:nvPr/>
        </p:nvPicPr>
        <p:blipFill>
          <a:blip r:embed="rId3">
            <a:extLst>
              <a:ext uri="{BEBA8EAE-BF5A-486C-A8C5-ECC9F3942E4B}">
                <a14:imgProps xmlns:a14="http://schemas.microsoft.com/office/drawing/2010/main">
                  <a14:imgLayer r:embed="rId4">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4419600" y="2057400"/>
            <a:ext cx="3848100" cy="2881893"/>
          </a:xfrm>
          <a:prstGeom prst="roundRect">
            <a:avLst>
              <a:gd name="adj" fmla="val 8594"/>
            </a:avLst>
          </a:prstGeom>
          <a:solidFill>
            <a:srgbClr val="FFFFFF">
              <a:shade val="85000"/>
            </a:srgbClr>
          </a:solidFill>
          <a:ln>
            <a:noFill/>
          </a:ln>
          <a:effectLst/>
        </p:spPr>
      </p:pic>
      <p:sp>
        <p:nvSpPr>
          <p:cNvPr id="5" name="Slide Number Placeholder 4"/>
          <p:cNvSpPr>
            <a:spLocks noGrp="1"/>
          </p:cNvSpPr>
          <p:nvPr>
            <p:ph type="sldNum" sz="quarter" idx="12"/>
          </p:nvPr>
        </p:nvSpPr>
        <p:spPr/>
        <p:txBody>
          <a:bodyPr/>
          <a:lstStyle/>
          <a:p>
            <a:fld id="{0D1F9E4B-E8D0-4C72-82F8-5A9C11F42075}" type="slidenum">
              <a:rPr lang="en-US" smtClean="0"/>
              <a:pPr/>
              <a:t>8</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34205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20000" cy="1143000"/>
          </a:xfrm>
        </p:spPr>
        <p:txBody>
          <a:bodyPr/>
          <a:lstStyle/>
          <a:p>
            <a:r>
              <a:rPr lang="en-US" sz="5400" dirty="0" smtClean="0"/>
              <a:t>Formal Referral </a:t>
            </a:r>
            <a:endParaRPr lang="en-US" sz="5400" dirty="0"/>
          </a:p>
        </p:txBody>
      </p:sp>
      <p:sp>
        <p:nvSpPr>
          <p:cNvPr id="3" name="Content Placeholder 2"/>
          <p:cNvSpPr>
            <a:spLocks noGrp="1"/>
          </p:cNvSpPr>
          <p:nvPr>
            <p:ph idx="1"/>
          </p:nvPr>
        </p:nvSpPr>
        <p:spPr>
          <a:xfrm>
            <a:off x="152400" y="1752600"/>
            <a:ext cx="5181600" cy="4525963"/>
          </a:xfrm>
        </p:spPr>
        <p:txBody>
          <a:bodyPr>
            <a:normAutofit/>
          </a:bodyPr>
          <a:lstStyle/>
          <a:p>
            <a:r>
              <a:rPr lang="en-US" sz="2800" dirty="0" smtClean="0"/>
              <a:t>Creation of the file</a:t>
            </a:r>
          </a:p>
          <a:p>
            <a:r>
              <a:rPr lang="en-US" sz="2800" dirty="0" smtClean="0"/>
              <a:t>Legal/factual analysis</a:t>
            </a:r>
          </a:p>
          <a:p>
            <a:r>
              <a:rPr lang="en-US" sz="2800" dirty="0" smtClean="0"/>
              <a:t>Victim contact</a:t>
            </a:r>
          </a:p>
          <a:p>
            <a:r>
              <a:rPr lang="en-US" sz="2800" dirty="0" smtClean="0"/>
              <a:t>Charged Case</a:t>
            </a:r>
          </a:p>
          <a:p>
            <a:pPr lvl="1"/>
            <a:r>
              <a:rPr lang="en-US" dirty="0" smtClean="0"/>
              <a:t>Clerical/administrative obligations</a:t>
            </a:r>
          </a:p>
          <a:p>
            <a:pPr lvl="1"/>
            <a:r>
              <a:rPr lang="en-US" dirty="0" smtClean="0"/>
              <a:t>Grand Jury Practice</a:t>
            </a:r>
          </a:p>
          <a:p>
            <a:r>
              <a:rPr lang="en-US" sz="2800" dirty="0" smtClean="0"/>
              <a:t>Uncharged Case</a:t>
            </a:r>
          </a:p>
          <a:p>
            <a:pPr lvl="1"/>
            <a:r>
              <a:rPr lang="en-US" dirty="0" smtClean="0"/>
              <a:t>Clerical/administrative tasks</a:t>
            </a:r>
          </a:p>
          <a:p>
            <a:pPr lvl="1"/>
            <a:r>
              <a:rPr lang="en-US" dirty="0" smtClean="0"/>
              <a:t>Grand Jury Practice</a:t>
            </a:r>
          </a:p>
          <a:p>
            <a:pPr marL="457200" lvl="1" indent="0">
              <a:buNone/>
            </a:pPr>
            <a:endParaRPr lang="en-US" sz="2400" dirty="0" smtClean="0"/>
          </a:p>
        </p:txBody>
      </p:sp>
      <p:pic>
        <p:nvPicPr>
          <p:cNvPr id="4" name="Picture 3" descr="http://tse1.mm.bing.net/th?&amp;id=OIP.52d3XjxGdFPZnjWcLVQ9fwDIEs&amp;w=200&amp;h=300&amp;c=0&amp;pid=1.9&amp;rs=0&amp;p=0&amp;r=0">
            <a:hlinkClick r:id="rId2" tooltip="&quot;View image details&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18004"/>
            <a:ext cx="3048000" cy="4267200"/>
          </a:xfrm>
          <a:prstGeom prst="roundRect">
            <a:avLst>
              <a:gd name="adj" fmla="val 8594"/>
            </a:avLst>
          </a:prstGeom>
          <a:solidFill>
            <a:srgbClr val="FFFFFF">
              <a:shade val="85000"/>
            </a:srgbClr>
          </a:solidFill>
          <a:ln>
            <a:noFill/>
          </a:ln>
          <a:effectLst>
            <a:reflection blurRad="6350" stA="53000" endPos="35000" dir="5400000" sy="-100000" algn="bl" rotWithShape="0"/>
          </a:effectLst>
        </p:spPr>
      </p:pic>
      <p:sp>
        <p:nvSpPr>
          <p:cNvPr id="5" name="Slide Number Placeholder 4"/>
          <p:cNvSpPr>
            <a:spLocks noGrp="1"/>
          </p:cNvSpPr>
          <p:nvPr>
            <p:ph type="sldNum" sz="quarter" idx="12"/>
          </p:nvPr>
        </p:nvSpPr>
        <p:spPr/>
        <p:txBody>
          <a:bodyPr/>
          <a:lstStyle/>
          <a:p>
            <a:fld id="{0D1F9E4B-E8D0-4C72-82F8-5A9C11F42075}" type="slidenum">
              <a:rPr lang="en-US" smtClean="0"/>
              <a:pPr/>
              <a:t>9</a:t>
            </a:fld>
            <a:endParaRPr lang="en-US"/>
          </a:p>
        </p:txBody>
      </p:sp>
      <p:sp>
        <p:nvSpPr>
          <p:cNvPr id="6"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solidFill>
                  <a:schemeClr val="bg2">
                    <a:lumMod val="75000"/>
                  </a:schemeClr>
                </a:solidFill>
              </a:rPr>
              <a:t>02/13/17</a:t>
            </a:r>
            <a:endParaRPr lang="en-US" altLang="en-US" dirty="0">
              <a:solidFill>
                <a:schemeClr val="bg2">
                  <a:lumMod val="75000"/>
                </a:schemeClr>
              </a:solidFill>
            </a:endParaRPr>
          </a:p>
        </p:txBody>
      </p:sp>
    </p:spTree>
    <p:extLst>
      <p:ext uri="{BB962C8B-B14F-4D97-AF65-F5344CB8AC3E}">
        <p14:creationId xmlns:p14="http://schemas.microsoft.com/office/powerpoint/2010/main" val="791276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5461</TotalTime>
  <Words>363</Words>
  <Application>Microsoft Office PowerPoint</Application>
  <PresentationFormat>On-screen Show (4:3)</PresentationFormat>
  <Paragraphs>155</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Times New Roman</vt:lpstr>
      <vt:lpstr>Adjacency</vt:lpstr>
      <vt:lpstr>                                                 Department of Law                    FY18 Criminal Division</vt:lpstr>
      <vt:lpstr>Criminal Division</vt:lpstr>
      <vt:lpstr>FY14-FY17 Criminal Budget</vt:lpstr>
      <vt:lpstr>PowerPoint Presentation</vt:lpstr>
      <vt:lpstr>PowerPoint Presentation</vt:lpstr>
      <vt:lpstr>PowerPoint Presentation</vt:lpstr>
      <vt:lpstr>Investigation</vt:lpstr>
      <vt:lpstr>Informal Referral</vt:lpstr>
      <vt:lpstr>Formal Referral </vt:lpstr>
      <vt:lpstr>Pre-Trial Litigation</vt:lpstr>
      <vt:lpstr> Pre-Trial Motions</vt:lpstr>
      <vt:lpstr>Pre-Trial Resolutions</vt:lpstr>
      <vt:lpstr>Trial Preparation</vt:lpstr>
      <vt:lpstr>  Trial </vt:lpstr>
      <vt:lpstr> Sentencing</vt:lpstr>
      <vt:lpstr>Post-Trial Litigation </vt:lpstr>
      <vt:lpstr>PowerPoint Presentation</vt:lpstr>
    </vt:vector>
  </TitlesOfParts>
  <Company>State of Alaska - Department of LAW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 Scott</dc:creator>
  <cp:lastModifiedBy>Joseph Caissie</cp:lastModifiedBy>
  <cp:revision>59</cp:revision>
  <cp:lastPrinted>2017-02-10T20:52:38Z</cp:lastPrinted>
  <dcterms:created xsi:type="dcterms:W3CDTF">2014-11-12T21:03:22Z</dcterms:created>
  <dcterms:modified xsi:type="dcterms:W3CDTF">2017-02-11T02:28:03Z</dcterms:modified>
</cp:coreProperties>
</file>