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270" r:id="rId4"/>
    <p:sldId id="271" r:id="rId5"/>
    <p:sldId id="276" r:id="rId6"/>
    <p:sldId id="264" r:id="rId7"/>
    <p:sldId id="273" r:id="rId8"/>
    <p:sldId id="275" r:id="rId9"/>
    <p:sldId id="278" r:id="rId10"/>
    <p:sldId id="277" r:id="rId11"/>
    <p:sldId id="259" r:id="rId12"/>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2" autoAdjust="0"/>
    <p:restoredTop sz="71636" autoAdjust="0"/>
  </p:normalViewPr>
  <p:slideViewPr>
    <p:cSldViewPr snapToGrid="0">
      <p:cViewPr varScale="1">
        <p:scale>
          <a:sx n="80" d="100"/>
          <a:sy n="80" d="100"/>
        </p:scale>
        <p:origin x="276" y="72"/>
      </p:cViewPr>
      <p:guideLst/>
    </p:cSldViewPr>
  </p:slideViewPr>
  <p:outlineViewPr>
    <p:cViewPr>
      <p:scale>
        <a:sx n="33" d="100"/>
        <a:sy n="33" d="100"/>
      </p:scale>
      <p:origin x="0" y="0"/>
    </p:cViewPr>
  </p:outlin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mvaftrfs01.dmva.ak-prepared.com\DAS\Admin%20Services\Budget\GOVERNOR%20REQUEST\FY2020%20GOV%20REQUEST\GOVERNOR'S%20AMENDED\Bar%20Chart_ASD%20Group%20Template.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12785179325967516"/>
          <c:y val="2.4922114886744548E-2"/>
          <c:w val="0.85081487539785361"/>
          <c:h val="0.92167335321308852"/>
        </c:manualLayout>
      </c:layout>
      <c:barChart>
        <c:barDir val="col"/>
        <c:grouping val="stacked"/>
        <c:varyColors val="0"/>
        <c:ser>
          <c:idx val="3"/>
          <c:order val="0"/>
          <c:tx>
            <c:strRef>
              <c:f>' 20 GOV Amend'!$G$29</c:f>
              <c:strCache>
                <c:ptCount val="1"/>
                <c:pt idx="0">
                  <c:v>FED</c:v>
                </c:pt>
              </c:strCache>
            </c:strRef>
          </c:tx>
          <c:spPr>
            <a:solidFill>
              <a:schemeClr val="accent5">
                <a:tint val="58000"/>
                <a:alpha val="70000"/>
              </a:schemeClr>
            </a:solidFill>
            <a:ln>
              <a:noFill/>
            </a:ln>
            <a:effectLst/>
          </c:spPr>
          <c:invertIfNegative val="0"/>
          <c:dPt>
            <c:idx val="0"/>
            <c:invertIfNegative val="0"/>
            <c:bubble3D val="0"/>
            <c:spPr>
              <a:solidFill>
                <a:schemeClr val="accent1">
                  <a:lumMod val="20000"/>
                  <a:lumOff val="80000"/>
                </a:schemeClr>
              </a:solidFill>
              <a:ln>
                <a:noFill/>
              </a:ln>
              <a:effectLst/>
            </c:spPr>
            <c:extLst>
              <c:ext xmlns:c16="http://schemas.microsoft.com/office/drawing/2014/chart" uri="{C3380CC4-5D6E-409C-BE32-E72D297353CC}">
                <c16:uniqueId val="{00000001-10D0-4A6F-BB8C-1524047D6867}"/>
              </c:ext>
            </c:extLst>
          </c:dPt>
          <c:dLbls>
            <c:dLbl>
              <c:idx val="0"/>
              <c:tx>
                <c:rich>
                  <a:bodyPr/>
                  <a:lstStyle/>
                  <a:p>
                    <a:fld id="{78D119C4-ECB8-45E3-B251-7AF6F46B5C84}" type="SERIESNAME">
                      <a:rPr lang="en-US" sz="1600">
                        <a:latin typeface="Garamond" panose="02020404030301010803" pitchFamily="18" charset="0"/>
                      </a:rPr>
                      <a:pPr/>
                      <a:t>[SERIES NAME]</a:t>
                    </a:fld>
                    <a:r>
                      <a:rPr lang="en-US" baseline="0"/>
                      <a:t> </a:t>
                    </a:r>
                    <a:fld id="{F2A9DF32-5481-4ECF-B05D-4FD796747666}" type="VALUE">
                      <a:rPr lang="en-US" sz="1600" baseline="0">
                        <a:latin typeface="Garamond" panose="02020404030301010803" pitchFamily="18" charset="0"/>
                      </a:rPr>
                      <a:pPr/>
                      <a:t>[VALUE]</a:t>
                    </a:fld>
                    <a:endParaRPr lang="en-US" baseline="0"/>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10D0-4A6F-BB8C-1524047D686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 20 GOV Amend'!$H$29</c:f>
              <c:numCache>
                <c:formatCode>_("$"* #,##0.0_);_("$"* \(#,##0.0\);_("$"* "-"??_);_(@_)</c:formatCode>
                <c:ptCount val="1"/>
                <c:pt idx="0">
                  <c:v>31294.3</c:v>
                </c:pt>
              </c:numCache>
            </c:numRef>
          </c:val>
          <c:extLst>
            <c:ext xmlns:c16="http://schemas.microsoft.com/office/drawing/2014/chart" uri="{C3380CC4-5D6E-409C-BE32-E72D297353CC}">
              <c16:uniqueId val="{00000002-10D0-4A6F-BB8C-1524047D6867}"/>
            </c:ext>
          </c:extLst>
        </c:ser>
        <c:ser>
          <c:idx val="2"/>
          <c:order val="1"/>
          <c:tx>
            <c:strRef>
              <c:f>' 20 GOV Amend'!$G$28</c:f>
              <c:strCache>
                <c:ptCount val="1"/>
                <c:pt idx="0">
                  <c:v>Other</c:v>
                </c:pt>
              </c:strCache>
            </c:strRef>
          </c:tx>
          <c:spPr>
            <a:solidFill>
              <a:schemeClr val="accent1">
                <a:lumMod val="40000"/>
                <a:lumOff val="60000"/>
              </a:schemeClr>
            </a:solidFill>
            <a:ln>
              <a:noFill/>
            </a:ln>
            <a:effectLst/>
          </c:spPr>
          <c:invertIfNegative val="0"/>
          <c:dLbls>
            <c:dLbl>
              <c:idx val="0"/>
              <c:tx>
                <c:rich>
                  <a:bodyPr/>
                  <a:lstStyle/>
                  <a:p>
                    <a:fld id="{90D7FB71-62FE-44CF-B64B-CDFD654EF2A4}" type="SERIESNAME">
                      <a:rPr lang="en-US" sz="1600">
                        <a:latin typeface="Garamond" panose="02020404030301010803" pitchFamily="18" charset="0"/>
                      </a:rPr>
                      <a:pPr/>
                      <a:t>[SERIES NAME]</a:t>
                    </a:fld>
                    <a:r>
                      <a:rPr lang="en-US" sz="1600" baseline="0">
                        <a:latin typeface="Garamond" panose="02020404030301010803" pitchFamily="18" charset="0"/>
                      </a:rPr>
                      <a:t> </a:t>
                    </a:r>
                    <a:fld id="{1F6CC58B-A363-4E7C-B248-68262A427B9B}" type="VALUE">
                      <a:rPr lang="en-US" sz="1600" baseline="0">
                        <a:latin typeface="Garamond" panose="02020404030301010803" pitchFamily="18" charset="0"/>
                      </a:rPr>
                      <a:pPr/>
                      <a:t>[VALUE]</a:t>
                    </a:fld>
                    <a:endParaRPr lang="en-US" sz="1600" baseline="0">
                      <a:latin typeface="Garamond" panose="02020404030301010803" pitchFamily="18" charset="0"/>
                    </a:endParaRPr>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0D0-4A6F-BB8C-1524047D686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 20 GOV Amend'!$H$28</c:f>
              <c:numCache>
                <c:formatCode>_("$"* #,##0.0_);_("$"* \(#,##0.0\);_("$"* "-"??_);_(@_)</c:formatCode>
                <c:ptCount val="1"/>
                <c:pt idx="0">
                  <c:v>11321.600000000002</c:v>
                </c:pt>
              </c:numCache>
            </c:numRef>
          </c:val>
          <c:extLst>
            <c:ext xmlns:c16="http://schemas.microsoft.com/office/drawing/2014/chart" uri="{C3380CC4-5D6E-409C-BE32-E72D297353CC}">
              <c16:uniqueId val="{00000004-10D0-4A6F-BB8C-1524047D6867}"/>
            </c:ext>
          </c:extLst>
        </c:ser>
        <c:ser>
          <c:idx val="1"/>
          <c:order val="2"/>
          <c:tx>
            <c:strRef>
              <c:f>' 20 GOV Amend'!$G$27</c:f>
              <c:strCache>
                <c:ptCount val="1"/>
                <c:pt idx="0">
                  <c:v>DGF</c:v>
                </c:pt>
              </c:strCache>
            </c:strRef>
          </c:tx>
          <c:spPr>
            <a:solidFill>
              <a:schemeClr val="accent1">
                <a:lumMod val="60000"/>
                <a:lumOff val="40000"/>
              </a:schemeClr>
            </a:solidFill>
            <a:ln>
              <a:noFill/>
            </a:ln>
            <a:effectLst/>
          </c:spPr>
          <c:invertIfNegative val="0"/>
          <c:dLbls>
            <c:dLbl>
              <c:idx val="0"/>
              <c:tx>
                <c:rich>
                  <a:bodyPr/>
                  <a:lstStyle/>
                  <a:p>
                    <a:fld id="{FD5FCBAD-EF20-4B5B-89AE-9FAEF044456F}" type="SERIESNAME">
                      <a:rPr lang="en-US" sz="1600">
                        <a:latin typeface="Garamond" panose="02020404030301010803" pitchFamily="18" charset="0"/>
                      </a:rPr>
                      <a:pPr/>
                      <a:t>[SERIES NAME]</a:t>
                    </a:fld>
                    <a:r>
                      <a:rPr lang="en-US" sz="1600" baseline="0">
                        <a:latin typeface="Garamond" panose="02020404030301010803" pitchFamily="18" charset="0"/>
                      </a:rPr>
                      <a:t> </a:t>
                    </a:r>
                    <a:fld id="{DEB2BD0E-A0B1-4F8D-B506-9274E56818CE}" type="VALUE">
                      <a:rPr lang="en-US" sz="1600" baseline="0">
                        <a:latin typeface="Garamond" panose="02020404030301010803" pitchFamily="18" charset="0"/>
                      </a:rPr>
                      <a:pPr/>
                      <a:t>[VALUE]</a:t>
                    </a:fld>
                    <a:endParaRPr lang="en-US" sz="1600" baseline="0">
                      <a:latin typeface="Garamond" panose="02020404030301010803" pitchFamily="18" charset="0"/>
                    </a:endParaRPr>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10D0-4A6F-BB8C-1524047D686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 20 GOV Amend'!$H$27</c:f>
              <c:numCache>
                <c:formatCode>_("$"* #,##0.0_);_("$"* \(#,##0.0\);_("$"* "-"??_);_(@_)</c:formatCode>
                <c:ptCount val="1"/>
                <c:pt idx="0">
                  <c:v>28.4</c:v>
                </c:pt>
              </c:numCache>
            </c:numRef>
          </c:val>
          <c:extLst>
            <c:ext xmlns:c16="http://schemas.microsoft.com/office/drawing/2014/chart" uri="{C3380CC4-5D6E-409C-BE32-E72D297353CC}">
              <c16:uniqueId val="{00000006-10D0-4A6F-BB8C-1524047D6867}"/>
            </c:ext>
          </c:extLst>
        </c:ser>
        <c:ser>
          <c:idx val="0"/>
          <c:order val="3"/>
          <c:tx>
            <c:strRef>
              <c:f>' 20 GOV Amend'!$G$26</c:f>
              <c:strCache>
                <c:ptCount val="1"/>
                <c:pt idx="0">
                  <c:v>UGF</c:v>
                </c:pt>
              </c:strCache>
            </c:strRef>
          </c:tx>
          <c:spPr>
            <a:solidFill>
              <a:schemeClr val="accent5">
                <a:shade val="58000"/>
                <a:alpha val="70000"/>
              </a:schemeClr>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8-10D0-4A6F-BB8C-1524047D6867}"/>
              </c:ext>
            </c:extLst>
          </c:dPt>
          <c:dLbls>
            <c:dLbl>
              <c:idx val="0"/>
              <c:tx>
                <c:rich>
                  <a:bodyPr/>
                  <a:lstStyle/>
                  <a:p>
                    <a:fld id="{ADCBF873-9523-4C3E-A6F9-8816EA6BBC2D}" type="SERIESNAME">
                      <a:rPr lang="en-US" sz="1600">
                        <a:latin typeface="Garamond" panose="02020404030301010803" pitchFamily="18" charset="0"/>
                      </a:rPr>
                      <a:pPr/>
                      <a:t>[SERIES NAME]</a:t>
                    </a:fld>
                    <a:r>
                      <a:rPr lang="en-US" sz="1600" baseline="0">
                        <a:latin typeface="Garamond" panose="02020404030301010803" pitchFamily="18" charset="0"/>
                      </a:rPr>
                      <a:t> </a:t>
                    </a:r>
                    <a:fld id="{E20F6BCC-1034-4450-9E2F-EF9D9A30C997}" type="VALUE">
                      <a:rPr lang="en-US" sz="1600" baseline="0">
                        <a:latin typeface="Garamond" panose="02020404030301010803" pitchFamily="18" charset="0"/>
                      </a:rPr>
                      <a:pPr/>
                      <a:t>[VALUE]</a:t>
                    </a:fld>
                    <a:endParaRPr lang="en-US" sz="1600" baseline="0">
                      <a:latin typeface="Garamond" panose="02020404030301010803" pitchFamily="18" charset="0"/>
                    </a:endParaRPr>
                  </a:p>
                </c:rich>
              </c:tx>
              <c:showLegendKey val="0"/>
              <c:showVal val="1"/>
              <c:showCatName val="0"/>
              <c:showSerName val="1"/>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10D0-4A6F-BB8C-1524047D686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val>
            <c:numRef>
              <c:f>' 20 GOV Amend'!$H$26</c:f>
              <c:numCache>
                <c:formatCode>_("$"* #,##0.0_);_("$"* \(#,##0.0\);_("$"* "-"??_);_(@_)</c:formatCode>
                <c:ptCount val="1"/>
                <c:pt idx="0">
                  <c:v>16029.8</c:v>
                </c:pt>
              </c:numCache>
            </c:numRef>
          </c:val>
          <c:extLst>
            <c:ext xmlns:c16="http://schemas.microsoft.com/office/drawing/2014/chart" uri="{C3380CC4-5D6E-409C-BE32-E72D297353CC}">
              <c16:uniqueId val="{00000009-10D0-4A6F-BB8C-1524047D6867}"/>
            </c:ext>
          </c:extLst>
        </c:ser>
        <c:dLbls>
          <c:showLegendKey val="0"/>
          <c:showVal val="0"/>
          <c:showCatName val="0"/>
          <c:showSerName val="0"/>
          <c:showPercent val="0"/>
          <c:showBubbleSize val="0"/>
        </c:dLbls>
        <c:gapWidth val="50"/>
        <c:overlap val="100"/>
        <c:axId val="820830584"/>
        <c:axId val="820831568"/>
      </c:barChart>
      <c:catAx>
        <c:axId val="820830584"/>
        <c:scaling>
          <c:orientation val="minMax"/>
        </c:scaling>
        <c:delete val="1"/>
        <c:axPos val="b"/>
        <c:numFmt formatCode="General" sourceLinked="1"/>
        <c:majorTickMark val="none"/>
        <c:minorTickMark val="none"/>
        <c:tickLblPos val="nextTo"/>
        <c:crossAx val="820831568"/>
        <c:crosses val="autoZero"/>
        <c:auto val="1"/>
        <c:lblAlgn val="ctr"/>
        <c:lblOffset val="100"/>
        <c:noMultiLvlLbl val="0"/>
      </c:catAx>
      <c:valAx>
        <c:axId val="820831568"/>
        <c:scaling>
          <c:orientation val="minMax"/>
        </c:scaling>
        <c:delete val="0"/>
        <c:axPos val="l"/>
        <c:majorGridlines>
          <c:spPr>
            <a:ln w="9525" cap="flat" cmpd="sng" algn="ctr">
              <a:gradFill>
                <a:gsLst>
                  <a:gs pos="0">
                    <a:schemeClr val="tx1">
                      <a:lumMod val="5000"/>
                      <a:lumOff val="95000"/>
                    </a:schemeClr>
                  </a:gs>
                  <a:gs pos="100000">
                    <a:schemeClr val="tx1">
                      <a:lumMod val="15000"/>
                      <a:lumOff val="85000"/>
                    </a:schemeClr>
                  </a:gs>
                </a:gsLst>
                <a:lin ang="5400000" scaled="0"/>
              </a:gradFill>
              <a:round/>
            </a:ln>
            <a:effectLst/>
          </c:spPr>
        </c:majorGridlines>
        <c:numFmt formatCode="_(&quot;$&quot;* #,##0.0_);_(&quot;$&quot;* \(#,##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Garamond" panose="02020404030301010803" pitchFamily="18" charset="0"/>
                <a:ea typeface="+mn-ea"/>
                <a:cs typeface="+mn-cs"/>
              </a:defRPr>
            </a:pPr>
            <a:endParaRPr lang="en-US"/>
          </a:p>
        </c:txPr>
        <c:crossAx val="82083058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r>
              <a:rPr lang="en-US" sz="1600" b="1" dirty="0"/>
              <a:t>Budgeted Position Comparison</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'DMVA Data'!$F$36</c:f>
              <c:strCache>
                <c:ptCount val="1"/>
                <c:pt idx="0">
                  <c:v>Permanent Full-Time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'DMVA Data'!$G$35:$H$35</c:f>
              <c:strCache>
                <c:ptCount val="2"/>
                <c:pt idx="0">
                  <c:v>FY19 Mgt Plan</c:v>
                </c:pt>
                <c:pt idx="1">
                  <c:v>FY20 Gov 2/13</c:v>
                </c:pt>
              </c:strCache>
            </c:strRef>
          </c:cat>
          <c:val>
            <c:numRef>
              <c:f>'DMVA Data'!$G$36:$H$36</c:f>
              <c:numCache>
                <c:formatCode>General</c:formatCode>
                <c:ptCount val="2"/>
                <c:pt idx="0">
                  <c:v>277</c:v>
                </c:pt>
                <c:pt idx="1">
                  <c:v>278</c:v>
                </c:pt>
              </c:numCache>
            </c:numRef>
          </c:val>
          <c:extLst>
            <c:ext xmlns:c16="http://schemas.microsoft.com/office/drawing/2014/chart" uri="{C3380CC4-5D6E-409C-BE32-E72D297353CC}">
              <c16:uniqueId val="{00000000-87B2-4F6D-B188-330F9849BFA0}"/>
            </c:ext>
          </c:extLst>
        </c:ser>
        <c:ser>
          <c:idx val="1"/>
          <c:order val="1"/>
          <c:tx>
            <c:strRef>
              <c:f>'DMVA Data'!$F$37</c:f>
              <c:strCache>
                <c:ptCount val="1"/>
                <c:pt idx="0">
                  <c:v>Permanent Part-Time</c:v>
                </c:pt>
              </c:strCache>
            </c:strRef>
          </c:tx>
          <c:spPr>
            <a:solidFill>
              <a:schemeClr val="accent3"/>
            </a:solidFill>
            <a:ln>
              <a:noFill/>
            </a:ln>
            <a:effectLst/>
          </c:spPr>
          <c:invertIfNegative val="0"/>
          <c:dLbls>
            <c:delete val="1"/>
          </c:dLbls>
          <c:cat>
            <c:strRef>
              <c:f>'DMVA Data'!$G$35:$H$35</c:f>
              <c:strCache>
                <c:ptCount val="2"/>
                <c:pt idx="0">
                  <c:v>FY19 Mgt Plan</c:v>
                </c:pt>
                <c:pt idx="1">
                  <c:v>FY20 Gov 2/13</c:v>
                </c:pt>
              </c:strCache>
            </c:strRef>
          </c:cat>
          <c:val>
            <c:numRef>
              <c:f>'DMVA Data'!$G$37:$H$37</c:f>
              <c:numCache>
                <c:formatCode>General</c:formatCode>
                <c:ptCount val="2"/>
                <c:pt idx="0">
                  <c:v>2</c:v>
                </c:pt>
                <c:pt idx="1">
                  <c:v>0</c:v>
                </c:pt>
              </c:numCache>
            </c:numRef>
          </c:val>
          <c:extLst>
            <c:ext xmlns:c16="http://schemas.microsoft.com/office/drawing/2014/chart" uri="{C3380CC4-5D6E-409C-BE32-E72D297353CC}">
              <c16:uniqueId val="{00000001-87B2-4F6D-B188-330F9849BFA0}"/>
            </c:ext>
          </c:extLst>
        </c:ser>
        <c:ser>
          <c:idx val="2"/>
          <c:order val="2"/>
          <c:tx>
            <c:strRef>
              <c:f>'DMVA Data'!$F$38</c:f>
              <c:strCache>
                <c:ptCount val="1"/>
                <c:pt idx="0">
                  <c:v>Non Permanent</c:v>
                </c:pt>
              </c:strCache>
            </c:strRef>
          </c:tx>
          <c:spPr>
            <a:solidFill>
              <a:schemeClr val="accent6"/>
            </a:solidFill>
            <a:ln>
              <a:noFill/>
            </a:ln>
            <a:effectLst/>
          </c:spPr>
          <c:invertIfNegative val="0"/>
          <c:dLbls>
            <c:dLbl>
              <c:idx val="0"/>
              <c:tx>
                <c:rich>
                  <a:bodyPr/>
                  <a:lstStyle/>
                  <a:p>
                    <a:r>
                      <a:rPr lang="en-US" dirty="0"/>
                      <a:t>2/2</a:t>
                    </a:r>
                  </a:p>
                </c:rich>
              </c:tx>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7B2-4F6D-B188-330F9849BFA0}"/>
                </c:ext>
              </c:extLst>
            </c:dLbl>
            <c:dLbl>
              <c:idx val="1"/>
              <c:tx>
                <c:rich>
                  <a:bodyPr/>
                  <a:lstStyle/>
                  <a:p>
                    <a:r>
                      <a:rPr lang="en-US" dirty="0"/>
                      <a:t>0/0</a:t>
                    </a:r>
                  </a:p>
                </c:rich>
              </c:tx>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7B2-4F6D-B188-330F9849BFA0}"/>
                </c:ext>
              </c:extLst>
            </c:dLbl>
            <c:dLbl>
              <c:idx val="2"/>
              <c:layout>
                <c:manualLayout>
                  <c:x val="-1.0185067526415994E-16"/>
                  <c:y val="-3.809523809523809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7B2-4F6D-B188-330F9849BFA0}"/>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'DMVA Data'!$G$35:$H$35</c:f>
              <c:strCache>
                <c:ptCount val="2"/>
                <c:pt idx="0">
                  <c:v>FY19 Mgt Plan</c:v>
                </c:pt>
                <c:pt idx="1">
                  <c:v>FY20 Gov 2/13</c:v>
                </c:pt>
              </c:strCache>
            </c:strRef>
          </c:cat>
          <c:val>
            <c:numRef>
              <c:f>'DMVA Data'!$G$38:$H$38</c:f>
              <c:numCache>
                <c:formatCode>General</c:formatCode>
                <c:ptCount val="2"/>
                <c:pt idx="0">
                  <c:v>2</c:v>
                </c:pt>
                <c:pt idx="1">
                  <c:v>0</c:v>
                </c:pt>
              </c:numCache>
            </c:numRef>
          </c:val>
          <c:extLst>
            <c:ext xmlns:c16="http://schemas.microsoft.com/office/drawing/2014/chart" uri="{C3380CC4-5D6E-409C-BE32-E72D297353CC}">
              <c16:uniqueId val="{00000005-87B2-4F6D-B188-330F9849BFA0}"/>
            </c:ext>
          </c:extLst>
        </c:ser>
        <c:dLbls>
          <c:dLblPos val="ctr"/>
          <c:showLegendKey val="0"/>
          <c:showVal val="1"/>
          <c:showCatName val="0"/>
          <c:showSerName val="0"/>
          <c:showPercent val="0"/>
          <c:showBubbleSize val="0"/>
        </c:dLbls>
        <c:gapWidth val="50"/>
        <c:overlap val="100"/>
        <c:axId val="612229736"/>
        <c:axId val="612226784"/>
      </c:barChart>
      <c:catAx>
        <c:axId val="612229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12226784"/>
        <c:crosses val="autoZero"/>
        <c:auto val="1"/>
        <c:lblAlgn val="ctr"/>
        <c:lblOffset val="100"/>
        <c:noMultiLvlLbl val="0"/>
      </c:catAx>
      <c:valAx>
        <c:axId val="612226784"/>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122297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chemeClr val="accent1"/>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05">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headEnd type="none" w="sm" len="sm"/>
        <a:tailEnd type="none" w="sm" len="sm"/>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fillRef idx="0">
      <cs:styleClr val="auto"/>
    </cs:fillRef>
    <cs:effectRef idx="0"/>
    <cs:fontRef idx="minor">
      <a:schemeClr val="tx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a:gsLst>
          <a:gs pos="0">
            <a:schemeClr val="phClr"/>
          </a:gs>
          <a:gs pos="46000">
            <a:schemeClr val="phClr"/>
          </a:gs>
          <a:gs pos="100000">
            <a:schemeClr val="phClr">
              <a:lumMod val="20000"/>
              <a:lumOff val="80000"/>
              <a:alpha val="0"/>
            </a:schemeClr>
          </a:gs>
        </a:gsLst>
        <a:path path="circle">
          <a:fillToRect l="50000" t="-80000" r="50000" b="180000"/>
        </a:path>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ajor>
  <cs:gridlineMin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1699" cy="463407"/>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936769" y="0"/>
            <a:ext cx="3011699" cy="463407"/>
          </a:xfrm>
          <a:prstGeom prst="rect">
            <a:avLst/>
          </a:prstGeom>
        </p:spPr>
        <p:txBody>
          <a:bodyPr vert="horz" lIns="92446" tIns="46223" rIns="92446" bIns="46223" rtlCol="0"/>
          <a:lstStyle>
            <a:lvl1pPr algn="r">
              <a:defRPr sz="1200"/>
            </a:lvl1pPr>
          </a:lstStyle>
          <a:p>
            <a:fld id="{7F3EBF74-A1D0-4F70-918F-EEA6253A4B63}" type="datetimeFigureOut">
              <a:rPr lang="en-US" smtClean="0"/>
              <a:t>3/13/2019</a:t>
            </a:fld>
            <a:endParaRPr lang="en-US"/>
          </a:p>
        </p:txBody>
      </p:sp>
      <p:sp>
        <p:nvSpPr>
          <p:cNvPr id="4" name="Slide Image Placeholder 3"/>
          <p:cNvSpPr>
            <a:spLocks noGrp="1" noRot="1" noChangeAspect="1"/>
          </p:cNvSpPr>
          <p:nvPr>
            <p:ph type="sldImg" idx="2"/>
          </p:nvPr>
        </p:nvSpPr>
        <p:spPr>
          <a:xfrm>
            <a:off x="706438" y="1154113"/>
            <a:ext cx="5538787" cy="3116262"/>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2669"/>
            <a:ext cx="3011699" cy="463406"/>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936769" y="8772669"/>
            <a:ext cx="3011699" cy="463406"/>
          </a:xfrm>
          <a:prstGeom prst="rect">
            <a:avLst/>
          </a:prstGeom>
        </p:spPr>
        <p:txBody>
          <a:bodyPr vert="horz" lIns="92446" tIns="46223" rIns="92446" bIns="46223" rtlCol="0" anchor="b"/>
          <a:lstStyle>
            <a:lvl1pPr algn="r">
              <a:defRPr sz="1200"/>
            </a:lvl1pPr>
          </a:lstStyle>
          <a:p>
            <a:fld id="{0354690A-EF40-46B5-9925-0B0E8657C504}" type="slidenum">
              <a:rPr lang="en-US" smtClean="0"/>
              <a:t>‹#›</a:t>
            </a:fld>
            <a:endParaRPr lang="en-US"/>
          </a:p>
        </p:txBody>
      </p:sp>
    </p:spTree>
    <p:extLst>
      <p:ext uri="{BB962C8B-B14F-4D97-AF65-F5344CB8AC3E}">
        <p14:creationId xmlns:p14="http://schemas.microsoft.com/office/powerpoint/2010/main" val="3533756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54690A-EF40-46B5-9925-0B0E8657C504}" type="slidenum">
              <a:rPr lang="en-US" smtClean="0"/>
              <a:t>1</a:t>
            </a:fld>
            <a:endParaRPr lang="en-US"/>
          </a:p>
        </p:txBody>
      </p:sp>
    </p:spTree>
    <p:extLst>
      <p:ext uri="{BB962C8B-B14F-4D97-AF65-F5344CB8AC3E}">
        <p14:creationId xmlns:p14="http://schemas.microsoft.com/office/powerpoint/2010/main" val="582965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p:txBody>
      </p:sp>
      <p:sp>
        <p:nvSpPr>
          <p:cNvPr id="4" name="Slide Number Placeholder 3"/>
          <p:cNvSpPr>
            <a:spLocks noGrp="1"/>
          </p:cNvSpPr>
          <p:nvPr>
            <p:ph type="sldNum" sz="quarter" idx="10"/>
          </p:nvPr>
        </p:nvSpPr>
        <p:spPr/>
        <p:txBody>
          <a:bodyPr/>
          <a:lstStyle/>
          <a:p>
            <a:fld id="{0354690A-EF40-46B5-9925-0B0E8657C504}" type="slidenum">
              <a:rPr lang="en-US" smtClean="0"/>
              <a:t>10</a:t>
            </a:fld>
            <a:endParaRPr lang="en-US"/>
          </a:p>
        </p:txBody>
      </p:sp>
    </p:spTree>
    <p:extLst>
      <p:ext uri="{BB962C8B-B14F-4D97-AF65-F5344CB8AC3E}">
        <p14:creationId xmlns:p14="http://schemas.microsoft.com/office/powerpoint/2010/main" val="8925410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354690A-EF40-46B5-9925-0B0E8657C504}" type="slidenum">
              <a:rPr lang="en-US" smtClean="0"/>
              <a:t>11</a:t>
            </a:fld>
            <a:endParaRPr lang="en-US"/>
          </a:p>
        </p:txBody>
      </p:sp>
    </p:spTree>
    <p:extLst>
      <p:ext uri="{BB962C8B-B14F-4D97-AF65-F5344CB8AC3E}">
        <p14:creationId xmlns:p14="http://schemas.microsoft.com/office/powerpoint/2010/main" val="2838459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sym typeface="Wingdings" panose="05000000000000000000" pitchFamily="2" charset="2"/>
            </a:endParaRPr>
          </a:p>
        </p:txBody>
      </p:sp>
      <p:sp>
        <p:nvSpPr>
          <p:cNvPr id="4" name="Slide Number Placeholder 3"/>
          <p:cNvSpPr>
            <a:spLocks noGrp="1"/>
          </p:cNvSpPr>
          <p:nvPr>
            <p:ph type="sldNum" sz="quarter" idx="10"/>
          </p:nvPr>
        </p:nvSpPr>
        <p:spPr/>
        <p:txBody>
          <a:bodyPr/>
          <a:lstStyle/>
          <a:p>
            <a:fld id="{0354690A-EF40-46B5-9925-0B0E8657C504}" type="slidenum">
              <a:rPr lang="en-US" smtClean="0"/>
              <a:t>2</a:t>
            </a:fld>
            <a:endParaRPr lang="en-US"/>
          </a:p>
        </p:txBody>
      </p:sp>
    </p:spTree>
    <p:extLst>
      <p:ext uri="{BB962C8B-B14F-4D97-AF65-F5344CB8AC3E}">
        <p14:creationId xmlns:p14="http://schemas.microsoft.com/office/powerpoint/2010/main" val="62304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5"/>
          </p:nvPr>
        </p:nvSpPr>
        <p:spPr/>
        <p:txBody>
          <a:bodyPr/>
          <a:lstStyle/>
          <a:p>
            <a:fld id="{0354690A-EF40-46B5-9925-0B0E8657C504}" type="slidenum">
              <a:rPr lang="en-US" smtClean="0"/>
              <a:t>3</a:t>
            </a:fld>
            <a:endParaRPr lang="en-US"/>
          </a:p>
        </p:txBody>
      </p:sp>
    </p:spTree>
    <p:extLst>
      <p:ext uri="{BB962C8B-B14F-4D97-AF65-F5344CB8AC3E}">
        <p14:creationId xmlns:p14="http://schemas.microsoft.com/office/powerpoint/2010/main" val="4240004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54690A-EF40-46B5-9925-0B0E8657C504}" type="slidenum">
              <a:rPr lang="en-US" smtClean="0"/>
              <a:t>4</a:t>
            </a:fld>
            <a:endParaRPr lang="en-US"/>
          </a:p>
        </p:txBody>
      </p:sp>
    </p:spTree>
    <p:extLst>
      <p:ext uri="{BB962C8B-B14F-4D97-AF65-F5344CB8AC3E}">
        <p14:creationId xmlns:p14="http://schemas.microsoft.com/office/powerpoint/2010/main" val="1251749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i="0" kern="1200" baseline="0" dirty="0">
              <a:solidFill>
                <a:schemeClr val="tx1"/>
              </a:solidFill>
              <a:effectLst/>
              <a:latin typeface="Franklin Gothic Book" panose="020B0503020102020204" pitchFamily="34" charset="0"/>
              <a:ea typeface="+mn-ea"/>
              <a:cs typeface="+mn-cs"/>
            </a:endParaRPr>
          </a:p>
        </p:txBody>
      </p:sp>
      <p:sp>
        <p:nvSpPr>
          <p:cNvPr id="4" name="Slide Number Placeholder 3"/>
          <p:cNvSpPr>
            <a:spLocks noGrp="1"/>
          </p:cNvSpPr>
          <p:nvPr>
            <p:ph type="sldNum" sz="quarter" idx="10"/>
          </p:nvPr>
        </p:nvSpPr>
        <p:spPr/>
        <p:txBody>
          <a:bodyPr/>
          <a:lstStyle/>
          <a:p>
            <a:fld id="{0354690A-EF40-46B5-9925-0B0E8657C504}" type="slidenum">
              <a:rPr lang="en-US" smtClean="0"/>
              <a:t>5</a:t>
            </a:fld>
            <a:endParaRPr lang="en-US"/>
          </a:p>
        </p:txBody>
      </p:sp>
    </p:spTree>
    <p:extLst>
      <p:ext uri="{BB962C8B-B14F-4D97-AF65-F5344CB8AC3E}">
        <p14:creationId xmlns:p14="http://schemas.microsoft.com/office/powerpoint/2010/main" val="25152977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54690A-EF40-46B5-9925-0B0E8657C504}" type="slidenum">
              <a:rPr lang="en-US" smtClean="0"/>
              <a:t>6</a:t>
            </a:fld>
            <a:endParaRPr lang="en-US"/>
          </a:p>
        </p:txBody>
      </p:sp>
    </p:spTree>
    <p:extLst>
      <p:ext uri="{BB962C8B-B14F-4D97-AF65-F5344CB8AC3E}">
        <p14:creationId xmlns:p14="http://schemas.microsoft.com/office/powerpoint/2010/main" val="3722388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i="1" kern="1200" dirty="0">
              <a:solidFill>
                <a:schemeClr val="tx1"/>
              </a:solidFill>
              <a:effectLst/>
              <a:latin typeface="Franklin Gothic Book" panose="020B0503020102020204" pitchFamily="34" charset="0"/>
              <a:ea typeface="+mn-ea"/>
              <a:cs typeface="+mn-cs"/>
            </a:endParaRPr>
          </a:p>
        </p:txBody>
      </p:sp>
      <p:sp>
        <p:nvSpPr>
          <p:cNvPr id="4" name="Slide Number Placeholder 3"/>
          <p:cNvSpPr>
            <a:spLocks noGrp="1"/>
          </p:cNvSpPr>
          <p:nvPr>
            <p:ph type="sldNum" sz="quarter" idx="10"/>
          </p:nvPr>
        </p:nvSpPr>
        <p:spPr/>
        <p:txBody>
          <a:bodyPr/>
          <a:lstStyle/>
          <a:p>
            <a:fld id="{0354690A-EF40-46B5-9925-0B0E8657C504}" type="slidenum">
              <a:rPr lang="en-US" smtClean="0"/>
              <a:t>7</a:t>
            </a:fld>
            <a:endParaRPr lang="en-US"/>
          </a:p>
        </p:txBody>
      </p:sp>
    </p:spTree>
    <p:extLst>
      <p:ext uri="{BB962C8B-B14F-4D97-AF65-F5344CB8AC3E}">
        <p14:creationId xmlns:p14="http://schemas.microsoft.com/office/powerpoint/2010/main" val="7573283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54690A-EF40-46B5-9925-0B0E8657C504}" type="slidenum">
              <a:rPr lang="en-US" smtClean="0"/>
              <a:t>8</a:t>
            </a:fld>
            <a:endParaRPr lang="en-US"/>
          </a:p>
        </p:txBody>
      </p:sp>
    </p:spTree>
    <p:extLst>
      <p:ext uri="{BB962C8B-B14F-4D97-AF65-F5344CB8AC3E}">
        <p14:creationId xmlns:p14="http://schemas.microsoft.com/office/powerpoint/2010/main" val="23900522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baseline="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354690A-EF40-46B5-9925-0B0E8657C504}" type="slidenum">
              <a:rPr lang="en-US" smtClean="0"/>
              <a:t>9</a:t>
            </a:fld>
            <a:endParaRPr lang="en-US"/>
          </a:p>
        </p:txBody>
      </p:sp>
    </p:spTree>
    <p:extLst>
      <p:ext uri="{BB962C8B-B14F-4D97-AF65-F5344CB8AC3E}">
        <p14:creationId xmlns:p14="http://schemas.microsoft.com/office/powerpoint/2010/main" val="8665771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8" name="Rectangle 7"/>
          <p:cNvSpPr/>
          <p:nvPr/>
        </p:nvSpPr>
        <p:spPr>
          <a:xfrm>
            <a:off x="0" y="0"/>
            <a:ext cx="12192000" cy="161926"/>
          </a:xfrm>
          <a:prstGeom prst="rect">
            <a:avLst/>
          </a:prstGeom>
          <a:solidFill>
            <a:srgbClr val="194B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63950" y="5344987"/>
            <a:ext cx="2817500" cy="1041525"/>
          </a:xfrm>
          <a:prstGeom prst="rect">
            <a:avLst/>
          </a:prstGeom>
        </p:spPr>
      </p:pic>
      <p:sp>
        <p:nvSpPr>
          <p:cNvPr id="11" name="Title 7"/>
          <p:cNvSpPr txBox="1">
            <a:spLocks/>
          </p:cNvSpPr>
          <p:nvPr/>
        </p:nvSpPr>
        <p:spPr>
          <a:xfrm>
            <a:off x="838200" y="4413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Franklin Gothic Book" panose="020B0503020102020204" pitchFamily="34" charset="0"/>
                <a:ea typeface="+mj-ea"/>
                <a:cs typeface="+mj-cs"/>
              </a:defRPr>
            </a:lvl1pPr>
          </a:lstStyle>
          <a:p>
            <a:r>
              <a:rPr lang="en-US" dirty="0">
                <a:solidFill>
                  <a:srgbClr val="072F49"/>
                </a:solidFill>
                <a:latin typeface="Franklin Gothic Medium Cond" panose="020B0606030402020204" pitchFamily="34" charset="0"/>
              </a:rPr>
              <a:t>State of Alaska</a:t>
            </a:r>
            <a:br>
              <a:rPr lang="en-US" dirty="0">
                <a:solidFill>
                  <a:srgbClr val="072F49"/>
                </a:solidFill>
              </a:rPr>
            </a:br>
            <a:r>
              <a:rPr lang="en-US" dirty="0">
                <a:solidFill>
                  <a:srgbClr val="072F49"/>
                </a:solidFill>
                <a:latin typeface="Franklin Gothic Demi Cond" panose="020B0706030402020204" pitchFamily="34" charset="0"/>
              </a:rPr>
              <a:t>Office of Management and Budget</a:t>
            </a:r>
          </a:p>
        </p:txBody>
      </p:sp>
      <p:sp>
        <p:nvSpPr>
          <p:cNvPr id="7" name="Rectangle 6"/>
          <p:cNvSpPr/>
          <p:nvPr/>
        </p:nvSpPr>
        <p:spPr>
          <a:xfrm>
            <a:off x="0" y="4781550"/>
            <a:ext cx="12192000" cy="2076450"/>
          </a:xfrm>
          <a:prstGeom prst="rect">
            <a:avLst/>
          </a:prstGeom>
          <a:solidFill>
            <a:srgbClr val="194B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16350" y="5497387"/>
            <a:ext cx="2817500" cy="1041525"/>
          </a:xfrm>
          <a:prstGeom prst="rect">
            <a:avLst/>
          </a:prstGeom>
        </p:spPr>
      </p:pic>
    </p:spTree>
    <p:extLst>
      <p:ext uri="{BB962C8B-B14F-4D97-AF65-F5344CB8AC3E}">
        <p14:creationId xmlns:p14="http://schemas.microsoft.com/office/powerpoint/2010/main" val="2607360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8" name="Straight Connector 7"/>
          <p:cNvCxnSpPr/>
          <p:nvPr/>
        </p:nvCxnSpPr>
        <p:spPr>
          <a:xfrm>
            <a:off x="839755" y="876527"/>
            <a:ext cx="10515600" cy="17501"/>
          </a:xfrm>
          <a:prstGeom prst="line">
            <a:avLst/>
          </a:prstGeom>
          <a:ln>
            <a:solidFill>
              <a:srgbClr val="194B6B"/>
            </a:solidFill>
          </a:ln>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a:xfrm>
            <a:off x="8610600" y="6555169"/>
            <a:ext cx="2743200" cy="301756"/>
          </a:xfrm>
          <a:prstGeom prst="rect">
            <a:avLst/>
          </a:prstGeom>
        </p:spPr>
        <p:txBody>
          <a:bodyPr anchor="t"/>
          <a:lstStyle>
            <a:lvl1pPr algn="r">
              <a:defRPr sz="1200">
                <a:solidFill>
                  <a:schemeClr val="bg1"/>
                </a:solidFill>
                <a:latin typeface="Franklin Gothic Book" panose="020B0503020102020204" pitchFamily="34" charset="0"/>
              </a:defRPr>
            </a:lvl1pPr>
          </a:lstStyle>
          <a:p>
            <a:fld id="{D5CB0B8B-BB4D-4E37-860D-A34F3BA5FFB2}" type="slidenum">
              <a:rPr lang="en-US" smtClean="0"/>
              <a:pPr/>
              <a:t>‹#›</a:t>
            </a:fld>
            <a:endParaRPr lang="en-US" dirty="0"/>
          </a:p>
        </p:txBody>
      </p:sp>
      <p:sp>
        <p:nvSpPr>
          <p:cNvPr id="9" name="Text Placeholder 3"/>
          <p:cNvSpPr>
            <a:spLocks noGrp="1"/>
          </p:cNvSpPr>
          <p:nvPr>
            <p:ph type="body" sz="quarter" idx="13" hasCustomPrompt="1"/>
          </p:nvPr>
        </p:nvSpPr>
        <p:spPr>
          <a:xfrm>
            <a:off x="838200" y="533019"/>
            <a:ext cx="10515600" cy="343508"/>
          </a:xfrm>
        </p:spPr>
        <p:txBody>
          <a:bodyPr lIns="0">
            <a:noAutofit/>
          </a:bodyPr>
          <a:lstStyle>
            <a:lvl1pPr marL="0" indent="0">
              <a:buNone/>
              <a:defRPr sz="2400">
                <a:latin typeface="Franklin Gothic Medium Cond" panose="020B0606030402020204" pitchFamily="34" charset="0"/>
              </a:defRPr>
            </a:lvl1pPr>
          </a:lstStyle>
          <a:p>
            <a:r>
              <a:rPr lang="en-US" sz="2800" dirty="0">
                <a:solidFill>
                  <a:schemeClr val="tx2">
                    <a:lumMod val="50000"/>
                  </a:schemeClr>
                </a:solidFill>
                <a:latin typeface="Franklin Gothic Medium Cond" panose="020B0606030402020204" pitchFamily="34" charset="0"/>
              </a:rPr>
              <a:t>Slide Title</a:t>
            </a:r>
          </a:p>
        </p:txBody>
      </p:sp>
    </p:spTree>
    <p:extLst>
      <p:ext uri="{BB962C8B-B14F-4D97-AF65-F5344CB8AC3E}">
        <p14:creationId xmlns:p14="http://schemas.microsoft.com/office/powerpoint/2010/main" val="3023981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610600" y="6555169"/>
            <a:ext cx="2743200" cy="301756"/>
          </a:xfrm>
          <a:prstGeom prst="rect">
            <a:avLst/>
          </a:prstGeom>
        </p:spPr>
        <p:txBody>
          <a:bodyPr anchor="t"/>
          <a:lstStyle>
            <a:lvl1pPr algn="r">
              <a:defRPr sz="1200">
                <a:solidFill>
                  <a:schemeClr val="bg1"/>
                </a:solidFill>
                <a:latin typeface="Franklin Gothic Book" panose="020B0503020102020204" pitchFamily="34" charset="0"/>
              </a:defRPr>
            </a:lvl1pPr>
          </a:lstStyle>
          <a:p>
            <a:fld id="{D5CB0B8B-BB4D-4E37-860D-A34F3BA5FFB2}" type="slidenum">
              <a:rPr lang="en-US" smtClean="0"/>
              <a:pPr/>
              <a:t>‹#›</a:t>
            </a:fld>
            <a:endParaRPr lang="en-US" dirty="0"/>
          </a:p>
        </p:txBody>
      </p:sp>
    </p:spTree>
    <p:extLst>
      <p:ext uri="{BB962C8B-B14F-4D97-AF65-F5344CB8AC3E}">
        <p14:creationId xmlns:p14="http://schemas.microsoft.com/office/powerpoint/2010/main" val="3811272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8610600" y="6555169"/>
            <a:ext cx="2743200" cy="301756"/>
          </a:xfrm>
          <a:prstGeom prst="rect">
            <a:avLst/>
          </a:prstGeom>
        </p:spPr>
        <p:txBody>
          <a:bodyPr anchor="t"/>
          <a:lstStyle>
            <a:lvl1pPr algn="r">
              <a:defRPr sz="1200">
                <a:solidFill>
                  <a:schemeClr val="bg1"/>
                </a:solidFill>
                <a:latin typeface="Franklin Gothic Book" panose="020B0503020102020204" pitchFamily="34" charset="0"/>
              </a:defRPr>
            </a:lvl1pPr>
          </a:lstStyle>
          <a:p>
            <a:fld id="{D5CB0B8B-BB4D-4E37-860D-A34F3BA5FFB2}" type="slidenum">
              <a:rPr lang="en-US" smtClean="0"/>
              <a:pPr/>
              <a:t>‹#›</a:t>
            </a:fld>
            <a:endParaRPr lang="en-US" dirty="0"/>
          </a:p>
        </p:txBody>
      </p:sp>
      <p:cxnSp>
        <p:nvCxnSpPr>
          <p:cNvPr id="8" name="Straight Connector 7"/>
          <p:cNvCxnSpPr/>
          <p:nvPr/>
        </p:nvCxnSpPr>
        <p:spPr>
          <a:xfrm>
            <a:off x="839755" y="876527"/>
            <a:ext cx="10515600" cy="17501"/>
          </a:xfrm>
          <a:prstGeom prst="line">
            <a:avLst/>
          </a:prstGeom>
          <a:ln>
            <a:solidFill>
              <a:srgbClr val="194B6B"/>
            </a:solidFill>
          </a:ln>
        </p:spPr>
        <p:style>
          <a:lnRef idx="1">
            <a:schemeClr val="accent1"/>
          </a:lnRef>
          <a:fillRef idx="0">
            <a:schemeClr val="accent1"/>
          </a:fillRef>
          <a:effectRef idx="0">
            <a:schemeClr val="accent1"/>
          </a:effectRef>
          <a:fontRef idx="minor">
            <a:schemeClr val="tx1"/>
          </a:fontRef>
        </p:style>
      </p:cxnSp>
      <p:sp>
        <p:nvSpPr>
          <p:cNvPr id="4" name="Text Placeholder 3"/>
          <p:cNvSpPr>
            <a:spLocks noGrp="1"/>
          </p:cNvSpPr>
          <p:nvPr>
            <p:ph type="body" sz="quarter" idx="13" hasCustomPrompt="1"/>
          </p:nvPr>
        </p:nvSpPr>
        <p:spPr>
          <a:xfrm>
            <a:off x="838200" y="533019"/>
            <a:ext cx="10515600" cy="343508"/>
          </a:xfrm>
        </p:spPr>
        <p:txBody>
          <a:bodyPr lIns="0">
            <a:noAutofit/>
          </a:bodyPr>
          <a:lstStyle>
            <a:lvl1pPr marL="0" indent="0">
              <a:buNone/>
              <a:defRPr sz="2400">
                <a:latin typeface="Franklin Gothic Medium Cond" panose="020B0606030402020204" pitchFamily="34" charset="0"/>
              </a:defRPr>
            </a:lvl1pPr>
          </a:lstStyle>
          <a:p>
            <a:r>
              <a:rPr lang="en-US" sz="2800" dirty="0">
                <a:solidFill>
                  <a:schemeClr val="tx2">
                    <a:lumMod val="50000"/>
                  </a:schemeClr>
                </a:solidFill>
                <a:latin typeface="Franklin Gothic Medium Cond" panose="020B0606030402020204" pitchFamily="34" charset="0"/>
              </a:rPr>
              <a:t>Slide Title</a:t>
            </a:r>
          </a:p>
        </p:txBody>
      </p:sp>
    </p:spTree>
    <p:extLst>
      <p:ext uri="{BB962C8B-B14F-4D97-AF65-F5344CB8AC3E}">
        <p14:creationId xmlns:p14="http://schemas.microsoft.com/office/powerpoint/2010/main" val="4039264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cxnSp>
        <p:nvCxnSpPr>
          <p:cNvPr id="13" name="Straight Connector 12"/>
          <p:cNvCxnSpPr/>
          <p:nvPr/>
        </p:nvCxnSpPr>
        <p:spPr>
          <a:xfrm>
            <a:off x="4659056" y="3281448"/>
            <a:ext cx="2873888" cy="10120"/>
          </a:xfrm>
          <a:prstGeom prst="line">
            <a:avLst/>
          </a:prstGeom>
          <a:ln>
            <a:solidFill>
              <a:srgbClr val="194B6B"/>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12"/>
          </p:nvPr>
        </p:nvSpPr>
        <p:spPr>
          <a:xfrm>
            <a:off x="8610600" y="6555169"/>
            <a:ext cx="2743200" cy="301756"/>
          </a:xfrm>
          <a:prstGeom prst="rect">
            <a:avLst/>
          </a:prstGeom>
        </p:spPr>
        <p:txBody>
          <a:bodyPr anchor="t"/>
          <a:lstStyle>
            <a:lvl1pPr algn="r">
              <a:defRPr sz="1200">
                <a:solidFill>
                  <a:schemeClr val="bg1"/>
                </a:solidFill>
                <a:latin typeface="Franklin Gothic Book" panose="020B0503020102020204" pitchFamily="34" charset="0"/>
              </a:defRPr>
            </a:lvl1pPr>
          </a:lstStyle>
          <a:p>
            <a:fld id="{D5CB0B8B-BB4D-4E37-860D-A34F3BA5FFB2}" type="slidenum">
              <a:rPr lang="en-US" smtClean="0"/>
              <a:pPr/>
              <a:t>‹#›</a:t>
            </a:fld>
            <a:endParaRPr lang="en-US" dirty="0"/>
          </a:p>
        </p:txBody>
      </p:sp>
      <p:sp>
        <p:nvSpPr>
          <p:cNvPr id="6" name="Text Placeholder 3"/>
          <p:cNvSpPr>
            <a:spLocks noGrp="1"/>
          </p:cNvSpPr>
          <p:nvPr>
            <p:ph type="body" sz="quarter" idx="13" hasCustomPrompt="1"/>
          </p:nvPr>
        </p:nvSpPr>
        <p:spPr>
          <a:xfrm>
            <a:off x="4659057" y="2833816"/>
            <a:ext cx="2873888" cy="447632"/>
          </a:xfrm>
        </p:spPr>
        <p:txBody>
          <a:bodyPr lIns="0">
            <a:noAutofit/>
          </a:bodyPr>
          <a:lstStyle>
            <a:lvl1pPr marL="0" indent="0" algn="ctr">
              <a:buNone/>
              <a:defRPr sz="3200">
                <a:latin typeface="Franklin Gothic Medium Cond" panose="020B0606030402020204" pitchFamily="34" charset="0"/>
              </a:defRPr>
            </a:lvl1pPr>
          </a:lstStyle>
          <a:p>
            <a:r>
              <a:rPr lang="en-US" sz="2800" dirty="0">
                <a:solidFill>
                  <a:schemeClr val="tx2">
                    <a:lumMod val="50000"/>
                  </a:schemeClr>
                </a:solidFill>
                <a:latin typeface="Franklin Gothic Medium Cond" panose="020B0606030402020204" pitchFamily="34" charset="0"/>
              </a:rPr>
              <a:t>Slide Title</a:t>
            </a:r>
          </a:p>
        </p:txBody>
      </p:sp>
    </p:spTree>
    <p:extLst>
      <p:ext uri="{BB962C8B-B14F-4D97-AF65-F5344CB8AC3E}">
        <p14:creationId xmlns:p14="http://schemas.microsoft.com/office/powerpoint/2010/main" val="1846269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p:cNvCxnSpPr/>
          <p:nvPr/>
        </p:nvCxnSpPr>
        <p:spPr>
          <a:xfrm>
            <a:off x="839755" y="876527"/>
            <a:ext cx="10515600" cy="17501"/>
          </a:xfrm>
          <a:prstGeom prst="line">
            <a:avLst/>
          </a:prstGeom>
          <a:ln>
            <a:solidFill>
              <a:srgbClr val="194B6B"/>
            </a:solidFill>
          </a:ln>
        </p:spPr>
        <p:style>
          <a:lnRef idx="1">
            <a:schemeClr val="accent1"/>
          </a:lnRef>
          <a:fillRef idx="0">
            <a:schemeClr val="accent1"/>
          </a:fillRef>
          <a:effectRef idx="0">
            <a:schemeClr val="accent1"/>
          </a:effectRef>
          <a:fontRef idx="minor">
            <a:schemeClr val="tx1"/>
          </a:fontRef>
        </p:style>
      </p:cxnSp>
      <p:sp>
        <p:nvSpPr>
          <p:cNvPr id="7" name="Slide Number Placeholder 5"/>
          <p:cNvSpPr>
            <a:spLocks noGrp="1"/>
          </p:cNvSpPr>
          <p:nvPr>
            <p:ph type="sldNum" sz="quarter" idx="12"/>
          </p:nvPr>
        </p:nvSpPr>
        <p:spPr>
          <a:xfrm>
            <a:off x="8610600" y="6555169"/>
            <a:ext cx="2743200" cy="301756"/>
          </a:xfrm>
          <a:prstGeom prst="rect">
            <a:avLst/>
          </a:prstGeom>
        </p:spPr>
        <p:txBody>
          <a:bodyPr anchor="t"/>
          <a:lstStyle>
            <a:lvl1pPr algn="r">
              <a:defRPr sz="1200">
                <a:solidFill>
                  <a:schemeClr val="bg1"/>
                </a:solidFill>
                <a:latin typeface="Franklin Gothic Book" panose="020B0503020102020204" pitchFamily="34" charset="0"/>
              </a:defRPr>
            </a:lvl1pPr>
          </a:lstStyle>
          <a:p>
            <a:fld id="{D5CB0B8B-BB4D-4E37-860D-A34F3BA5FFB2}" type="slidenum">
              <a:rPr lang="en-US" smtClean="0"/>
              <a:pPr/>
              <a:t>‹#›</a:t>
            </a:fld>
            <a:endParaRPr lang="en-US" dirty="0"/>
          </a:p>
        </p:txBody>
      </p:sp>
      <p:sp>
        <p:nvSpPr>
          <p:cNvPr id="10" name="Text Placeholder 3"/>
          <p:cNvSpPr>
            <a:spLocks noGrp="1"/>
          </p:cNvSpPr>
          <p:nvPr>
            <p:ph type="body" sz="quarter" idx="13" hasCustomPrompt="1"/>
          </p:nvPr>
        </p:nvSpPr>
        <p:spPr>
          <a:xfrm>
            <a:off x="838200" y="533019"/>
            <a:ext cx="10515600" cy="343508"/>
          </a:xfrm>
        </p:spPr>
        <p:txBody>
          <a:bodyPr lIns="0">
            <a:noAutofit/>
          </a:bodyPr>
          <a:lstStyle>
            <a:lvl1pPr marL="0" indent="0">
              <a:buNone/>
              <a:defRPr sz="2400">
                <a:latin typeface="Franklin Gothic Medium Cond" panose="020B0606030402020204" pitchFamily="34" charset="0"/>
              </a:defRPr>
            </a:lvl1pPr>
          </a:lstStyle>
          <a:p>
            <a:r>
              <a:rPr lang="en-US" sz="2800" dirty="0">
                <a:solidFill>
                  <a:schemeClr val="tx2">
                    <a:lumMod val="50000"/>
                  </a:schemeClr>
                </a:solidFill>
                <a:latin typeface="Franklin Gothic Medium Cond" panose="020B0606030402020204" pitchFamily="34" charset="0"/>
              </a:rPr>
              <a:t>Slide Title</a:t>
            </a:r>
          </a:p>
        </p:txBody>
      </p:sp>
    </p:spTree>
    <p:extLst>
      <p:ext uri="{BB962C8B-B14F-4D97-AF65-F5344CB8AC3E}">
        <p14:creationId xmlns:p14="http://schemas.microsoft.com/office/powerpoint/2010/main" val="2224964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p:cNvCxnSpPr/>
          <p:nvPr/>
        </p:nvCxnSpPr>
        <p:spPr>
          <a:xfrm>
            <a:off x="839755" y="876527"/>
            <a:ext cx="10515600" cy="17501"/>
          </a:xfrm>
          <a:prstGeom prst="line">
            <a:avLst/>
          </a:prstGeom>
          <a:ln>
            <a:solidFill>
              <a:srgbClr val="194B6B"/>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12"/>
          </p:nvPr>
        </p:nvSpPr>
        <p:spPr>
          <a:xfrm>
            <a:off x="8610600" y="6555169"/>
            <a:ext cx="2743200" cy="301756"/>
          </a:xfrm>
          <a:prstGeom prst="rect">
            <a:avLst/>
          </a:prstGeom>
        </p:spPr>
        <p:txBody>
          <a:bodyPr anchor="t"/>
          <a:lstStyle>
            <a:lvl1pPr algn="r">
              <a:defRPr sz="1200">
                <a:solidFill>
                  <a:schemeClr val="bg1"/>
                </a:solidFill>
                <a:latin typeface="Franklin Gothic Book" panose="020B0503020102020204" pitchFamily="34" charset="0"/>
              </a:defRPr>
            </a:lvl1pPr>
          </a:lstStyle>
          <a:p>
            <a:fld id="{D5CB0B8B-BB4D-4E37-860D-A34F3BA5FFB2}" type="slidenum">
              <a:rPr lang="en-US" smtClean="0"/>
              <a:pPr/>
              <a:t>‹#›</a:t>
            </a:fld>
            <a:endParaRPr lang="en-US" dirty="0"/>
          </a:p>
        </p:txBody>
      </p:sp>
      <p:sp>
        <p:nvSpPr>
          <p:cNvPr id="12" name="Text Placeholder 3"/>
          <p:cNvSpPr>
            <a:spLocks noGrp="1"/>
          </p:cNvSpPr>
          <p:nvPr>
            <p:ph type="body" sz="quarter" idx="13" hasCustomPrompt="1"/>
          </p:nvPr>
        </p:nvSpPr>
        <p:spPr>
          <a:xfrm>
            <a:off x="838200" y="533019"/>
            <a:ext cx="10515600" cy="343508"/>
          </a:xfrm>
        </p:spPr>
        <p:txBody>
          <a:bodyPr lIns="0">
            <a:noAutofit/>
          </a:bodyPr>
          <a:lstStyle>
            <a:lvl1pPr marL="0" indent="0">
              <a:buNone/>
              <a:defRPr sz="2400">
                <a:latin typeface="Franklin Gothic Medium Cond" panose="020B0606030402020204" pitchFamily="34" charset="0"/>
              </a:defRPr>
            </a:lvl1pPr>
          </a:lstStyle>
          <a:p>
            <a:r>
              <a:rPr lang="en-US" sz="2800" dirty="0">
                <a:solidFill>
                  <a:schemeClr val="tx2">
                    <a:lumMod val="50000"/>
                  </a:schemeClr>
                </a:solidFill>
                <a:latin typeface="Franklin Gothic Medium Cond" panose="020B0606030402020204" pitchFamily="34" charset="0"/>
              </a:rPr>
              <a:t>Slide Title</a:t>
            </a:r>
          </a:p>
        </p:txBody>
      </p:sp>
    </p:spTree>
    <p:extLst>
      <p:ext uri="{BB962C8B-B14F-4D97-AF65-F5344CB8AC3E}">
        <p14:creationId xmlns:p14="http://schemas.microsoft.com/office/powerpoint/2010/main" val="343325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cxnSp>
        <p:nvCxnSpPr>
          <p:cNvPr id="9" name="Straight Connector 8"/>
          <p:cNvCxnSpPr/>
          <p:nvPr/>
        </p:nvCxnSpPr>
        <p:spPr>
          <a:xfrm>
            <a:off x="839755" y="876527"/>
            <a:ext cx="10515600" cy="17501"/>
          </a:xfrm>
          <a:prstGeom prst="line">
            <a:avLst/>
          </a:prstGeom>
          <a:ln>
            <a:solidFill>
              <a:srgbClr val="194B6B"/>
            </a:solidFill>
          </a:ln>
        </p:spPr>
        <p:style>
          <a:lnRef idx="1">
            <a:schemeClr val="accent1"/>
          </a:lnRef>
          <a:fillRef idx="0">
            <a:schemeClr val="accent1"/>
          </a:fillRef>
          <a:effectRef idx="0">
            <a:schemeClr val="accent1"/>
          </a:effectRef>
          <a:fontRef idx="minor">
            <a:schemeClr val="tx1"/>
          </a:fontRef>
        </p:style>
      </p:cxnSp>
      <p:sp>
        <p:nvSpPr>
          <p:cNvPr id="7" name="Slide Number Placeholder 5"/>
          <p:cNvSpPr>
            <a:spLocks noGrp="1"/>
          </p:cNvSpPr>
          <p:nvPr>
            <p:ph type="sldNum" sz="quarter" idx="12"/>
          </p:nvPr>
        </p:nvSpPr>
        <p:spPr>
          <a:xfrm>
            <a:off x="8610600" y="6555169"/>
            <a:ext cx="2743200" cy="301756"/>
          </a:xfrm>
          <a:prstGeom prst="rect">
            <a:avLst/>
          </a:prstGeom>
        </p:spPr>
        <p:txBody>
          <a:bodyPr anchor="t"/>
          <a:lstStyle>
            <a:lvl1pPr algn="r">
              <a:defRPr sz="1200">
                <a:solidFill>
                  <a:schemeClr val="bg1"/>
                </a:solidFill>
                <a:latin typeface="Franklin Gothic Book" panose="020B0503020102020204" pitchFamily="34" charset="0"/>
              </a:defRPr>
            </a:lvl1pPr>
          </a:lstStyle>
          <a:p>
            <a:fld id="{D5CB0B8B-BB4D-4E37-860D-A34F3BA5FFB2}" type="slidenum">
              <a:rPr lang="en-US" smtClean="0"/>
              <a:pPr/>
              <a:t>‹#›</a:t>
            </a:fld>
            <a:endParaRPr lang="en-US" dirty="0"/>
          </a:p>
        </p:txBody>
      </p:sp>
      <p:sp>
        <p:nvSpPr>
          <p:cNvPr id="5" name="Text Placeholder 3"/>
          <p:cNvSpPr>
            <a:spLocks noGrp="1"/>
          </p:cNvSpPr>
          <p:nvPr>
            <p:ph type="body" sz="quarter" idx="13" hasCustomPrompt="1"/>
          </p:nvPr>
        </p:nvSpPr>
        <p:spPr>
          <a:xfrm>
            <a:off x="838200" y="533019"/>
            <a:ext cx="10515600" cy="343508"/>
          </a:xfrm>
        </p:spPr>
        <p:txBody>
          <a:bodyPr lIns="0">
            <a:noAutofit/>
          </a:bodyPr>
          <a:lstStyle>
            <a:lvl1pPr marL="0" indent="0">
              <a:buNone/>
              <a:defRPr sz="2400">
                <a:latin typeface="Franklin Gothic Medium Cond" panose="020B0606030402020204" pitchFamily="34" charset="0"/>
              </a:defRPr>
            </a:lvl1pPr>
          </a:lstStyle>
          <a:p>
            <a:r>
              <a:rPr lang="en-US" sz="2800" dirty="0">
                <a:solidFill>
                  <a:schemeClr val="tx2">
                    <a:lumMod val="50000"/>
                  </a:schemeClr>
                </a:solidFill>
                <a:latin typeface="Franklin Gothic Medium Cond" panose="020B0606030402020204" pitchFamily="34" charset="0"/>
              </a:rPr>
              <a:t>Slide Title</a:t>
            </a:r>
          </a:p>
        </p:txBody>
      </p:sp>
    </p:spTree>
    <p:extLst>
      <p:ext uri="{BB962C8B-B14F-4D97-AF65-F5344CB8AC3E}">
        <p14:creationId xmlns:p14="http://schemas.microsoft.com/office/powerpoint/2010/main" val="3494856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a:xfrm>
            <a:off x="8610600" y="6555169"/>
            <a:ext cx="2743200" cy="301756"/>
          </a:xfrm>
          <a:prstGeom prst="rect">
            <a:avLst/>
          </a:prstGeom>
        </p:spPr>
        <p:txBody>
          <a:bodyPr anchor="t"/>
          <a:lstStyle>
            <a:lvl1pPr algn="r">
              <a:defRPr sz="1200">
                <a:solidFill>
                  <a:schemeClr val="bg1"/>
                </a:solidFill>
                <a:latin typeface="Franklin Gothic Book" panose="020B0503020102020204" pitchFamily="34" charset="0"/>
              </a:defRPr>
            </a:lvl1pPr>
          </a:lstStyle>
          <a:p>
            <a:fld id="{D5CB0B8B-BB4D-4E37-860D-A34F3BA5FFB2}" type="slidenum">
              <a:rPr lang="en-US" smtClean="0"/>
              <a:pPr/>
              <a:t>‹#›</a:t>
            </a:fld>
            <a:endParaRPr lang="en-US" dirty="0"/>
          </a:p>
        </p:txBody>
      </p:sp>
    </p:spTree>
    <p:extLst>
      <p:ext uri="{BB962C8B-B14F-4D97-AF65-F5344CB8AC3E}">
        <p14:creationId xmlns:p14="http://schemas.microsoft.com/office/powerpoint/2010/main" val="911020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5"/>
          <p:cNvSpPr>
            <a:spLocks noGrp="1"/>
          </p:cNvSpPr>
          <p:nvPr>
            <p:ph type="sldNum" sz="quarter" idx="12"/>
          </p:nvPr>
        </p:nvSpPr>
        <p:spPr>
          <a:xfrm>
            <a:off x="8610600" y="6555169"/>
            <a:ext cx="2743200" cy="301756"/>
          </a:xfrm>
          <a:prstGeom prst="rect">
            <a:avLst/>
          </a:prstGeom>
        </p:spPr>
        <p:txBody>
          <a:bodyPr anchor="t"/>
          <a:lstStyle>
            <a:lvl1pPr algn="r">
              <a:defRPr sz="1200">
                <a:solidFill>
                  <a:schemeClr val="bg1"/>
                </a:solidFill>
                <a:latin typeface="Franklin Gothic Book" panose="020B0503020102020204" pitchFamily="34" charset="0"/>
              </a:defRPr>
            </a:lvl1pPr>
          </a:lstStyle>
          <a:p>
            <a:fld id="{D5CB0B8B-BB4D-4E37-860D-A34F3BA5FFB2}" type="slidenum">
              <a:rPr lang="en-US" smtClean="0"/>
              <a:pPr/>
              <a:t>‹#›</a:t>
            </a:fld>
            <a:endParaRPr lang="en-US" dirty="0"/>
          </a:p>
        </p:txBody>
      </p:sp>
    </p:spTree>
    <p:extLst>
      <p:ext uri="{BB962C8B-B14F-4D97-AF65-F5344CB8AC3E}">
        <p14:creationId xmlns:p14="http://schemas.microsoft.com/office/powerpoint/2010/main" val="3231611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Slide Number Placeholder 5"/>
          <p:cNvSpPr>
            <a:spLocks noGrp="1"/>
          </p:cNvSpPr>
          <p:nvPr>
            <p:ph type="sldNum" sz="quarter" idx="12"/>
          </p:nvPr>
        </p:nvSpPr>
        <p:spPr>
          <a:xfrm>
            <a:off x="8610600" y="6555169"/>
            <a:ext cx="2743200" cy="301756"/>
          </a:xfrm>
          <a:prstGeom prst="rect">
            <a:avLst/>
          </a:prstGeom>
        </p:spPr>
        <p:txBody>
          <a:bodyPr anchor="t"/>
          <a:lstStyle>
            <a:lvl1pPr algn="r">
              <a:defRPr sz="1200">
                <a:solidFill>
                  <a:schemeClr val="bg1"/>
                </a:solidFill>
                <a:latin typeface="Franklin Gothic Book" panose="020B0503020102020204" pitchFamily="34" charset="0"/>
              </a:defRPr>
            </a:lvl1pPr>
          </a:lstStyle>
          <a:p>
            <a:fld id="{D5CB0B8B-BB4D-4E37-860D-A34F3BA5FFB2}" type="slidenum">
              <a:rPr lang="en-US" smtClean="0"/>
              <a:pPr/>
              <a:t>‹#›</a:t>
            </a:fld>
            <a:endParaRPr lang="en-US" dirty="0"/>
          </a:p>
        </p:txBody>
      </p:sp>
    </p:spTree>
    <p:extLst>
      <p:ext uri="{BB962C8B-B14F-4D97-AF65-F5344CB8AC3E}">
        <p14:creationId xmlns:p14="http://schemas.microsoft.com/office/powerpoint/2010/main" val="737313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545368"/>
            <a:ext cx="12192000" cy="312632"/>
          </a:xfrm>
          <a:prstGeom prst="rect">
            <a:avLst/>
          </a:prstGeom>
          <a:solidFill>
            <a:srgbClr val="3F78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5"/>
          <p:cNvSpPr/>
          <p:nvPr/>
        </p:nvSpPr>
        <p:spPr>
          <a:xfrm>
            <a:off x="7696200" y="6315075"/>
            <a:ext cx="4562475" cy="609600"/>
          </a:xfrm>
          <a:custGeom>
            <a:avLst/>
            <a:gdLst>
              <a:gd name="connsiteX0" fmla="*/ 0 w 4267199"/>
              <a:gd name="connsiteY0" fmla="*/ 0 h 352424"/>
              <a:gd name="connsiteX1" fmla="*/ 4267199 w 4267199"/>
              <a:gd name="connsiteY1" fmla="*/ 0 h 352424"/>
              <a:gd name="connsiteX2" fmla="*/ 4267199 w 4267199"/>
              <a:gd name="connsiteY2" fmla="*/ 352424 h 352424"/>
              <a:gd name="connsiteX3" fmla="*/ 0 w 4267199"/>
              <a:gd name="connsiteY3" fmla="*/ 352424 h 352424"/>
              <a:gd name="connsiteX4" fmla="*/ 0 w 4267199"/>
              <a:gd name="connsiteY4" fmla="*/ 0 h 352424"/>
              <a:gd name="connsiteX0" fmla="*/ 342900 w 4267199"/>
              <a:gd name="connsiteY0" fmla="*/ 9525 h 352424"/>
              <a:gd name="connsiteX1" fmla="*/ 4267199 w 4267199"/>
              <a:gd name="connsiteY1" fmla="*/ 0 h 352424"/>
              <a:gd name="connsiteX2" fmla="*/ 4267199 w 4267199"/>
              <a:gd name="connsiteY2" fmla="*/ 352424 h 352424"/>
              <a:gd name="connsiteX3" fmla="*/ 0 w 4267199"/>
              <a:gd name="connsiteY3" fmla="*/ 352424 h 352424"/>
              <a:gd name="connsiteX4" fmla="*/ 342900 w 4267199"/>
              <a:gd name="connsiteY4" fmla="*/ 9525 h 3524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67199" h="352424">
                <a:moveTo>
                  <a:pt x="342900" y="9525"/>
                </a:moveTo>
                <a:lnTo>
                  <a:pt x="4267199" y="0"/>
                </a:lnTo>
                <a:lnTo>
                  <a:pt x="4267199" y="352424"/>
                </a:lnTo>
                <a:lnTo>
                  <a:pt x="0" y="352424"/>
                </a:lnTo>
                <a:lnTo>
                  <a:pt x="342900" y="9525"/>
                </a:lnTo>
                <a:close/>
              </a:path>
            </a:pathLst>
          </a:custGeom>
          <a:solidFill>
            <a:srgbClr val="194B6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38200" y="5873273"/>
            <a:ext cx="1664214" cy="641139"/>
          </a:xfrm>
          <a:prstGeom prst="rect">
            <a:avLst/>
          </a:prstGeom>
        </p:spPr>
      </p:pic>
    </p:spTree>
    <p:extLst>
      <p:ext uri="{BB962C8B-B14F-4D97-AF65-F5344CB8AC3E}">
        <p14:creationId xmlns:p14="http://schemas.microsoft.com/office/powerpoint/2010/main" val="13803240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Franklin Gothic Book" panose="020B0503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dmva.alaska.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omb.alaska.gov/html/performance/program-indicators.html?p=89&amp;r=1" TargetMode="Externa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2232" y="4992334"/>
            <a:ext cx="8620433" cy="1754326"/>
          </a:xfrm>
          <a:prstGeom prst="rect">
            <a:avLst/>
          </a:prstGeom>
          <a:noFill/>
        </p:spPr>
        <p:txBody>
          <a:bodyPr wrap="square" rtlCol="0">
            <a:spAutoFit/>
          </a:bodyPr>
          <a:lstStyle/>
          <a:p>
            <a:r>
              <a:rPr lang="en-US" sz="2400" dirty="0">
                <a:solidFill>
                  <a:schemeClr val="bg1"/>
                </a:solidFill>
                <a:latin typeface="Garamond" panose="02020404030301010803" pitchFamily="18" charset="0"/>
              </a:rPr>
              <a:t>FY2020 Operating Budget Overview: </a:t>
            </a:r>
          </a:p>
          <a:p>
            <a:r>
              <a:rPr lang="en-US" sz="2400" dirty="0">
                <a:solidFill>
                  <a:schemeClr val="bg1"/>
                </a:solidFill>
                <a:latin typeface="Garamond" panose="02020404030301010803" pitchFamily="18" charset="0"/>
              </a:rPr>
              <a:t>Department of Military &amp; Veterans’ Affairs </a:t>
            </a:r>
          </a:p>
          <a:p>
            <a:r>
              <a:rPr lang="en-US" sz="2000" dirty="0">
                <a:solidFill>
                  <a:schemeClr val="bg1"/>
                </a:solidFill>
                <a:latin typeface="Garamond" panose="02020404030301010803" pitchFamily="18" charset="0"/>
              </a:rPr>
              <a:t>Presentation to the Senate Finance Subcommittee</a:t>
            </a:r>
          </a:p>
          <a:p>
            <a:r>
              <a:rPr lang="en-US" sz="2000" dirty="0">
                <a:solidFill>
                  <a:schemeClr val="bg1"/>
                </a:solidFill>
                <a:latin typeface="Garamond" panose="02020404030301010803" pitchFamily="18" charset="0"/>
              </a:rPr>
              <a:t>March 13, 2019</a:t>
            </a:r>
          </a:p>
          <a:p>
            <a:r>
              <a:rPr lang="en-US" sz="2000" dirty="0">
                <a:solidFill>
                  <a:schemeClr val="bg1"/>
                </a:solidFill>
                <a:latin typeface="Garamond" panose="02020404030301010803" pitchFamily="18" charset="0"/>
              </a:rPr>
              <a:t>Acting Administrative Services Director Stephanie Richard</a:t>
            </a:r>
          </a:p>
        </p:txBody>
      </p:sp>
    </p:spTree>
    <p:extLst>
      <p:ext uri="{BB962C8B-B14F-4D97-AF65-F5344CB8AC3E}">
        <p14:creationId xmlns:p14="http://schemas.microsoft.com/office/powerpoint/2010/main" val="605701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CB0B8B-BB4D-4E37-860D-A34F3BA5FFB2}" type="slidenum">
              <a:rPr kumimoji="0" lang="en-US" sz="1200" b="0" i="0" u="none" strike="noStrike" kern="1200" cap="none" spc="0" normalizeH="0" baseline="0" noProof="0" smtClean="0">
                <a:ln>
                  <a:noFill/>
                </a:ln>
                <a:solidFill>
                  <a:prstClr val="white"/>
                </a:solidFill>
                <a:effectLst/>
                <a:uLnTx/>
                <a:uFillTx/>
                <a:latin typeface="Franklin Gothic Book" panose="020B05030201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mn-cs"/>
            </a:endParaRPr>
          </a:p>
        </p:txBody>
      </p:sp>
      <p:sp>
        <p:nvSpPr>
          <p:cNvPr id="8" name="Text Placeholder 7"/>
          <p:cNvSpPr>
            <a:spLocks noGrp="1"/>
          </p:cNvSpPr>
          <p:nvPr>
            <p:ph type="body" sz="quarter" idx="13"/>
          </p:nvPr>
        </p:nvSpPr>
        <p:spPr/>
        <p:txBody>
          <a:bodyPr/>
          <a:lstStyle/>
          <a:p>
            <a:r>
              <a:rPr lang="en-US" dirty="0"/>
              <a:t>DMVA FY2020 Operating Budget: </a:t>
            </a:r>
            <a:r>
              <a:rPr lang="en-US" dirty="0">
                <a:solidFill>
                  <a:schemeClr val="accent1">
                    <a:lumMod val="50000"/>
                  </a:schemeClr>
                </a:solidFill>
              </a:rPr>
              <a:t>Change Summary ($ Thousands)</a:t>
            </a:r>
          </a:p>
        </p:txBody>
      </p:sp>
      <p:sp>
        <p:nvSpPr>
          <p:cNvPr id="7" name="Rectangle 6"/>
          <p:cNvSpPr/>
          <p:nvPr/>
        </p:nvSpPr>
        <p:spPr>
          <a:xfrm>
            <a:off x="838200" y="1810140"/>
            <a:ext cx="10515599" cy="2554545"/>
          </a:xfrm>
          <a:prstGeom prst="rect">
            <a:avLst/>
          </a:prstGeom>
        </p:spPr>
        <p:txBody>
          <a:bodyPr wrap="square">
            <a:spAutoFit/>
          </a:bodyPr>
          <a:lstStyle/>
          <a:p>
            <a:r>
              <a:rPr lang="en-US" sz="2800" dirty="0">
                <a:latin typeface="Franklin Gothic Book" panose="020B0503020102020204" pitchFamily="34" charset="0"/>
              </a:rPr>
              <a:t>Replace General Fund Authority with Statutory Designated Program Receipts ($-100.0 GF / $+100 SDPR)</a:t>
            </a:r>
          </a:p>
          <a:p>
            <a:endParaRPr lang="en-US" sz="2600" dirty="0">
              <a:latin typeface="Franklin Gothic Book" panose="020B0503020102020204" pitchFamily="34" charset="0"/>
            </a:endParaRPr>
          </a:p>
          <a:p>
            <a:pPr marL="914400" lvl="1" indent="-457200">
              <a:buFont typeface="Arial" panose="020B0604020202020204" pitchFamily="34" charset="0"/>
              <a:buChar char="•"/>
            </a:pPr>
            <a:r>
              <a:rPr lang="en-US" sz="2600" dirty="0">
                <a:latin typeface="Franklin Gothic Book" panose="020B0503020102020204" pitchFamily="34" charset="0"/>
              </a:rPr>
              <a:t>Will allow Alaska Military Youth Academy to collect funds from corporations or tribal entities who desire to contribute financially in support of the program</a:t>
            </a:r>
          </a:p>
        </p:txBody>
      </p:sp>
    </p:spTree>
    <p:extLst>
      <p:ext uri="{BB962C8B-B14F-4D97-AF65-F5344CB8AC3E}">
        <p14:creationId xmlns:p14="http://schemas.microsoft.com/office/powerpoint/2010/main" val="3514363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CB0B8B-BB4D-4E37-860D-A34F3BA5FFB2}" type="slidenum">
              <a:rPr kumimoji="0" lang="en-US" sz="1200" b="0" i="0" u="none" strike="noStrike" kern="1200" cap="none" spc="0" normalizeH="0" baseline="0" noProof="0" smtClean="0">
                <a:ln>
                  <a:noFill/>
                </a:ln>
                <a:solidFill>
                  <a:prstClr val="white"/>
                </a:solidFill>
                <a:effectLst/>
                <a:uLnTx/>
                <a:uFillTx/>
                <a:latin typeface="Franklin Gothic Book" panose="020B05030201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mn-cs"/>
            </a:endParaRPr>
          </a:p>
        </p:txBody>
      </p:sp>
      <p:sp>
        <p:nvSpPr>
          <p:cNvPr id="5" name="Text Placeholder 4"/>
          <p:cNvSpPr>
            <a:spLocks noGrp="1"/>
          </p:cNvSpPr>
          <p:nvPr>
            <p:ph type="body" sz="quarter" idx="13"/>
          </p:nvPr>
        </p:nvSpPr>
        <p:spPr>
          <a:xfrm>
            <a:off x="2525457" y="2733675"/>
            <a:ext cx="7066218" cy="1519323"/>
          </a:xfrm>
        </p:spPr>
        <p:txBody>
          <a:bodyPr/>
          <a:lstStyle/>
          <a:p>
            <a:r>
              <a:rPr lang="en-US" dirty="0">
                <a:latin typeface="Garamond" panose="02020404030301010803" pitchFamily="18" charset="0"/>
              </a:rPr>
              <a:t>Sustainable, Predictable, Affordable </a:t>
            </a:r>
          </a:p>
          <a:p>
            <a:endParaRPr lang="en-US" dirty="0">
              <a:latin typeface="Garamond" panose="02020404030301010803" pitchFamily="18" charset="0"/>
            </a:endParaRPr>
          </a:p>
        </p:txBody>
      </p:sp>
    </p:spTree>
    <p:extLst>
      <p:ext uri="{BB962C8B-B14F-4D97-AF65-F5344CB8AC3E}">
        <p14:creationId xmlns:p14="http://schemas.microsoft.com/office/powerpoint/2010/main" val="519638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CB0B8B-BB4D-4E37-860D-A34F3BA5FFB2}" type="slidenum">
              <a:rPr kumimoji="0" lang="en-US" sz="1200" b="0" i="0" u="none" strike="noStrike" kern="1200" cap="none" spc="0" normalizeH="0" baseline="0" noProof="0" smtClean="0">
                <a:ln>
                  <a:noFill/>
                </a:ln>
                <a:solidFill>
                  <a:prstClr val="white"/>
                </a:solidFill>
                <a:effectLst/>
                <a:uLnTx/>
                <a:uFillTx/>
                <a:latin typeface="Franklin Gothic Book" panose="020B05030201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mn-cs"/>
            </a:endParaRPr>
          </a:p>
        </p:txBody>
      </p:sp>
      <p:sp>
        <p:nvSpPr>
          <p:cNvPr id="5" name="Text Placeholder 4"/>
          <p:cNvSpPr>
            <a:spLocks noGrp="1"/>
          </p:cNvSpPr>
          <p:nvPr>
            <p:ph type="body" sz="quarter" idx="13"/>
          </p:nvPr>
        </p:nvSpPr>
        <p:spPr>
          <a:xfrm>
            <a:off x="838200" y="494071"/>
            <a:ext cx="10515600" cy="382456"/>
          </a:xfrm>
        </p:spPr>
        <p:txBody>
          <a:bodyPr/>
          <a:lstStyle/>
          <a:p>
            <a:r>
              <a:rPr lang="en-US" dirty="0">
                <a:latin typeface="Franklin Gothic Medium" panose="020B0603020102020204" pitchFamily="34" charset="0"/>
              </a:rPr>
              <a:t>DMVA FY2020 Operating Budget: </a:t>
            </a:r>
            <a:r>
              <a:rPr lang="en-US" dirty="0">
                <a:solidFill>
                  <a:schemeClr val="accent1">
                    <a:lumMod val="50000"/>
                  </a:schemeClr>
                </a:solidFill>
                <a:latin typeface="Franklin Gothic Medium" panose="020B0603020102020204" pitchFamily="34" charset="0"/>
              </a:rPr>
              <a:t>Metrics, Outcomes and Best Practices</a:t>
            </a:r>
            <a:endParaRPr lang="en-US" dirty="0">
              <a:solidFill>
                <a:schemeClr val="accent1">
                  <a:lumMod val="50000"/>
                </a:schemeClr>
              </a:solidFill>
            </a:endParaRPr>
          </a:p>
        </p:txBody>
      </p:sp>
      <p:sp>
        <p:nvSpPr>
          <p:cNvPr id="2" name="Rectangle 1"/>
          <p:cNvSpPr/>
          <p:nvPr/>
        </p:nvSpPr>
        <p:spPr>
          <a:xfrm>
            <a:off x="838199" y="1055485"/>
            <a:ext cx="10515601" cy="5678478"/>
          </a:xfrm>
          <a:prstGeom prst="rect">
            <a:avLst/>
          </a:prstGeom>
        </p:spPr>
        <p:txBody>
          <a:bodyPr wrap="square">
            <a:spAutoFit/>
          </a:bodyPr>
          <a:lstStyle/>
          <a:p>
            <a:pPr>
              <a:spcAft>
                <a:spcPts val="600"/>
              </a:spcAft>
            </a:pPr>
            <a:r>
              <a:rPr lang="en-US" sz="2200" dirty="0">
                <a:latin typeface="Franklin Gothic Book" panose="020B0503020102020204" pitchFamily="34" charset="0"/>
                <a:cs typeface="Arial" pitchFamily="34" charset="0"/>
              </a:rPr>
              <a:t>Mission:</a:t>
            </a:r>
          </a:p>
          <a:p>
            <a:pPr marL="342900" indent="-342900">
              <a:spcAft>
                <a:spcPts val="600"/>
              </a:spcAft>
              <a:buFont typeface="Arial" panose="020B0604020202020204" pitchFamily="34" charset="0"/>
              <a:buChar char="•"/>
            </a:pPr>
            <a:r>
              <a:rPr lang="en-US" sz="2200" dirty="0">
                <a:latin typeface="Franklin Gothic Book" panose="020B0503020102020204" pitchFamily="34" charset="0"/>
                <a:cs typeface="Arial" pitchFamily="34" charset="0"/>
              </a:rPr>
              <a:t>Provide military forces to accomplish missions in the state or around the world</a:t>
            </a:r>
          </a:p>
          <a:p>
            <a:pPr marL="342900" indent="-342900">
              <a:spcAft>
                <a:spcPts val="600"/>
              </a:spcAft>
              <a:buFont typeface="Arial" panose="020B0604020202020204" pitchFamily="34" charset="0"/>
              <a:buChar char="•"/>
            </a:pPr>
            <a:r>
              <a:rPr lang="en-US" sz="2200" dirty="0">
                <a:latin typeface="Franklin Gothic Book" panose="020B0503020102020204" pitchFamily="34" charset="0"/>
                <a:cs typeface="Arial" pitchFamily="34" charset="0"/>
              </a:rPr>
              <a:t>Provide homeland security and defense; emergency preparedness, response, and recovery; veterans services; and youth military style training and education</a:t>
            </a:r>
          </a:p>
          <a:p>
            <a:pPr>
              <a:spcAft>
                <a:spcPts val="600"/>
              </a:spcAft>
            </a:pPr>
            <a:endParaRPr lang="en-US" sz="2200" dirty="0">
              <a:latin typeface="Franklin Gothic Book" panose="020B0503020102020204" pitchFamily="34" charset="0"/>
              <a:cs typeface="Arial" pitchFamily="34" charset="0"/>
            </a:endParaRPr>
          </a:p>
          <a:p>
            <a:pPr>
              <a:spcAft>
                <a:spcPts val="600"/>
              </a:spcAft>
            </a:pPr>
            <a:r>
              <a:rPr lang="en-US" sz="2200" dirty="0">
                <a:latin typeface="Franklin Gothic Book" panose="020B0503020102020204" pitchFamily="34" charset="0"/>
                <a:cs typeface="Arial" pitchFamily="34" charset="0"/>
              </a:rPr>
              <a:t>Sources:</a:t>
            </a:r>
          </a:p>
          <a:p>
            <a:pPr marL="800100" lvl="1" indent="-342900">
              <a:spcAft>
                <a:spcPts val="600"/>
              </a:spcAft>
              <a:buFont typeface="Arial" panose="020B0604020202020204" pitchFamily="34" charset="0"/>
              <a:buChar char="•"/>
            </a:pPr>
            <a:r>
              <a:rPr lang="en-US" sz="2200" dirty="0">
                <a:latin typeface="Franklin Gothic Book" panose="020B0503020102020204" pitchFamily="34" charset="0"/>
                <a:cs typeface="Arial" pitchFamily="34" charset="0"/>
              </a:rPr>
              <a:t>Alaska Statute 44.35.020</a:t>
            </a:r>
          </a:p>
          <a:p>
            <a:pPr marL="800100" lvl="1" indent="-342900">
              <a:spcAft>
                <a:spcPts val="600"/>
              </a:spcAft>
              <a:buFont typeface="Arial" panose="020B0604020202020204" pitchFamily="34" charset="0"/>
              <a:buChar char="•"/>
            </a:pPr>
            <a:r>
              <a:rPr lang="en-US" sz="2200" dirty="0">
                <a:latin typeface="Franklin Gothic Book" panose="020B0503020102020204" pitchFamily="34" charset="0"/>
                <a:cs typeface="Arial" pitchFamily="34" charset="0"/>
              </a:rPr>
              <a:t>Mission, Vision, and Core Values:  </a:t>
            </a:r>
            <a:r>
              <a:rPr lang="en-US" sz="2200" dirty="0">
                <a:latin typeface="Franklin Gothic Book" panose="020B0503020102020204" pitchFamily="34" charset="0"/>
                <a:cs typeface="Arial" pitchFamily="34" charset="0"/>
                <a:hlinkClick r:id="rId3"/>
              </a:rPr>
              <a:t>https://dmva.alaska.gov/</a:t>
            </a:r>
            <a:r>
              <a:rPr lang="en-US" sz="2200" dirty="0">
                <a:latin typeface="Franklin Gothic Book" panose="020B0503020102020204" pitchFamily="34" charset="0"/>
                <a:cs typeface="Arial" pitchFamily="34" charset="0"/>
              </a:rPr>
              <a:t> </a:t>
            </a:r>
          </a:p>
          <a:p>
            <a:pPr>
              <a:spcAft>
                <a:spcPts val="600"/>
              </a:spcAft>
            </a:pPr>
            <a:endParaRPr lang="en-US" sz="2200" dirty="0">
              <a:latin typeface="Franklin Gothic Book" panose="020B0503020102020204" pitchFamily="34" charset="0"/>
              <a:cs typeface="Arial" pitchFamily="34" charset="0"/>
            </a:endParaRPr>
          </a:p>
          <a:p>
            <a:pPr>
              <a:spcAft>
                <a:spcPts val="600"/>
              </a:spcAft>
            </a:pPr>
            <a:r>
              <a:rPr lang="en-US" sz="2200" dirty="0">
                <a:latin typeface="Franklin Gothic Book" panose="020B0503020102020204" pitchFamily="34" charset="0"/>
                <a:cs typeface="Arial" pitchFamily="34" charset="0"/>
              </a:rPr>
              <a:t>Department Key Performance Indicators: </a:t>
            </a:r>
            <a:r>
              <a:rPr lang="en-US" sz="2200" dirty="0">
                <a:latin typeface="Franklin Gothic Book" panose="020B0503020102020204" pitchFamily="34" charset="0"/>
                <a:cs typeface="Arial" pitchFamily="34" charset="0"/>
                <a:hlinkClick r:id="rId4"/>
              </a:rPr>
              <a:t>https://www.omb.alaska.gov//html/performance/program-indicators.html?p=89&amp;r=1</a:t>
            </a:r>
            <a:endParaRPr lang="en-US" sz="2200" dirty="0">
              <a:latin typeface="Franklin Gothic Book" panose="020B0503020102020204" pitchFamily="34" charset="0"/>
              <a:cs typeface="Arial" pitchFamily="34" charset="0"/>
            </a:endParaRPr>
          </a:p>
          <a:p>
            <a:pPr>
              <a:spcAft>
                <a:spcPts val="600"/>
              </a:spcAft>
            </a:pPr>
            <a:endParaRPr lang="en-US" sz="2200" dirty="0">
              <a:latin typeface="Franklin Gothic Book" panose="020B0503020102020204" pitchFamily="34" charset="0"/>
              <a:cs typeface="Arial" pitchFamily="34" charset="0"/>
            </a:endParaRPr>
          </a:p>
          <a:p>
            <a:pPr>
              <a:spcAft>
                <a:spcPts val="600"/>
              </a:spcAft>
            </a:pPr>
            <a:endParaRPr lang="en-US" sz="2200" dirty="0">
              <a:latin typeface="Franklin Gothic Book" panose="020B0503020102020204" pitchFamily="34" charset="0"/>
              <a:cs typeface="Arial" pitchFamily="34" charset="0"/>
            </a:endParaRPr>
          </a:p>
          <a:p>
            <a:pPr>
              <a:spcAft>
                <a:spcPts val="600"/>
              </a:spcAft>
            </a:pPr>
            <a:endParaRPr lang="en-US" sz="2200" dirty="0">
              <a:latin typeface="Franklin Gothic Book" panose="020B0503020102020204" pitchFamily="34" charset="0"/>
              <a:cs typeface="Arial" pitchFamily="34" charset="0"/>
            </a:endParaRPr>
          </a:p>
        </p:txBody>
      </p:sp>
    </p:spTree>
    <p:extLst>
      <p:ext uri="{BB962C8B-B14F-4D97-AF65-F5344CB8AC3E}">
        <p14:creationId xmlns:p14="http://schemas.microsoft.com/office/powerpoint/2010/main" val="1654026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FF5F692-3670-4DF8-94C0-0DDE0050D0C4}"/>
              </a:ext>
            </a:extLst>
          </p:cNvPr>
          <p:cNvSpPr>
            <a:spLocks noGrp="1"/>
          </p:cNvSpPr>
          <p:nvPr>
            <p:ph type="sldNum" sz="quarter" idx="12"/>
          </p:nvPr>
        </p:nvSpPr>
        <p:spPr/>
        <p:txBody>
          <a:bodyPr/>
          <a:lstStyle/>
          <a:p>
            <a:fld id="{D5CB0B8B-BB4D-4E37-860D-A34F3BA5FFB2}" type="slidenum">
              <a:rPr lang="en-US" smtClean="0"/>
              <a:pPr/>
              <a:t>3</a:t>
            </a:fld>
            <a:endParaRPr lang="en-US" dirty="0"/>
          </a:p>
        </p:txBody>
      </p:sp>
      <p:sp>
        <p:nvSpPr>
          <p:cNvPr id="5" name="Text Placeholder 4">
            <a:extLst>
              <a:ext uri="{FF2B5EF4-FFF2-40B4-BE49-F238E27FC236}">
                <a16:creationId xmlns:a16="http://schemas.microsoft.com/office/drawing/2014/main" id="{0FC70697-18E9-4F1A-A4E8-95DCE2517316}"/>
              </a:ext>
            </a:extLst>
          </p:cNvPr>
          <p:cNvSpPr>
            <a:spLocks noGrp="1"/>
          </p:cNvSpPr>
          <p:nvPr>
            <p:ph type="body" sz="quarter" idx="13"/>
          </p:nvPr>
        </p:nvSpPr>
        <p:spPr>
          <a:xfrm>
            <a:off x="838200" y="533019"/>
            <a:ext cx="10515600" cy="439438"/>
          </a:xfrm>
        </p:spPr>
        <p:txBody>
          <a:bodyPr/>
          <a:lstStyle/>
          <a:p>
            <a:r>
              <a:rPr lang="en-US" dirty="0">
                <a:latin typeface="Franklin Gothic Medium" panose="020B0603020102020204" pitchFamily="34" charset="0"/>
              </a:rPr>
              <a:t>DMVA FY2020 Operating Budget: </a:t>
            </a:r>
            <a:r>
              <a:rPr lang="en-US" dirty="0">
                <a:solidFill>
                  <a:schemeClr val="accent1">
                    <a:lumMod val="50000"/>
                  </a:schemeClr>
                </a:solidFill>
                <a:latin typeface="Franklin Gothic Medium" panose="020B0603020102020204" pitchFamily="34" charset="0"/>
              </a:rPr>
              <a:t>Breakdown by Fund Category ($ Thousands)</a:t>
            </a:r>
          </a:p>
          <a:p>
            <a:endParaRPr lang="en-US" dirty="0">
              <a:latin typeface="Franklin Gothic Medium" panose="020B0603020102020204" pitchFamily="34" charset="0"/>
            </a:endParaRPr>
          </a:p>
          <a:p>
            <a:endParaRPr lang="en-US" dirty="0"/>
          </a:p>
        </p:txBody>
      </p:sp>
      <p:sp>
        <p:nvSpPr>
          <p:cNvPr id="2" name="TextBox 1"/>
          <p:cNvSpPr txBox="1"/>
          <p:nvPr/>
        </p:nvSpPr>
        <p:spPr>
          <a:xfrm>
            <a:off x="6500326" y="1133855"/>
            <a:ext cx="5480179" cy="5570756"/>
          </a:xfrm>
          <a:prstGeom prst="rect">
            <a:avLst/>
          </a:prstGeom>
          <a:noFill/>
        </p:spPr>
        <p:txBody>
          <a:bodyPr wrap="square" rtlCol="0">
            <a:spAutoFit/>
          </a:bodyPr>
          <a:lstStyle/>
          <a:p>
            <a:pPr algn="ctr"/>
            <a:r>
              <a:rPr lang="en-US" b="1" dirty="0">
                <a:latin typeface="Franklin Gothic Book" panose="020B0503020102020204" pitchFamily="34" charset="0"/>
              </a:rPr>
              <a:t>FY20 Funding Highlights:</a:t>
            </a:r>
          </a:p>
          <a:p>
            <a:endParaRPr lang="en-US" sz="1600" dirty="0">
              <a:latin typeface="Franklin Gothic Book" panose="020B0503020102020204" pitchFamily="34" charset="0"/>
            </a:endParaRPr>
          </a:p>
          <a:p>
            <a:r>
              <a:rPr lang="en-US" sz="1600" dirty="0">
                <a:latin typeface="Franklin Gothic Book" panose="020B0503020102020204" pitchFamily="34" charset="0"/>
              </a:rPr>
              <a:t>FED: </a:t>
            </a:r>
          </a:p>
          <a:p>
            <a:pPr marL="285750" indent="-285750">
              <a:buFont typeface="Arial" panose="020B0604020202020204" pitchFamily="34" charset="0"/>
              <a:buChar char="•"/>
            </a:pPr>
            <a:r>
              <a:rPr lang="en-US" sz="1600" dirty="0">
                <a:latin typeface="Franklin Gothic Book" panose="020B0503020102020204" pitchFamily="34" charset="0"/>
              </a:rPr>
              <a:t>Increase authority for National Oceanic and Atmospheric Grant (+$500.0)</a:t>
            </a:r>
          </a:p>
          <a:p>
            <a:pPr marL="285750" indent="-285750">
              <a:buFont typeface="Arial" panose="020B0604020202020204" pitchFamily="34" charset="0"/>
              <a:buChar char="•"/>
            </a:pPr>
            <a:endParaRPr lang="en-US" sz="1600" dirty="0">
              <a:latin typeface="Franklin Gothic Book" panose="020B0503020102020204" pitchFamily="34" charset="0"/>
            </a:endParaRPr>
          </a:p>
          <a:p>
            <a:r>
              <a:rPr lang="en-US" sz="1600" dirty="0">
                <a:latin typeface="Franklin Gothic Book" panose="020B0503020102020204" pitchFamily="34" charset="0"/>
              </a:rPr>
              <a:t>GF: </a:t>
            </a:r>
          </a:p>
          <a:p>
            <a:pPr marL="285750" indent="-285750">
              <a:buFont typeface="Arial" panose="020B0604020202020204" pitchFamily="34" charset="0"/>
              <a:buChar char="•"/>
            </a:pPr>
            <a:r>
              <a:rPr lang="en-US" sz="1600" dirty="0">
                <a:latin typeface="Franklin Gothic Book" panose="020B0503020102020204" pitchFamily="34" charset="0"/>
              </a:rPr>
              <a:t>Increasing funding for Honor Guard Support (+$50.0)</a:t>
            </a:r>
          </a:p>
          <a:p>
            <a:pPr marL="285750" indent="-285750">
              <a:buFont typeface="Arial" panose="020B0604020202020204" pitchFamily="34" charset="0"/>
              <a:buChar char="•"/>
            </a:pPr>
            <a:r>
              <a:rPr lang="en-US" sz="1600" dirty="0">
                <a:latin typeface="Franklin Gothic Book" panose="020B0503020102020204" pitchFamily="34" charset="0"/>
              </a:rPr>
              <a:t>Reduce funding for Special Assistant to the Commissioner, Alaska State Defense Force, Local Emergency Planning Committee, and Veteran’s Services Officer (-$772.0)</a:t>
            </a:r>
          </a:p>
          <a:p>
            <a:pPr marL="285750" indent="-285750">
              <a:buFont typeface="Arial" panose="020B0604020202020204" pitchFamily="34" charset="0"/>
              <a:buChar char="•"/>
            </a:pPr>
            <a:r>
              <a:rPr lang="en-US" sz="1600" dirty="0">
                <a:latin typeface="Franklin Gothic Book" panose="020B0503020102020204" pitchFamily="34" charset="0"/>
              </a:rPr>
              <a:t>50% travel reduction (-$103.3)</a:t>
            </a:r>
          </a:p>
          <a:p>
            <a:pPr marL="285750" indent="-285750">
              <a:buFont typeface="Arial" panose="020B0604020202020204" pitchFamily="34" charset="0"/>
              <a:buChar char="•"/>
            </a:pPr>
            <a:r>
              <a:rPr lang="en-US" sz="1600" dirty="0">
                <a:latin typeface="Franklin Gothic Book" panose="020B0503020102020204" pitchFamily="34" charset="0"/>
              </a:rPr>
              <a:t>Replace GF with Statutory Designated Program Receipts (SDPR) authority  (-$100.0)</a:t>
            </a:r>
          </a:p>
          <a:p>
            <a:pPr marL="285750" indent="-285750">
              <a:buFont typeface="Arial" panose="020B0604020202020204" pitchFamily="34" charset="0"/>
              <a:buChar char="•"/>
            </a:pPr>
            <a:endParaRPr lang="en-US" sz="1600" dirty="0">
              <a:latin typeface="Franklin Gothic Book" panose="020B0503020102020204" pitchFamily="34" charset="0"/>
            </a:endParaRPr>
          </a:p>
          <a:p>
            <a:r>
              <a:rPr lang="en-US" sz="1600" dirty="0">
                <a:latin typeface="Franklin Gothic Book" panose="020B0503020102020204" pitchFamily="34" charset="0"/>
              </a:rPr>
              <a:t>OTHER:</a:t>
            </a:r>
          </a:p>
          <a:p>
            <a:pPr marL="285750" indent="-285750">
              <a:buFont typeface="Arial" panose="020B0604020202020204" pitchFamily="34" charset="0"/>
              <a:buChar char="•"/>
            </a:pPr>
            <a:r>
              <a:rPr lang="en-US" sz="1600" dirty="0">
                <a:latin typeface="Franklin Gothic Book" panose="020B0503020102020204" pitchFamily="34" charset="0"/>
              </a:rPr>
              <a:t>Increase SDPR authority to support Emergency Management Assistance Compact requests ($+300.00)</a:t>
            </a:r>
          </a:p>
          <a:p>
            <a:pPr marL="285750" indent="-285750">
              <a:buFont typeface="Arial" panose="020B0604020202020204" pitchFamily="34" charset="0"/>
              <a:buChar char="•"/>
            </a:pPr>
            <a:r>
              <a:rPr lang="en-US" sz="1600" dirty="0">
                <a:latin typeface="Franklin Gothic Book" panose="020B0503020102020204" pitchFamily="34" charset="0"/>
              </a:rPr>
              <a:t>Increase IA authority to allow for budgeted Reimbursable Services Agreements (+$650.0)</a:t>
            </a:r>
          </a:p>
          <a:p>
            <a:endParaRPr lang="en-US" dirty="0"/>
          </a:p>
          <a:p>
            <a:endParaRPr lang="en-US" dirty="0"/>
          </a:p>
        </p:txBody>
      </p:sp>
      <p:graphicFrame>
        <p:nvGraphicFramePr>
          <p:cNvPr id="9" name="Chart 8">
            <a:extLst>
              <a:ext uri="{FF2B5EF4-FFF2-40B4-BE49-F238E27FC236}">
                <a16:creationId xmlns:a16="http://schemas.microsoft.com/office/drawing/2014/main" id="{538BE9F5-50D8-4ED5-980F-CA600A37B5B0}"/>
              </a:ext>
            </a:extLst>
          </p:cNvPr>
          <p:cNvGraphicFramePr>
            <a:graphicFrameLocks/>
          </p:cNvGraphicFramePr>
          <p:nvPr>
            <p:extLst>
              <p:ext uri="{D42A27DB-BD31-4B8C-83A1-F6EECF244321}">
                <p14:modId xmlns:p14="http://schemas.microsoft.com/office/powerpoint/2010/main" val="938259681"/>
              </p:ext>
            </p:extLst>
          </p:nvPr>
        </p:nvGraphicFramePr>
        <p:xfrm>
          <a:off x="597159" y="1274859"/>
          <a:ext cx="5903167" cy="42515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49576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FF5F692-3670-4DF8-94C0-0DDE0050D0C4}"/>
              </a:ext>
            </a:extLst>
          </p:cNvPr>
          <p:cNvSpPr>
            <a:spLocks noGrp="1"/>
          </p:cNvSpPr>
          <p:nvPr>
            <p:ph type="sldNum" sz="quarter" idx="12"/>
          </p:nvPr>
        </p:nvSpPr>
        <p:spPr/>
        <p:txBody>
          <a:bodyPr/>
          <a:lstStyle/>
          <a:p>
            <a:fld id="{D5CB0B8B-BB4D-4E37-860D-A34F3BA5FFB2}" type="slidenum">
              <a:rPr lang="en-US" smtClean="0"/>
              <a:pPr/>
              <a:t>4</a:t>
            </a:fld>
            <a:endParaRPr lang="en-US" dirty="0"/>
          </a:p>
        </p:txBody>
      </p:sp>
      <p:sp>
        <p:nvSpPr>
          <p:cNvPr id="5" name="Text Placeholder 4">
            <a:extLst>
              <a:ext uri="{FF2B5EF4-FFF2-40B4-BE49-F238E27FC236}">
                <a16:creationId xmlns:a16="http://schemas.microsoft.com/office/drawing/2014/main" id="{0FC70697-18E9-4F1A-A4E8-95DCE2517316}"/>
              </a:ext>
            </a:extLst>
          </p:cNvPr>
          <p:cNvSpPr>
            <a:spLocks noGrp="1"/>
          </p:cNvSpPr>
          <p:nvPr>
            <p:ph type="body" sz="quarter" idx="13"/>
          </p:nvPr>
        </p:nvSpPr>
        <p:spPr>
          <a:xfrm>
            <a:off x="838200" y="533019"/>
            <a:ext cx="10515600" cy="439438"/>
          </a:xfrm>
        </p:spPr>
        <p:txBody>
          <a:bodyPr/>
          <a:lstStyle/>
          <a:p>
            <a:r>
              <a:rPr lang="en-US" dirty="0">
                <a:latin typeface="Franklin Gothic Medium" panose="020B0603020102020204" pitchFamily="34" charset="0"/>
              </a:rPr>
              <a:t>DMVA FY2020 Operating Budget: </a:t>
            </a:r>
            <a:r>
              <a:rPr lang="en-US" dirty="0">
                <a:solidFill>
                  <a:schemeClr val="accent1">
                    <a:lumMod val="50000"/>
                  </a:schemeClr>
                </a:solidFill>
                <a:latin typeface="Franklin Gothic Medium" panose="020B0603020102020204" pitchFamily="34" charset="0"/>
              </a:rPr>
              <a:t>Budgeted Position Comparison</a:t>
            </a:r>
          </a:p>
          <a:p>
            <a:endParaRPr lang="en-US" dirty="0">
              <a:latin typeface="Franklin Gothic Medium" panose="020B0603020102020204" pitchFamily="34" charset="0"/>
            </a:endParaRPr>
          </a:p>
          <a:p>
            <a:endParaRPr lang="en-US" dirty="0"/>
          </a:p>
        </p:txBody>
      </p:sp>
      <p:graphicFrame>
        <p:nvGraphicFramePr>
          <p:cNvPr id="6" name="Chart 5">
            <a:extLst>
              <a:ext uri="{FF2B5EF4-FFF2-40B4-BE49-F238E27FC236}">
                <a16:creationId xmlns:a16="http://schemas.microsoft.com/office/drawing/2014/main" id="{2F828E0B-6CBE-4CD7-BDF3-0B52ADC5AD39}"/>
              </a:ext>
            </a:extLst>
          </p:cNvPr>
          <p:cNvGraphicFramePr>
            <a:graphicFrameLocks/>
          </p:cNvGraphicFramePr>
          <p:nvPr>
            <p:extLst>
              <p:ext uri="{D42A27DB-BD31-4B8C-83A1-F6EECF244321}">
                <p14:modId xmlns:p14="http://schemas.microsoft.com/office/powerpoint/2010/main" val="138080969"/>
              </p:ext>
            </p:extLst>
          </p:nvPr>
        </p:nvGraphicFramePr>
        <p:xfrm>
          <a:off x="960120" y="1133855"/>
          <a:ext cx="5135880" cy="460857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6438123" y="1345261"/>
            <a:ext cx="5505062" cy="4185761"/>
          </a:xfrm>
          <a:prstGeom prst="rect">
            <a:avLst/>
          </a:prstGeom>
          <a:noFill/>
        </p:spPr>
        <p:txBody>
          <a:bodyPr wrap="square" rtlCol="0">
            <a:spAutoFit/>
          </a:bodyPr>
          <a:lstStyle/>
          <a:p>
            <a:pPr algn="ctr"/>
            <a:r>
              <a:rPr lang="en-US" b="1" dirty="0">
                <a:latin typeface="Franklin Gothic Book" panose="020B0503020102020204" pitchFamily="34" charset="0"/>
              </a:rPr>
              <a:t>FY20 Position Highlights:</a:t>
            </a:r>
          </a:p>
          <a:p>
            <a:endParaRPr lang="en-US" sz="1600" dirty="0">
              <a:latin typeface="Franklin Gothic Book" panose="020B0503020102020204" pitchFamily="34" charset="0"/>
            </a:endParaRPr>
          </a:p>
          <a:p>
            <a:r>
              <a:rPr lang="en-US" dirty="0"/>
              <a:t>Permanent Full-Time:</a:t>
            </a:r>
          </a:p>
          <a:p>
            <a:pPr marL="285750" indent="-285750">
              <a:buFont typeface="Arial" panose="020B0604020202020204" pitchFamily="34" charset="0"/>
              <a:buChar char="•"/>
            </a:pPr>
            <a:r>
              <a:rPr lang="en-US" dirty="0"/>
              <a:t>Deletion of Information Officer I (mixed funding)</a:t>
            </a:r>
          </a:p>
          <a:p>
            <a:pPr marL="285750" indent="-285750">
              <a:buFont typeface="Arial" panose="020B0604020202020204" pitchFamily="34" charset="0"/>
              <a:buChar char="•"/>
            </a:pPr>
            <a:r>
              <a:rPr lang="en-US" dirty="0"/>
              <a:t>Deletion of Special Assistant to the Commissioner (100% GF)</a:t>
            </a:r>
          </a:p>
          <a:p>
            <a:pPr marL="285750" indent="-285750">
              <a:buFont typeface="Arial" panose="020B0604020202020204" pitchFamily="34" charset="0"/>
              <a:buChar char="•"/>
            </a:pPr>
            <a:r>
              <a:rPr lang="en-US" dirty="0"/>
              <a:t>Addition of Administrative Assistant III (100% FED)</a:t>
            </a:r>
          </a:p>
          <a:p>
            <a:pPr marL="285750" indent="-285750">
              <a:buFont typeface="Arial" panose="020B0604020202020204" pitchFamily="34" charset="0"/>
              <a:buChar char="•"/>
            </a:pPr>
            <a:endParaRPr lang="en-US" dirty="0"/>
          </a:p>
          <a:p>
            <a:r>
              <a:rPr lang="en-US" dirty="0"/>
              <a:t>Permanent Part-Time:</a:t>
            </a:r>
          </a:p>
          <a:p>
            <a:r>
              <a:rPr lang="en-US" dirty="0"/>
              <a:t>Position adjustments changing two PPT positions  to PFT</a:t>
            </a:r>
          </a:p>
          <a:p>
            <a:endParaRPr lang="en-US" dirty="0"/>
          </a:p>
          <a:p>
            <a:r>
              <a:rPr lang="en-US" dirty="0"/>
              <a:t>Non-Permanent:</a:t>
            </a:r>
          </a:p>
          <a:p>
            <a:r>
              <a:rPr lang="en-US" dirty="0"/>
              <a:t>Deletion of two LTNP PCNs associated with ASDF expansion </a:t>
            </a:r>
          </a:p>
          <a:p>
            <a:endParaRPr lang="en-US" dirty="0"/>
          </a:p>
        </p:txBody>
      </p:sp>
    </p:spTree>
    <p:extLst>
      <p:ext uri="{BB962C8B-B14F-4D97-AF65-F5344CB8AC3E}">
        <p14:creationId xmlns:p14="http://schemas.microsoft.com/office/powerpoint/2010/main" val="2211545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CB0B8B-BB4D-4E37-860D-A34F3BA5FFB2}" type="slidenum">
              <a:rPr kumimoji="0" lang="en-US" sz="1200" b="0" i="0" u="none" strike="noStrike" kern="1200" cap="none" spc="0" normalizeH="0" baseline="0" noProof="0" smtClean="0">
                <a:ln>
                  <a:noFill/>
                </a:ln>
                <a:solidFill>
                  <a:prstClr val="white"/>
                </a:solidFill>
                <a:effectLst/>
                <a:uLnTx/>
                <a:uFillTx/>
                <a:latin typeface="Franklin Gothic Book" panose="020B05030201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mn-cs"/>
            </a:endParaRPr>
          </a:p>
        </p:txBody>
      </p:sp>
      <p:sp>
        <p:nvSpPr>
          <p:cNvPr id="8" name="Text Placeholder 7"/>
          <p:cNvSpPr>
            <a:spLocks noGrp="1"/>
          </p:cNvSpPr>
          <p:nvPr>
            <p:ph type="body" sz="quarter" idx="13"/>
          </p:nvPr>
        </p:nvSpPr>
        <p:spPr/>
        <p:txBody>
          <a:bodyPr/>
          <a:lstStyle/>
          <a:p>
            <a:r>
              <a:rPr lang="en-US" dirty="0"/>
              <a:t>DMVA FY2020 Operating Budget: </a:t>
            </a:r>
            <a:r>
              <a:rPr lang="en-US" dirty="0">
                <a:solidFill>
                  <a:schemeClr val="accent1">
                    <a:lumMod val="50000"/>
                  </a:schemeClr>
                </a:solidFill>
              </a:rPr>
              <a:t>Change Summary</a:t>
            </a:r>
          </a:p>
        </p:txBody>
      </p:sp>
      <p:sp>
        <p:nvSpPr>
          <p:cNvPr id="2" name="Rectangle 1"/>
          <p:cNvSpPr/>
          <p:nvPr/>
        </p:nvSpPr>
        <p:spPr>
          <a:xfrm>
            <a:off x="838200" y="1353228"/>
            <a:ext cx="5301343" cy="3108543"/>
          </a:xfrm>
          <a:prstGeom prst="rect">
            <a:avLst/>
          </a:prstGeom>
        </p:spPr>
        <p:txBody>
          <a:bodyPr wrap="square">
            <a:spAutoFit/>
          </a:bodyPr>
          <a:lstStyle/>
          <a:p>
            <a:endParaRPr lang="en-US" sz="2800" dirty="0">
              <a:latin typeface="Franklin Gothic Book" panose="020B0503020102020204" pitchFamily="34" charset="0"/>
            </a:endParaRPr>
          </a:p>
          <a:p>
            <a:pPr marL="457200" indent="-457200">
              <a:buFont typeface="Arial" panose="020B0604020202020204" pitchFamily="34" charset="0"/>
              <a:buChar char="•"/>
            </a:pPr>
            <a:r>
              <a:rPr lang="en-US" sz="2800" dirty="0">
                <a:latin typeface="Franklin Gothic Book" panose="020B0503020102020204" pitchFamily="34" charset="0"/>
              </a:rPr>
              <a:t>Reducing dependence</a:t>
            </a:r>
          </a:p>
          <a:p>
            <a:pPr marL="457200" indent="-457200">
              <a:buFont typeface="Arial" panose="020B0604020202020204" pitchFamily="34" charset="0"/>
              <a:buChar char="•"/>
            </a:pPr>
            <a:r>
              <a:rPr lang="en-US" sz="2800" dirty="0">
                <a:latin typeface="Franklin Gothic Book" panose="020B0503020102020204" pitchFamily="34" charset="0"/>
              </a:rPr>
              <a:t>Business process realignment</a:t>
            </a:r>
          </a:p>
          <a:p>
            <a:pPr marL="457200" indent="-457200">
              <a:buFont typeface="Arial" panose="020B0604020202020204" pitchFamily="34" charset="0"/>
              <a:buChar char="•"/>
            </a:pPr>
            <a:r>
              <a:rPr lang="en-US" sz="2800" dirty="0">
                <a:latin typeface="Franklin Gothic Book" panose="020B0503020102020204" pitchFamily="34" charset="0"/>
              </a:rPr>
              <a:t>Unleashing entrepreneurialism</a:t>
            </a:r>
          </a:p>
          <a:p>
            <a:pPr marL="457200" indent="-457200">
              <a:buFont typeface="Arial" panose="020B0604020202020204" pitchFamily="34" charset="0"/>
              <a:buChar char="•"/>
            </a:pPr>
            <a:r>
              <a:rPr lang="en-US" sz="2800" dirty="0">
                <a:latin typeface="Franklin Gothic Book" panose="020B0503020102020204" pitchFamily="34" charset="0"/>
              </a:rPr>
              <a:t>Program reform</a:t>
            </a:r>
          </a:p>
          <a:p>
            <a:pPr marL="457200" indent="-457200">
              <a:buFont typeface="Arial" panose="020B0604020202020204" pitchFamily="34" charset="0"/>
              <a:buChar char="•"/>
            </a:pPr>
            <a:r>
              <a:rPr lang="en-US" sz="2800" dirty="0">
                <a:latin typeface="Franklin Gothic Book" panose="020B0503020102020204" pitchFamily="34" charset="0"/>
              </a:rPr>
              <a:t>Maximizing return on assets</a:t>
            </a:r>
          </a:p>
          <a:p>
            <a:endParaRPr lang="en-US" sz="2800" dirty="0"/>
          </a:p>
        </p:txBody>
      </p:sp>
      <p:sp>
        <p:nvSpPr>
          <p:cNvPr id="4" name="Rectangle 3"/>
          <p:cNvSpPr/>
          <p:nvPr/>
        </p:nvSpPr>
        <p:spPr>
          <a:xfrm>
            <a:off x="6468455" y="1784114"/>
            <a:ext cx="6096000" cy="2246769"/>
          </a:xfrm>
          <a:prstGeom prst="rect">
            <a:avLst/>
          </a:prstGeom>
        </p:spPr>
        <p:txBody>
          <a:bodyPr>
            <a:spAutoFit/>
          </a:bodyPr>
          <a:lstStyle/>
          <a:p>
            <a:pPr marL="457200" indent="-457200">
              <a:buFont typeface="Arial" panose="020B0604020202020204" pitchFamily="34" charset="0"/>
              <a:buChar char="•"/>
            </a:pPr>
            <a:r>
              <a:rPr lang="en-US" sz="2800" dirty="0">
                <a:latin typeface="Franklin Gothic Book" panose="020B0503020102020204" pitchFamily="34" charset="0"/>
              </a:rPr>
              <a:t>Outsourcing</a:t>
            </a:r>
          </a:p>
          <a:p>
            <a:pPr marL="457200" indent="-457200">
              <a:buFont typeface="Arial" panose="020B0604020202020204" pitchFamily="34" charset="0"/>
              <a:buChar char="•"/>
            </a:pPr>
            <a:r>
              <a:rPr lang="en-US" sz="2800" dirty="0">
                <a:latin typeface="Franklin Gothic Book" panose="020B0503020102020204" pitchFamily="34" charset="0"/>
              </a:rPr>
              <a:t>Reducing regulatory burden</a:t>
            </a:r>
          </a:p>
          <a:p>
            <a:pPr marL="457200" indent="-457200">
              <a:buFont typeface="Arial" panose="020B0604020202020204" pitchFamily="34" charset="0"/>
              <a:buChar char="•"/>
            </a:pPr>
            <a:r>
              <a:rPr lang="en-US" sz="2800" dirty="0">
                <a:latin typeface="Franklin Gothic Book" panose="020B0503020102020204" pitchFamily="34" charset="0"/>
              </a:rPr>
              <a:t>Eliminate duplication</a:t>
            </a:r>
          </a:p>
          <a:p>
            <a:pPr marL="457200" indent="-457200">
              <a:buFont typeface="Arial" panose="020B0604020202020204" pitchFamily="34" charset="0"/>
              <a:buChar char="•"/>
            </a:pPr>
            <a:r>
              <a:rPr lang="en-US" sz="2800" dirty="0">
                <a:latin typeface="Franklin Gothic Book" panose="020B0503020102020204" pitchFamily="34" charset="0"/>
              </a:rPr>
              <a:t>Non-essential programs</a:t>
            </a:r>
          </a:p>
          <a:p>
            <a:pPr marL="457200" indent="-457200">
              <a:buFont typeface="Arial" panose="020B0604020202020204" pitchFamily="34" charset="0"/>
              <a:buChar char="•"/>
            </a:pPr>
            <a:r>
              <a:rPr lang="en-US" sz="2800" dirty="0">
                <a:latin typeface="Franklin Gothic Book" panose="020B0503020102020204" pitchFamily="34" charset="0"/>
              </a:rPr>
              <a:t>User pay</a:t>
            </a:r>
          </a:p>
        </p:txBody>
      </p:sp>
    </p:spTree>
    <p:extLst>
      <p:ext uri="{BB962C8B-B14F-4D97-AF65-F5344CB8AC3E}">
        <p14:creationId xmlns:p14="http://schemas.microsoft.com/office/powerpoint/2010/main" val="585364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CB0B8B-BB4D-4E37-860D-A34F3BA5FFB2}" type="slidenum">
              <a:rPr kumimoji="0" lang="en-US" sz="1200" b="0" i="0" u="none" strike="noStrike" kern="1200" cap="none" spc="0" normalizeH="0" baseline="0" noProof="0" smtClean="0">
                <a:ln>
                  <a:noFill/>
                </a:ln>
                <a:solidFill>
                  <a:prstClr val="white"/>
                </a:solidFill>
                <a:effectLst/>
                <a:uLnTx/>
                <a:uFillTx/>
                <a:latin typeface="Franklin Gothic Book" panose="020B05030201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mn-cs"/>
            </a:endParaRPr>
          </a:p>
        </p:txBody>
      </p:sp>
      <p:sp>
        <p:nvSpPr>
          <p:cNvPr id="8" name="Text Placeholder 7"/>
          <p:cNvSpPr>
            <a:spLocks noGrp="1"/>
          </p:cNvSpPr>
          <p:nvPr>
            <p:ph type="body" sz="quarter" idx="13"/>
          </p:nvPr>
        </p:nvSpPr>
        <p:spPr/>
        <p:txBody>
          <a:bodyPr/>
          <a:lstStyle/>
          <a:p>
            <a:r>
              <a:rPr lang="en-US" dirty="0"/>
              <a:t>DMVA FY2020 Operating Budget: Chan</a:t>
            </a:r>
            <a:r>
              <a:rPr lang="en-US" dirty="0">
                <a:solidFill>
                  <a:schemeClr val="accent1">
                    <a:lumMod val="50000"/>
                  </a:schemeClr>
                </a:solidFill>
              </a:rPr>
              <a:t>ge Summary ($ Thousands)</a:t>
            </a:r>
          </a:p>
        </p:txBody>
      </p:sp>
      <p:sp>
        <p:nvSpPr>
          <p:cNvPr id="7" name="Rectangle 6"/>
          <p:cNvSpPr/>
          <p:nvPr/>
        </p:nvSpPr>
        <p:spPr>
          <a:xfrm>
            <a:off x="838200" y="1380931"/>
            <a:ext cx="10515599" cy="2893100"/>
          </a:xfrm>
          <a:prstGeom prst="rect">
            <a:avLst/>
          </a:prstGeom>
        </p:spPr>
        <p:txBody>
          <a:bodyPr wrap="square">
            <a:spAutoFit/>
          </a:bodyPr>
          <a:lstStyle/>
          <a:p>
            <a:r>
              <a:rPr lang="en-US" sz="2800" dirty="0">
                <a:latin typeface="Franklin Gothic Book" panose="020B0503020102020204" pitchFamily="34" charset="0"/>
              </a:rPr>
              <a:t>New Funding for Honor Guard Support for Alaska Veterans: $50.0 GF</a:t>
            </a:r>
          </a:p>
          <a:p>
            <a:endParaRPr lang="en-US" sz="2400" dirty="0">
              <a:latin typeface="Franklin Gothic Book" panose="020B0503020102020204" pitchFamily="34" charset="0"/>
            </a:endParaRPr>
          </a:p>
          <a:p>
            <a:pPr marL="800100" lvl="1" indent="-342900">
              <a:buFont typeface="Arial" panose="020B0604020202020204" pitchFamily="34" charset="0"/>
              <a:buChar char="•"/>
            </a:pPr>
            <a:r>
              <a:rPr lang="en-US" sz="2600" dirty="0">
                <a:latin typeface="Franklin Gothic Book" panose="020B0503020102020204" pitchFamily="34" charset="0"/>
              </a:rPr>
              <a:t>Funds would allow a detail, consisting of Alaska National Guard and/or Alaska State Defense Force members on State Active Duty, to conduct funeral honors for Alaska Veterans. The Department estimates that the additional detail could support approximately 25 more funerals annually. </a:t>
            </a:r>
          </a:p>
        </p:txBody>
      </p:sp>
    </p:spTree>
    <p:extLst>
      <p:ext uri="{BB962C8B-B14F-4D97-AF65-F5344CB8AC3E}">
        <p14:creationId xmlns:p14="http://schemas.microsoft.com/office/powerpoint/2010/main" val="352409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CB0B8B-BB4D-4E37-860D-A34F3BA5FFB2}" type="slidenum">
              <a:rPr kumimoji="0" lang="en-US" sz="1200" b="0" i="0" u="none" strike="noStrike" kern="1200" cap="none" spc="0" normalizeH="0" baseline="0" noProof="0" smtClean="0">
                <a:ln>
                  <a:noFill/>
                </a:ln>
                <a:solidFill>
                  <a:prstClr val="white"/>
                </a:solidFill>
                <a:effectLst/>
                <a:uLnTx/>
                <a:uFillTx/>
                <a:latin typeface="Franklin Gothic Book" panose="020B05030201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mn-cs"/>
            </a:endParaRPr>
          </a:p>
        </p:txBody>
      </p:sp>
      <p:sp>
        <p:nvSpPr>
          <p:cNvPr id="8" name="Text Placeholder 7"/>
          <p:cNvSpPr>
            <a:spLocks noGrp="1"/>
          </p:cNvSpPr>
          <p:nvPr>
            <p:ph type="body" sz="quarter" idx="13"/>
          </p:nvPr>
        </p:nvSpPr>
        <p:spPr/>
        <p:txBody>
          <a:bodyPr/>
          <a:lstStyle/>
          <a:p>
            <a:r>
              <a:rPr lang="en-US" dirty="0"/>
              <a:t>DMVA FY2020 Operating Budget: </a:t>
            </a:r>
            <a:r>
              <a:rPr lang="en-US" dirty="0">
                <a:solidFill>
                  <a:schemeClr val="accent1">
                    <a:lumMod val="50000"/>
                  </a:schemeClr>
                </a:solidFill>
              </a:rPr>
              <a:t>Change Summary ($ Thousands)</a:t>
            </a:r>
          </a:p>
        </p:txBody>
      </p:sp>
      <p:sp>
        <p:nvSpPr>
          <p:cNvPr id="7" name="Rectangle 6"/>
          <p:cNvSpPr/>
          <p:nvPr/>
        </p:nvSpPr>
        <p:spPr>
          <a:xfrm>
            <a:off x="838200" y="1679509"/>
            <a:ext cx="10515600" cy="3231654"/>
          </a:xfrm>
          <a:prstGeom prst="rect">
            <a:avLst/>
          </a:prstGeom>
        </p:spPr>
        <p:txBody>
          <a:bodyPr wrap="square">
            <a:spAutoFit/>
          </a:bodyPr>
          <a:lstStyle/>
          <a:p>
            <a:pPr lvl="0"/>
            <a:r>
              <a:rPr lang="en-US" sz="2800" dirty="0">
                <a:latin typeface="Franklin Gothic Book" panose="020B0503020102020204" pitchFamily="34" charset="0"/>
              </a:rPr>
              <a:t>Delete Funding for Statutory/Volunteer Programs Which Are Subject to Funding Appropriation</a:t>
            </a:r>
          </a:p>
          <a:p>
            <a:pPr lvl="0"/>
            <a:endParaRPr lang="en-US" dirty="0">
              <a:latin typeface="Franklin Gothic Book" panose="020B0503020102020204" pitchFamily="34" charset="0"/>
            </a:endParaRPr>
          </a:p>
          <a:p>
            <a:pPr marL="742950" lvl="1" indent="-285750">
              <a:buFont typeface="Arial" panose="020B0604020202020204" pitchFamily="34" charset="0"/>
              <a:buChar char="•"/>
            </a:pPr>
            <a:r>
              <a:rPr lang="en-US" sz="2600" dirty="0">
                <a:latin typeface="Franklin Gothic Book" panose="020B0503020102020204" pitchFamily="34" charset="0"/>
              </a:rPr>
              <a:t>Local Emergency Planning Committee (-$300.0 GF) </a:t>
            </a:r>
          </a:p>
          <a:p>
            <a:pPr marL="1200150" lvl="2" indent="-285750">
              <a:buFont typeface="Arial" panose="020B0604020202020204" pitchFamily="34" charset="0"/>
              <a:buChar char="•"/>
            </a:pPr>
            <a:r>
              <a:rPr lang="en-US" sz="2600" dirty="0">
                <a:latin typeface="Franklin Gothic Book" panose="020B0503020102020204" pitchFamily="34" charset="0"/>
              </a:rPr>
              <a:t>21 LEPCs statewide, average grant per community $13.1</a:t>
            </a:r>
          </a:p>
          <a:p>
            <a:pPr lvl="1"/>
            <a:r>
              <a:rPr lang="en-US" sz="2600" dirty="0">
                <a:latin typeface="Franklin Gothic Book" panose="020B0503020102020204" pitchFamily="34" charset="0"/>
              </a:rPr>
              <a:t>	</a:t>
            </a:r>
          </a:p>
          <a:p>
            <a:pPr marL="742950" lvl="1" indent="-285750">
              <a:buFont typeface="Arial" panose="020B0604020202020204" pitchFamily="34" charset="0"/>
              <a:buChar char="•"/>
            </a:pPr>
            <a:r>
              <a:rPr lang="en-US" sz="2600" dirty="0">
                <a:latin typeface="Franklin Gothic Book" panose="020B0503020102020204" pitchFamily="34" charset="0"/>
              </a:rPr>
              <a:t> Alaska State Defense Force (-$210.9 GF)</a:t>
            </a:r>
          </a:p>
          <a:p>
            <a:pPr marL="1200150" lvl="2" indent="-285750">
              <a:buFont typeface="Arial" panose="020B0604020202020204" pitchFamily="34" charset="0"/>
              <a:buChar char="•"/>
            </a:pPr>
            <a:r>
              <a:rPr lang="en-US" sz="2600" dirty="0">
                <a:latin typeface="Franklin Gothic Book" panose="020B0503020102020204" pitchFamily="34" charset="0"/>
              </a:rPr>
              <a:t>~ 135 volunteer members</a:t>
            </a:r>
          </a:p>
        </p:txBody>
      </p:sp>
    </p:spTree>
    <p:extLst>
      <p:ext uri="{BB962C8B-B14F-4D97-AF65-F5344CB8AC3E}">
        <p14:creationId xmlns:p14="http://schemas.microsoft.com/office/powerpoint/2010/main" val="1489545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CB0B8B-BB4D-4E37-860D-A34F3BA5FFB2}" type="slidenum">
              <a:rPr kumimoji="0" lang="en-US" sz="1200" b="0" i="0" u="none" strike="noStrike" kern="1200" cap="none" spc="0" normalizeH="0" baseline="0" noProof="0" smtClean="0">
                <a:ln>
                  <a:noFill/>
                </a:ln>
                <a:solidFill>
                  <a:prstClr val="white"/>
                </a:solidFill>
                <a:effectLst/>
                <a:uLnTx/>
                <a:uFillTx/>
                <a:latin typeface="Franklin Gothic Book" panose="020B05030201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mn-cs"/>
            </a:endParaRPr>
          </a:p>
        </p:txBody>
      </p:sp>
      <p:sp>
        <p:nvSpPr>
          <p:cNvPr id="8" name="Text Placeholder 7"/>
          <p:cNvSpPr>
            <a:spLocks noGrp="1"/>
          </p:cNvSpPr>
          <p:nvPr>
            <p:ph type="body" sz="quarter" idx="13"/>
          </p:nvPr>
        </p:nvSpPr>
        <p:spPr/>
        <p:txBody>
          <a:bodyPr/>
          <a:lstStyle/>
          <a:p>
            <a:r>
              <a:rPr lang="en-US" dirty="0"/>
              <a:t>DMVA FY2020 Operating Budget: </a:t>
            </a:r>
            <a:r>
              <a:rPr lang="en-US" dirty="0">
                <a:solidFill>
                  <a:schemeClr val="accent1">
                    <a:lumMod val="50000"/>
                  </a:schemeClr>
                </a:solidFill>
              </a:rPr>
              <a:t>Change Summary ($ Thousands)</a:t>
            </a:r>
          </a:p>
        </p:txBody>
      </p:sp>
      <p:sp>
        <p:nvSpPr>
          <p:cNvPr id="7" name="Rectangle 6"/>
          <p:cNvSpPr/>
          <p:nvPr/>
        </p:nvSpPr>
        <p:spPr>
          <a:xfrm>
            <a:off x="838200" y="1623527"/>
            <a:ext cx="10515599" cy="2954655"/>
          </a:xfrm>
          <a:prstGeom prst="rect">
            <a:avLst/>
          </a:prstGeom>
        </p:spPr>
        <p:txBody>
          <a:bodyPr wrap="square">
            <a:spAutoFit/>
          </a:bodyPr>
          <a:lstStyle/>
          <a:p>
            <a:r>
              <a:rPr lang="en-US" sz="2800" dirty="0">
                <a:latin typeface="Franklin Gothic Book" panose="020B0503020102020204" pitchFamily="34" charset="0"/>
              </a:rPr>
              <a:t>Statewide Support – Executive Branch 50% Travel Reduction </a:t>
            </a:r>
          </a:p>
          <a:p>
            <a:r>
              <a:rPr lang="en-US" sz="2800" dirty="0">
                <a:latin typeface="Franklin Gothic Book" panose="020B0503020102020204" pitchFamily="34" charset="0"/>
              </a:rPr>
              <a:t>(-$103.3 GF)</a:t>
            </a:r>
          </a:p>
          <a:p>
            <a:endParaRPr lang="en-US" sz="2600" dirty="0">
              <a:latin typeface="Franklin Gothic Book" panose="020B0503020102020204" pitchFamily="34" charset="0"/>
            </a:endParaRPr>
          </a:p>
          <a:p>
            <a:pPr marL="914400" lvl="1" indent="-457200">
              <a:buFont typeface="Arial" panose="020B0604020202020204" pitchFamily="34" charset="0"/>
              <a:buChar char="•"/>
            </a:pPr>
            <a:r>
              <a:rPr lang="en-US" sz="2600" dirty="0">
                <a:latin typeface="Franklin Gothic Book" panose="020B0503020102020204" pitchFamily="34" charset="0"/>
              </a:rPr>
              <a:t>Homeland Security and Emergency Management and State Active Duty are exempt from this travel reduction to allow DMVA to provide responses to requests for assistance from the Emergency Management Assistance Compact (EMAC)</a:t>
            </a:r>
          </a:p>
        </p:txBody>
      </p:sp>
    </p:spTree>
    <p:extLst>
      <p:ext uri="{BB962C8B-B14F-4D97-AF65-F5344CB8AC3E}">
        <p14:creationId xmlns:p14="http://schemas.microsoft.com/office/powerpoint/2010/main" val="22601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CB0B8B-BB4D-4E37-860D-A34F3BA5FFB2}" type="slidenum">
              <a:rPr kumimoji="0" lang="en-US" sz="1200" b="0" i="0" u="none" strike="noStrike" kern="1200" cap="none" spc="0" normalizeH="0" baseline="0" noProof="0" smtClean="0">
                <a:ln>
                  <a:noFill/>
                </a:ln>
                <a:solidFill>
                  <a:prstClr val="white"/>
                </a:solidFill>
                <a:effectLst/>
                <a:uLnTx/>
                <a:uFillTx/>
                <a:latin typeface="Franklin Gothic Book" panose="020B05030201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mn-cs"/>
            </a:endParaRPr>
          </a:p>
        </p:txBody>
      </p:sp>
      <p:sp>
        <p:nvSpPr>
          <p:cNvPr id="8" name="Text Placeholder 7"/>
          <p:cNvSpPr>
            <a:spLocks noGrp="1"/>
          </p:cNvSpPr>
          <p:nvPr>
            <p:ph type="body" sz="quarter" idx="13"/>
          </p:nvPr>
        </p:nvSpPr>
        <p:spPr/>
        <p:txBody>
          <a:bodyPr/>
          <a:lstStyle/>
          <a:p>
            <a:r>
              <a:rPr lang="en-US" dirty="0"/>
              <a:t>DMVA FY2020 Operating Budget: </a:t>
            </a:r>
            <a:r>
              <a:rPr lang="en-US" dirty="0">
                <a:solidFill>
                  <a:schemeClr val="accent1">
                    <a:lumMod val="50000"/>
                  </a:schemeClr>
                </a:solidFill>
              </a:rPr>
              <a:t>Change Summary ($ Thousands)</a:t>
            </a:r>
          </a:p>
        </p:txBody>
      </p:sp>
      <p:sp>
        <p:nvSpPr>
          <p:cNvPr id="7" name="Rectangle 6"/>
          <p:cNvSpPr/>
          <p:nvPr/>
        </p:nvSpPr>
        <p:spPr>
          <a:xfrm>
            <a:off x="838200" y="1790918"/>
            <a:ext cx="10515600" cy="3785652"/>
          </a:xfrm>
          <a:prstGeom prst="rect">
            <a:avLst/>
          </a:prstGeom>
        </p:spPr>
        <p:txBody>
          <a:bodyPr wrap="square">
            <a:spAutoFit/>
          </a:bodyPr>
          <a:lstStyle/>
          <a:p>
            <a:r>
              <a:rPr lang="en-US" sz="2800" dirty="0">
                <a:latin typeface="Franklin Gothic Book" panose="020B0503020102020204" pitchFamily="34" charset="0"/>
              </a:rPr>
              <a:t>Reverse One-Time Increment for an Additional Veterans’ Service Officer (-100.0 GF)</a:t>
            </a:r>
          </a:p>
          <a:p>
            <a:endParaRPr lang="en-US" sz="2800" dirty="0">
              <a:latin typeface="Franklin Gothic Book" panose="020B0503020102020204" pitchFamily="34" charset="0"/>
            </a:endParaRPr>
          </a:p>
          <a:p>
            <a:r>
              <a:rPr lang="en-US" sz="2600" dirty="0">
                <a:latin typeface="Franklin Gothic Book" panose="020B0503020102020204" pitchFamily="34" charset="0"/>
              </a:rPr>
              <a:t>	FY19</a:t>
            </a:r>
          </a:p>
          <a:p>
            <a:pPr marL="1828800" lvl="3" indent="-457200">
              <a:buFont typeface="Arial" panose="020B0604020202020204" pitchFamily="34" charset="0"/>
              <a:buChar char="•"/>
            </a:pPr>
            <a:r>
              <a:rPr lang="en-US" sz="2600" dirty="0">
                <a:latin typeface="Franklin Gothic Book" panose="020B0503020102020204" pitchFamily="34" charset="0"/>
              </a:rPr>
              <a:t>Fed authority $+100.0 for State Approving Agency grant</a:t>
            </a:r>
          </a:p>
          <a:p>
            <a:pPr marL="1828800" lvl="3" indent="-457200">
              <a:buFont typeface="Arial" panose="020B0604020202020204" pitchFamily="34" charset="0"/>
              <a:buChar char="•"/>
            </a:pPr>
            <a:r>
              <a:rPr lang="en-US" sz="2600" dirty="0">
                <a:latin typeface="Franklin Gothic Book" panose="020B0503020102020204" pitchFamily="34" charset="0"/>
              </a:rPr>
              <a:t>GF One-time increment -$100.0 </a:t>
            </a:r>
          </a:p>
          <a:p>
            <a:pPr marL="914400" lvl="1" indent="-457200">
              <a:buFont typeface="Arial" panose="020B0604020202020204" pitchFamily="34" charset="0"/>
              <a:buChar char="•"/>
            </a:pPr>
            <a:endParaRPr lang="en-US" sz="2600" dirty="0">
              <a:latin typeface="Franklin Gothic Book" panose="020B0503020102020204" pitchFamily="34" charset="0"/>
            </a:endParaRPr>
          </a:p>
          <a:p>
            <a:pPr lvl="1"/>
            <a:endParaRPr lang="en-US" sz="2600" dirty="0">
              <a:latin typeface="Franklin Gothic Book" panose="020B0503020102020204" pitchFamily="34" charset="0"/>
            </a:endParaRPr>
          </a:p>
          <a:p>
            <a:r>
              <a:rPr lang="en-US" sz="2600" dirty="0">
                <a:latin typeface="Franklin Gothic Book" panose="020B0503020102020204" pitchFamily="34" charset="0"/>
              </a:rPr>
              <a:t>	</a:t>
            </a:r>
            <a:endParaRPr lang="en-US" sz="2800" dirty="0">
              <a:latin typeface="Franklin Gothic Book" panose="020B0503020102020204" pitchFamily="34" charset="0"/>
            </a:endParaRPr>
          </a:p>
        </p:txBody>
      </p:sp>
    </p:spTree>
    <p:extLst>
      <p:ext uri="{BB962C8B-B14F-4D97-AF65-F5344CB8AC3E}">
        <p14:creationId xmlns:p14="http://schemas.microsoft.com/office/powerpoint/2010/main" val="3338142067"/>
      </p:ext>
    </p:extLst>
  </p:cSld>
  <p:clrMapOvr>
    <a:masterClrMapping/>
  </p:clrMapOvr>
</p:sld>
</file>

<file path=ppt/theme/theme1.xml><?xml version="1.0" encoding="utf-8"?>
<a:theme xmlns:a="http://schemas.openxmlformats.org/drawingml/2006/main" name="2019OMB">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OMB" id="{ACEE59BD-DF0A-4CCA-BD1B-BBD1C3830DA9}" vid="{3E9C3D14-9C63-47E1-82BC-0FAABA4A5E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2019OMB</Template>
  <TotalTime>4430</TotalTime>
  <Words>624</Words>
  <Application>Microsoft Office PowerPoint</Application>
  <PresentationFormat>Widescreen</PresentationFormat>
  <Paragraphs>116</Paragraphs>
  <Slides>11</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Calibri</vt:lpstr>
      <vt:lpstr>Franklin Gothic Book</vt:lpstr>
      <vt:lpstr>Franklin Gothic Demi Cond</vt:lpstr>
      <vt:lpstr>Franklin Gothic Medium</vt:lpstr>
      <vt:lpstr>Franklin Gothic Medium Cond</vt:lpstr>
      <vt:lpstr>Garamond</vt:lpstr>
      <vt:lpstr>Wingdings</vt:lpstr>
      <vt:lpstr>2019OMB</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B. Cramer</dc:creator>
  <cp:lastModifiedBy>Terrence Shanigan</cp:lastModifiedBy>
  <cp:revision>124</cp:revision>
  <cp:lastPrinted>2019-03-11T16:03:38Z</cp:lastPrinted>
  <dcterms:created xsi:type="dcterms:W3CDTF">2019-01-23T02:03:16Z</dcterms:created>
  <dcterms:modified xsi:type="dcterms:W3CDTF">2019-03-13T22:05:32Z</dcterms:modified>
</cp:coreProperties>
</file>