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handoutMasterIdLst>
    <p:handoutMasterId r:id="rId30"/>
  </p:handoutMasterIdLst>
  <p:sldIdLst>
    <p:sldId id="256" r:id="rId2"/>
    <p:sldId id="257" r:id="rId3"/>
    <p:sldId id="267" r:id="rId4"/>
    <p:sldId id="268" r:id="rId5"/>
    <p:sldId id="274" r:id="rId6"/>
    <p:sldId id="277" r:id="rId7"/>
    <p:sldId id="278" r:id="rId8"/>
    <p:sldId id="276" r:id="rId9"/>
    <p:sldId id="279" r:id="rId10"/>
    <p:sldId id="275" r:id="rId11"/>
    <p:sldId id="273" r:id="rId12"/>
    <p:sldId id="272" r:id="rId13"/>
    <p:sldId id="271" r:id="rId14"/>
    <p:sldId id="270" r:id="rId15"/>
    <p:sldId id="269" r:id="rId16"/>
    <p:sldId id="266" r:id="rId17"/>
    <p:sldId id="295" r:id="rId18"/>
    <p:sldId id="296" r:id="rId19"/>
    <p:sldId id="280" r:id="rId20"/>
    <p:sldId id="294" r:id="rId21"/>
    <p:sldId id="297" r:id="rId22"/>
    <p:sldId id="286" r:id="rId23"/>
    <p:sldId id="281" r:id="rId24"/>
    <p:sldId id="298" r:id="rId25"/>
    <p:sldId id="299" r:id="rId26"/>
    <p:sldId id="288" r:id="rId27"/>
    <p:sldId id="293" r:id="rId28"/>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4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52" autoAdjust="0"/>
    <p:restoredTop sz="67138" autoAdjust="0"/>
  </p:normalViewPr>
  <p:slideViewPr>
    <p:cSldViewPr>
      <p:cViewPr varScale="1">
        <p:scale>
          <a:sx n="76" d="100"/>
          <a:sy n="76" d="100"/>
        </p:scale>
        <p:origin x="1854" y="90"/>
      </p:cViewPr>
      <p:guideLst>
        <p:guide orient="horz" pos="2160"/>
        <p:guide pos="2880"/>
      </p:guideLst>
    </p:cSldViewPr>
  </p:slideViewPr>
  <p:notesTextViewPr>
    <p:cViewPr>
      <p:scale>
        <a:sx n="1" d="1"/>
        <a:sy n="1" d="1"/>
      </p:scale>
      <p:origin x="0" y="0"/>
    </p:cViewPr>
  </p:notesTextViewPr>
  <p:notesViewPr>
    <p:cSldViewPr>
      <p:cViewPr varScale="1">
        <p:scale>
          <a:sx n="84" d="100"/>
          <a:sy n="84" d="100"/>
        </p:scale>
        <p:origin x="-1884" y="-78"/>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fontAlgn="auto">
              <a:spcBef>
                <a:spcPts val="0"/>
              </a:spcBef>
              <a:spcAft>
                <a:spcPts val="0"/>
              </a:spcAft>
              <a:defRPr sz="1200">
                <a:latin typeface="+mn-lt"/>
                <a:cs typeface="+mn-cs"/>
              </a:defRPr>
            </a:lvl1pPr>
          </a:lstStyle>
          <a:p>
            <a:pPr>
              <a:defRPr/>
            </a:pPr>
            <a:fld id="{56BABE48-9395-4289-913A-1B2EE52BDBB9}" type="datetimeFigureOut">
              <a:rPr lang="en-US"/>
              <a:pPr>
                <a:defRPr/>
              </a:pPr>
              <a:t>1/29/2019</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fontAlgn="auto">
              <a:spcBef>
                <a:spcPts val="0"/>
              </a:spcBef>
              <a:spcAft>
                <a:spcPts val="0"/>
              </a:spcAft>
              <a:defRPr sz="1200">
                <a:latin typeface="+mn-lt"/>
                <a:cs typeface="+mn-cs"/>
              </a:defRPr>
            </a:lvl1pPr>
          </a:lstStyle>
          <a:p>
            <a:pPr>
              <a:defRPr/>
            </a:pPr>
            <a:fld id="{E2155ECF-650E-4CE2-B582-3D951E6A650E}" type="slidenum">
              <a:rPr lang="en-US"/>
              <a:pPr>
                <a:defRPr/>
              </a:pPr>
              <a:t>‹#›</a:t>
            </a:fld>
            <a:endParaRPr lang="en-US"/>
          </a:p>
        </p:txBody>
      </p:sp>
    </p:spTree>
    <p:extLst>
      <p:ext uri="{BB962C8B-B14F-4D97-AF65-F5344CB8AC3E}">
        <p14:creationId xmlns:p14="http://schemas.microsoft.com/office/powerpoint/2010/main" val="1904457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fontAlgn="auto">
              <a:spcBef>
                <a:spcPts val="0"/>
              </a:spcBef>
              <a:spcAft>
                <a:spcPts val="0"/>
              </a:spcAft>
              <a:defRPr sz="1200">
                <a:latin typeface="+mn-lt"/>
                <a:cs typeface="+mn-cs"/>
              </a:defRPr>
            </a:lvl1pPr>
          </a:lstStyle>
          <a:p>
            <a:pPr>
              <a:defRPr/>
            </a:pPr>
            <a:fld id="{66441AC6-FC4F-4477-AD48-32AA2210A086}" type="datetimeFigureOut">
              <a:rPr lang="en-US"/>
              <a:pPr>
                <a:defRPr/>
              </a:pPr>
              <a:t>1/29/2019</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pPr lvl="0"/>
            <a:endParaRPr lang="en-US" noProof="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fontAlgn="auto">
              <a:spcBef>
                <a:spcPts val="0"/>
              </a:spcBef>
              <a:spcAft>
                <a:spcPts val="0"/>
              </a:spcAft>
              <a:defRPr sz="1200">
                <a:latin typeface="+mn-lt"/>
                <a:cs typeface="+mn-cs"/>
              </a:defRPr>
            </a:lvl1pPr>
          </a:lstStyle>
          <a:p>
            <a:pPr>
              <a:defRPr/>
            </a:pPr>
            <a:fld id="{F855E4D2-B79E-41E5-B5B3-EA5ABB1090A0}" type="slidenum">
              <a:rPr lang="en-US"/>
              <a:pPr>
                <a:defRPr/>
              </a:pPr>
              <a:t>‹#›</a:t>
            </a:fld>
            <a:endParaRPr lang="en-US"/>
          </a:p>
        </p:txBody>
      </p:sp>
    </p:spTree>
    <p:extLst>
      <p:ext uri="{BB962C8B-B14F-4D97-AF65-F5344CB8AC3E}">
        <p14:creationId xmlns:p14="http://schemas.microsoft.com/office/powerpoint/2010/main" val="39287787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55E4D2-B79E-41E5-B5B3-EA5ABB1090A0}" type="slidenum">
              <a:rPr lang="en-US" smtClean="0"/>
              <a:pPr>
                <a:defRPr/>
              </a:pPr>
              <a:t>2</a:t>
            </a:fld>
            <a:endParaRPr lang="en-US"/>
          </a:p>
        </p:txBody>
      </p:sp>
    </p:spTree>
    <p:extLst>
      <p:ext uri="{BB962C8B-B14F-4D97-AF65-F5344CB8AC3E}">
        <p14:creationId xmlns:p14="http://schemas.microsoft.com/office/powerpoint/2010/main" val="1032475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smtClean="0"/>
              <a:t>Anchorage Metropolitan Area Transportation Solutions </a:t>
            </a:r>
            <a:r>
              <a:rPr lang="en-US" dirty="0" smtClean="0"/>
              <a:t>AMATS Funded Project  -  Additional $400,000 dollars made available.</a:t>
            </a:r>
          </a:p>
          <a:p>
            <a:endParaRPr lang="en-US" dirty="0"/>
          </a:p>
        </p:txBody>
      </p:sp>
      <p:sp>
        <p:nvSpPr>
          <p:cNvPr id="4" name="Slide Number Placeholder 3"/>
          <p:cNvSpPr>
            <a:spLocks noGrp="1"/>
          </p:cNvSpPr>
          <p:nvPr>
            <p:ph type="sldNum" sz="quarter" idx="10"/>
          </p:nvPr>
        </p:nvSpPr>
        <p:spPr/>
        <p:txBody>
          <a:bodyPr/>
          <a:lstStyle/>
          <a:p>
            <a:pPr>
              <a:defRPr/>
            </a:pPr>
            <a:fld id="{F855E4D2-B79E-41E5-B5B3-EA5ABB1090A0}" type="slidenum">
              <a:rPr lang="en-US" smtClean="0"/>
              <a:pPr>
                <a:defRPr/>
              </a:pPr>
              <a:t>12</a:t>
            </a:fld>
            <a:endParaRPr lang="en-US"/>
          </a:p>
        </p:txBody>
      </p:sp>
    </p:spTree>
    <p:extLst>
      <p:ext uri="{BB962C8B-B14F-4D97-AF65-F5344CB8AC3E}">
        <p14:creationId xmlns:p14="http://schemas.microsoft.com/office/powerpoint/2010/main" val="2445732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55E4D2-B79E-41E5-B5B3-EA5ABB1090A0}" type="slidenum">
              <a:rPr lang="en-US" smtClean="0"/>
              <a:pPr>
                <a:defRPr/>
              </a:pPr>
              <a:t>13</a:t>
            </a:fld>
            <a:endParaRPr lang="en-US"/>
          </a:p>
        </p:txBody>
      </p:sp>
    </p:spTree>
    <p:extLst>
      <p:ext uri="{BB962C8B-B14F-4D97-AF65-F5344CB8AC3E}">
        <p14:creationId xmlns:p14="http://schemas.microsoft.com/office/powerpoint/2010/main" val="2964590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Stakeholder meetings:</a:t>
            </a:r>
          </a:p>
          <a:p>
            <a:r>
              <a:rPr lang="en-US" dirty="0" smtClean="0"/>
              <a:t>Stakeholder</a:t>
            </a:r>
            <a:r>
              <a:rPr lang="en-US" baseline="0" dirty="0" smtClean="0"/>
              <a:t> surveys: 20 stakeholder surveys were received (27 sent out) </a:t>
            </a:r>
          </a:p>
          <a:p>
            <a:endParaRPr lang="en-US" baseline="0" dirty="0" smtClean="0"/>
          </a:p>
          <a:p>
            <a:r>
              <a:rPr lang="en-US" baseline="0" dirty="0" smtClean="0"/>
              <a:t>Public Outreach – online, open house, transportation fair, project webpage</a:t>
            </a:r>
            <a:endParaRPr lang="en-US" dirty="0"/>
          </a:p>
        </p:txBody>
      </p:sp>
      <p:sp>
        <p:nvSpPr>
          <p:cNvPr id="4" name="Slide Number Placeholder 3"/>
          <p:cNvSpPr>
            <a:spLocks noGrp="1"/>
          </p:cNvSpPr>
          <p:nvPr>
            <p:ph type="sldNum" sz="quarter" idx="10"/>
          </p:nvPr>
        </p:nvSpPr>
        <p:spPr/>
        <p:txBody>
          <a:bodyPr/>
          <a:lstStyle/>
          <a:p>
            <a:pPr>
              <a:defRPr/>
            </a:pPr>
            <a:fld id="{F855E4D2-B79E-41E5-B5B3-EA5ABB1090A0}" type="slidenum">
              <a:rPr lang="en-US" smtClean="0"/>
              <a:pPr>
                <a:defRPr/>
              </a:pPr>
              <a:t>14</a:t>
            </a:fld>
            <a:endParaRPr lang="en-US"/>
          </a:p>
        </p:txBody>
      </p:sp>
    </p:spTree>
    <p:extLst>
      <p:ext uri="{BB962C8B-B14F-4D97-AF65-F5344CB8AC3E}">
        <p14:creationId xmlns:p14="http://schemas.microsoft.com/office/powerpoint/2010/main" val="868211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Interchange closure – Traffic moved onto existing side streets and on/off ramps </a:t>
            </a:r>
            <a:endParaRPr lang="en-US" dirty="0"/>
          </a:p>
        </p:txBody>
      </p:sp>
      <p:sp>
        <p:nvSpPr>
          <p:cNvPr id="4" name="Slide Number Placeholder 3"/>
          <p:cNvSpPr>
            <a:spLocks noGrp="1"/>
          </p:cNvSpPr>
          <p:nvPr>
            <p:ph type="sldNum" sz="quarter" idx="10"/>
          </p:nvPr>
        </p:nvSpPr>
        <p:spPr/>
        <p:txBody>
          <a:bodyPr/>
          <a:lstStyle/>
          <a:p>
            <a:pPr>
              <a:defRPr/>
            </a:pPr>
            <a:fld id="{F855E4D2-B79E-41E5-B5B3-EA5ABB1090A0}" type="slidenum">
              <a:rPr lang="en-US" smtClean="0"/>
              <a:pPr>
                <a:defRPr/>
              </a:pPr>
              <a:t>17</a:t>
            </a:fld>
            <a:endParaRPr lang="en-US"/>
          </a:p>
        </p:txBody>
      </p:sp>
    </p:spTree>
    <p:extLst>
      <p:ext uri="{BB962C8B-B14F-4D97-AF65-F5344CB8AC3E}">
        <p14:creationId xmlns:p14="http://schemas.microsoft.com/office/powerpoint/2010/main" val="490770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Interchange closure – Traffic moved onto existing on/off ramps, also requires construction of a temporary NB on ramp</a:t>
            </a:r>
            <a:endParaRPr lang="en-US" dirty="0"/>
          </a:p>
        </p:txBody>
      </p:sp>
      <p:sp>
        <p:nvSpPr>
          <p:cNvPr id="4" name="Slide Number Placeholder 3"/>
          <p:cNvSpPr>
            <a:spLocks noGrp="1"/>
          </p:cNvSpPr>
          <p:nvPr>
            <p:ph type="sldNum" sz="quarter" idx="10"/>
          </p:nvPr>
        </p:nvSpPr>
        <p:spPr/>
        <p:txBody>
          <a:bodyPr/>
          <a:lstStyle/>
          <a:p>
            <a:pPr>
              <a:defRPr/>
            </a:pPr>
            <a:fld id="{F855E4D2-B79E-41E5-B5B3-EA5ABB1090A0}" type="slidenum">
              <a:rPr lang="en-US" smtClean="0"/>
              <a:pPr>
                <a:defRPr/>
              </a:pPr>
              <a:t>18</a:t>
            </a:fld>
            <a:endParaRPr lang="en-US"/>
          </a:p>
        </p:txBody>
      </p:sp>
    </p:spTree>
    <p:extLst>
      <p:ext uri="{BB962C8B-B14F-4D97-AF65-F5344CB8AC3E}">
        <p14:creationId xmlns:p14="http://schemas.microsoft.com/office/powerpoint/2010/main" val="1691689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Uses existing infrastructure – diverts traffic onto ramps</a:t>
            </a:r>
          </a:p>
          <a:p>
            <a:endParaRPr lang="en-US" dirty="0"/>
          </a:p>
        </p:txBody>
      </p:sp>
      <p:sp>
        <p:nvSpPr>
          <p:cNvPr id="4" name="Slide Number Placeholder 3"/>
          <p:cNvSpPr>
            <a:spLocks noGrp="1"/>
          </p:cNvSpPr>
          <p:nvPr>
            <p:ph type="sldNum" sz="quarter" idx="10"/>
          </p:nvPr>
        </p:nvSpPr>
        <p:spPr/>
        <p:txBody>
          <a:bodyPr/>
          <a:lstStyle/>
          <a:p>
            <a:pPr>
              <a:defRPr/>
            </a:pPr>
            <a:fld id="{F855E4D2-B79E-41E5-B5B3-EA5ABB1090A0}" type="slidenum">
              <a:rPr lang="en-US" smtClean="0"/>
              <a:pPr>
                <a:defRPr/>
              </a:pPr>
              <a:t>19</a:t>
            </a:fld>
            <a:endParaRPr lang="en-US"/>
          </a:p>
        </p:txBody>
      </p:sp>
    </p:spTree>
    <p:extLst>
      <p:ext uri="{BB962C8B-B14F-4D97-AF65-F5344CB8AC3E}">
        <p14:creationId xmlns:p14="http://schemas.microsoft.com/office/powerpoint/2010/main" val="2406154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Peters Creek to N Peters Creek Interchange NB closure. Uses parallel routes</a:t>
            </a:r>
            <a:r>
              <a:rPr lang="en-US" baseline="0" dirty="0" smtClean="0"/>
              <a:t> and/or cross overs.</a:t>
            </a:r>
          </a:p>
          <a:p>
            <a:endParaRPr lang="en-US" dirty="0"/>
          </a:p>
        </p:txBody>
      </p:sp>
      <p:sp>
        <p:nvSpPr>
          <p:cNvPr id="4" name="Slide Number Placeholder 3"/>
          <p:cNvSpPr>
            <a:spLocks noGrp="1"/>
          </p:cNvSpPr>
          <p:nvPr>
            <p:ph type="sldNum" sz="quarter" idx="10"/>
          </p:nvPr>
        </p:nvSpPr>
        <p:spPr/>
        <p:txBody>
          <a:bodyPr/>
          <a:lstStyle/>
          <a:p>
            <a:pPr>
              <a:defRPr/>
            </a:pPr>
            <a:fld id="{F855E4D2-B79E-41E5-B5B3-EA5ABB1090A0}" type="slidenum">
              <a:rPr lang="en-US" smtClean="0"/>
              <a:pPr>
                <a:defRPr/>
              </a:pPr>
              <a:t>20</a:t>
            </a:fld>
            <a:endParaRPr lang="en-US"/>
          </a:p>
        </p:txBody>
      </p:sp>
    </p:spTree>
    <p:extLst>
      <p:ext uri="{BB962C8B-B14F-4D97-AF65-F5344CB8AC3E}">
        <p14:creationId xmlns:p14="http://schemas.microsoft.com/office/powerpoint/2010/main" val="2190702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Peters Creek to N Peters Creek Interchange SB closure. Uses parallel routes</a:t>
            </a:r>
            <a:r>
              <a:rPr lang="en-US" baseline="0" dirty="0" smtClean="0"/>
              <a:t> and/or cross overs.</a:t>
            </a:r>
          </a:p>
          <a:p>
            <a:endParaRPr lang="en-US" dirty="0"/>
          </a:p>
        </p:txBody>
      </p:sp>
      <p:sp>
        <p:nvSpPr>
          <p:cNvPr id="4" name="Slide Number Placeholder 3"/>
          <p:cNvSpPr>
            <a:spLocks noGrp="1"/>
          </p:cNvSpPr>
          <p:nvPr>
            <p:ph type="sldNum" sz="quarter" idx="10"/>
          </p:nvPr>
        </p:nvSpPr>
        <p:spPr/>
        <p:txBody>
          <a:bodyPr/>
          <a:lstStyle/>
          <a:p>
            <a:pPr>
              <a:defRPr/>
            </a:pPr>
            <a:fld id="{F855E4D2-B79E-41E5-B5B3-EA5ABB1090A0}" type="slidenum">
              <a:rPr lang="en-US" smtClean="0"/>
              <a:pPr>
                <a:defRPr/>
              </a:pPr>
              <a:t>21</a:t>
            </a:fld>
            <a:endParaRPr lang="en-US"/>
          </a:p>
        </p:txBody>
      </p:sp>
    </p:spTree>
    <p:extLst>
      <p:ext uri="{BB962C8B-B14F-4D97-AF65-F5344CB8AC3E}">
        <p14:creationId xmlns:p14="http://schemas.microsoft.com/office/powerpoint/2010/main" val="1420657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Peters Creek to N Peters Creek Interchange SB closure. Uses parallel routes</a:t>
            </a:r>
            <a:r>
              <a:rPr lang="en-US" baseline="0" dirty="0" smtClean="0"/>
              <a:t> and/or cross overs.</a:t>
            </a:r>
          </a:p>
          <a:p>
            <a:endParaRPr lang="en-US" dirty="0"/>
          </a:p>
        </p:txBody>
      </p:sp>
      <p:sp>
        <p:nvSpPr>
          <p:cNvPr id="4" name="Slide Number Placeholder 3"/>
          <p:cNvSpPr>
            <a:spLocks noGrp="1"/>
          </p:cNvSpPr>
          <p:nvPr>
            <p:ph type="sldNum" sz="quarter" idx="10"/>
          </p:nvPr>
        </p:nvSpPr>
        <p:spPr/>
        <p:txBody>
          <a:bodyPr/>
          <a:lstStyle/>
          <a:p>
            <a:pPr>
              <a:defRPr/>
            </a:pPr>
            <a:fld id="{F855E4D2-B79E-41E5-B5B3-EA5ABB1090A0}" type="slidenum">
              <a:rPr lang="en-US" smtClean="0"/>
              <a:pPr>
                <a:defRPr/>
              </a:pPr>
              <a:t>22</a:t>
            </a:fld>
            <a:endParaRPr lang="en-US"/>
          </a:p>
        </p:txBody>
      </p:sp>
    </p:spTree>
    <p:extLst>
      <p:ext uri="{BB962C8B-B14F-4D97-AF65-F5344CB8AC3E}">
        <p14:creationId xmlns:p14="http://schemas.microsoft.com/office/powerpoint/2010/main" val="1462001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Glenn</a:t>
            </a:r>
            <a:r>
              <a:rPr lang="en-US" baseline="0" dirty="0" smtClean="0"/>
              <a:t> Highway Muldoon Rd to Arctic Valley Rd Interchange: </a:t>
            </a:r>
          </a:p>
          <a:p>
            <a:r>
              <a:rPr lang="en-US" baseline="0" dirty="0" smtClean="0"/>
              <a:t>Converts the 4 lane southbound into 4 lanes with 2 way traffic. </a:t>
            </a:r>
          </a:p>
          <a:p>
            <a:r>
              <a:rPr lang="en-US" baseline="0" dirty="0" smtClean="0"/>
              <a:t>Uses crossovers</a:t>
            </a:r>
          </a:p>
          <a:p>
            <a:endParaRPr lang="en-US" dirty="0"/>
          </a:p>
        </p:txBody>
      </p:sp>
      <p:sp>
        <p:nvSpPr>
          <p:cNvPr id="4" name="Slide Number Placeholder 3"/>
          <p:cNvSpPr>
            <a:spLocks noGrp="1"/>
          </p:cNvSpPr>
          <p:nvPr>
            <p:ph type="sldNum" sz="quarter" idx="10"/>
          </p:nvPr>
        </p:nvSpPr>
        <p:spPr/>
        <p:txBody>
          <a:bodyPr/>
          <a:lstStyle/>
          <a:p>
            <a:pPr>
              <a:defRPr/>
            </a:pPr>
            <a:fld id="{F855E4D2-B79E-41E5-B5B3-EA5ABB1090A0}" type="slidenum">
              <a:rPr lang="en-US" smtClean="0"/>
              <a:pPr>
                <a:defRPr/>
              </a:pPr>
              <a:t>23</a:t>
            </a:fld>
            <a:endParaRPr lang="en-US"/>
          </a:p>
        </p:txBody>
      </p:sp>
    </p:spTree>
    <p:extLst>
      <p:ext uri="{BB962C8B-B14F-4D97-AF65-F5344CB8AC3E}">
        <p14:creationId xmlns:p14="http://schemas.microsoft.com/office/powerpoint/2010/main" val="232376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AMATS funded – project</a:t>
            </a:r>
            <a:r>
              <a:rPr lang="en-US" baseline="0" dirty="0" smtClean="0"/>
              <a:t> area is within the limits of the Municipality of Anchorage</a:t>
            </a:r>
          </a:p>
          <a:p>
            <a:r>
              <a:rPr lang="en-US" baseline="0" dirty="0" smtClean="0"/>
              <a:t>Intersection with Glenn Highway and Airport Heights ( MP 0.0) to the Knik River Bridge (MP 29.1) , Just past the intersection with the Old Glenn Highway</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855E4D2-B79E-41E5-B5B3-EA5ABB1090A0}" type="slidenum">
              <a:rPr lang="en-US" smtClean="0"/>
              <a:pPr>
                <a:defRPr/>
              </a:pPr>
              <a:t>3</a:t>
            </a:fld>
            <a:endParaRPr lang="en-US"/>
          </a:p>
        </p:txBody>
      </p:sp>
    </p:spTree>
    <p:extLst>
      <p:ext uri="{BB962C8B-B14F-4D97-AF65-F5344CB8AC3E}">
        <p14:creationId xmlns:p14="http://schemas.microsoft.com/office/powerpoint/2010/main" val="3322415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Glenn</a:t>
            </a:r>
            <a:r>
              <a:rPr lang="en-US" baseline="0" dirty="0" smtClean="0"/>
              <a:t> Highway Muldoon Rd to Arctic Valley Rd Interchange: </a:t>
            </a:r>
          </a:p>
          <a:p>
            <a:r>
              <a:rPr lang="en-US" baseline="0" dirty="0" smtClean="0"/>
              <a:t>Converts the 4 lane northbound into 4 lanes with 2 way traffic. </a:t>
            </a:r>
          </a:p>
          <a:p>
            <a:r>
              <a:rPr lang="en-US" baseline="0" dirty="0" smtClean="0"/>
              <a:t>Uses crossovers</a:t>
            </a:r>
          </a:p>
          <a:p>
            <a:endParaRPr lang="en-US" dirty="0"/>
          </a:p>
        </p:txBody>
      </p:sp>
      <p:sp>
        <p:nvSpPr>
          <p:cNvPr id="4" name="Slide Number Placeholder 3"/>
          <p:cNvSpPr>
            <a:spLocks noGrp="1"/>
          </p:cNvSpPr>
          <p:nvPr>
            <p:ph type="sldNum" sz="quarter" idx="10"/>
          </p:nvPr>
        </p:nvSpPr>
        <p:spPr/>
        <p:txBody>
          <a:bodyPr/>
          <a:lstStyle/>
          <a:p>
            <a:pPr>
              <a:defRPr/>
            </a:pPr>
            <a:fld id="{F855E4D2-B79E-41E5-B5B3-EA5ABB1090A0}" type="slidenum">
              <a:rPr lang="en-US" smtClean="0"/>
              <a:pPr>
                <a:defRPr/>
              </a:pPr>
              <a:t>24</a:t>
            </a:fld>
            <a:endParaRPr lang="en-US"/>
          </a:p>
        </p:txBody>
      </p:sp>
    </p:spTree>
    <p:extLst>
      <p:ext uri="{BB962C8B-B14F-4D97-AF65-F5344CB8AC3E}">
        <p14:creationId xmlns:p14="http://schemas.microsoft.com/office/powerpoint/2010/main" val="3662179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Glenn</a:t>
            </a:r>
            <a:r>
              <a:rPr lang="en-US" baseline="0" dirty="0" smtClean="0"/>
              <a:t> Highway Muldoon Rd to Arctic Valley Rd Interchange: </a:t>
            </a:r>
          </a:p>
          <a:p>
            <a:r>
              <a:rPr lang="en-US" baseline="0" dirty="0" smtClean="0"/>
              <a:t>Converts the 4 lane northbound into 4 lanes with 2 way traffic. </a:t>
            </a:r>
          </a:p>
          <a:p>
            <a:r>
              <a:rPr lang="en-US" baseline="0" dirty="0" smtClean="0"/>
              <a:t>Uses crossovers</a:t>
            </a:r>
          </a:p>
          <a:p>
            <a:endParaRPr lang="en-US" dirty="0"/>
          </a:p>
        </p:txBody>
      </p:sp>
      <p:sp>
        <p:nvSpPr>
          <p:cNvPr id="4" name="Slide Number Placeholder 3"/>
          <p:cNvSpPr>
            <a:spLocks noGrp="1"/>
          </p:cNvSpPr>
          <p:nvPr>
            <p:ph type="sldNum" sz="quarter" idx="10"/>
          </p:nvPr>
        </p:nvSpPr>
        <p:spPr/>
        <p:txBody>
          <a:bodyPr/>
          <a:lstStyle/>
          <a:p>
            <a:pPr>
              <a:defRPr/>
            </a:pPr>
            <a:fld id="{F855E4D2-B79E-41E5-B5B3-EA5ABB1090A0}" type="slidenum">
              <a:rPr lang="en-US" smtClean="0"/>
              <a:pPr>
                <a:defRPr/>
              </a:pPr>
              <a:t>25</a:t>
            </a:fld>
            <a:endParaRPr lang="en-US"/>
          </a:p>
        </p:txBody>
      </p:sp>
    </p:spTree>
    <p:extLst>
      <p:ext uri="{BB962C8B-B14F-4D97-AF65-F5344CB8AC3E}">
        <p14:creationId xmlns:p14="http://schemas.microsoft.com/office/powerpoint/2010/main" val="1282738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Glenn</a:t>
            </a:r>
            <a:r>
              <a:rPr lang="en-US" baseline="0" dirty="0" smtClean="0"/>
              <a:t> Highway Muldoon Rd to Arctic Valley Rd Interchange: </a:t>
            </a:r>
          </a:p>
          <a:p>
            <a:r>
              <a:rPr lang="en-US" baseline="0" dirty="0" smtClean="0"/>
              <a:t>Requires shutdown of the facilities : </a:t>
            </a:r>
          </a:p>
          <a:p>
            <a:r>
              <a:rPr lang="en-US" baseline="0" dirty="0" smtClean="0"/>
              <a:t>Phase I strategy 2: </a:t>
            </a:r>
          </a:p>
          <a:p>
            <a:r>
              <a:rPr lang="en-US" sz="1200" b="0" i="0" u="none" strike="noStrike" kern="1200" baseline="0" dirty="0" smtClean="0">
                <a:solidFill>
                  <a:schemeClr val="tx1"/>
                </a:solidFill>
                <a:latin typeface="+mn-lt"/>
                <a:ea typeface="+mn-ea"/>
                <a:cs typeface="+mn-cs"/>
              </a:rPr>
              <a:t>Muldoon Road to </a:t>
            </a:r>
            <a:r>
              <a:rPr lang="en-US" sz="1200" b="0" i="0" u="none" strike="noStrike" kern="1200" baseline="0" dirty="0" err="1" smtClean="0">
                <a:solidFill>
                  <a:schemeClr val="tx1"/>
                </a:solidFill>
                <a:latin typeface="+mn-lt"/>
                <a:ea typeface="+mn-ea"/>
                <a:cs typeface="+mn-cs"/>
              </a:rPr>
              <a:t>Hiland</a:t>
            </a:r>
            <a:r>
              <a:rPr lang="en-US" sz="1200" b="0" i="0" u="none" strike="noStrike" kern="1200" baseline="0" dirty="0" smtClean="0">
                <a:solidFill>
                  <a:schemeClr val="tx1"/>
                </a:solidFill>
                <a:latin typeface="+mn-lt"/>
                <a:ea typeface="+mn-ea"/>
                <a:cs typeface="+mn-cs"/>
              </a:rPr>
              <a:t> Road Frontage Road Completion</a:t>
            </a:r>
          </a:p>
          <a:p>
            <a:r>
              <a:rPr lang="en-US" sz="1200" b="0" i="0" u="none" strike="noStrike" kern="1200" baseline="0" dirty="0" smtClean="0">
                <a:solidFill>
                  <a:schemeClr val="tx1"/>
                </a:solidFill>
                <a:latin typeface="+mn-lt"/>
                <a:ea typeface="+mn-ea"/>
                <a:cs typeface="+mn-cs"/>
              </a:rPr>
              <a:t>Connect Muldoon/Boundary Signal to Eagle River Loop/</a:t>
            </a:r>
            <a:r>
              <a:rPr lang="en-US" sz="1200" b="0" i="0" u="none" strike="noStrike" kern="1200" baseline="0" dirty="0" err="1" smtClean="0">
                <a:solidFill>
                  <a:schemeClr val="tx1"/>
                </a:solidFill>
                <a:latin typeface="+mn-lt"/>
                <a:ea typeface="+mn-ea"/>
                <a:cs typeface="+mn-cs"/>
              </a:rPr>
              <a:t>Hiland</a:t>
            </a:r>
            <a:r>
              <a:rPr lang="en-US" sz="1200" b="0" i="0" u="none" strike="noStrike" kern="1200" baseline="0" dirty="0" smtClean="0">
                <a:solidFill>
                  <a:schemeClr val="tx1"/>
                </a:solidFill>
                <a:latin typeface="+mn-lt"/>
                <a:ea typeface="+mn-ea"/>
                <a:cs typeface="+mn-cs"/>
              </a:rPr>
              <a:t> signal with two lane, two-way gated frontage road, 2.5 miles in length. </a:t>
            </a:r>
          </a:p>
          <a:p>
            <a:r>
              <a:rPr lang="en-US" sz="1200" b="1" i="0" u="none" strike="noStrike" kern="1200" baseline="0" dirty="0" smtClean="0">
                <a:solidFill>
                  <a:schemeClr val="tx1"/>
                </a:solidFill>
                <a:latin typeface="+mn-lt"/>
                <a:ea typeface="+mn-ea"/>
                <a:cs typeface="+mn-cs"/>
              </a:rPr>
              <a:t>Needs Addressed</a:t>
            </a:r>
            <a:r>
              <a:rPr lang="en-US" sz="1200" b="0" i="0" u="none" strike="noStrike" kern="1200" baseline="0" dirty="0" smtClean="0">
                <a:solidFill>
                  <a:schemeClr val="tx1"/>
                </a:solidFill>
                <a:latin typeface="+mn-lt"/>
                <a:ea typeface="+mn-ea"/>
                <a:cs typeface="+mn-cs"/>
              </a:rPr>
              <a:t>: Expand alternate route options and improve emergency vehicle access. </a:t>
            </a:r>
          </a:p>
          <a:p>
            <a:r>
              <a:rPr lang="en-US" sz="1200" b="1" i="0" u="none" strike="noStrike" kern="1200" baseline="0" dirty="0" smtClean="0">
                <a:solidFill>
                  <a:schemeClr val="tx1"/>
                </a:solidFill>
                <a:latin typeface="+mn-lt"/>
                <a:ea typeface="+mn-ea"/>
                <a:cs typeface="+mn-cs"/>
              </a:rPr>
              <a:t>Goals Achieved: </a:t>
            </a:r>
            <a:r>
              <a:rPr lang="en-US" sz="1200" b="0" i="0" u="none" strike="noStrike" kern="1200" baseline="0" dirty="0" smtClean="0">
                <a:solidFill>
                  <a:schemeClr val="tx1"/>
                </a:solidFill>
                <a:latin typeface="+mn-lt"/>
                <a:ea typeface="+mn-ea"/>
                <a:cs typeface="+mn-cs"/>
              </a:rPr>
              <a:t>B, C  - </a:t>
            </a:r>
          </a:p>
          <a:p>
            <a:r>
              <a:rPr lang="en-US" sz="1200" b="1" i="0" u="none" strike="noStrike" kern="1200" baseline="0" dirty="0" smtClean="0">
                <a:solidFill>
                  <a:schemeClr val="tx1"/>
                </a:solidFill>
                <a:latin typeface="+mn-lt"/>
                <a:ea typeface="+mn-ea"/>
                <a:cs typeface="+mn-cs"/>
              </a:rPr>
              <a:t>B – Improve Mobility </a:t>
            </a:r>
          </a:p>
          <a:p>
            <a:r>
              <a:rPr lang="en-US" sz="1200" b="0" i="0" u="none" strike="noStrike" kern="1200" baseline="0" dirty="0" smtClean="0">
                <a:solidFill>
                  <a:schemeClr val="tx1"/>
                </a:solidFill>
                <a:latin typeface="+mn-lt"/>
                <a:ea typeface="+mn-ea"/>
                <a:cs typeface="+mn-cs"/>
              </a:rPr>
              <a:t>• Reduce travel times and delays</a:t>
            </a:r>
          </a:p>
          <a:p>
            <a:r>
              <a:rPr lang="en-US" sz="1200" b="0" i="0" u="none" strike="noStrike" kern="1200" baseline="0" dirty="0" smtClean="0">
                <a:solidFill>
                  <a:schemeClr val="tx1"/>
                </a:solidFill>
                <a:latin typeface="+mn-lt"/>
                <a:ea typeface="+mn-ea"/>
                <a:cs typeface="+mn-cs"/>
              </a:rPr>
              <a:t>• Improve travel time reliability</a:t>
            </a:r>
          </a:p>
          <a:p>
            <a:r>
              <a:rPr lang="en-US" sz="1200" b="0" i="0" u="none" strike="noStrike" kern="1200" baseline="0" dirty="0" smtClean="0">
                <a:solidFill>
                  <a:schemeClr val="tx1"/>
                </a:solidFill>
                <a:latin typeface="+mn-lt"/>
                <a:ea typeface="+mn-ea"/>
                <a:cs typeface="+mn-cs"/>
              </a:rPr>
              <a:t>• Reduce delays due to work-zones and planned special events</a:t>
            </a:r>
          </a:p>
          <a:p>
            <a:r>
              <a:rPr lang="en-US" sz="1200" b="0" i="0" u="none" strike="noStrike" kern="1200" baseline="0" dirty="0" smtClean="0">
                <a:solidFill>
                  <a:schemeClr val="tx1"/>
                </a:solidFill>
                <a:latin typeface="+mn-lt"/>
                <a:ea typeface="+mn-ea"/>
                <a:cs typeface="+mn-cs"/>
              </a:rPr>
              <a:t>• Promote transit use</a:t>
            </a:r>
          </a:p>
          <a:p>
            <a:r>
              <a:rPr lang="en-US" sz="1200" b="0" i="0" u="none" strike="noStrike" kern="1200" baseline="0" dirty="0" smtClean="0">
                <a:solidFill>
                  <a:schemeClr val="tx1"/>
                </a:solidFill>
                <a:latin typeface="+mn-lt"/>
                <a:ea typeface="+mn-ea"/>
                <a:cs typeface="+mn-cs"/>
              </a:rPr>
              <a:t>• Promote environmentally friendly, affordable transportation solutions</a:t>
            </a:r>
          </a:p>
          <a:p>
            <a:r>
              <a:rPr lang="en-US" sz="1200" b="1" i="0" u="none" strike="noStrike" kern="1200" baseline="0" dirty="0" smtClean="0">
                <a:solidFill>
                  <a:schemeClr val="tx1"/>
                </a:solidFill>
                <a:latin typeface="+mn-lt"/>
                <a:ea typeface="+mn-ea"/>
                <a:cs typeface="+mn-cs"/>
              </a:rPr>
              <a:t>C – Improve Incident and Emergency Management</a:t>
            </a:r>
          </a:p>
          <a:p>
            <a:r>
              <a:rPr lang="en-US" sz="1200" b="0" i="0" u="none" strike="noStrike" kern="1200" baseline="0" dirty="0" smtClean="0">
                <a:solidFill>
                  <a:schemeClr val="tx1"/>
                </a:solidFill>
                <a:latin typeface="+mn-lt"/>
                <a:ea typeface="+mn-ea"/>
                <a:cs typeface="+mn-cs"/>
              </a:rPr>
              <a:t>• Reduce incident response and clearance times</a:t>
            </a:r>
          </a:p>
          <a:p>
            <a:r>
              <a:rPr lang="en-US" sz="1200" b="0" i="0" u="none" strike="noStrike" kern="1200" baseline="0" dirty="0" smtClean="0">
                <a:solidFill>
                  <a:schemeClr val="tx1"/>
                </a:solidFill>
                <a:latin typeface="+mn-lt"/>
                <a:ea typeface="+mn-ea"/>
                <a:cs typeface="+mn-cs"/>
              </a:rPr>
              <a:t>• Improve communication and coordination among agencies and stakeholders</a:t>
            </a:r>
          </a:p>
          <a:p>
            <a:r>
              <a:rPr lang="en-US" sz="1200" b="0" i="0" u="none" strike="noStrike" kern="1200" baseline="0" dirty="0" smtClean="0">
                <a:solidFill>
                  <a:schemeClr val="tx1"/>
                </a:solidFill>
                <a:latin typeface="+mn-lt"/>
                <a:ea typeface="+mn-ea"/>
                <a:cs typeface="+mn-cs"/>
              </a:rPr>
              <a:t>• Enhance coordination of regional emergency management</a:t>
            </a:r>
          </a:p>
          <a:p>
            <a:r>
              <a:rPr lang="en-US" sz="1200" b="1" i="0" u="none" strike="noStrike" kern="1200" baseline="0" dirty="0" smtClean="0">
                <a:solidFill>
                  <a:schemeClr val="tx1"/>
                </a:solidFill>
                <a:latin typeface="+mn-lt"/>
                <a:ea typeface="+mn-ea"/>
                <a:cs typeface="+mn-cs"/>
              </a:rPr>
              <a:t>Challenges: </a:t>
            </a:r>
            <a:r>
              <a:rPr lang="en-US" sz="1200" b="0" i="0" u="none" strike="noStrike" kern="1200" baseline="0" dirty="0" smtClean="0">
                <a:solidFill>
                  <a:schemeClr val="tx1"/>
                </a:solidFill>
                <a:latin typeface="+mn-lt"/>
                <a:ea typeface="+mn-ea"/>
                <a:cs typeface="+mn-cs"/>
              </a:rPr>
              <a:t>Coordination with </a:t>
            </a:r>
            <a:r>
              <a:rPr lang="en-US" sz="1200" b="0" i="0" u="none" strike="noStrike" kern="1200" baseline="0" dirty="0" err="1" smtClean="0">
                <a:solidFill>
                  <a:schemeClr val="tx1"/>
                </a:solidFill>
                <a:latin typeface="+mn-lt"/>
                <a:ea typeface="+mn-ea"/>
                <a:cs typeface="+mn-cs"/>
              </a:rPr>
              <a:t>JBER</a:t>
            </a:r>
            <a:r>
              <a:rPr lang="en-US" sz="1200" b="0" i="0" u="none" strike="noStrike" kern="1200" baseline="0" dirty="0" smtClean="0">
                <a:solidFill>
                  <a:schemeClr val="tx1"/>
                </a:solidFill>
                <a:latin typeface="+mn-lt"/>
                <a:ea typeface="+mn-ea"/>
                <a:cs typeface="+mn-cs"/>
              </a:rPr>
              <a:t>. </a:t>
            </a:r>
          </a:p>
          <a:p>
            <a:r>
              <a:rPr lang="en-US" sz="1200" b="1" i="0" u="none" strike="noStrike" kern="1200" baseline="0" dirty="0" smtClean="0">
                <a:solidFill>
                  <a:schemeClr val="tx1"/>
                </a:solidFill>
                <a:latin typeface="+mn-lt"/>
                <a:ea typeface="+mn-ea"/>
                <a:cs typeface="+mn-cs"/>
              </a:rPr>
              <a:t>Benefits: </a:t>
            </a:r>
            <a:r>
              <a:rPr lang="en-US" sz="1200" b="0" i="0" u="none" strike="noStrike" kern="1200" baseline="0" dirty="0" smtClean="0">
                <a:solidFill>
                  <a:schemeClr val="tx1"/>
                </a:solidFill>
                <a:latin typeface="+mn-lt"/>
                <a:ea typeface="+mn-ea"/>
                <a:cs typeface="+mn-cs"/>
              </a:rPr>
              <a:t>35% - 75% reduction in delay after an incident. </a:t>
            </a:r>
          </a:p>
          <a:p>
            <a:r>
              <a:rPr lang="en-US" sz="1200" b="1" i="0" u="none" strike="noStrike" kern="1200" baseline="0" dirty="0" smtClean="0">
                <a:solidFill>
                  <a:schemeClr val="tx1"/>
                </a:solidFill>
                <a:latin typeface="+mn-lt"/>
                <a:ea typeface="+mn-ea"/>
                <a:cs typeface="+mn-cs"/>
              </a:rPr>
              <a:t>Estimated Costs: </a:t>
            </a:r>
            <a:r>
              <a:rPr lang="en-US" sz="1200" b="0" i="0" u="none" strike="noStrike" kern="1200" baseline="0" dirty="0" smtClean="0">
                <a:solidFill>
                  <a:schemeClr val="tx1"/>
                </a:solidFill>
                <a:latin typeface="+mn-lt"/>
                <a:ea typeface="+mn-ea"/>
                <a:cs typeface="+mn-cs"/>
              </a:rPr>
              <a:t>$30-$35 </a:t>
            </a:r>
            <a:r>
              <a:rPr lang="en-US" sz="1200" b="0" i="0" u="sng" strike="noStrike" kern="1200" baseline="0" dirty="0" smtClean="0">
                <a:solidFill>
                  <a:schemeClr val="tx1"/>
                </a:solidFill>
                <a:latin typeface="+mn-lt"/>
                <a:ea typeface="+mn-ea"/>
                <a:cs typeface="+mn-cs"/>
              </a:rPr>
              <a:t>million   </a:t>
            </a: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F855E4D2-B79E-41E5-B5B3-EA5ABB1090A0}" type="slidenum">
              <a:rPr lang="en-US" smtClean="0"/>
              <a:pPr>
                <a:defRPr/>
              </a:pPr>
              <a:t>26</a:t>
            </a:fld>
            <a:endParaRPr lang="en-US"/>
          </a:p>
        </p:txBody>
      </p:sp>
    </p:spTree>
    <p:extLst>
      <p:ext uri="{BB962C8B-B14F-4D97-AF65-F5344CB8AC3E}">
        <p14:creationId xmlns:p14="http://schemas.microsoft.com/office/powerpoint/2010/main" val="1854659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55E4D2-B79E-41E5-B5B3-EA5ABB1090A0}" type="slidenum">
              <a:rPr lang="en-US" smtClean="0"/>
              <a:pPr>
                <a:defRPr/>
              </a:pPr>
              <a:t>27</a:t>
            </a:fld>
            <a:endParaRPr lang="en-US"/>
          </a:p>
        </p:txBody>
      </p:sp>
    </p:spTree>
    <p:extLst>
      <p:ext uri="{BB962C8B-B14F-4D97-AF65-F5344CB8AC3E}">
        <p14:creationId xmlns:p14="http://schemas.microsoft.com/office/powerpoint/2010/main" val="4226284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Anchorage Metropolitan Area Transportation Solutions </a:t>
            </a:r>
            <a:r>
              <a:rPr lang="en-US" dirty="0" smtClean="0"/>
              <a:t>AMATS Funded Project  - $200,000</a:t>
            </a:r>
            <a:endParaRPr lang="en-US" dirty="0"/>
          </a:p>
        </p:txBody>
      </p:sp>
      <p:sp>
        <p:nvSpPr>
          <p:cNvPr id="4" name="Slide Number Placeholder 3"/>
          <p:cNvSpPr>
            <a:spLocks noGrp="1"/>
          </p:cNvSpPr>
          <p:nvPr>
            <p:ph type="sldNum" sz="quarter" idx="10"/>
          </p:nvPr>
        </p:nvSpPr>
        <p:spPr/>
        <p:txBody>
          <a:bodyPr/>
          <a:lstStyle/>
          <a:p>
            <a:pPr>
              <a:defRPr/>
            </a:pPr>
            <a:fld id="{F855E4D2-B79E-41E5-B5B3-EA5ABB1090A0}" type="slidenum">
              <a:rPr lang="en-US" smtClean="0"/>
              <a:pPr>
                <a:defRPr/>
              </a:pPr>
              <a:t>4</a:t>
            </a:fld>
            <a:endParaRPr lang="en-US"/>
          </a:p>
        </p:txBody>
      </p:sp>
    </p:spTree>
    <p:extLst>
      <p:ext uri="{BB962C8B-B14F-4D97-AF65-F5344CB8AC3E}">
        <p14:creationId xmlns:p14="http://schemas.microsoft.com/office/powerpoint/2010/main" val="1898557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Chart shows how</a:t>
            </a:r>
            <a:r>
              <a:rPr lang="en-US" baseline="0" dirty="0" smtClean="0"/>
              <a:t> people find out what is happening on the Glenn</a:t>
            </a:r>
            <a:endParaRPr lang="en-US" dirty="0"/>
          </a:p>
        </p:txBody>
      </p:sp>
      <p:sp>
        <p:nvSpPr>
          <p:cNvPr id="4" name="Slide Number Placeholder 3"/>
          <p:cNvSpPr>
            <a:spLocks noGrp="1"/>
          </p:cNvSpPr>
          <p:nvPr>
            <p:ph type="sldNum" sz="quarter" idx="10"/>
          </p:nvPr>
        </p:nvSpPr>
        <p:spPr/>
        <p:txBody>
          <a:bodyPr/>
          <a:lstStyle/>
          <a:p>
            <a:pPr>
              <a:defRPr/>
            </a:pPr>
            <a:fld id="{F855E4D2-B79E-41E5-B5B3-EA5ABB1090A0}" type="slidenum">
              <a:rPr lang="en-US" smtClean="0"/>
              <a:pPr>
                <a:defRPr/>
              </a:pPr>
              <a:t>6</a:t>
            </a:fld>
            <a:endParaRPr lang="en-US"/>
          </a:p>
        </p:txBody>
      </p:sp>
    </p:spTree>
    <p:extLst>
      <p:ext uri="{BB962C8B-B14F-4D97-AF65-F5344CB8AC3E}">
        <p14:creationId xmlns:p14="http://schemas.microsoft.com/office/powerpoint/2010/main" val="3811916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55E4D2-B79E-41E5-B5B3-EA5ABB1090A0}" type="slidenum">
              <a:rPr lang="en-US" smtClean="0"/>
              <a:pPr>
                <a:defRPr/>
              </a:pPr>
              <a:t>7</a:t>
            </a:fld>
            <a:endParaRPr lang="en-US"/>
          </a:p>
        </p:txBody>
      </p:sp>
    </p:spTree>
    <p:extLst>
      <p:ext uri="{BB962C8B-B14F-4D97-AF65-F5344CB8AC3E}">
        <p14:creationId xmlns:p14="http://schemas.microsoft.com/office/powerpoint/2010/main" val="2132503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err="1" smtClean="0">
                <a:solidFill>
                  <a:schemeClr val="tx1"/>
                </a:solidFill>
                <a:latin typeface="+mn-lt"/>
                <a:ea typeface="+mn-ea"/>
                <a:cs typeface="+mn-cs"/>
              </a:rPr>
              <a:t>DOT&amp;PF</a:t>
            </a:r>
            <a:r>
              <a:rPr lang="en-US" sz="1200" b="0" i="0" u="none" strike="noStrike" kern="1200" baseline="0" dirty="0" smtClean="0">
                <a:solidFill>
                  <a:schemeClr val="tx1"/>
                </a:solidFill>
                <a:latin typeface="+mn-lt"/>
                <a:ea typeface="+mn-ea"/>
                <a:cs typeface="+mn-cs"/>
              </a:rPr>
              <a:t> provided crash data for the approximately 30 miles of the Glenn Highway corridor between Airport Heights (</a:t>
            </a:r>
            <a:r>
              <a:rPr lang="en-US" sz="1200" b="0" i="0" u="none" strike="noStrike" kern="1200" baseline="0" dirty="0" err="1" smtClean="0">
                <a:solidFill>
                  <a:schemeClr val="tx1"/>
                </a:solidFill>
                <a:latin typeface="+mn-lt"/>
                <a:ea typeface="+mn-ea"/>
                <a:cs typeface="+mn-cs"/>
              </a:rPr>
              <a:t>milepoint</a:t>
            </a:r>
            <a:r>
              <a:rPr lang="en-US" sz="1200" b="0" i="0" u="none" strike="noStrike" kern="1200" baseline="0" dirty="0" smtClean="0">
                <a:solidFill>
                  <a:schemeClr val="tx1"/>
                </a:solidFill>
                <a:latin typeface="+mn-lt"/>
                <a:ea typeface="+mn-ea"/>
                <a:cs typeface="+mn-cs"/>
              </a:rPr>
              <a:t> 0.0) and the end of the Municipality of Anchorage (MOA,</a:t>
            </a:r>
          </a:p>
          <a:p>
            <a:r>
              <a:rPr lang="en-US" sz="1200" b="0" i="0" u="none" strike="noStrike" kern="1200" baseline="0" dirty="0" err="1" smtClean="0">
                <a:solidFill>
                  <a:schemeClr val="tx1"/>
                </a:solidFill>
                <a:latin typeface="+mn-lt"/>
                <a:ea typeface="+mn-ea"/>
                <a:cs typeface="+mn-cs"/>
              </a:rPr>
              <a:t>Milepoint</a:t>
            </a:r>
            <a:r>
              <a:rPr lang="en-US" sz="1200" b="0" i="0" u="none" strike="noStrike" kern="1200" baseline="0" dirty="0" smtClean="0">
                <a:solidFill>
                  <a:schemeClr val="tx1"/>
                </a:solidFill>
                <a:latin typeface="+mn-lt"/>
                <a:ea typeface="+mn-ea"/>
                <a:cs typeface="+mn-cs"/>
              </a:rPr>
              <a:t> 29.1) </a:t>
            </a:r>
          </a:p>
          <a:p>
            <a:r>
              <a:rPr lang="en-US" sz="1200" b="0" i="0" u="none" strike="noStrike" kern="1200" baseline="0" dirty="0" smtClean="0">
                <a:solidFill>
                  <a:schemeClr val="tx1"/>
                </a:solidFill>
                <a:latin typeface="+mn-lt"/>
                <a:ea typeface="+mn-ea"/>
                <a:cs typeface="+mn-cs"/>
              </a:rPr>
              <a:t>• Between 2005 and 2014, there were 18 fatal crashes in the study area. Fatal crashes occur</a:t>
            </a:r>
          </a:p>
          <a:p>
            <a:r>
              <a:rPr lang="en-US" sz="1200" b="0" i="0" u="none" strike="noStrike" kern="1200" baseline="0" dirty="0" smtClean="0">
                <a:solidFill>
                  <a:schemeClr val="tx1"/>
                </a:solidFill>
                <a:latin typeface="+mn-lt"/>
                <a:ea typeface="+mn-ea"/>
                <a:cs typeface="+mn-cs"/>
              </a:rPr>
              <a:t>throughout the study area, and do not appear to be concentrated at any specific location.</a:t>
            </a:r>
          </a:p>
          <a:p>
            <a:r>
              <a:rPr lang="en-US" sz="1200" b="0" i="0" u="none" strike="noStrike" kern="1200" baseline="0" dirty="0" smtClean="0">
                <a:solidFill>
                  <a:schemeClr val="tx1"/>
                </a:solidFill>
                <a:latin typeface="+mn-lt"/>
                <a:ea typeface="+mn-ea"/>
                <a:cs typeface="+mn-cs"/>
              </a:rPr>
              <a:t>Around 40% of the fatal crashes were related to vehicles running off of the road.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Weather appears to have a significant impact on the number of crashes, with more</a:t>
            </a:r>
          </a:p>
          <a:p>
            <a:r>
              <a:rPr lang="en-US" sz="1200" b="0" i="0" u="none" strike="noStrike" kern="1200" baseline="0" dirty="0" smtClean="0">
                <a:solidFill>
                  <a:schemeClr val="tx1"/>
                </a:solidFill>
                <a:latin typeface="+mn-lt"/>
                <a:ea typeface="+mn-ea"/>
                <a:cs typeface="+mn-cs"/>
              </a:rPr>
              <a:t>crashes occurring in months with more snow. Rain also appears to impact the number of</a:t>
            </a:r>
          </a:p>
          <a:p>
            <a:r>
              <a:rPr lang="en-US" sz="1200" b="0" i="0" u="none" strike="noStrike" kern="1200" baseline="0" dirty="0" smtClean="0">
                <a:solidFill>
                  <a:schemeClr val="tx1"/>
                </a:solidFill>
                <a:latin typeface="+mn-lt"/>
                <a:ea typeface="+mn-ea"/>
                <a:cs typeface="+mn-cs"/>
              </a:rPr>
              <a:t>crashes, with more crashes occurring in months with more rain.</a:t>
            </a:r>
            <a:endParaRPr lang="en-US" dirty="0"/>
          </a:p>
        </p:txBody>
      </p:sp>
      <p:sp>
        <p:nvSpPr>
          <p:cNvPr id="4" name="Slide Number Placeholder 3"/>
          <p:cNvSpPr>
            <a:spLocks noGrp="1"/>
          </p:cNvSpPr>
          <p:nvPr>
            <p:ph type="sldNum" sz="quarter" idx="10"/>
          </p:nvPr>
        </p:nvSpPr>
        <p:spPr/>
        <p:txBody>
          <a:bodyPr/>
          <a:lstStyle/>
          <a:p>
            <a:pPr>
              <a:defRPr/>
            </a:pPr>
            <a:fld id="{F855E4D2-B79E-41E5-B5B3-EA5ABB1090A0}" type="slidenum">
              <a:rPr lang="en-US" smtClean="0"/>
              <a:pPr>
                <a:defRPr/>
              </a:pPr>
              <a:t>8</a:t>
            </a:fld>
            <a:endParaRPr lang="en-US"/>
          </a:p>
        </p:txBody>
      </p:sp>
    </p:spTree>
    <p:extLst>
      <p:ext uri="{BB962C8B-B14F-4D97-AF65-F5344CB8AC3E}">
        <p14:creationId xmlns:p14="http://schemas.microsoft.com/office/powerpoint/2010/main" val="1520624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Metro</a:t>
            </a:r>
            <a:r>
              <a:rPr lang="en-US" baseline="0" dirty="0" smtClean="0"/>
              <a:t> quest survey was available online from 2/5/2018 to 4/2/2018 </a:t>
            </a:r>
          </a:p>
          <a:p>
            <a:r>
              <a:rPr lang="en-US" baseline="0" dirty="0" smtClean="0"/>
              <a:t>We had about 1500 responses before the bridge strike on March 21</a:t>
            </a:r>
          </a:p>
          <a:p>
            <a:r>
              <a:rPr lang="en-US" baseline="0" dirty="0" smtClean="0"/>
              <a:t>the survey was extended to capture peoples thoughts and concerns - Over 3000 additional responses were provided</a:t>
            </a:r>
          </a:p>
          <a:p>
            <a:endParaRPr lang="en-US" baseline="0" dirty="0" smtClean="0"/>
          </a:p>
          <a:p>
            <a:r>
              <a:rPr lang="en-US" baseline="0" dirty="0" smtClean="0"/>
              <a:t>Concerns before and after the incident were similar in nature</a:t>
            </a:r>
          </a:p>
          <a:p>
            <a:endParaRPr lang="en-US" baseline="0" dirty="0" smtClean="0"/>
          </a:p>
          <a:p>
            <a:r>
              <a:rPr lang="en-US" sz="1200" b="0" i="0" u="none" strike="noStrike" kern="1200" baseline="0" dirty="0" smtClean="0">
                <a:solidFill>
                  <a:schemeClr val="tx1"/>
                </a:solidFill>
                <a:latin typeface="+mn-lt"/>
                <a:ea typeface="+mn-ea"/>
                <a:cs typeface="+mn-cs"/>
              </a:rPr>
              <a:t>In most incidents, the first agency to coordinate and make decisions is </a:t>
            </a:r>
            <a:r>
              <a:rPr lang="en-US" sz="1200" b="0" i="0" u="none" strike="noStrike" kern="1200" baseline="0" dirty="0" err="1" smtClean="0">
                <a:solidFill>
                  <a:schemeClr val="tx1"/>
                </a:solidFill>
                <a:latin typeface="+mn-lt"/>
                <a:ea typeface="+mn-ea"/>
                <a:cs typeface="+mn-cs"/>
              </a:rPr>
              <a:t>APD</a:t>
            </a:r>
            <a:r>
              <a:rPr lang="en-US" sz="1200" b="0" i="0" u="none" strike="noStrike" kern="1200" baseline="0" dirty="0" smtClean="0">
                <a:solidFill>
                  <a:schemeClr val="tx1"/>
                </a:solidFill>
                <a:latin typeface="+mn-lt"/>
                <a:ea typeface="+mn-ea"/>
                <a:cs typeface="+mn-cs"/>
              </a:rPr>
              <a:t>. </a:t>
            </a:r>
          </a:p>
          <a:p>
            <a:r>
              <a:rPr lang="en-US" sz="1200" b="0" i="0" u="none" strike="noStrike" kern="1200" baseline="0" dirty="0" err="1" smtClean="0">
                <a:solidFill>
                  <a:schemeClr val="tx1"/>
                </a:solidFill>
                <a:latin typeface="+mn-lt"/>
                <a:ea typeface="+mn-ea"/>
                <a:cs typeface="+mn-cs"/>
              </a:rPr>
              <a:t>APD</a:t>
            </a:r>
            <a:r>
              <a:rPr lang="en-US" sz="1200" b="0" i="0" u="none" strike="noStrike" kern="1200" baseline="0" dirty="0" smtClean="0">
                <a:solidFill>
                  <a:schemeClr val="tx1"/>
                </a:solidFill>
                <a:latin typeface="+mn-lt"/>
                <a:ea typeface="+mn-ea"/>
                <a:cs typeface="+mn-cs"/>
              </a:rPr>
              <a:t> assesses the situation and then determines which agencies need to be dispatched to assist. </a:t>
            </a:r>
          </a:p>
          <a:p>
            <a:r>
              <a:rPr lang="en-US" sz="1200" b="0" i="0" u="none" strike="noStrike" kern="1200" baseline="0" dirty="0" err="1" smtClean="0">
                <a:solidFill>
                  <a:schemeClr val="tx1"/>
                </a:solidFill>
                <a:latin typeface="+mn-lt"/>
                <a:ea typeface="+mn-ea"/>
                <a:cs typeface="+mn-cs"/>
              </a:rPr>
              <a:t>APD</a:t>
            </a:r>
            <a:r>
              <a:rPr lang="en-US" sz="1200" b="0" i="0" u="none" strike="noStrike" kern="1200" baseline="0" dirty="0" smtClean="0">
                <a:solidFill>
                  <a:schemeClr val="tx1"/>
                </a:solidFill>
                <a:latin typeface="+mn-lt"/>
                <a:ea typeface="+mn-ea"/>
                <a:cs typeface="+mn-cs"/>
              </a:rPr>
              <a:t> is also the main channel to the public via </a:t>
            </a:r>
            <a:r>
              <a:rPr lang="en-US" sz="1200" b="0" i="0" u="none" strike="noStrike" kern="1200" baseline="0" dirty="0" err="1" smtClean="0">
                <a:solidFill>
                  <a:schemeClr val="tx1"/>
                </a:solidFill>
                <a:latin typeface="+mn-lt"/>
                <a:ea typeface="+mn-ea"/>
                <a:cs typeface="+mn-cs"/>
              </a:rPr>
              <a:t>Nixle</a:t>
            </a:r>
            <a:r>
              <a:rPr lang="en-US" sz="1200" b="0" i="0" u="none" strike="noStrike" kern="1200" baseline="0" dirty="0" smtClean="0">
                <a:solidFill>
                  <a:schemeClr val="tx1"/>
                </a:solidFill>
                <a:latin typeface="+mn-lt"/>
                <a:ea typeface="+mn-ea"/>
                <a:cs typeface="+mn-cs"/>
              </a:rPr>
              <a:t> alerts and the CMS. </a:t>
            </a:r>
          </a:p>
          <a:p>
            <a:r>
              <a:rPr lang="en-US" sz="1200" b="0" i="0" u="none" strike="noStrike" kern="1200" baseline="0" dirty="0" smtClean="0">
                <a:solidFill>
                  <a:schemeClr val="tx1"/>
                </a:solidFill>
                <a:latin typeface="+mn-lt"/>
                <a:ea typeface="+mn-ea"/>
                <a:cs typeface="+mn-cs"/>
              </a:rPr>
              <a:t>At this time, there is no formalized incident management plan that includes all potentially affected stakeholders.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855E4D2-B79E-41E5-B5B3-EA5ABB1090A0}" type="slidenum">
              <a:rPr lang="en-US" smtClean="0"/>
              <a:pPr>
                <a:defRPr/>
              </a:pPr>
              <a:t>9</a:t>
            </a:fld>
            <a:endParaRPr lang="en-US"/>
          </a:p>
        </p:txBody>
      </p:sp>
    </p:spTree>
    <p:extLst>
      <p:ext uri="{BB962C8B-B14F-4D97-AF65-F5344CB8AC3E}">
        <p14:creationId xmlns:p14="http://schemas.microsoft.com/office/powerpoint/2010/main" val="831060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i="0" u="none" strike="noStrike" kern="1200" baseline="0" dirty="0" smtClean="0">
                <a:solidFill>
                  <a:schemeClr val="tx1"/>
                </a:solidFill>
                <a:latin typeface="+mn-lt"/>
                <a:ea typeface="+mn-ea"/>
                <a:cs typeface="+mn-cs"/>
              </a:rPr>
              <a:t>A – Improve Safety</a:t>
            </a:r>
          </a:p>
          <a:p>
            <a:r>
              <a:rPr lang="en-US" sz="1200" b="0" i="0" u="none" strike="noStrike" kern="1200" baseline="0" dirty="0" smtClean="0">
                <a:solidFill>
                  <a:schemeClr val="tx1"/>
                </a:solidFill>
                <a:latin typeface="+mn-lt"/>
                <a:ea typeface="+mn-ea"/>
                <a:cs typeface="+mn-cs"/>
              </a:rPr>
              <a:t>• Reduce the occurrence of vehicular crashes</a:t>
            </a:r>
          </a:p>
          <a:p>
            <a:r>
              <a:rPr lang="en-US" sz="1200" b="0" i="0" u="none" strike="noStrike" kern="1200" baseline="0" dirty="0" smtClean="0">
                <a:solidFill>
                  <a:schemeClr val="tx1"/>
                </a:solidFill>
                <a:latin typeface="+mn-lt"/>
                <a:ea typeface="+mn-ea"/>
                <a:cs typeface="+mn-cs"/>
              </a:rPr>
              <a:t>• Reduce secondary crashes</a:t>
            </a:r>
          </a:p>
          <a:p>
            <a:r>
              <a:rPr lang="en-US" sz="1200" b="0" i="0" u="none" strike="noStrike" kern="1200" baseline="0" dirty="0" smtClean="0">
                <a:solidFill>
                  <a:schemeClr val="tx1"/>
                </a:solidFill>
                <a:latin typeface="+mn-lt"/>
                <a:ea typeface="+mn-ea"/>
                <a:cs typeface="+mn-cs"/>
              </a:rPr>
              <a:t>• Reduce vulnerability and increase resiliency of transportation infrastructure from natural hazards and disasters</a:t>
            </a:r>
          </a:p>
          <a:p>
            <a:r>
              <a:rPr lang="en-US" sz="1200" b="1" i="0" u="none" strike="noStrike" kern="1200" baseline="0" dirty="0" smtClean="0">
                <a:solidFill>
                  <a:schemeClr val="tx1"/>
                </a:solidFill>
                <a:latin typeface="+mn-lt"/>
                <a:ea typeface="+mn-ea"/>
                <a:cs typeface="+mn-cs"/>
              </a:rPr>
              <a:t>B – Improve Mobility </a:t>
            </a:r>
          </a:p>
          <a:p>
            <a:r>
              <a:rPr lang="en-US" sz="1200" b="0" i="0" u="none" strike="noStrike" kern="1200" baseline="0" dirty="0" smtClean="0">
                <a:solidFill>
                  <a:schemeClr val="tx1"/>
                </a:solidFill>
                <a:latin typeface="+mn-lt"/>
                <a:ea typeface="+mn-ea"/>
                <a:cs typeface="+mn-cs"/>
              </a:rPr>
              <a:t>• Reduce travel times and delays</a:t>
            </a:r>
          </a:p>
          <a:p>
            <a:r>
              <a:rPr lang="en-US" sz="1200" b="0" i="0" u="none" strike="noStrike" kern="1200" baseline="0" dirty="0" smtClean="0">
                <a:solidFill>
                  <a:schemeClr val="tx1"/>
                </a:solidFill>
                <a:latin typeface="+mn-lt"/>
                <a:ea typeface="+mn-ea"/>
                <a:cs typeface="+mn-cs"/>
              </a:rPr>
              <a:t>• Improve travel time reliability</a:t>
            </a:r>
          </a:p>
          <a:p>
            <a:r>
              <a:rPr lang="en-US" sz="1200" b="0" i="0" u="none" strike="noStrike" kern="1200" baseline="0" dirty="0" smtClean="0">
                <a:solidFill>
                  <a:schemeClr val="tx1"/>
                </a:solidFill>
                <a:latin typeface="+mn-lt"/>
                <a:ea typeface="+mn-ea"/>
                <a:cs typeface="+mn-cs"/>
              </a:rPr>
              <a:t>• Reduce delays due to work-zones and planned special events</a:t>
            </a:r>
          </a:p>
          <a:p>
            <a:r>
              <a:rPr lang="en-US" sz="1200" b="0" i="0" u="none" strike="noStrike" kern="1200" baseline="0" dirty="0" smtClean="0">
                <a:solidFill>
                  <a:schemeClr val="tx1"/>
                </a:solidFill>
                <a:latin typeface="+mn-lt"/>
                <a:ea typeface="+mn-ea"/>
                <a:cs typeface="+mn-cs"/>
              </a:rPr>
              <a:t>• Promote transit use</a:t>
            </a:r>
          </a:p>
          <a:p>
            <a:r>
              <a:rPr lang="en-US" sz="1200" b="0" i="0" u="none" strike="noStrike" kern="1200" baseline="0" dirty="0" smtClean="0">
                <a:solidFill>
                  <a:schemeClr val="tx1"/>
                </a:solidFill>
                <a:latin typeface="+mn-lt"/>
                <a:ea typeface="+mn-ea"/>
                <a:cs typeface="+mn-cs"/>
              </a:rPr>
              <a:t>• Promote environmentally friendly, affordable transportation solutions</a:t>
            </a:r>
          </a:p>
          <a:p>
            <a:r>
              <a:rPr lang="en-US" sz="1200" b="1" i="0" u="none" strike="noStrike" kern="1200" baseline="0" dirty="0" smtClean="0">
                <a:solidFill>
                  <a:schemeClr val="tx1"/>
                </a:solidFill>
                <a:latin typeface="+mn-lt"/>
                <a:ea typeface="+mn-ea"/>
                <a:cs typeface="+mn-cs"/>
              </a:rPr>
              <a:t>C – Improve Incident and Emergency Management</a:t>
            </a:r>
          </a:p>
          <a:p>
            <a:r>
              <a:rPr lang="en-US" sz="1200" b="0" i="0" u="none" strike="noStrike" kern="1200" baseline="0" dirty="0" smtClean="0">
                <a:solidFill>
                  <a:schemeClr val="tx1"/>
                </a:solidFill>
                <a:latin typeface="+mn-lt"/>
                <a:ea typeface="+mn-ea"/>
                <a:cs typeface="+mn-cs"/>
              </a:rPr>
              <a:t>• Reduce incident response and clearance times</a:t>
            </a:r>
          </a:p>
          <a:p>
            <a:r>
              <a:rPr lang="en-US" sz="1200" b="0" i="0" u="none" strike="noStrike" kern="1200" baseline="0" dirty="0" smtClean="0">
                <a:solidFill>
                  <a:schemeClr val="tx1"/>
                </a:solidFill>
                <a:latin typeface="+mn-lt"/>
                <a:ea typeface="+mn-ea"/>
                <a:cs typeface="+mn-cs"/>
              </a:rPr>
              <a:t>• Improve communication and coordination among agencies and stakeholders</a:t>
            </a:r>
          </a:p>
          <a:p>
            <a:r>
              <a:rPr lang="en-US" sz="1200" b="0" i="0" u="none" strike="noStrike" kern="1200" baseline="0" dirty="0" smtClean="0">
                <a:solidFill>
                  <a:schemeClr val="tx1"/>
                </a:solidFill>
                <a:latin typeface="+mn-lt"/>
                <a:ea typeface="+mn-ea"/>
                <a:cs typeface="+mn-cs"/>
              </a:rPr>
              <a:t>• Enhance coordination of regional emergency management</a:t>
            </a:r>
          </a:p>
          <a:p>
            <a:r>
              <a:rPr lang="en-US" sz="1200" b="1" i="0" u="none" strike="noStrike" kern="1200" baseline="0" dirty="0" smtClean="0">
                <a:solidFill>
                  <a:schemeClr val="tx1"/>
                </a:solidFill>
                <a:latin typeface="+mn-lt"/>
                <a:ea typeface="+mn-ea"/>
                <a:cs typeface="+mn-cs"/>
              </a:rPr>
              <a:t>D – Improve Information Sharing</a:t>
            </a:r>
          </a:p>
          <a:p>
            <a:r>
              <a:rPr lang="en-US" sz="1200" b="0" i="0" u="none" strike="noStrike" kern="1200" baseline="0" dirty="0" smtClean="0">
                <a:solidFill>
                  <a:schemeClr val="tx1"/>
                </a:solidFill>
                <a:latin typeface="+mn-lt"/>
                <a:ea typeface="+mn-ea"/>
                <a:cs typeface="+mn-cs"/>
              </a:rPr>
              <a:t>• Expand collection of real-time traffic and weather data</a:t>
            </a:r>
          </a:p>
          <a:p>
            <a:r>
              <a:rPr lang="en-US" sz="1200" b="0" i="0" u="none" strike="noStrike" kern="1200" baseline="0" dirty="0" smtClean="0">
                <a:solidFill>
                  <a:schemeClr val="tx1"/>
                </a:solidFill>
                <a:latin typeface="+mn-lt"/>
                <a:ea typeface="+mn-ea"/>
                <a:cs typeface="+mn-cs"/>
              </a:rPr>
              <a:t>• Improve day-to-day information exchange with regional operations partners</a:t>
            </a:r>
          </a:p>
          <a:p>
            <a:r>
              <a:rPr lang="en-US" sz="1200" b="0" i="0" u="none" strike="noStrike" kern="1200" baseline="0" dirty="0" smtClean="0">
                <a:solidFill>
                  <a:schemeClr val="tx1"/>
                </a:solidFill>
                <a:latin typeface="+mn-lt"/>
                <a:ea typeface="+mn-ea"/>
                <a:cs typeface="+mn-cs"/>
              </a:rPr>
              <a:t>• Provide proactive, timely, and accurate information to travelers</a:t>
            </a:r>
          </a:p>
          <a:p>
            <a:r>
              <a:rPr lang="en-US" sz="1200" b="0" i="0" u="none" strike="noStrike" kern="1200" baseline="0" dirty="0" smtClean="0">
                <a:solidFill>
                  <a:schemeClr val="tx1"/>
                </a:solidFill>
                <a:latin typeface="+mn-lt"/>
                <a:ea typeface="+mn-ea"/>
                <a:cs typeface="+mn-cs"/>
              </a:rPr>
              <a:t>• Make traveler information widely available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855E4D2-B79E-41E5-B5B3-EA5ABB1090A0}" type="slidenum">
              <a:rPr lang="en-US" smtClean="0"/>
              <a:pPr>
                <a:defRPr/>
              </a:pPr>
              <a:t>10</a:t>
            </a:fld>
            <a:endParaRPr lang="en-US"/>
          </a:p>
        </p:txBody>
      </p:sp>
    </p:spTree>
    <p:extLst>
      <p:ext uri="{BB962C8B-B14F-4D97-AF65-F5344CB8AC3E}">
        <p14:creationId xmlns:p14="http://schemas.microsoft.com/office/powerpoint/2010/main" val="1561053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55E4D2-B79E-41E5-B5B3-EA5ABB1090A0}" type="slidenum">
              <a:rPr lang="en-US" smtClean="0"/>
              <a:pPr>
                <a:defRPr/>
              </a:pPr>
              <a:t>11</a:t>
            </a:fld>
            <a:endParaRPr lang="en-US"/>
          </a:p>
        </p:txBody>
      </p:sp>
    </p:spTree>
    <p:extLst>
      <p:ext uri="{BB962C8B-B14F-4D97-AF65-F5344CB8AC3E}">
        <p14:creationId xmlns:p14="http://schemas.microsoft.com/office/powerpoint/2010/main" val="26092024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4"/>
            <a:ext cx="9144000" cy="6853431"/>
          </a:xfrm>
          <a:prstGeom prst="rect">
            <a:avLst/>
          </a:prstGeom>
        </p:spPr>
      </p:pic>
      <p:sp>
        <p:nvSpPr>
          <p:cNvPr id="14" name="Footer Placeholder 3"/>
          <p:cNvSpPr txBox="1">
            <a:spLocks/>
          </p:cNvSpPr>
          <p:nvPr userDrawn="1"/>
        </p:nvSpPr>
        <p:spPr>
          <a:xfrm>
            <a:off x="247650" y="6583680"/>
            <a:ext cx="8896350" cy="274320"/>
          </a:xfrm>
          <a:prstGeom prst="rect">
            <a:avLst/>
          </a:prstGeom>
          <a:gradFill flip="none" rotWithShape="1">
            <a:gsLst>
              <a:gs pos="100000">
                <a:srgbClr val="FFFFFF">
                  <a:alpha val="50000"/>
                </a:srgbClr>
              </a:gs>
              <a:gs pos="0">
                <a:schemeClr val="bg1"/>
              </a:gs>
              <a:gs pos="0">
                <a:schemeClr val="bg1">
                  <a:alpha val="0"/>
                </a:schemeClr>
              </a:gs>
            </a:gsLst>
            <a:lin ang="0" scaled="1"/>
            <a:tileRect/>
          </a:gradFill>
        </p:spPr>
        <p:txBody>
          <a:bodyPr vert="horz" lIns="91440" tIns="45720" rIns="91440" bIns="45720" rtlCol="0" anchor="ctr"/>
          <a:lstStyle>
            <a:defPPr>
              <a:defRPr lang="en-US"/>
            </a:defPPr>
            <a:lvl1pPr algn="ctr" rtl="0" fontAlgn="auto">
              <a:spcBef>
                <a:spcPts val="0"/>
              </a:spcBef>
              <a:spcAft>
                <a:spcPts val="0"/>
              </a:spcAft>
              <a:defRPr sz="1200" b="0" kern="1200">
                <a:solidFill>
                  <a:schemeClr val="bg1"/>
                </a:solidFill>
                <a:latin typeface="+mj-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r">
              <a:defRPr/>
            </a:pPr>
            <a:r>
              <a:rPr lang="en-US" sz="1200" b="0" i="0" dirty="0" smtClean="0">
                <a:solidFill>
                  <a:schemeClr val="tx1">
                    <a:lumMod val="85000"/>
                    <a:lumOff val="15000"/>
                  </a:schemeClr>
                </a:solidFill>
              </a:rPr>
              <a:t>Our </a:t>
            </a:r>
            <a:r>
              <a:rPr lang="en-US" sz="1200" b="0" i="0" baseline="0" dirty="0" smtClean="0">
                <a:solidFill>
                  <a:schemeClr val="tx1">
                    <a:lumMod val="85000"/>
                    <a:lumOff val="15000"/>
                  </a:schemeClr>
                </a:solidFill>
              </a:rPr>
              <a:t>mission is to </a:t>
            </a:r>
            <a:r>
              <a:rPr lang="en-US" sz="1200" b="1" i="1" dirty="0" smtClean="0">
                <a:solidFill>
                  <a:schemeClr val="tx1">
                    <a:lumMod val="85000"/>
                    <a:lumOff val="15000"/>
                  </a:schemeClr>
                </a:solidFill>
              </a:rPr>
              <a:t>Keep Alaska Moving</a:t>
            </a:r>
            <a:r>
              <a:rPr lang="en-US" sz="1200" b="1" dirty="0" smtClean="0">
                <a:solidFill>
                  <a:schemeClr val="tx1">
                    <a:lumMod val="85000"/>
                    <a:lumOff val="15000"/>
                  </a:schemeClr>
                </a:solidFill>
              </a:rPr>
              <a:t> </a:t>
            </a:r>
            <a:r>
              <a:rPr lang="en-US" sz="1200" dirty="0" smtClean="0">
                <a:solidFill>
                  <a:schemeClr val="tx1">
                    <a:lumMod val="85000"/>
                    <a:lumOff val="15000"/>
                  </a:schemeClr>
                </a:solidFill>
              </a:rPr>
              <a:t>through service and infrastructure.</a:t>
            </a:r>
            <a:endParaRPr lang="en-US" sz="1200" dirty="0">
              <a:solidFill>
                <a:schemeClr val="tx1">
                  <a:lumMod val="85000"/>
                  <a:lumOff val="15000"/>
                </a:schemeClr>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7200" y="2209800"/>
            <a:ext cx="990600" cy="990600"/>
          </a:xfrm>
          <a:prstGeom prst="rect">
            <a:avLst/>
          </a:prstGeom>
        </p:spPr>
      </p:pic>
      <p:sp>
        <p:nvSpPr>
          <p:cNvPr id="17" name="Title 1"/>
          <p:cNvSpPr txBox="1">
            <a:spLocks/>
          </p:cNvSpPr>
          <p:nvPr userDrawn="1"/>
        </p:nvSpPr>
        <p:spPr>
          <a:xfrm>
            <a:off x="2590800" y="3200400"/>
            <a:ext cx="6553200" cy="990600"/>
          </a:xfrm>
          <a:prstGeom prst="rect">
            <a:avLst/>
          </a:prstGeom>
          <a:noFill/>
        </p:spPr>
        <p:txBody>
          <a:bodyPr/>
          <a:lstStyle>
            <a:lvl1pPr>
              <a:defRPr sz="3100" baseline="0">
                <a:ln w="12700">
                  <a:solidFill>
                    <a:schemeClr val="tx1"/>
                  </a:solidFill>
                </a:ln>
                <a:gradFill>
                  <a:gsLst>
                    <a:gs pos="0">
                      <a:schemeClr val="bg1"/>
                    </a:gs>
                    <a:gs pos="66000">
                      <a:schemeClr val="accent1">
                        <a:tint val="23500"/>
                        <a:satMod val="160000"/>
                      </a:schemeClr>
                    </a:gs>
                  </a:gsLst>
                  <a:lin ang="5400000" scaled="0"/>
                </a:gradFill>
                <a:effectLst>
                  <a:outerShdw blurRad="50800" dist="38100" dir="2700000" algn="tl" rotWithShape="0">
                    <a:prstClr val="black">
                      <a:alpha val="40000"/>
                    </a:prstClr>
                  </a:outerShdw>
                </a:effectLst>
                <a:latin typeface="Arial Black" pitchFamily="34" charset="0"/>
              </a:defRPr>
            </a:lvl1pPr>
          </a:lstStyle>
          <a:p>
            <a:pPr algn="r" fontAlgn="auto">
              <a:spcAft>
                <a:spcPts val="0"/>
              </a:spcAft>
              <a:defRPr/>
            </a:pPr>
            <a:r>
              <a:rPr lang="en-US" sz="2700" dirty="0" smtClean="0">
                <a:ln w="12700">
                  <a:noFill/>
                </a:ln>
                <a:solidFill>
                  <a:srgbClr val="4A4646"/>
                </a:solidFill>
                <a:effectLst/>
                <a:ea typeface="+mj-ea"/>
                <a:cs typeface="+mj-cs"/>
              </a:rPr>
              <a:t>Alaska Department of Transportation &amp; Public Facilities</a:t>
            </a:r>
            <a:endParaRPr lang="en-US" sz="2700" dirty="0">
              <a:ln w="12700">
                <a:noFill/>
              </a:ln>
              <a:solidFill>
                <a:srgbClr val="4A4646"/>
              </a:solidFill>
              <a:effectLst/>
              <a:ea typeface="+mj-ea"/>
              <a:cs typeface="+mj-cs"/>
            </a:endParaRPr>
          </a:p>
        </p:txBody>
      </p:sp>
    </p:spTree>
    <p:extLst>
      <p:ext uri="{BB962C8B-B14F-4D97-AF65-F5344CB8AC3E}">
        <p14:creationId xmlns:p14="http://schemas.microsoft.com/office/powerpoint/2010/main" val="2126119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title bar">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85850"/>
          </a:xfrm>
          <a:prstGeom prst="rect">
            <a:avLst/>
          </a:prstGeom>
        </p:spPr>
      </p:pic>
      <p:sp>
        <p:nvSpPr>
          <p:cNvPr id="19" name="Title 1"/>
          <p:cNvSpPr>
            <a:spLocks noGrp="1"/>
          </p:cNvSpPr>
          <p:nvPr>
            <p:ph type="title"/>
          </p:nvPr>
        </p:nvSpPr>
        <p:spPr>
          <a:xfrm>
            <a:off x="0" y="0"/>
            <a:ext cx="9144000" cy="1085850"/>
          </a:xfrm>
          <a:noFill/>
        </p:spPr>
        <p:txBody>
          <a:bodyPr/>
          <a:lstStyle>
            <a:lvl1pPr>
              <a:defRPr>
                <a:solidFill>
                  <a:schemeClr val="tx1">
                    <a:lumMod val="75000"/>
                    <a:lumOff val="25000"/>
                  </a:schemeClr>
                </a:solidFill>
              </a:defRPr>
            </a:lvl1pPr>
          </a:lstStyle>
          <a:p>
            <a:r>
              <a:rPr lang="en-US" dirty="0" smtClean="0"/>
              <a:t>Click to edit Master title style</a:t>
            </a:r>
            <a:endParaRPr lang="en-US" dirty="0"/>
          </a:p>
        </p:txBody>
      </p:sp>
      <p:sp>
        <p:nvSpPr>
          <p:cNvPr id="21" name="Slide Number Placeholder 4"/>
          <p:cNvSpPr txBox="1">
            <a:spLocks/>
          </p:cNvSpPr>
          <p:nvPr userDrawn="1"/>
        </p:nvSpPr>
        <p:spPr>
          <a:xfrm>
            <a:off x="8458200" y="6675120"/>
            <a:ext cx="685800" cy="182880"/>
          </a:xfrm>
          <a:prstGeom prst="rect">
            <a:avLst/>
          </a:prstGeom>
        </p:spPr>
        <p:txBody>
          <a:bodyPr vert="horz" lIns="91440" tIns="45720" rIns="91440" bIns="45720" rtlCol="0" anchor="ctr"/>
          <a:lstStyle>
            <a:defPPr>
              <a:defRPr lang="en-US"/>
            </a:defPPr>
            <a:lvl1pPr algn="r" rtl="0" fontAlgn="auto">
              <a:spcBef>
                <a:spcPts val="0"/>
              </a:spcBef>
              <a:spcAft>
                <a:spcPts val="0"/>
              </a:spcAft>
              <a:defRPr sz="800" kern="1200">
                <a:solidFill>
                  <a:schemeClr val="bg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0DFB3D18-987C-4A6B-9D8A-0028CE06E048}" type="slidenum">
              <a:rPr lang="en-US" smtClean="0"/>
              <a:pPr>
                <a:defRPr/>
              </a:pPr>
              <a:t>‹#›</a:t>
            </a:fld>
            <a:endParaRPr lang="en-US" dirty="0"/>
          </a:p>
        </p:txBody>
      </p:sp>
      <p:sp>
        <p:nvSpPr>
          <p:cNvPr id="5" name="Text Placeholder 2"/>
          <p:cNvSpPr>
            <a:spLocks noGrp="1"/>
          </p:cNvSpPr>
          <p:nvPr>
            <p:ph idx="1"/>
          </p:nvPr>
        </p:nvSpPr>
        <p:spPr bwMode="auto">
          <a:xfrm>
            <a:off x="152400" y="1146048"/>
            <a:ext cx="8839200" cy="54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Slide Number Placeholder 3"/>
          <p:cNvSpPr>
            <a:spLocks noGrp="1"/>
          </p:cNvSpPr>
          <p:nvPr>
            <p:ph type="sldNum" sz="quarter" idx="10"/>
          </p:nvPr>
        </p:nvSpPr>
        <p:spPr/>
        <p:txBody>
          <a:bodyPr/>
          <a:lstStyle/>
          <a:p>
            <a:pPr>
              <a:defRPr/>
            </a:pPr>
            <a:fld id="{A98B6FD7-91B3-4D10-B688-973CF5EAA776}" type="slidenum">
              <a:rPr lang="en-US" smtClean="0"/>
              <a:pPr>
                <a:defRPr/>
              </a:pPr>
              <a:t>‹#›</a:t>
            </a:fld>
            <a:endParaRPr lang="en-US" dirty="0"/>
          </a:p>
        </p:txBody>
      </p:sp>
    </p:spTree>
    <p:extLst>
      <p:ext uri="{BB962C8B-B14F-4D97-AF65-F5344CB8AC3E}">
        <p14:creationId xmlns:p14="http://schemas.microsoft.com/office/powerpoint/2010/main" val="3407064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Slide Number Placeholder 4"/>
          <p:cNvSpPr txBox="1">
            <a:spLocks/>
          </p:cNvSpPr>
          <p:nvPr userDrawn="1"/>
        </p:nvSpPr>
        <p:spPr>
          <a:xfrm>
            <a:off x="8458200" y="6675120"/>
            <a:ext cx="685800" cy="182880"/>
          </a:xfrm>
          <a:prstGeom prst="rect">
            <a:avLst/>
          </a:prstGeom>
        </p:spPr>
        <p:txBody>
          <a:bodyPr vert="horz" lIns="91440" tIns="45720" rIns="91440" bIns="45720" rtlCol="0" anchor="ctr"/>
          <a:lstStyle>
            <a:defPPr>
              <a:defRPr lang="en-US"/>
            </a:defPPr>
            <a:lvl1pPr algn="r" rtl="0" fontAlgn="auto">
              <a:spcBef>
                <a:spcPts val="0"/>
              </a:spcBef>
              <a:spcAft>
                <a:spcPts val="0"/>
              </a:spcAft>
              <a:defRPr sz="800" kern="1200">
                <a:solidFill>
                  <a:schemeClr val="bg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0DFB3D18-987C-4A6B-9D8A-0028CE06E048}" type="slidenum">
              <a:rPr lang="en-US" smtClean="0"/>
              <a:pPr>
                <a:defRPr/>
              </a:pPr>
              <a:t>‹#›</a:t>
            </a:fld>
            <a:endParaRPr lang="en-US" dirty="0"/>
          </a:p>
        </p:txBody>
      </p:sp>
      <p:sp>
        <p:nvSpPr>
          <p:cNvPr id="9" name="Title 1"/>
          <p:cNvSpPr>
            <a:spLocks noGrp="1"/>
          </p:cNvSpPr>
          <p:nvPr>
            <p:ph type="title"/>
          </p:nvPr>
        </p:nvSpPr>
        <p:spPr>
          <a:xfrm>
            <a:off x="0" y="0"/>
            <a:ext cx="9144000" cy="1085850"/>
          </a:xfrm>
          <a:noFill/>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051857"/>
      </p:ext>
    </p:extLst>
  </p:cSld>
  <p:clrMapOvr>
    <a:masterClrMapping/>
  </p:clrMapOvr>
  <p:hf sldNum="0" hdr="0" ftr="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946648"/>
            <a:ext cx="9144000" cy="914400"/>
          </a:xfrm>
          <a:prstGeom prst="rect">
            <a:avLst/>
          </a:prstGeom>
        </p:spPr>
      </p:pic>
      <p:sp>
        <p:nvSpPr>
          <p:cNvPr id="1027" name="Title Placeholder 1"/>
          <p:cNvSpPr>
            <a:spLocks noGrp="1"/>
          </p:cNvSpPr>
          <p:nvPr>
            <p:ph type="title"/>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8" name="Text Placeholder 2"/>
          <p:cNvSpPr>
            <a:spLocks noGrp="1"/>
          </p:cNvSpPr>
          <p:nvPr>
            <p:ph type="body" idx="1"/>
          </p:nvPr>
        </p:nvSpPr>
        <p:spPr bwMode="auto">
          <a:xfrm>
            <a:off x="152400" y="917448"/>
            <a:ext cx="8839200" cy="563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6" name="Slide Number Placeholder 5"/>
          <p:cNvSpPr>
            <a:spLocks noGrp="1"/>
          </p:cNvSpPr>
          <p:nvPr>
            <p:ph type="sldNum" sz="quarter" idx="4"/>
          </p:nvPr>
        </p:nvSpPr>
        <p:spPr>
          <a:xfrm>
            <a:off x="8458200" y="6675120"/>
            <a:ext cx="685800" cy="182880"/>
          </a:xfrm>
          <a:prstGeom prst="rect">
            <a:avLst/>
          </a:prstGeom>
        </p:spPr>
        <p:txBody>
          <a:bodyPr vert="horz" lIns="91440" tIns="45720" rIns="91440" bIns="45720" rtlCol="0" anchor="ctr"/>
          <a:lstStyle>
            <a:lvl1pPr algn="r" fontAlgn="auto">
              <a:spcBef>
                <a:spcPts val="0"/>
              </a:spcBef>
              <a:spcAft>
                <a:spcPts val="0"/>
              </a:spcAft>
              <a:defRPr sz="800">
                <a:solidFill>
                  <a:schemeClr val="bg1"/>
                </a:solidFill>
                <a:latin typeface="Arial" pitchFamily="34" charset="0"/>
                <a:cs typeface="Arial" pitchFamily="34" charset="0"/>
              </a:defRPr>
            </a:lvl1pPr>
          </a:lstStyle>
          <a:p>
            <a:pPr>
              <a:defRPr/>
            </a:pPr>
            <a:fld id="{A98B6FD7-91B3-4D10-B688-973CF5EAA776}" type="slidenum">
              <a:rPr lang="en-US"/>
              <a:pPr>
                <a:defRPr/>
              </a:pPr>
              <a:t>‹#›</a:t>
            </a:fld>
            <a:endParaRPr lang="en-US" dirty="0"/>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288" y="6382512"/>
            <a:ext cx="457200" cy="457200"/>
          </a:xfrm>
          <a:prstGeom prst="rect">
            <a:avLst/>
          </a:prstGeom>
          <a:effectLst>
            <a:outerShdw blurRad="50800" dist="38100" dir="18900000" algn="bl" rotWithShape="0">
              <a:prstClr val="black">
                <a:alpha val="20000"/>
              </a:prstClr>
            </a:outerShdw>
          </a:effectLst>
        </p:spPr>
      </p:pic>
    </p:spTree>
  </p:cSld>
  <p:clrMap bg1="lt1" tx1="dk1" bg2="lt2" tx2="dk2" accent1="accent1" accent2="accent2" accent3="accent3" accent4="accent4" accent5="accent5" accent6="accent6" hlink="hlink" folHlink="folHlink"/>
  <p:sldLayoutIdLst>
    <p:sldLayoutId id="2147483687" r:id="rId1"/>
    <p:sldLayoutId id="2147483692" r:id="rId2"/>
    <p:sldLayoutId id="2147483694" r:id="rId3"/>
  </p:sldLayoutIdLst>
  <p:txStyles>
    <p:titleStyle>
      <a:lvl1pPr algn="ctr" rtl="0" eaLnBrk="1" fontAlgn="base" hangingPunct="1">
        <a:spcBef>
          <a:spcPct val="0"/>
        </a:spcBef>
        <a:spcAft>
          <a:spcPct val="0"/>
        </a:spcAft>
        <a:defRPr sz="3200" kern="1200">
          <a:solidFill>
            <a:schemeClr val="tx1">
              <a:lumMod val="75000"/>
              <a:lumOff val="25000"/>
            </a:schemeClr>
          </a:solidFill>
          <a:latin typeface="Arial Black" pitchFamily="34" charset="0"/>
          <a:ea typeface="+mj-ea"/>
          <a:cs typeface="+mj-cs"/>
        </a:defRPr>
      </a:lvl1pPr>
      <a:lvl2pPr algn="ctr" rtl="0" eaLnBrk="1" fontAlgn="base" hangingPunct="1">
        <a:spcBef>
          <a:spcPct val="0"/>
        </a:spcBef>
        <a:spcAft>
          <a:spcPct val="0"/>
        </a:spcAft>
        <a:defRPr sz="3800">
          <a:solidFill>
            <a:schemeClr val="tx1"/>
          </a:solidFill>
          <a:latin typeface="Arial Black" pitchFamily="34" charset="0"/>
        </a:defRPr>
      </a:lvl2pPr>
      <a:lvl3pPr algn="ctr" rtl="0" eaLnBrk="1" fontAlgn="base" hangingPunct="1">
        <a:spcBef>
          <a:spcPct val="0"/>
        </a:spcBef>
        <a:spcAft>
          <a:spcPct val="0"/>
        </a:spcAft>
        <a:defRPr sz="3800">
          <a:solidFill>
            <a:schemeClr val="tx1"/>
          </a:solidFill>
          <a:latin typeface="Arial Black" pitchFamily="34" charset="0"/>
        </a:defRPr>
      </a:lvl3pPr>
      <a:lvl4pPr algn="ctr" rtl="0" eaLnBrk="1" fontAlgn="base" hangingPunct="1">
        <a:spcBef>
          <a:spcPct val="0"/>
        </a:spcBef>
        <a:spcAft>
          <a:spcPct val="0"/>
        </a:spcAft>
        <a:defRPr sz="3800">
          <a:solidFill>
            <a:schemeClr val="tx1"/>
          </a:solidFill>
          <a:latin typeface="Arial Black" pitchFamily="34" charset="0"/>
        </a:defRPr>
      </a:lvl4pPr>
      <a:lvl5pPr algn="ctr" rtl="0" eaLnBrk="1" fontAlgn="base" hangingPunct="1">
        <a:spcBef>
          <a:spcPct val="0"/>
        </a:spcBef>
        <a:spcAft>
          <a:spcPct val="0"/>
        </a:spcAft>
        <a:defRPr sz="3800">
          <a:solidFill>
            <a:schemeClr val="tx1"/>
          </a:solidFill>
          <a:latin typeface="Arial Black" pitchFamily="34" charset="0"/>
        </a:defRPr>
      </a:lvl5pPr>
      <a:lvl6pPr marL="457200" algn="ctr" rtl="0" eaLnBrk="1" fontAlgn="base" hangingPunct="1">
        <a:spcBef>
          <a:spcPct val="0"/>
        </a:spcBef>
        <a:spcAft>
          <a:spcPct val="0"/>
        </a:spcAft>
        <a:defRPr sz="3800">
          <a:solidFill>
            <a:schemeClr val="tx1"/>
          </a:solidFill>
          <a:latin typeface="Arial Black" pitchFamily="34" charset="0"/>
        </a:defRPr>
      </a:lvl6pPr>
      <a:lvl7pPr marL="914400" algn="ctr" rtl="0" eaLnBrk="1" fontAlgn="base" hangingPunct="1">
        <a:spcBef>
          <a:spcPct val="0"/>
        </a:spcBef>
        <a:spcAft>
          <a:spcPct val="0"/>
        </a:spcAft>
        <a:defRPr sz="3800">
          <a:solidFill>
            <a:schemeClr val="tx1"/>
          </a:solidFill>
          <a:latin typeface="Arial Black" pitchFamily="34" charset="0"/>
        </a:defRPr>
      </a:lvl7pPr>
      <a:lvl8pPr marL="1371600" algn="ctr" rtl="0" eaLnBrk="1" fontAlgn="base" hangingPunct="1">
        <a:spcBef>
          <a:spcPct val="0"/>
        </a:spcBef>
        <a:spcAft>
          <a:spcPct val="0"/>
        </a:spcAft>
        <a:defRPr sz="3800">
          <a:solidFill>
            <a:schemeClr val="tx1"/>
          </a:solidFill>
          <a:latin typeface="Arial Black" pitchFamily="34" charset="0"/>
        </a:defRPr>
      </a:lvl8pPr>
      <a:lvl9pPr marL="1828800" algn="ctr" rtl="0" eaLnBrk="1" fontAlgn="base" hangingPunct="1">
        <a:spcBef>
          <a:spcPct val="0"/>
        </a:spcBef>
        <a:spcAft>
          <a:spcPct val="0"/>
        </a:spcAft>
        <a:defRPr sz="3800">
          <a:solidFill>
            <a:schemeClr val="tx1"/>
          </a:solidFill>
          <a:latin typeface="Arial Black" pitchFamily="34" charset="0"/>
        </a:defRPr>
      </a:lvl9pPr>
    </p:titleStyle>
    <p:bodyStyle>
      <a:lvl1pPr marL="228600" indent="-228600" algn="l" rtl="0" eaLnBrk="1" fontAlgn="base" hangingPunct="1">
        <a:spcBef>
          <a:spcPct val="20000"/>
        </a:spcBef>
        <a:spcAft>
          <a:spcPct val="0"/>
        </a:spcAft>
        <a:buClr>
          <a:schemeClr val="tx1">
            <a:lumMod val="65000"/>
            <a:lumOff val="35000"/>
          </a:schemeClr>
        </a:buClr>
        <a:buSzPct val="100000"/>
        <a:buFont typeface="Arial" charset="0"/>
        <a:buChar char="•"/>
        <a:defRPr sz="2800" kern="1200">
          <a:solidFill>
            <a:schemeClr val="tx1"/>
          </a:solidFill>
          <a:latin typeface="+mn-lt"/>
          <a:ea typeface="+mn-ea"/>
          <a:cs typeface="Arial" pitchFamily="34" charset="0"/>
        </a:defRPr>
      </a:lvl1pPr>
      <a:lvl2pPr marL="685800" indent="-228600" algn="l" rtl="0" eaLnBrk="1" fontAlgn="base" hangingPunct="1">
        <a:spcBef>
          <a:spcPct val="20000"/>
        </a:spcBef>
        <a:spcAft>
          <a:spcPct val="0"/>
        </a:spcAft>
        <a:buClr>
          <a:schemeClr val="tx1">
            <a:lumMod val="50000"/>
            <a:lumOff val="50000"/>
          </a:schemeClr>
        </a:buClr>
        <a:buSzPct val="80000"/>
        <a:buFont typeface="Wingdings" pitchFamily="2" charset="2"/>
        <a:buChar char="§"/>
        <a:defRPr sz="2600" kern="1200">
          <a:solidFill>
            <a:schemeClr val="tx1"/>
          </a:solidFill>
          <a:latin typeface="+mn-lt"/>
          <a:ea typeface="+mn-ea"/>
          <a:cs typeface="Arial" pitchFamily="34" charset="0"/>
        </a:defRPr>
      </a:lvl2pPr>
      <a:lvl3pPr marL="1143000" indent="-228600" algn="l" rtl="0" eaLnBrk="1" fontAlgn="base" hangingPunct="1">
        <a:spcBef>
          <a:spcPct val="20000"/>
        </a:spcBef>
        <a:spcAft>
          <a:spcPct val="0"/>
        </a:spcAft>
        <a:buClr>
          <a:schemeClr val="tx1">
            <a:lumMod val="65000"/>
            <a:lumOff val="35000"/>
          </a:schemeClr>
        </a:buClr>
        <a:buFont typeface="Arial" charset="0"/>
        <a:buChar char="•"/>
        <a:defRPr sz="2400" kern="1200">
          <a:solidFill>
            <a:schemeClr val="tx1"/>
          </a:solidFill>
          <a:latin typeface="+mn-lt"/>
          <a:ea typeface="+mn-ea"/>
          <a:cs typeface="Arial" pitchFamily="34" charset="0"/>
        </a:defRPr>
      </a:lvl3pPr>
      <a:lvl4pPr marL="1600200" indent="-228600" algn="l" rtl="0" eaLnBrk="1" fontAlgn="base" hangingPunct="1">
        <a:spcBef>
          <a:spcPct val="20000"/>
        </a:spcBef>
        <a:spcAft>
          <a:spcPct val="0"/>
        </a:spcAft>
        <a:buClr>
          <a:schemeClr val="tx1">
            <a:lumMod val="50000"/>
            <a:lumOff val="50000"/>
          </a:schemeClr>
        </a:buClr>
        <a:buSzPct val="80000"/>
        <a:buFont typeface="Wingdings" pitchFamily="2" charset="2"/>
        <a:buChar char=""/>
        <a:defRPr sz="2200" kern="1200">
          <a:solidFill>
            <a:schemeClr val="tx1"/>
          </a:solidFill>
          <a:latin typeface="+mn-lt"/>
          <a:ea typeface="+mn-ea"/>
          <a:cs typeface="Arial" pitchFamily="34" charset="0"/>
        </a:defRPr>
      </a:lvl4pPr>
      <a:lvl5pPr marL="2057400" indent="-228600" algn="l" rtl="0" eaLnBrk="1" fontAlgn="base" hangingPunct="1">
        <a:spcBef>
          <a:spcPct val="20000"/>
        </a:spcBef>
        <a:spcAft>
          <a:spcPct val="0"/>
        </a:spcAft>
        <a:buClr>
          <a:srgbClr val="7F7F7F"/>
        </a:buClr>
        <a:buSzPct val="95000"/>
        <a:buFont typeface="Arial" charset="0"/>
        <a:buChar char="»"/>
        <a:defRPr sz="20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600200" y="4495800"/>
            <a:ext cx="7543800" cy="1752600"/>
          </a:xfrm>
          <a:prstGeom prst="rect">
            <a:avLst/>
          </a:prstGeom>
          <a:noFill/>
        </p:spPr>
        <p:txBody>
          <a:bodyPr/>
          <a:lstStyle>
            <a:lvl1pPr>
              <a:defRPr sz="3100" baseline="0">
                <a:ln w="12700">
                  <a:solidFill>
                    <a:schemeClr val="tx1"/>
                  </a:solidFill>
                </a:ln>
                <a:gradFill>
                  <a:gsLst>
                    <a:gs pos="0">
                      <a:schemeClr val="bg1"/>
                    </a:gs>
                    <a:gs pos="66000">
                      <a:schemeClr val="accent1">
                        <a:tint val="23500"/>
                        <a:satMod val="160000"/>
                      </a:schemeClr>
                    </a:gs>
                  </a:gsLst>
                  <a:lin ang="5400000" scaled="0"/>
                </a:gradFill>
                <a:effectLst>
                  <a:outerShdw blurRad="50800" dist="38100" dir="2700000" algn="tl" rotWithShape="0">
                    <a:prstClr val="black">
                      <a:alpha val="40000"/>
                    </a:prstClr>
                  </a:outerShdw>
                </a:effectLst>
                <a:latin typeface="Arial Black" pitchFamily="34" charset="0"/>
              </a:defRPr>
            </a:lvl1pPr>
          </a:lstStyle>
          <a:p>
            <a:pPr algn="r" fontAlgn="auto">
              <a:spcAft>
                <a:spcPts val="0"/>
              </a:spcAft>
              <a:defRPr/>
            </a:pPr>
            <a:r>
              <a:rPr lang="en-US" sz="2800" b="1" dirty="0" smtClean="0">
                <a:ln w="12700">
                  <a:noFill/>
                </a:ln>
                <a:solidFill>
                  <a:schemeClr val="tx1">
                    <a:lumMod val="85000"/>
                    <a:lumOff val="15000"/>
                  </a:schemeClr>
                </a:solidFill>
                <a:effectLst/>
                <a:latin typeface="Arial" pitchFamily="34" charset="0"/>
                <a:ea typeface="+mj-ea"/>
                <a:cs typeface="Arial" pitchFamily="34" charset="0"/>
              </a:rPr>
              <a:t>AMATS: Glenn Highway Integrated </a:t>
            </a:r>
            <a:r>
              <a:rPr lang="en-US" sz="2800" b="1" dirty="0">
                <a:ln w="12700">
                  <a:noFill/>
                </a:ln>
                <a:solidFill>
                  <a:schemeClr val="tx1">
                    <a:lumMod val="85000"/>
                    <a:lumOff val="15000"/>
                  </a:schemeClr>
                </a:solidFill>
                <a:effectLst/>
                <a:latin typeface="Arial" pitchFamily="34" charset="0"/>
                <a:ea typeface="+mj-ea"/>
                <a:cs typeface="Arial" pitchFamily="34" charset="0"/>
              </a:rPr>
              <a:t>C</a:t>
            </a:r>
            <a:r>
              <a:rPr lang="en-US" sz="2800" b="1" dirty="0" smtClean="0">
                <a:ln w="12700">
                  <a:noFill/>
                </a:ln>
                <a:solidFill>
                  <a:schemeClr val="tx1">
                    <a:lumMod val="85000"/>
                    <a:lumOff val="15000"/>
                  </a:schemeClr>
                </a:solidFill>
                <a:effectLst/>
                <a:latin typeface="Arial" pitchFamily="34" charset="0"/>
                <a:ea typeface="+mj-ea"/>
                <a:cs typeface="Arial" pitchFamily="34" charset="0"/>
              </a:rPr>
              <a:t>orridor Management Study</a:t>
            </a:r>
          </a:p>
          <a:p>
            <a:pPr algn="r" fontAlgn="auto">
              <a:spcAft>
                <a:spcPts val="0"/>
              </a:spcAft>
              <a:defRPr/>
            </a:pPr>
            <a:endParaRPr lang="en-US" sz="2000" dirty="0" smtClean="0">
              <a:ln w="12700">
                <a:noFill/>
              </a:ln>
              <a:solidFill>
                <a:schemeClr val="tx1">
                  <a:lumMod val="85000"/>
                  <a:lumOff val="15000"/>
                </a:schemeClr>
              </a:solidFill>
              <a:effectLst/>
              <a:latin typeface="Arial" pitchFamily="34" charset="0"/>
              <a:ea typeface="+mj-ea"/>
              <a:cs typeface="Arial" pitchFamily="34" charset="0"/>
            </a:endParaRPr>
          </a:p>
          <a:p>
            <a:pPr algn="r" fontAlgn="auto">
              <a:spcAft>
                <a:spcPts val="0"/>
              </a:spcAft>
              <a:defRPr/>
            </a:pPr>
            <a:r>
              <a:rPr lang="en-US" sz="2200" dirty="0" smtClean="0">
                <a:ln w="12700">
                  <a:noFill/>
                </a:ln>
                <a:solidFill>
                  <a:schemeClr val="tx1">
                    <a:lumMod val="85000"/>
                    <a:lumOff val="15000"/>
                  </a:schemeClr>
                </a:solidFill>
                <a:effectLst/>
                <a:latin typeface="Arial" pitchFamily="34" charset="0"/>
                <a:ea typeface="+mj-ea"/>
                <a:cs typeface="Arial" pitchFamily="34" charset="0"/>
              </a:rPr>
              <a:t>Edith McKee, PE</a:t>
            </a:r>
          </a:p>
          <a:p>
            <a:pPr algn="r" fontAlgn="auto">
              <a:spcAft>
                <a:spcPts val="0"/>
              </a:spcAft>
              <a:defRPr/>
            </a:pPr>
            <a:endParaRPr lang="en-US" sz="1400" dirty="0" smtClean="0">
              <a:ln w="12700">
                <a:noFill/>
              </a:ln>
              <a:solidFill>
                <a:schemeClr val="tx1">
                  <a:lumMod val="85000"/>
                  <a:lumOff val="15000"/>
                </a:schemeClr>
              </a:solidFill>
              <a:effectLst/>
              <a:latin typeface="Arial" pitchFamily="34" charset="0"/>
              <a:ea typeface="+mj-ea"/>
              <a:cs typeface="Arial" pitchFamily="34" charset="0"/>
            </a:endParaRPr>
          </a:p>
          <a:p>
            <a:pPr algn="r" fontAlgn="auto">
              <a:spcAft>
                <a:spcPts val="0"/>
              </a:spcAft>
              <a:defRPr/>
            </a:pPr>
            <a:r>
              <a:rPr lang="en-US" sz="1400" dirty="0" smtClean="0">
                <a:ln w="12700">
                  <a:noFill/>
                </a:ln>
                <a:solidFill>
                  <a:schemeClr val="tx1">
                    <a:lumMod val="85000"/>
                    <a:lumOff val="15000"/>
                  </a:schemeClr>
                </a:solidFill>
                <a:effectLst/>
                <a:latin typeface="Arial" pitchFamily="34" charset="0"/>
                <a:ea typeface="+mj-ea"/>
                <a:cs typeface="Arial" pitchFamily="34" charset="0"/>
              </a:rPr>
              <a:t>31 Jan 2019</a:t>
            </a:r>
            <a:endParaRPr lang="en-US" sz="1400" dirty="0">
              <a:ln w="12700">
                <a:noFill/>
              </a:ln>
              <a:solidFill>
                <a:schemeClr val="tx1">
                  <a:lumMod val="85000"/>
                  <a:lumOff val="15000"/>
                </a:schemeClr>
              </a:solidFill>
              <a:effectLst/>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 : Objectives</a:t>
            </a:r>
            <a:endParaRPr lang="en-US" dirty="0"/>
          </a:p>
        </p:txBody>
      </p:sp>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sp>
        <p:nvSpPr>
          <p:cNvPr id="5" name="Text Placeholder 2"/>
          <p:cNvSpPr>
            <a:spLocks noGrp="1"/>
          </p:cNvSpPr>
          <p:nvPr>
            <p:ph idx="1"/>
          </p:nvPr>
        </p:nvSpPr>
        <p:spPr bwMode="auto">
          <a:xfrm>
            <a:off x="152400" y="1752600"/>
            <a:ext cx="8839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dirty="0"/>
              <a:t>Goal A: Improve Safety</a:t>
            </a:r>
          </a:p>
          <a:p>
            <a:pPr marL="0" indent="0">
              <a:buNone/>
            </a:pPr>
            <a:endParaRPr lang="en-US" dirty="0"/>
          </a:p>
          <a:p>
            <a:pPr marL="0" indent="0">
              <a:buNone/>
            </a:pPr>
            <a:r>
              <a:rPr lang="en-US" dirty="0"/>
              <a:t>Goal B: Improve Mobility</a:t>
            </a:r>
          </a:p>
          <a:p>
            <a:pPr marL="0" indent="0">
              <a:buNone/>
            </a:pPr>
            <a:endParaRPr lang="en-US" dirty="0"/>
          </a:p>
          <a:p>
            <a:pPr marL="0" indent="0">
              <a:buNone/>
            </a:pPr>
            <a:r>
              <a:rPr lang="en-US" dirty="0"/>
              <a:t>Goal C: Improve Incident and Emergency </a:t>
            </a:r>
            <a:r>
              <a:rPr lang="en-US" dirty="0" smtClean="0"/>
              <a:t>Management</a:t>
            </a:r>
          </a:p>
          <a:p>
            <a:pPr marL="0" indent="0">
              <a:buNone/>
            </a:pPr>
            <a:endParaRPr lang="en-US" dirty="0"/>
          </a:p>
          <a:p>
            <a:pPr marL="0" indent="0">
              <a:buNone/>
            </a:pPr>
            <a:r>
              <a:rPr lang="en-US" dirty="0"/>
              <a:t>Goal D: Improved Information Sharing</a:t>
            </a:r>
          </a:p>
        </p:txBody>
      </p:sp>
    </p:spTree>
    <p:extLst>
      <p:ext uri="{BB962C8B-B14F-4D97-AF65-F5344CB8AC3E}">
        <p14:creationId xmlns:p14="http://schemas.microsoft.com/office/powerpoint/2010/main" val="37964204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 : Strategies</a:t>
            </a:r>
            <a:endParaRPr lang="en-US" dirty="0"/>
          </a:p>
        </p:txBody>
      </p:sp>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sp>
        <p:nvSpPr>
          <p:cNvPr id="5" name="Text Placeholder 2"/>
          <p:cNvSpPr>
            <a:spLocks noGrp="1"/>
          </p:cNvSpPr>
          <p:nvPr>
            <p:ph idx="1"/>
          </p:nvPr>
        </p:nvSpPr>
        <p:spPr bwMode="auto">
          <a:xfrm>
            <a:off x="152400" y="1146048"/>
            <a:ext cx="8839200" cy="54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b="1" dirty="0">
                <a:solidFill>
                  <a:srgbClr val="002060"/>
                </a:solidFill>
              </a:rPr>
              <a:t>Roadway Strategies</a:t>
            </a:r>
            <a:r>
              <a:rPr lang="en-US" b="1" dirty="0" smtClean="0">
                <a:solidFill>
                  <a:srgbClr val="002060"/>
                </a:solidFill>
              </a:rPr>
              <a:t>: </a:t>
            </a:r>
            <a:r>
              <a:rPr lang="en-US" sz="2400" dirty="0" smtClean="0"/>
              <a:t>improvements to the roadway network that will improve safety and traffic flow</a:t>
            </a:r>
            <a:endParaRPr lang="en-US" sz="2400" dirty="0"/>
          </a:p>
          <a:p>
            <a:r>
              <a:rPr lang="en-US" sz="2000" dirty="0"/>
              <a:t>4 </a:t>
            </a:r>
            <a:r>
              <a:rPr lang="en-US" sz="2000" dirty="0" smtClean="0"/>
              <a:t>New Frontage </a:t>
            </a:r>
            <a:r>
              <a:rPr lang="en-US" sz="2000" dirty="0"/>
              <a:t>Roads</a:t>
            </a:r>
          </a:p>
          <a:p>
            <a:r>
              <a:rPr lang="en-US" sz="2000" dirty="0"/>
              <a:t>5 Interchange upgrades</a:t>
            </a:r>
          </a:p>
          <a:p>
            <a:r>
              <a:rPr lang="en-US" sz="2000" dirty="0"/>
              <a:t>Adaptable shoulder lanes </a:t>
            </a:r>
          </a:p>
          <a:p>
            <a:pPr marL="0" indent="0">
              <a:buNone/>
            </a:pPr>
            <a:endParaRPr lang="en-US" sz="1000" dirty="0">
              <a:solidFill>
                <a:srgbClr val="0070C0"/>
              </a:solidFill>
            </a:endParaRPr>
          </a:p>
          <a:p>
            <a:pPr marL="0" indent="0">
              <a:buNone/>
            </a:pPr>
            <a:r>
              <a:rPr lang="en-US" b="1" dirty="0">
                <a:solidFill>
                  <a:srgbClr val="002060"/>
                </a:solidFill>
              </a:rPr>
              <a:t>Institutional Strategies:</a:t>
            </a:r>
          </a:p>
          <a:p>
            <a:r>
              <a:rPr lang="en-US" sz="2000" dirty="0" smtClean="0"/>
              <a:t>Incident Management plans</a:t>
            </a:r>
            <a:endParaRPr lang="en-US" sz="2000" dirty="0"/>
          </a:p>
          <a:p>
            <a:r>
              <a:rPr lang="en-US" sz="2000" dirty="0"/>
              <a:t>Service Patrol Program</a:t>
            </a:r>
          </a:p>
          <a:p>
            <a:r>
              <a:rPr lang="en-US" sz="2000" dirty="0" smtClean="0"/>
              <a:t>Virtual Traffic Management Center Improvements</a:t>
            </a:r>
            <a:endParaRPr lang="en-US" sz="2000" dirty="0"/>
          </a:p>
          <a:p>
            <a:pPr marL="0" indent="0">
              <a:buNone/>
            </a:pPr>
            <a:endParaRPr lang="en-US" sz="1000" dirty="0">
              <a:solidFill>
                <a:srgbClr val="0070C0"/>
              </a:solidFill>
            </a:endParaRPr>
          </a:p>
          <a:p>
            <a:pPr marL="0" indent="0">
              <a:buNone/>
            </a:pPr>
            <a:r>
              <a:rPr lang="en-US" b="1" dirty="0">
                <a:solidFill>
                  <a:srgbClr val="002060"/>
                </a:solidFill>
              </a:rPr>
              <a:t>11 Technology based </a:t>
            </a:r>
            <a:r>
              <a:rPr lang="en-US" b="1" dirty="0" smtClean="0">
                <a:solidFill>
                  <a:srgbClr val="002060"/>
                </a:solidFill>
              </a:rPr>
              <a:t>options: </a:t>
            </a:r>
            <a:r>
              <a:rPr lang="en-US" sz="2400" dirty="0" smtClean="0"/>
              <a:t>improve traffic flow, traveler information, and communication between agencies</a:t>
            </a:r>
            <a:endParaRPr lang="en-US" sz="2400" dirty="0"/>
          </a:p>
        </p:txBody>
      </p:sp>
    </p:spTree>
    <p:extLst>
      <p:ext uri="{BB962C8B-B14F-4D97-AF65-F5344CB8AC3E}">
        <p14:creationId xmlns:p14="http://schemas.microsoft.com/office/powerpoint/2010/main" val="21020871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sp>
        <p:nvSpPr>
          <p:cNvPr id="5" name="Text Placeholder 2"/>
          <p:cNvSpPr>
            <a:spLocks noGrp="1"/>
          </p:cNvSpPr>
          <p:nvPr>
            <p:ph idx="1"/>
          </p:nvPr>
        </p:nvSpPr>
        <p:spPr bwMode="auto">
          <a:xfrm>
            <a:off x="152400" y="2286000"/>
            <a:ext cx="8839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0" indent="0" algn="ctr">
              <a:buNone/>
            </a:pPr>
            <a:r>
              <a:rPr lang="en-US" b="1" dirty="0" smtClean="0">
                <a:solidFill>
                  <a:srgbClr val="002060"/>
                </a:solidFill>
              </a:rPr>
              <a:t>AMATS: Integrated </a:t>
            </a:r>
            <a:r>
              <a:rPr lang="en-US" b="1" dirty="0">
                <a:solidFill>
                  <a:srgbClr val="002060"/>
                </a:solidFill>
              </a:rPr>
              <a:t>Corridor Management </a:t>
            </a:r>
            <a:r>
              <a:rPr lang="en-US" b="1" dirty="0" smtClean="0">
                <a:solidFill>
                  <a:srgbClr val="002060"/>
                </a:solidFill>
              </a:rPr>
              <a:t>Study</a:t>
            </a:r>
          </a:p>
          <a:p>
            <a:pPr marL="0" lvl="0" indent="0" algn="ctr">
              <a:buNone/>
            </a:pPr>
            <a:r>
              <a:rPr lang="en-US" b="1" dirty="0" smtClean="0">
                <a:solidFill>
                  <a:srgbClr val="002060"/>
                </a:solidFill>
              </a:rPr>
              <a:t>Phase </a:t>
            </a:r>
            <a:r>
              <a:rPr lang="en-US" b="1" dirty="0">
                <a:solidFill>
                  <a:srgbClr val="002060"/>
                </a:solidFill>
              </a:rPr>
              <a:t>II</a:t>
            </a:r>
            <a:r>
              <a:rPr lang="en-US" b="1" dirty="0">
                <a:solidFill>
                  <a:schemeClr val="accent1">
                    <a:lumMod val="75000"/>
                  </a:schemeClr>
                </a:solidFill>
              </a:rPr>
              <a:t/>
            </a:r>
            <a:br>
              <a:rPr lang="en-US" b="1" dirty="0">
                <a:solidFill>
                  <a:schemeClr val="accent1">
                    <a:lumMod val="75000"/>
                  </a:schemeClr>
                </a:solidFill>
              </a:rPr>
            </a:br>
            <a:r>
              <a:rPr lang="en-US" b="1" dirty="0">
                <a:solidFill>
                  <a:schemeClr val="accent1">
                    <a:lumMod val="75000"/>
                  </a:schemeClr>
                </a:solidFill>
              </a:rPr>
              <a:t/>
            </a:r>
            <a:br>
              <a:rPr lang="en-US" b="1" dirty="0">
                <a:solidFill>
                  <a:schemeClr val="accent1">
                    <a:lumMod val="75000"/>
                  </a:schemeClr>
                </a:solidFill>
              </a:rPr>
            </a:br>
            <a:r>
              <a:rPr lang="en-US" b="1" dirty="0">
                <a:solidFill>
                  <a:schemeClr val="accent1">
                    <a:lumMod val="75000"/>
                  </a:schemeClr>
                </a:solidFill>
              </a:rPr>
              <a:t/>
            </a:r>
            <a:br>
              <a:rPr lang="en-US" b="1" dirty="0">
                <a:solidFill>
                  <a:schemeClr val="accent1">
                    <a:lumMod val="75000"/>
                  </a:schemeClr>
                </a:solidFill>
              </a:rPr>
            </a:br>
            <a:r>
              <a:rPr lang="en-US" b="1" dirty="0">
                <a:solidFill>
                  <a:schemeClr val="accent6">
                    <a:lumMod val="75000"/>
                  </a:schemeClr>
                </a:solidFill>
              </a:rPr>
              <a:t>Incident Management &amp;</a:t>
            </a:r>
            <a:br>
              <a:rPr lang="en-US" b="1" dirty="0">
                <a:solidFill>
                  <a:schemeClr val="accent6">
                    <a:lumMod val="75000"/>
                  </a:schemeClr>
                </a:solidFill>
              </a:rPr>
            </a:br>
            <a:r>
              <a:rPr lang="en-US" b="1" dirty="0">
                <a:solidFill>
                  <a:schemeClr val="accent6">
                    <a:lumMod val="75000"/>
                  </a:schemeClr>
                </a:solidFill>
              </a:rPr>
              <a:t>Traffic Control </a:t>
            </a:r>
            <a:r>
              <a:rPr lang="en-US" b="1" dirty="0" smtClean="0">
                <a:solidFill>
                  <a:schemeClr val="accent6">
                    <a:lumMod val="75000"/>
                  </a:schemeClr>
                </a:solidFill>
              </a:rPr>
              <a:t>Plans (TCP’s)</a:t>
            </a:r>
            <a:endParaRPr lang="en-US" altLang="en-US" sz="2000" b="1" dirty="0" smtClean="0"/>
          </a:p>
        </p:txBody>
      </p:sp>
    </p:spTree>
    <p:extLst>
      <p:ext uri="{BB962C8B-B14F-4D97-AF65-F5344CB8AC3E}">
        <p14:creationId xmlns:p14="http://schemas.microsoft.com/office/powerpoint/2010/main" val="18161650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II : Need &amp; Purpose</a:t>
            </a:r>
            <a:endParaRPr lang="en-US" dirty="0"/>
          </a:p>
        </p:txBody>
      </p:sp>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sp>
        <p:nvSpPr>
          <p:cNvPr id="5" name="Text Placeholder 2"/>
          <p:cNvSpPr>
            <a:spLocks noGrp="1"/>
          </p:cNvSpPr>
          <p:nvPr>
            <p:ph idx="1"/>
          </p:nvPr>
        </p:nvSpPr>
        <p:spPr bwMode="auto">
          <a:xfrm>
            <a:off x="152400" y="1146048"/>
            <a:ext cx="8839200" cy="54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0" indent="0">
              <a:buNone/>
            </a:pPr>
            <a:r>
              <a:rPr lang="en-US" altLang="en-US" sz="2400" b="1" dirty="0" smtClean="0"/>
              <a:t>Legislative Intent for </a:t>
            </a:r>
            <a:r>
              <a:rPr lang="en-US" altLang="en-US" sz="2400" b="1" dirty="0" err="1" smtClean="0"/>
              <a:t>DOT&amp;PF</a:t>
            </a:r>
            <a:r>
              <a:rPr lang="en-US" altLang="en-US" sz="2400" b="1" dirty="0" smtClean="0"/>
              <a:t> for FY 2019:</a:t>
            </a:r>
          </a:p>
          <a:p>
            <a:pPr marL="0" lvl="0" indent="0">
              <a:buNone/>
            </a:pPr>
            <a:r>
              <a:rPr lang="en-US" sz="1800" dirty="0" smtClean="0"/>
              <a:t>It is the intent of the legislature that given the March 2018 accident that closed the Glenn Highway, rerouting traffic for multiple days and negatively impacting commuters and local communities, the Department of Transportation and Public Facilities develop a temporary traffic control plan, as well as emergency traffic control guidelines for the Glenn Highway, specifically from milepost 0 to milepost 35 and make the plan and guidelines available to the legislature and the public by January 30, 2019.</a:t>
            </a:r>
          </a:p>
          <a:p>
            <a:pPr marL="0" lvl="0" indent="0">
              <a:buNone/>
            </a:pPr>
            <a:endParaRPr lang="en-US" altLang="en-US" sz="1600" dirty="0"/>
          </a:p>
          <a:p>
            <a:pPr marL="0" lvl="0" indent="0">
              <a:buNone/>
            </a:pPr>
            <a:endParaRPr lang="en-US" altLang="en-US" sz="1600" dirty="0" smtClean="0"/>
          </a:p>
          <a:p>
            <a:pPr marL="0" indent="0">
              <a:buNone/>
            </a:pPr>
            <a:r>
              <a:rPr lang="en-US" sz="2400" b="1" dirty="0" err="1" smtClean="0"/>
              <a:t>DOT&amp;PF</a:t>
            </a:r>
            <a:r>
              <a:rPr lang="en-US" sz="2400" b="1" dirty="0" smtClean="0"/>
              <a:t> Contracts with Kinney Engineering to:</a:t>
            </a:r>
          </a:p>
          <a:p>
            <a:r>
              <a:rPr lang="en-US" sz="1800" dirty="0" smtClean="0"/>
              <a:t>Develop temporary </a:t>
            </a:r>
            <a:r>
              <a:rPr lang="en-US" sz="1800" dirty="0"/>
              <a:t>traffic control measures that can be used by the incident command management team as needed on the Glenn </a:t>
            </a:r>
            <a:r>
              <a:rPr lang="en-US" sz="1800" dirty="0" smtClean="0"/>
              <a:t>Highway</a:t>
            </a:r>
            <a:endParaRPr lang="en-US" sz="1800" dirty="0" smtClean="0"/>
          </a:p>
          <a:p>
            <a:r>
              <a:rPr lang="en-US" sz="1800" dirty="0" smtClean="0"/>
              <a:t>The </a:t>
            </a:r>
            <a:r>
              <a:rPr lang="en-US" sz="1800" dirty="0"/>
              <a:t>traffic control plans </a:t>
            </a:r>
            <a:r>
              <a:rPr lang="en-US" sz="1800" dirty="0" smtClean="0"/>
              <a:t>(TCP’s) will </a:t>
            </a:r>
            <a:r>
              <a:rPr lang="en-US" sz="1800" dirty="0"/>
              <a:t>include information needed to redirect traffic and inform the public during a non-recurring </a:t>
            </a:r>
            <a:r>
              <a:rPr lang="en-US" sz="1800" dirty="0" smtClean="0"/>
              <a:t>event/s</a:t>
            </a:r>
            <a:endParaRPr lang="en-US" sz="1800" dirty="0"/>
          </a:p>
          <a:p>
            <a:pPr marL="0" lvl="0" indent="0">
              <a:buNone/>
            </a:pPr>
            <a:endParaRPr lang="en-US" altLang="en-US" sz="1600" dirty="0" smtClean="0"/>
          </a:p>
        </p:txBody>
      </p:sp>
    </p:spTree>
    <p:extLst>
      <p:ext uri="{BB962C8B-B14F-4D97-AF65-F5344CB8AC3E}">
        <p14:creationId xmlns:p14="http://schemas.microsoft.com/office/powerpoint/2010/main" val="18423118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II : </a:t>
            </a:r>
            <a:r>
              <a:rPr lang="en-US" dirty="0" smtClean="0"/>
              <a:t>Traffic Control Plans</a:t>
            </a:r>
            <a:endParaRPr lang="en-US" dirty="0"/>
          </a:p>
        </p:txBody>
      </p:sp>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sp>
        <p:nvSpPr>
          <p:cNvPr id="5" name="Text Placeholder 2"/>
          <p:cNvSpPr>
            <a:spLocks noGrp="1"/>
          </p:cNvSpPr>
          <p:nvPr>
            <p:ph idx="1"/>
          </p:nvPr>
        </p:nvSpPr>
        <p:spPr bwMode="auto">
          <a:xfrm>
            <a:off x="152400" y="1146048"/>
            <a:ext cx="8839200" cy="54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0" indent="0">
              <a:buNone/>
            </a:pPr>
            <a:r>
              <a:rPr lang="en-US" altLang="en-US" b="1" dirty="0" smtClean="0">
                <a:latin typeface="+mj-lt"/>
              </a:rPr>
              <a:t>Stakeholder Involvement in the Development of the </a:t>
            </a:r>
            <a:r>
              <a:rPr lang="en-US" altLang="en-US" b="1" dirty="0" smtClean="0">
                <a:latin typeface="+mj-lt"/>
              </a:rPr>
              <a:t>TCP’s</a:t>
            </a:r>
          </a:p>
          <a:p>
            <a:r>
              <a:rPr lang="en-US" altLang="en-US" sz="2000" b="1" dirty="0" smtClean="0">
                <a:latin typeface="+mj-lt"/>
              </a:rPr>
              <a:t>Anchorage Police Department (</a:t>
            </a:r>
            <a:r>
              <a:rPr lang="en-US" altLang="en-US" sz="2000" b="1" dirty="0" err="1" smtClean="0">
                <a:latin typeface="+mj-lt"/>
              </a:rPr>
              <a:t>APD</a:t>
            </a:r>
            <a:r>
              <a:rPr lang="en-US" altLang="en-US" sz="2000" b="1" dirty="0" smtClean="0">
                <a:latin typeface="+mj-lt"/>
              </a:rPr>
              <a:t>) </a:t>
            </a:r>
          </a:p>
          <a:p>
            <a:r>
              <a:rPr lang="en-US" altLang="en-US" sz="2000" b="1" dirty="0" smtClean="0">
                <a:latin typeface="+mj-lt"/>
              </a:rPr>
              <a:t>Municipality of Anchorage</a:t>
            </a:r>
          </a:p>
          <a:p>
            <a:r>
              <a:rPr lang="en-US" altLang="en-US" sz="2000" b="1" dirty="0" smtClean="0">
                <a:latin typeface="+mj-lt"/>
              </a:rPr>
              <a:t>Emergency Responders</a:t>
            </a:r>
          </a:p>
          <a:p>
            <a:r>
              <a:rPr lang="en-US" altLang="en-US" sz="2000" b="1" dirty="0" smtClean="0">
                <a:latin typeface="+mj-lt"/>
              </a:rPr>
              <a:t>Transit – People Mover and Valley Transit</a:t>
            </a:r>
          </a:p>
          <a:p>
            <a:r>
              <a:rPr lang="en-US" altLang="en-US" sz="2000" b="1" dirty="0" smtClean="0">
                <a:latin typeface="+mj-lt"/>
              </a:rPr>
              <a:t>Joint Base Elmendorf – Richardson</a:t>
            </a:r>
          </a:p>
          <a:p>
            <a:r>
              <a:rPr lang="en-US" altLang="en-US" sz="2000" b="1" dirty="0" smtClean="0">
                <a:latin typeface="+mj-lt"/>
              </a:rPr>
              <a:t>Alaska Railroad</a:t>
            </a:r>
          </a:p>
          <a:p>
            <a:r>
              <a:rPr lang="en-US" altLang="en-US" sz="2000" b="1" dirty="0" smtClean="0">
                <a:latin typeface="+mj-lt"/>
              </a:rPr>
              <a:t>Native Village of </a:t>
            </a:r>
            <a:r>
              <a:rPr lang="en-US" altLang="en-US" sz="2000" b="1" dirty="0" err="1" smtClean="0">
                <a:latin typeface="+mj-lt"/>
              </a:rPr>
              <a:t>Eklutna</a:t>
            </a:r>
            <a:endParaRPr lang="en-US" altLang="en-US" sz="2000" b="1" dirty="0" smtClean="0">
              <a:latin typeface="+mj-lt"/>
            </a:endParaRPr>
          </a:p>
          <a:p>
            <a:r>
              <a:rPr lang="en-US" altLang="en-US" sz="2000" b="1" dirty="0" smtClean="0">
                <a:latin typeface="+mj-lt"/>
              </a:rPr>
              <a:t>Trucking / Freight </a:t>
            </a:r>
          </a:p>
          <a:p>
            <a:r>
              <a:rPr lang="en-US" altLang="en-US" sz="2000" b="1" dirty="0" smtClean="0">
                <a:latin typeface="+mj-lt"/>
              </a:rPr>
              <a:t>Anchorage School District Transportation Department</a:t>
            </a:r>
          </a:p>
          <a:p>
            <a:r>
              <a:rPr lang="en-US" sz="2000" b="1" dirty="0"/>
              <a:t>Chugiak/Birchwood/Eagle River Rural Road Service Area (</a:t>
            </a:r>
            <a:r>
              <a:rPr lang="en-US" sz="2000" b="1" dirty="0" err="1"/>
              <a:t>CBERRRSA</a:t>
            </a:r>
            <a:r>
              <a:rPr lang="en-US" sz="2000" b="1" dirty="0"/>
              <a:t>)</a:t>
            </a:r>
          </a:p>
          <a:p>
            <a:r>
              <a:rPr lang="en-US" altLang="en-US" sz="2000" b="1" dirty="0" smtClean="0">
                <a:latin typeface="+mj-lt"/>
              </a:rPr>
              <a:t>Community Council</a:t>
            </a:r>
          </a:p>
          <a:p>
            <a:r>
              <a:rPr lang="en-US" altLang="en-US" sz="2000" b="1" dirty="0" smtClean="0">
                <a:latin typeface="+mj-lt"/>
              </a:rPr>
              <a:t>Public Outreach</a:t>
            </a:r>
          </a:p>
          <a:p>
            <a:pPr marL="0" lvl="0" indent="0">
              <a:buNone/>
            </a:pPr>
            <a:endParaRPr lang="en-US" altLang="en-US" sz="2000" b="1" dirty="0" smtClean="0">
              <a:latin typeface="+mj-lt"/>
            </a:endParaRPr>
          </a:p>
          <a:p>
            <a:pPr marL="0" lvl="0" indent="0">
              <a:buNone/>
            </a:pPr>
            <a:endParaRPr lang="en-US" altLang="en-US" sz="2000" b="1" dirty="0" smtClean="0">
              <a:latin typeface="+mj-lt"/>
            </a:endParaRPr>
          </a:p>
          <a:p>
            <a:pPr marL="0" lvl="0" indent="0">
              <a:buNone/>
            </a:pPr>
            <a:endParaRPr lang="en-US" altLang="en-US" sz="2000" dirty="0" smtClean="0"/>
          </a:p>
        </p:txBody>
      </p:sp>
    </p:spTree>
    <p:extLst>
      <p:ext uri="{BB962C8B-B14F-4D97-AF65-F5344CB8AC3E}">
        <p14:creationId xmlns:p14="http://schemas.microsoft.com/office/powerpoint/2010/main" val="12875534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II : Objectives</a:t>
            </a:r>
            <a:endParaRPr lang="en-US" dirty="0"/>
          </a:p>
        </p:txBody>
      </p:sp>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sp>
        <p:nvSpPr>
          <p:cNvPr id="5" name="Text Placeholder 2"/>
          <p:cNvSpPr>
            <a:spLocks noGrp="1"/>
          </p:cNvSpPr>
          <p:nvPr>
            <p:ph idx="1"/>
          </p:nvPr>
        </p:nvSpPr>
        <p:spPr bwMode="auto">
          <a:xfrm>
            <a:off x="152400" y="1146048"/>
            <a:ext cx="8839200" cy="494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b="1" dirty="0"/>
              <a:t>Equipment Staging Plan</a:t>
            </a:r>
          </a:p>
          <a:p>
            <a:r>
              <a:rPr lang="en-US" sz="2000" dirty="0" smtClean="0"/>
              <a:t>where </a:t>
            </a:r>
            <a:r>
              <a:rPr lang="en-US" sz="2000" dirty="0"/>
              <a:t>the needed equipment will be located </a:t>
            </a:r>
            <a:endParaRPr lang="en-US" sz="2000" dirty="0" smtClean="0"/>
          </a:p>
          <a:p>
            <a:r>
              <a:rPr lang="en-US" sz="2000" dirty="0" smtClean="0"/>
              <a:t>how </a:t>
            </a:r>
            <a:r>
              <a:rPr lang="en-US" sz="2000" dirty="0"/>
              <a:t>to get it to the location of the closure</a:t>
            </a:r>
          </a:p>
          <a:p>
            <a:pPr marL="0" indent="0">
              <a:buNone/>
            </a:pPr>
            <a:endParaRPr lang="en-US" sz="1100" dirty="0"/>
          </a:p>
          <a:p>
            <a:pPr marL="0" indent="0">
              <a:buNone/>
            </a:pPr>
            <a:r>
              <a:rPr lang="en-US" b="1" dirty="0"/>
              <a:t>Communication Plan</a:t>
            </a:r>
          </a:p>
          <a:p>
            <a:r>
              <a:rPr lang="en-US" sz="2000" dirty="0" smtClean="0"/>
              <a:t>which </a:t>
            </a:r>
            <a:r>
              <a:rPr lang="en-US" sz="2000" dirty="0"/>
              <a:t>agencies need to be </a:t>
            </a:r>
            <a:r>
              <a:rPr lang="en-US" sz="2000" dirty="0" smtClean="0"/>
              <a:t>contacted</a:t>
            </a:r>
          </a:p>
          <a:p>
            <a:r>
              <a:rPr lang="en-US" sz="2000" dirty="0" smtClean="0"/>
              <a:t>how </a:t>
            </a:r>
            <a:r>
              <a:rPr lang="en-US" sz="2000" dirty="0"/>
              <a:t>the contact will be made</a:t>
            </a:r>
          </a:p>
          <a:p>
            <a:r>
              <a:rPr lang="en-US" sz="2000" dirty="0" smtClean="0"/>
              <a:t>how </a:t>
            </a:r>
            <a:r>
              <a:rPr lang="en-US" sz="2000" dirty="0"/>
              <a:t>to reach the public with messages regarding the effects of the closure on travel so they can make informed travel decisions</a:t>
            </a:r>
          </a:p>
          <a:p>
            <a:pPr marL="0" indent="0">
              <a:buNone/>
            </a:pPr>
            <a:endParaRPr lang="en-US" sz="1100" dirty="0"/>
          </a:p>
          <a:p>
            <a:pPr marL="0" indent="0">
              <a:buNone/>
            </a:pPr>
            <a:r>
              <a:rPr lang="en-US" b="1" dirty="0"/>
              <a:t>Traffic Control Plans</a:t>
            </a:r>
          </a:p>
          <a:p>
            <a:r>
              <a:rPr lang="en-US" sz="2000" dirty="0" smtClean="0"/>
              <a:t>describe </a:t>
            </a:r>
            <a:r>
              <a:rPr lang="en-US" sz="2000" dirty="0"/>
              <a:t>proposed detour routes and equipment needed to implement </a:t>
            </a:r>
            <a:r>
              <a:rPr lang="en-US" sz="2000" dirty="0" smtClean="0"/>
              <a:t>them </a:t>
            </a:r>
          </a:p>
          <a:p>
            <a:r>
              <a:rPr lang="en-US" sz="2000" dirty="0" smtClean="0"/>
              <a:t>Consider short </a:t>
            </a:r>
            <a:r>
              <a:rPr lang="en-US" sz="2000" dirty="0"/>
              <a:t>term and long term </a:t>
            </a:r>
            <a:r>
              <a:rPr lang="en-US" sz="2000" dirty="0" smtClean="0"/>
              <a:t>detour needs</a:t>
            </a:r>
            <a:endParaRPr lang="en-US" sz="2000" dirty="0"/>
          </a:p>
        </p:txBody>
      </p:sp>
    </p:spTree>
    <p:extLst>
      <p:ext uri="{BB962C8B-B14F-4D97-AF65-F5344CB8AC3E}">
        <p14:creationId xmlns:p14="http://schemas.microsoft.com/office/powerpoint/2010/main" val="24518113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II : Traffic Control Plans</a:t>
            </a:r>
            <a:endParaRPr lang="en-US" dirty="0"/>
          </a:p>
        </p:txBody>
      </p:sp>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sp>
        <p:nvSpPr>
          <p:cNvPr id="5" name="Text Placeholder 2"/>
          <p:cNvSpPr>
            <a:spLocks noGrp="1"/>
          </p:cNvSpPr>
          <p:nvPr>
            <p:ph idx="1"/>
          </p:nvPr>
        </p:nvSpPr>
        <p:spPr bwMode="auto">
          <a:xfrm>
            <a:off x="152400" y="1146048"/>
            <a:ext cx="8839200" cy="54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b="1" dirty="0"/>
              <a:t>Prepare a set of traffic control plans for closures on the Glenn Highway that can be used for:</a:t>
            </a:r>
          </a:p>
          <a:p>
            <a:r>
              <a:rPr lang="en-US" sz="2400" dirty="0"/>
              <a:t>Short term closures – less than 12 hours</a:t>
            </a:r>
          </a:p>
          <a:p>
            <a:r>
              <a:rPr lang="en-US" sz="2400" dirty="0"/>
              <a:t>Long term closures – more than 12 hours</a:t>
            </a:r>
          </a:p>
          <a:p>
            <a:r>
              <a:rPr lang="en-US" sz="2400" dirty="0"/>
              <a:t>Northbound (NB) closure</a:t>
            </a:r>
          </a:p>
          <a:p>
            <a:r>
              <a:rPr lang="en-US" sz="2400" dirty="0"/>
              <a:t>Southbound (SB) closure</a:t>
            </a:r>
          </a:p>
          <a:p>
            <a:r>
              <a:rPr lang="en-US" sz="2400" dirty="0"/>
              <a:t>NB &amp; SB closure</a:t>
            </a:r>
          </a:p>
          <a:p>
            <a:r>
              <a:rPr lang="en-US" sz="2400" dirty="0"/>
              <a:t>Consider an incident per freeway segment</a:t>
            </a:r>
          </a:p>
          <a:p>
            <a:r>
              <a:rPr lang="en-US" sz="2400" dirty="0"/>
              <a:t>Consider an incident at an interchange / bridge</a:t>
            </a:r>
          </a:p>
        </p:txBody>
      </p:sp>
    </p:spTree>
    <p:extLst>
      <p:ext uri="{BB962C8B-B14F-4D97-AF65-F5344CB8AC3E}">
        <p14:creationId xmlns:p14="http://schemas.microsoft.com/office/powerpoint/2010/main" val="9370037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II : Traffic Control Plans</a:t>
            </a:r>
            <a:endParaRPr lang="en-US" dirty="0"/>
          </a:p>
        </p:txBody>
      </p:sp>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sp>
        <p:nvSpPr>
          <p:cNvPr id="5" name="Text Placeholder 2"/>
          <p:cNvSpPr>
            <a:spLocks noGrp="1"/>
          </p:cNvSpPr>
          <p:nvPr>
            <p:ph idx="1"/>
          </p:nvPr>
        </p:nvSpPr>
        <p:spPr bwMode="auto">
          <a:xfrm>
            <a:off x="152400" y="1146048"/>
            <a:ext cx="8839200" cy="54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b="1" dirty="0" smtClean="0"/>
              <a:t>Bragaw </a:t>
            </a:r>
            <a:r>
              <a:rPr lang="en-US" b="1" dirty="0"/>
              <a:t>I</a:t>
            </a:r>
            <a:r>
              <a:rPr lang="en-US" b="1" dirty="0" smtClean="0"/>
              <a:t>nterchange closure:</a:t>
            </a:r>
            <a:endParaRPr lang="en-US" b="1"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667" t="7500" r="2500" b="16515"/>
          <a:stretch/>
        </p:blipFill>
        <p:spPr>
          <a:xfrm>
            <a:off x="209343" y="1600200"/>
            <a:ext cx="8725313" cy="4722876"/>
          </a:xfrm>
          <a:prstGeom prst="rect">
            <a:avLst/>
          </a:prstGeom>
        </p:spPr>
      </p:pic>
    </p:spTree>
    <p:extLst>
      <p:ext uri="{BB962C8B-B14F-4D97-AF65-F5344CB8AC3E}">
        <p14:creationId xmlns:p14="http://schemas.microsoft.com/office/powerpoint/2010/main" val="11921499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II : Traffic Control Plans</a:t>
            </a:r>
            <a:endParaRPr lang="en-US" dirty="0"/>
          </a:p>
        </p:txBody>
      </p:sp>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sp>
        <p:nvSpPr>
          <p:cNvPr id="5" name="Text Placeholder 2"/>
          <p:cNvSpPr>
            <a:spLocks noGrp="1"/>
          </p:cNvSpPr>
          <p:nvPr>
            <p:ph idx="1"/>
          </p:nvPr>
        </p:nvSpPr>
        <p:spPr bwMode="auto">
          <a:xfrm>
            <a:off x="152400" y="1146048"/>
            <a:ext cx="8839200" cy="54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b="1" dirty="0" smtClean="0"/>
              <a:t>Eagle River – Artillery Interchange closure:</a:t>
            </a:r>
            <a:endParaRPr lang="en-US" b="1"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833" t="7500" r="2500" b="16515"/>
          <a:stretch/>
        </p:blipFill>
        <p:spPr>
          <a:xfrm>
            <a:off x="186238" y="1600200"/>
            <a:ext cx="8805362" cy="4722877"/>
          </a:xfrm>
          <a:prstGeom prst="rect">
            <a:avLst/>
          </a:prstGeom>
        </p:spPr>
      </p:pic>
    </p:spTree>
    <p:extLst>
      <p:ext uri="{BB962C8B-B14F-4D97-AF65-F5344CB8AC3E}">
        <p14:creationId xmlns:p14="http://schemas.microsoft.com/office/powerpoint/2010/main" val="34454638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II : Traffic Control Plans</a:t>
            </a:r>
            <a:endParaRPr lang="en-US" dirty="0"/>
          </a:p>
        </p:txBody>
      </p:sp>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sp>
        <p:nvSpPr>
          <p:cNvPr id="5" name="Text Placeholder 2"/>
          <p:cNvSpPr>
            <a:spLocks noGrp="1"/>
          </p:cNvSpPr>
          <p:nvPr>
            <p:ph idx="1"/>
          </p:nvPr>
        </p:nvSpPr>
        <p:spPr bwMode="auto">
          <a:xfrm>
            <a:off x="152400" y="1146048"/>
            <a:ext cx="8839200" cy="54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b="1" dirty="0" smtClean="0"/>
              <a:t>Highland Interchange </a:t>
            </a:r>
            <a:r>
              <a:rPr lang="en-US" b="1" dirty="0"/>
              <a:t>c</a:t>
            </a:r>
            <a:r>
              <a:rPr lang="en-US" b="1" dirty="0" smtClean="0"/>
              <a:t>losure:</a:t>
            </a:r>
            <a:endParaRPr lang="en-US" b="1"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833" t="7500" r="2500" b="16515"/>
          <a:stretch/>
        </p:blipFill>
        <p:spPr>
          <a:xfrm>
            <a:off x="238933" y="1600200"/>
            <a:ext cx="8713490" cy="4673600"/>
          </a:xfrm>
          <a:prstGeom prst="rect">
            <a:avLst/>
          </a:prstGeom>
        </p:spPr>
      </p:pic>
    </p:spTree>
    <p:extLst>
      <p:ext uri="{BB962C8B-B14F-4D97-AF65-F5344CB8AC3E}">
        <p14:creationId xmlns:p14="http://schemas.microsoft.com/office/powerpoint/2010/main" val="42674391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Topics</a:t>
            </a:r>
            <a:endParaRPr lang="en-US" dirty="0"/>
          </a:p>
        </p:txBody>
      </p:sp>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sp>
        <p:nvSpPr>
          <p:cNvPr id="5" name="Text Placeholder 2"/>
          <p:cNvSpPr>
            <a:spLocks noGrp="1"/>
          </p:cNvSpPr>
          <p:nvPr>
            <p:ph idx="1"/>
          </p:nvPr>
        </p:nvSpPr>
        <p:spPr bwMode="auto">
          <a:xfrm>
            <a:off x="152400" y="1146048"/>
            <a:ext cx="8839200" cy="54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None/>
            </a:pPr>
            <a:endParaRPr lang="en-US" sz="2400" b="1" dirty="0" smtClean="0"/>
          </a:p>
          <a:p>
            <a:pPr marL="0" indent="0" algn="ctr">
              <a:buNone/>
            </a:pPr>
            <a:r>
              <a:rPr lang="en-US" sz="2400" b="1" dirty="0" smtClean="0"/>
              <a:t>Anchorage </a:t>
            </a:r>
            <a:r>
              <a:rPr lang="en-US" sz="2400" b="1" dirty="0"/>
              <a:t>Metropolitan Area Transportation Solutions (AMATS</a:t>
            </a:r>
            <a:r>
              <a:rPr lang="en-US" sz="2400" b="1" dirty="0" smtClean="0"/>
              <a:t>)</a:t>
            </a:r>
            <a:r>
              <a:rPr lang="en-US" sz="2400" b="1" dirty="0" smtClean="0"/>
              <a:t>: </a:t>
            </a:r>
          </a:p>
          <a:p>
            <a:pPr marL="0" indent="0" algn="ctr">
              <a:buNone/>
            </a:pPr>
            <a:r>
              <a:rPr lang="en-US" b="1" dirty="0" smtClean="0"/>
              <a:t>Glenn </a:t>
            </a:r>
            <a:r>
              <a:rPr lang="en-US" b="1" dirty="0"/>
              <a:t>Highway </a:t>
            </a:r>
          </a:p>
          <a:p>
            <a:pPr marL="0" indent="0" algn="ctr">
              <a:buNone/>
            </a:pPr>
            <a:r>
              <a:rPr lang="en-US" b="1" dirty="0"/>
              <a:t>Integrated Corridor Management (</a:t>
            </a:r>
            <a:r>
              <a:rPr lang="en-US" b="1" dirty="0" err="1"/>
              <a:t>ICM</a:t>
            </a:r>
            <a:r>
              <a:rPr lang="en-US" b="1" dirty="0"/>
              <a:t>) </a:t>
            </a:r>
            <a:r>
              <a:rPr lang="en-US" b="1" dirty="0" smtClean="0"/>
              <a:t>Study</a:t>
            </a:r>
            <a:endParaRPr lang="en-US" b="1" dirty="0"/>
          </a:p>
        </p:txBody>
      </p:sp>
      <p:sp>
        <p:nvSpPr>
          <p:cNvPr id="6" name="Content Placeholder 2"/>
          <p:cNvSpPr txBox="1">
            <a:spLocks/>
          </p:cNvSpPr>
          <p:nvPr/>
        </p:nvSpPr>
        <p:spPr bwMode="auto">
          <a:xfrm>
            <a:off x="990600" y="3230880"/>
            <a:ext cx="339090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ct val="20000"/>
              </a:spcBef>
              <a:spcAft>
                <a:spcPct val="0"/>
              </a:spcAft>
              <a:buClr>
                <a:schemeClr val="tx1">
                  <a:lumMod val="65000"/>
                  <a:lumOff val="35000"/>
                </a:schemeClr>
              </a:buClr>
              <a:buSzPct val="100000"/>
              <a:buFont typeface="Arial" charset="0"/>
              <a:buChar char="•"/>
              <a:defRPr sz="2800" kern="1200">
                <a:solidFill>
                  <a:schemeClr val="tx1"/>
                </a:solidFill>
                <a:latin typeface="+mn-lt"/>
                <a:ea typeface="+mn-ea"/>
                <a:cs typeface="Arial" pitchFamily="34" charset="0"/>
              </a:defRPr>
            </a:lvl1pPr>
            <a:lvl2pPr marL="685800" indent="-228600" algn="l" rtl="0" eaLnBrk="1" fontAlgn="base" hangingPunct="1">
              <a:spcBef>
                <a:spcPct val="20000"/>
              </a:spcBef>
              <a:spcAft>
                <a:spcPct val="0"/>
              </a:spcAft>
              <a:buClr>
                <a:schemeClr val="tx1">
                  <a:lumMod val="50000"/>
                  <a:lumOff val="50000"/>
                </a:schemeClr>
              </a:buClr>
              <a:buSzPct val="80000"/>
              <a:buFont typeface="Wingdings" pitchFamily="2" charset="2"/>
              <a:buChar char="§"/>
              <a:defRPr sz="2600" kern="1200">
                <a:solidFill>
                  <a:schemeClr val="tx1"/>
                </a:solidFill>
                <a:latin typeface="+mn-lt"/>
                <a:ea typeface="+mn-ea"/>
                <a:cs typeface="Arial" pitchFamily="34" charset="0"/>
              </a:defRPr>
            </a:lvl2pPr>
            <a:lvl3pPr marL="1143000" indent="-228600" algn="l" rtl="0" eaLnBrk="1" fontAlgn="base" hangingPunct="1">
              <a:spcBef>
                <a:spcPct val="20000"/>
              </a:spcBef>
              <a:spcAft>
                <a:spcPct val="0"/>
              </a:spcAft>
              <a:buClr>
                <a:schemeClr val="tx1">
                  <a:lumMod val="65000"/>
                  <a:lumOff val="35000"/>
                </a:schemeClr>
              </a:buClr>
              <a:buFont typeface="Arial" charset="0"/>
              <a:buChar char="•"/>
              <a:defRPr sz="2400" kern="1200">
                <a:solidFill>
                  <a:schemeClr val="tx1"/>
                </a:solidFill>
                <a:latin typeface="+mn-lt"/>
                <a:ea typeface="+mn-ea"/>
                <a:cs typeface="Arial" pitchFamily="34" charset="0"/>
              </a:defRPr>
            </a:lvl3pPr>
            <a:lvl4pPr marL="1600200" indent="-228600" algn="l" rtl="0" eaLnBrk="1" fontAlgn="base" hangingPunct="1">
              <a:spcBef>
                <a:spcPct val="20000"/>
              </a:spcBef>
              <a:spcAft>
                <a:spcPct val="0"/>
              </a:spcAft>
              <a:buClr>
                <a:schemeClr val="tx1">
                  <a:lumMod val="50000"/>
                  <a:lumOff val="50000"/>
                </a:schemeClr>
              </a:buClr>
              <a:buSzPct val="80000"/>
              <a:buFont typeface="Wingdings" pitchFamily="2" charset="2"/>
              <a:buChar char=""/>
              <a:defRPr sz="2200" kern="1200">
                <a:solidFill>
                  <a:schemeClr val="tx1"/>
                </a:solidFill>
                <a:latin typeface="+mn-lt"/>
                <a:ea typeface="+mn-ea"/>
                <a:cs typeface="Arial" pitchFamily="34" charset="0"/>
              </a:defRPr>
            </a:lvl4pPr>
            <a:lvl5pPr marL="2057400" indent="-228600" algn="l" rtl="0" eaLnBrk="1" fontAlgn="base" hangingPunct="1">
              <a:spcBef>
                <a:spcPct val="20000"/>
              </a:spcBef>
              <a:spcAft>
                <a:spcPct val="0"/>
              </a:spcAft>
              <a:buClr>
                <a:srgbClr val="7F7F7F"/>
              </a:buClr>
              <a:buSzPct val="95000"/>
              <a:buFont typeface="Arial" charset="0"/>
              <a:buChar char="»"/>
              <a:defRPr sz="20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2000" b="1" dirty="0" smtClean="0">
                <a:solidFill>
                  <a:srgbClr val="002060"/>
                </a:solidFill>
              </a:rPr>
              <a:t>Phase I: Infrastructure</a:t>
            </a:r>
          </a:p>
          <a:p>
            <a:r>
              <a:rPr lang="en-US" sz="1800" dirty="0" smtClean="0"/>
              <a:t>Purpose </a:t>
            </a:r>
          </a:p>
          <a:p>
            <a:r>
              <a:rPr lang="en-US" sz="1800" dirty="0" smtClean="0"/>
              <a:t>Existing Conditions</a:t>
            </a:r>
          </a:p>
          <a:p>
            <a:r>
              <a:rPr lang="en-US" sz="1800" dirty="0" smtClean="0"/>
              <a:t>Objectives</a:t>
            </a:r>
          </a:p>
          <a:p>
            <a:r>
              <a:rPr lang="en-US" sz="1800" dirty="0" smtClean="0"/>
              <a:t>Strategies</a:t>
            </a:r>
          </a:p>
          <a:p>
            <a:pPr marL="0" indent="0">
              <a:buFont typeface="Arial" charset="0"/>
              <a:buNone/>
            </a:pPr>
            <a:endParaRPr lang="en-US" sz="1800" dirty="0"/>
          </a:p>
        </p:txBody>
      </p:sp>
      <p:sp>
        <p:nvSpPr>
          <p:cNvPr id="7" name="Content Placeholder 2"/>
          <p:cNvSpPr txBox="1">
            <a:spLocks/>
          </p:cNvSpPr>
          <p:nvPr/>
        </p:nvSpPr>
        <p:spPr bwMode="auto">
          <a:xfrm>
            <a:off x="4692650" y="3238500"/>
            <a:ext cx="4038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ct val="20000"/>
              </a:spcBef>
              <a:spcAft>
                <a:spcPct val="0"/>
              </a:spcAft>
              <a:buClr>
                <a:schemeClr val="tx1">
                  <a:lumMod val="65000"/>
                  <a:lumOff val="35000"/>
                </a:schemeClr>
              </a:buClr>
              <a:buSzPct val="100000"/>
              <a:buFont typeface="Arial" charset="0"/>
              <a:buChar char="•"/>
              <a:defRPr sz="2800" kern="1200">
                <a:solidFill>
                  <a:schemeClr val="tx1"/>
                </a:solidFill>
                <a:latin typeface="+mn-lt"/>
                <a:ea typeface="+mn-ea"/>
                <a:cs typeface="Arial" pitchFamily="34" charset="0"/>
              </a:defRPr>
            </a:lvl1pPr>
            <a:lvl2pPr marL="685800" indent="-228600" algn="l" rtl="0" eaLnBrk="1" fontAlgn="base" hangingPunct="1">
              <a:spcBef>
                <a:spcPct val="20000"/>
              </a:spcBef>
              <a:spcAft>
                <a:spcPct val="0"/>
              </a:spcAft>
              <a:buClr>
                <a:schemeClr val="tx1">
                  <a:lumMod val="50000"/>
                  <a:lumOff val="50000"/>
                </a:schemeClr>
              </a:buClr>
              <a:buSzPct val="80000"/>
              <a:buFont typeface="Wingdings" pitchFamily="2" charset="2"/>
              <a:buChar char="§"/>
              <a:defRPr sz="2600" kern="1200">
                <a:solidFill>
                  <a:schemeClr val="tx1"/>
                </a:solidFill>
                <a:latin typeface="+mn-lt"/>
                <a:ea typeface="+mn-ea"/>
                <a:cs typeface="Arial" pitchFamily="34" charset="0"/>
              </a:defRPr>
            </a:lvl2pPr>
            <a:lvl3pPr marL="1143000" indent="-228600" algn="l" rtl="0" eaLnBrk="1" fontAlgn="base" hangingPunct="1">
              <a:spcBef>
                <a:spcPct val="20000"/>
              </a:spcBef>
              <a:spcAft>
                <a:spcPct val="0"/>
              </a:spcAft>
              <a:buClr>
                <a:schemeClr val="tx1">
                  <a:lumMod val="65000"/>
                  <a:lumOff val="35000"/>
                </a:schemeClr>
              </a:buClr>
              <a:buFont typeface="Arial" charset="0"/>
              <a:buChar char="•"/>
              <a:defRPr sz="2400" kern="1200">
                <a:solidFill>
                  <a:schemeClr val="tx1"/>
                </a:solidFill>
                <a:latin typeface="+mn-lt"/>
                <a:ea typeface="+mn-ea"/>
                <a:cs typeface="Arial" pitchFamily="34" charset="0"/>
              </a:defRPr>
            </a:lvl3pPr>
            <a:lvl4pPr marL="1600200" indent="-228600" algn="l" rtl="0" eaLnBrk="1" fontAlgn="base" hangingPunct="1">
              <a:spcBef>
                <a:spcPct val="20000"/>
              </a:spcBef>
              <a:spcAft>
                <a:spcPct val="0"/>
              </a:spcAft>
              <a:buClr>
                <a:schemeClr val="tx1">
                  <a:lumMod val="50000"/>
                  <a:lumOff val="50000"/>
                </a:schemeClr>
              </a:buClr>
              <a:buSzPct val="80000"/>
              <a:buFont typeface="Wingdings" pitchFamily="2" charset="2"/>
              <a:buChar char=""/>
              <a:defRPr sz="2200" kern="1200">
                <a:solidFill>
                  <a:schemeClr val="tx1"/>
                </a:solidFill>
                <a:latin typeface="+mn-lt"/>
                <a:ea typeface="+mn-ea"/>
                <a:cs typeface="Arial" pitchFamily="34" charset="0"/>
              </a:defRPr>
            </a:lvl4pPr>
            <a:lvl5pPr marL="2057400" indent="-228600" algn="l" rtl="0" eaLnBrk="1" fontAlgn="base" hangingPunct="1">
              <a:spcBef>
                <a:spcPct val="20000"/>
              </a:spcBef>
              <a:spcAft>
                <a:spcPct val="0"/>
              </a:spcAft>
              <a:buClr>
                <a:srgbClr val="7F7F7F"/>
              </a:buClr>
              <a:buSzPct val="95000"/>
              <a:buFont typeface="Arial" charset="0"/>
              <a:buChar char="»"/>
              <a:defRPr sz="20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2000" b="1" dirty="0" smtClean="0">
                <a:solidFill>
                  <a:srgbClr val="002060"/>
                </a:solidFill>
              </a:rPr>
              <a:t>Phase II: Incident Management</a:t>
            </a:r>
          </a:p>
          <a:p>
            <a:r>
              <a:rPr lang="en-US" sz="1800" dirty="0" smtClean="0"/>
              <a:t>Purpose and Need</a:t>
            </a:r>
          </a:p>
          <a:p>
            <a:r>
              <a:rPr lang="en-US" sz="1800" dirty="0" smtClean="0"/>
              <a:t>Objectives</a:t>
            </a:r>
          </a:p>
          <a:p>
            <a:r>
              <a:rPr lang="en-US" sz="1800" dirty="0" smtClean="0"/>
              <a:t>Traffic Control Plans</a:t>
            </a:r>
          </a:p>
          <a:p>
            <a:endParaRPr lang="en-US" sz="1800" dirty="0"/>
          </a:p>
        </p:txBody>
      </p:sp>
      <p:sp>
        <p:nvSpPr>
          <p:cNvPr id="8" name="Content Placeholder 2"/>
          <p:cNvSpPr txBox="1">
            <a:spLocks/>
          </p:cNvSpPr>
          <p:nvPr/>
        </p:nvSpPr>
        <p:spPr bwMode="auto">
          <a:xfrm>
            <a:off x="285061" y="5562600"/>
            <a:ext cx="861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ct val="20000"/>
              </a:spcBef>
              <a:spcAft>
                <a:spcPct val="0"/>
              </a:spcAft>
              <a:buClr>
                <a:schemeClr val="tx1">
                  <a:lumMod val="65000"/>
                  <a:lumOff val="35000"/>
                </a:schemeClr>
              </a:buClr>
              <a:buSzPct val="100000"/>
              <a:buFont typeface="Arial" charset="0"/>
              <a:buChar char="•"/>
              <a:defRPr sz="2800" kern="1200">
                <a:solidFill>
                  <a:schemeClr val="tx1"/>
                </a:solidFill>
                <a:latin typeface="+mn-lt"/>
                <a:ea typeface="+mn-ea"/>
                <a:cs typeface="Arial" pitchFamily="34" charset="0"/>
              </a:defRPr>
            </a:lvl1pPr>
            <a:lvl2pPr marL="685800" indent="-228600" algn="l" rtl="0" eaLnBrk="1" fontAlgn="base" hangingPunct="1">
              <a:spcBef>
                <a:spcPct val="20000"/>
              </a:spcBef>
              <a:spcAft>
                <a:spcPct val="0"/>
              </a:spcAft>
              <a:buClr>
                <a:schemeClr val="tx1">
                  <a:lumMod val="50000"/>
                  <a:lumOff val="50000"/>
                </a:schemeClr>
              </a:buClr>
              <a:buSzPct val="80000"/>
              <a:buFont typeface="Wingdings" pitchFamily="2" charset="2"/>
              <a:buChar char="§"/>
              <a:defRPr sz="2600" kern="1200">
                <a:solidFill>
                  <a:schemeClr val="tx1"/>
                </a:solidFill>
                <a:latin typeface="+mn-lt"/>
                <a:ea typeface="+mn-ea"/>
                <a:cs typeface="Arial" pitchFamily="34" charset="0"/>
              </a:defRPr>
            </a:lvl2pPr>
            <a:lvl3pPr marL="1143000" indent="-228600" algn="l" rtl="0" eaLnBrk="1" fontAlgn="base" hangingPunct="1">
              <a:spcBef>
                <a:spcPct val="20000"/>
              </a:spcBef>
              <a:spcAft>
                <a:spcPct val="0"/>
              </a:spcAft>
              <a:buClr>
                <a:schemeClr val="tx1">
                  <a:lumMod val="65000"/>
                  <a:lumOff val="35000"/>
                </a:schemeClr>
              </a:buClr>
              <a:buFont typeface="Arial" charset="0"/>
              <a:buChar char="•"/>
              <a:defRPr sz="2400" kern="1200">
                <a:solidFill>
                  <a:schemeClr val="tx1"/>
                </a:solidFill>
                <a:latin typeface="+mn-lt"/>
                <a:ea typeface="+mn-ea"/>
                <a:cs typeface="Arial" pitchFamily="34" charset="0"/>
              </a:defRPr>
            </a:lvl3pPr>
            <a:lvl4pPr marL="1600200" indent="-228600" algn="l" rtl="0" eaLnBrk="1" fontAlgn="base" hangingPunct="1">
              <a:spcBef>
                <a:spcPct val="20000"/>
              </a:spcBef>
              <a:spcAft>
                <a:spcPct val="0"/>
              </a:spcAft>
              <a:buClr>
                <a:schemeClr val="tx1">
                  <a:lumMod val="50000"/>
                  <a:lumOff val="50000"/>
                </a:schemeClr>
              </a:buClr>
              <a:buSzPct val="80000"/>
              <a:buFont typeface="Wingdings" pitchFamily="2" charset="2"/>
              <a:buChar char=""/>
              <a:defRPr sz="2200" kern="1200">
                <a:solidFill>
                  <a:schemeClr val="tx1"/>
                </a:solidFill>
                <a:latin typeface="+mn-lt"/>
                <a:ea typeface="+mn-ea"/>
                <a:cs typeface="Arial" pitchFamily="34" charset="0"/>
              </a:defRPr>
            </a:lvl4pPr>
            <a:lvl5pPr marL="2057400" indent="-228600" algn="l" rtl="0" eaLnBrk="1" fontAlgn="base" hangingPunct="1">
              <a:spcBef>
                <a:spcPct val="20000"/>
              </a:spcBef>
              <a:spcAft>
                <a:spcPct val="0"/>
              </a:spcAft>
              <a:buClr>
                <a:srgbClr val="7F7F7F"/>
              </a:buClr>
              <a:buSzPct val="95000"/>
              <a:buFont typeface="Arial" charset="0"/>
              <a:buChar char="»"/>
              <a:defRPr sz="20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2000" b="1" dirty="0" smtClean="0"/>
              <a:t>Reports Prepared by Kinney Engineering LLC</a:t>
            </a:r>
          </a:p>
          <a:p>
            <a:pPr marL="0" indent="0" algn="ctr">
              <a:buFont typeface="Arial" charset="0"/>
              <a:buNone/>
            </a:pPr>
            <a:r>
              <a:rPr lang="en-US" sz="2000" b="1" dirty="0" smtClean="0"/>
              <a:t>Jeanne Bowie, PE, PhD, </a:t>
            </a:r>
            <a:r>
              <a:rPr lang="en-US" sz="2000" b="1" dirty="0" err="1" smtClean="0"/>
              <a:t>PTOE</a:t>
            </a:r>
            <a:endParaRPr lang="en-US" sz="2000" b="1" dirty="0"/>
          </a:p>
        </p:txBody>
      </p:sp>
    </p:spTree>
    <p:extLst>
      <p:ext uri="{BB962C8B-B14F-4D97-AF65-F5344CB8AC3E}">
        <p14:creationId xmlns:p14="http://schemas.microsoft.com/office/powerpoint/2010/main" val="27201996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II : Traffic Control Plans</a:t>
            </a:r>
            <a:endParaRPr lang="en-US" dirty="0"/>
          </a:p>
        </p:txBody>
      </p:sp>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sp>
        <p:nvSpPr>
          <p:cNvPr id="5" name="Text Placeholder 2"/>
          <p:cNvSpPr>
            <a:spLocks noGrp="1"/>
          </p:cNvSpPr>
          <p:nvPr>
            <p:ph idx="1"/>
          </p:nvPr>
        </p:nvSpPr>
        <p:spPr bwMode="auto">
          <a:xfrm>
            <a:off x="152400" y="1146048"/>
            <a:ext cx="8839200" cy="54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b="1" dirty="0" smtClean="0"/>
              <a:t>Northbound (NB) segment </a:t>
            </a:r>
            <a:r>
              <a:rPr lang="en-US" b="1" dirty="0"/>
              <a:t>c</a:t>
            </a:r>
            <a:r>
              <a:rPr lang="en-US" b="1" dirty="0" smtClean="0"/>
              <a:t>losure </a:t>
            </a:r>
            <a:r>
              <a:rPr lang="en-US" b="1" dirty="0" smtClean="0"/>
              <a:t>with parallel routes:</a:t>
            </a:r>
            <a:endParaRPr lang="en-US" b="1"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64" t="4925" r="569" b="15227"/>
          <a:stretch/>
        </p:blipFill>
        <p:spPr>
          <a:xfrm>
            <a:off x="215900" y="1676400"/>
            <a:ext cx="8686800" cy="4572001"/>
          </a:xfrm>
          <a:prstGeom prst="rect">
            <a:avLst/>
          </a:prstGeom>
        </p:spPr>
      </p:pic>
    </p:spTree>
    <p:extLst>
      <p:ext uri="{BB962C8B-B14F-4D97-AF65-F5344CB8AC3E}">
        <p14:creationId xmlns:p14="http://schemas.microsoft.com/office/powerpoint/2010/main" val="6471362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II : Traffic Control Plans</a:t>
            </a:r>
            <a:endParaRPr lang="en-US" dirty="0"/>
          </a:p>
        </p:txBody>
      </p:sp>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sp>
        <p:nvSpPr>
          <p:cNvPr id="5" name="Text Placeholder 2"/>
          <p:cNvSpPr>
            <a:spLocks noGrp="1"/>
          </p:cNvSpPr>
          <p:nvPr>
            <p:ph idx="1"/>
          </p:nvPr>
        </p:nvSpPr>
        <p:spPr bwMode="auto">
          <a:xfrm>
            <a:off x="152400" y="1146048"/>
            <a:ext cx="8839200" cy="54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b="1" dirty="0" smtClean="0"/>
              <a:t>Southbound (SB) segment </a:t>
            </a:r>
            <a:r>
              <a:rPr lang="en-US" b="1" dirty="0"/>
              <a:t>c</a:t>
            </a:r>
            <a:r>
              <a:rPr lang="en-US" b="1" dirty="0" smtClean="0"/>
              <a:t>losure </a:t>
            </a:r>
            <a:r>
              <a:rPr lang="en-US" b="1" dirty="0" smtClean="0"/>
              <a:t>with parallel routes:</a:t>
            </a:r>
            <a:endParaRPr lang="en-US" b="1"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666" t="4925" r="833" b="15227"/>
          <a:stretch/>
        </p:blipFill>
        <p:spPr>
          <a:xfrm>
            <a:off x="186198" y="1676400"/>
            <a:ext cx="8771603" cy="4648201"/>
          </a:xfrm>
          <a:prstGeom prst="rect">
            <a:avLst/>
          </a:prstGeom>
        </p:spPr>
      </p:pic>
    </p:spTree>
    <p:extLst>
      <p:ext uri="{BB962C8B-B14F-4D97-AF65-F5344CB8AC3E}">
        <p14:creationId xmlns:p14="http://schemas.microsoft.com/office/powerpoint/2010/main" val="12378810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II : Traffic Control Plans</a:t>
            </a:r>
            <a:endParaRPr lang="en-US" dirty="0"/>
          </a:p>
        </p:txBody>
      </p:sp>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sp>
        <p:nvSpPr>
          <p:cNvPr id="5" name="Text Placeholder 2"/>
          <p:cNvSpPr>
            <a:spLocks noGrp="1"/>
          </p:cNvSpPr>
          <p:nvPr>
            <p:ph idx="1"/>
          </p:nvPr>
        </p:nvSpPr>
        <p:spPr bwMode="auto">
          <a:xfrm>
            <a:off x="152400" y="1146048"/>
            <a:ext cx="8839200" cy="54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b="1" dirty="0" smtClean="0"/>
              <a:t>NB and SB segment </a:t>
            </a:r>
            <a:r>
              <a:rPr lang="en-US" b="1" dirty="0"/>
              <a:t>c</a:t>
            </a:r>
            <a:r>
              <a:rPr lang="en-US" b="1" dirty="0" smtClean="0"/>
              <a:t>losure </a:t>
            </a:r>
            <a:r>
              <a:rPr lang="en-US" b="1" dirty="0" smtClean="0"/>
              <a:t>with parallel routes:</a:t>
            </a:r>
            <a:endParaRPr lang="en-US" b="1"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666" t="4925" r="833" b="15227"/>
          <a:stretch/>
        </p:blipFill>
        <p:spPr>
          <a:xfrm>
            <a:off x="152400" y="1600200"/>
            <a:ext cx="8915400" cy="4724401"/>
          </a:xfrm>
          <a:prstGeom prst="rect">
            <a:avLst/>
          </a:prstGeom>
        </p:spPr>
      </p:pic>
    </p:spTree>
    <p:extLst>
      <p:ext uri="{BB962C8B-B14F-4D97-AF65-F5344CB8AC3E}">
        <p14:creationId xmlns:p14="http://schemas.microsoft.com/office/powerpoint/2010/main" val="32873259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II : Traffic Control Plans</a:t>
            </a:r>
            <a:endParaRPr lang="en-US" dirty="0"/>
          </a:p>
        </p:txBody>
      </p:sp>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sp>
        <p:nvSpPr>
          <p:cNvPr id="5" name="Text Placeholder 2"/>
          <p:cNvSpPr>
            <a:spLocks noGrp="1"/>
          </p:cNvSpPr>
          <p:nvPr>
            <p:ph idx="1"/>
          </p:nvPr>
        </p:nvSpPr>
        <p:spPr bwMode="auto">
          <a:xfrm>
            <a:off x="152400" y="1146048"/>
            <a:ext cx="8839200" cy="54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b="1" dirty="0" smtClean="0"/>
              <a:t>Northbound (NB) segment closure </a:t>
            </a:r>
            <a:r>
              <a:rPr lang="en-US" b="1" dirty="0" smtClean="0"/>
              <a:t>without parallel </a:t>
            </a:r>
            <a:r>
              <a:rPr lang="en-US" b="1" dirty="0" smtClean="0"/>
              <a:t>routes:</a:t>
            </a:r>
            <a:endParaRPr lang="en-US" b="1"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500" t="6213" r="833" b="15227"/>
          <a:stretch/>
        </p:blipFill>
        <p:spPr>
          <a:xfrm>
            <a:off x="152400" y="1676400"/>
            <a:ext cx="8839200" cy="4648201"/>
          </a:xfrm>
          <a:prstGeom prst="rect">
            <a:avLst/>
          </a:prstGeom>
        </p:spPr>
      </p:pic>
    </p:spTree>
    <p:extLst>
      <p:ext uri="{BB962C8B-B14F-4D97-AF65-F5344CB8AC3E}">
        <p14:creationId xmlns:p14="http://schemas.microsoft.com/office/powerpoint/2010/main" val="27629455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II : Traffic Control Plans</a:t>
            </a:r>
            <a:endParaRPr lang="en-US" dirty="0"/>
          </a:p>
        </p:txBody>
      </p:sp>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sp>
        <p:nvSpPr>
          <p:cNvPr id="5" name="Text Placeholder 2"/>
          <p:cNvSpPr>
            <a:spLocks noGrp="1"/>
          </p:cNvSpPr>
          <p:nvPr>
            <p:ph idx="1"/>
          </p:nvPr>
        </p:nvSpPr>
        <p:spPr bwMode="auto">
          <a:xfrm>
            <a:off x="152400" y="1146048"/>
            <a:ext cx="8839200" cy="54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b="1" dirty="0" smtClean="0"/>
              <a:t>Southbound (SB) segment closure </a:t>
            </a:r>
            <a:r>
              <a:rPr lang="en-US" b="1" dirty="0" smtClean="0"/>
              <a:t>without parallel </a:t>
            </a:r>
            <a:r>
              <a:rPr lang="en-US" b="1" dirty="0" smtClean="0"/>
              <a:t>routes:</a:t>
            </a:r>
            <a:endParaRPr lang="en-US" b="1"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500" t="4925" r="833" b="15227"/>
          <a:stretch/>
        </p:blipFill>
        <p:spPr>
          <a:xfrm>
            <a:off x="152400" y="1600200"/>
            <a:ext cx="8839200" cy="4724401"/>
          </a:xfrm>
          <a:prstGeom prst="rect">
            <a:avLst/>
          </a:prstGeom>
        </p:spPr>
      </p:pic>
    </p:spTree>
    <p:extLst>
      <p:ext uri="{BB962C8B-B14F-4D97-AF65-F5344CB8AC3E}">
        <p14:creationId xmlns:p14="http://schemas.microsoft.com/office/powerpoint/2010/main" val="29537127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II : Traffic Control Plans</a:t>
            </a:r>
            <a:endParaRPr lang="en-US" dirty="0"/>
          </a:p>
        </p:txBody>
      </p:sp>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sp>
        <p:nvSpPr>
          <p:cNvPr id="5" name="Text Placeholder 2"/>
          <p:cNvSpPr>
            <a:spLocks noGrp="1"/>
          </p:cNvSpPr>
          <p:nvPr>
            <p:ph idx="1"/>
          </p:nvPr>
        </p:nvSpPr>
        <p:spPr bwMode="auto">
          <a:xfrm>
            <a:off x="152400" y="1146048"/>
            <a:ext cx="8839200" cy="54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b="1" dirty="0" smtClean="0"/>
              <a:t>Southbound (SB) segment closure </a:t>
            </a:r>
            <a:r>
              <a:rPr lang="en-US" b="1" dirty="0" smtClean="0"/>
              <a:t>without parallel </a:t>
            </a:r>
            <a:r>
              <a:rPr lang="en-US" b="1" dirty="0" smtClean="0"/>
              <a:t>routes:</a:t>
            </a:r>
            <a:endParaRPr lang="en-US" b="1"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500" t="4925" r="833" b="15227"/>
          <a:stretch/>
        </p:blipFill>
        <p:spPr>
          <a:xfrm>
            <a:off x="152400" y="1600200"/>
            <a:ext cx="8839200" cy="4724401"/>
          </a:xfrm>
          <a:prstGeom prst="rect">
            <a:avLst/>
          </a:prstGeom>
        </p:spPr>
      </p:pic>
    </p:spTree>
    <p:extLst>
      <p:ext uri="{BB962C8B-B14F-4D97-AF65-F5344CB8AC3E}">
        <p14:creationId xmlns:p14="http://schemas.microsoft.com/office/powerpoint/2010/main" val="19335202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II : Traffic Control Plans</a:t>
            </a:r>
            <a:endParaRPr lang="en-US" dirty="0"/>
          </a:p>
        </p:txBody>
      </p:sp>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sp>
        <p:nvSpPr>
          <p:cNvPr id="5" name="Text Placeholder 2"/>
          <p:cNvSpPr>
            <a:spLocks noGrp="1"/>
          </p:cNvSpPr>
          <p:nvPr>
            <p:ph idx="1"/>
          </p:nvPr>
        </p:nvSpPr>
        <p:spPr bwMode="auto">
          <a:xfrm>
            <a:off x="152400" y="1146048"/>
            <a:ext cx="8839200" cy="54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b="1" dirty="0" smtClean="0"/>
              <a:t>NB &amp; SB s</a:t>
            </a:r>
            <a:r>
              <a:rPr lang="en-US" b="1" dirty="0" smtClean="0"/>
              <a:t>egment </a:t>
            </a:r>
            <a:r>
              <a:rPr lang="en-US" b="1" dirty="0"/>
              <a:t>c</a:t>
            </a:r>
            <a:r>
              <a:rPr lang="en-US" b="1" dirty="0" smtClean="0"/>
              <a:t>losure </a:t>
            </a:r>
            <a:r>
              <a:rPr lang="en-US" b="1" dirty="0" smtClean="0"/>
              <a:t>without parallel </a:t>
            </a:r>
            <a:r>
              <a:rPr lang="en-US" b="1" dirty="0" smtClean="0"/>
              <a:t>routes: </a:t>
            </a:r>
            <a:endParaRPr lang="en-US" b="1"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667" t="6213" r="833" b="15227"/>
          <a:stretch/>
        </p:blipFill>
        <p:spPr>
          <a:xfrm>
            <a:off x="114300" y="1676400"/>
            <a:ext cx="8915400" cy="4648201"/>
          </a:xfrm>
          <a:prstGeom prst="rect">
            <a:avLst/>
          </a:prstGeom>
        </p:spPr>
      </p:pic>
    </p:spTree>
    <p:extLst>
      <p:ext uri="{BB962C8B-B14F-4D97-AF65-F5344CB8AC3E}">
        <p14:creationId xmlns:p14="http://schemas.microsoft.com/office/powerpoint/2010/main" val="40899636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sp>
        <p:nvSpPr>
          <p:cNvPr id="5" name="Text Placeholder 2"/>
          <p:cNvSpPr>
            <a:spLocks noGrp="1"/>
          </p:cNvSpPr>
          <p:nvPr>
            <p:ph idx="1"/>
          </p:nvPr>
        </p:nvSpPr>
        <p:spPr bwMode="auto">
          <a:xfrm>
            <a:off x="381000" y="3429000"/>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b="1" dirty="0" smtClean="0"/>
              <a:t>Questions?</a:t>
            </a:r>
            <a:endParaRPr lang="en-US" b="1" dirty="0"/>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artisticCement trans="65000"/>
                    </a14:imgEffect>
                    <a14:imgEffect>
                      <a14:brightnessContrast bright="40000" contrast="-40000"/>
                    </a14:imgEffect>
                  </a14:imgLayer>
                </a14:imgProps>
              </a:ext>
            </a:extLst>
          </a:blip>
          <a:srcRect l="35383" t="20635" r="13030" b="4762"/>
          <a:stretch/>
        </p:blipFill>
        <p:spPr>
          <a:xfrm>
            <a:off x="2286000" y="1295400"/>
            <a:ext cx="6517534" cy="5105400"/>
          </a:xfrm>
          <a:prstGeom prst="rect">
            <a:avLst/>
          </a:prstGeom>
          <a:effectLst>
            <a:softEdge rad="31750"/>
          </a:effectLst>
        </p:spPr>
      </p:pic>
    </p:spTree>
    <p:extLst>
      <p:ext uri="{BB962C8B-B14F-4D97-AF65-F5344CB8AC3E}">
        <p14:creationId xmlns:p14="http://schemas.microsoft.com/office/powerpoint/2010/main" val="29205504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Area</a:t>
            </a:r>
            <a:endParaRPr lang="en-US" dirty="0"/>
          </a:p>
        </p:txBody>
      </p:sp>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pic>
        <p:nvPicPr>
          <p:cNvPr id="6" name="Content Placeholder 5"/>
          <p:cNvPicPr>
            <a:picLocks noGrp="1"/>
          </p:cNvPicPr>
          <p:nvPr>
            <p:ph idx="1"/>
          </p:nvPr>
        </p:nvPicPr>
        <p:blipFill rotWithShape="1">
          <a:blip r:embed="rId3"/>
          <a:srcRect l="17883" r="17727"/>
          <a:stretch/>
        </p:blipFill>
        <p:spPr bwMode="auto">
          <a:xfrm>
            <a:off x="1752600" y="1162685"/>
            <a:ext cx="5029200" cy="5410200"/>
          </a:xfrm>
          <a:prstGeom prst="rect">
            <a:avLst/>
          </a:prstGeom>
          <a:ln w="9525" cap="flat" cmpd="sng" algn="ctr">
            <a:solidFill>
              <a:sysClr val="windowText" lastClr="000000">
                <a:lumMod val="50000"/>
                <a:lumOff val="50000"/>
              </a:sys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10331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sp>
        <p:nvSpPr>
          <p:cNvPr id="6" name="Title 1"/>
          <p:cNvSpPr>
            <a:spLocks noGrp="1"/>
          </p:cNvSpPr>
          <p:nvPr>
            <p:ph idx="1"/>
          </p:nvPr>
        </p:nvSpPr>
        <p:spPr/>
        <p:txBody>
          <a:bodyPr/>
          <a:lstStyle/>
          <a:p>
            <a:pPr marL="0" indent="0" algn="ctr">
              <a:buNone/>
            </a:pPr>
            <a:endParaRPr lang="en-US" sz="2400" b="1" dirty="0" smtClean="0">
              <a:solidFill>
                <a:schemeClr val="accent1">
                  <a:lumMod val="75000"/>
                </a:schemeClr>
              </a:solidFill>
            </a:endParaRPr>
          </a:p>
          <a:p>
            <a:pPr marL="0" indent="0" algn="ctr">
              <a:buNone/>
            </a:pPr>
            <a:endParaRPr lang="en-US" sz="2400" b="1" dirty="0">
              <a:solidFill>
                <a:schemeClr val="accent1">
                  <a:lumMod val="75000"/>
                </a:schemeClr>
              </a:solidFill>
            </a:endParaRPr>
          </a:p>
          <a:p>
            <a:pPr marL="0" indent="0" algn="ctr">
              <a:buNone/>
            </a:pPr>
            <a:r>
              <a:rPr lang="en-US" b="1" dirty="0" smtClean="0">
                <a:solidFill>
                  <a:srgbClr val="002060"/>
                </a:solidFill>
              </a:rPr>
              <a:t>AMATS: Integrated Corridor Management Study (</a:t>
            </a:r>
            <a:r>
              <a:rPr lang="en-US" b="1" dirty="0" err="1" smtClean="0">
                <a:solidFill>
                  <a:srgbClr val="002060"/>
                </a:solidFill>
              </a:rPr>
              <a:t>ICM</a:t>
            </a:r>
            <a:r>
              <a:rPr lang="en-US" b="1" dirty="0" smtClean="0">
                <a:solidFill>
                  <a:srgbClr val="002060"/>
                </a:solidFill>
              </a:rPr>
              <a:t>) Phase I</a:t>
            </a:r>
            <a:r>
              <a:rPr lang="en-US" b="1" dirty="0" smtClean="0">
                <a:solidFill>
                  <a:schemeClr val="accent1">
                    <a:lumMod val="75000"/>
                  </a:schemeClr>
                </a:solidFill>
              </a:rPr>
              <a:t/>
            </a:r>
            <a:br>
              <a:rPr lang="en-US" b="1" dirty="0" smtClean="0">
                <a:solidFill>
                  <a:schemeClr val="accent1">
                    <a:lumMod val="75000"/>
                  </a:schemeClr>
                </a:solidFill>
              </a:rPr>
            </a:br>
            <a:r>
              <a:rPr lang="en-US" b="1" dirty="0" smtClean="0">
                <a:solidFill>
                  <a:schemeClr val="accent1">
                    <a:lumMod val="75000"/>
                  </a:schemeClr>
                </a:solidFill>
              </a:rPr>
              <a:t/>
            </a:r>
            <a:br>
              <a:rPr lang="en-US" b="1" dirty="0" smtClean="0">
                <a:solidFill>
                  <a:schemeClr val="accent1">
                    <a:lumMod val="75000"/>
                  </a:schemeClr>
                </a:solidFill>
              </a:rPr>
            </a:br>
            <a:r>
              <a:rPr lang="en-US" b="1" dirty="0">
                <a:solidFill>
                  <a:schemeClr val="accent1">
                    <a:lumMod val="75000"/>
                  </a:schemeClr>
                </a:solidFill>
              </a:rPr>
              <a:t/>
            </a:r>
            <a:br>
              <a:rPr lang="en-US" b="1" dirty="0">
                <a:solidFill>
                  <a:schemeClr val="accent1">
                    <a:lumMod val="75000"/>
                  </a:schemeClr>
                </a:solidFill>
              </a:rPr>
            </a:br>
            <a:r>
              <a:rPr lang="en-US" b="1" dirty="0" smtClean="0">
                <a:solidFill>
                  <a:schemeClr val="accent6">
                    <a:lumMod val="75000"/>
                  </a:schemeClr>
                </a:solidFill>
              </a:rPr>
              <a:t>Existing Conditions</a:t>
            </a:r>
            <a:br>
              <a:rPr lang="en-US" b="1" dirty="0" smtClean="0">
                <a:solidFill>
                  <a:schemeClr val="accent6">
                    <a:lumMod val="75000"/>
                  </a:schemeClr>
                </a:solidFill>
              </a:rPr>
            </a:br>
            <a:r>
              <a:rPr lang="en-US" b="1" dirty="0">
                <a:solidFill>
                  <a:schemeClr val="accent6">
                    <a:lumMod val="75000"/>
                  </a:schemeClr>
                </a:solidFill>
              </a:rPr>
              <a:t/>
            </a:r>
            <a:br>
              <a:rPr lang="en-US" b="1" dirty="0">
                <a:solidFill>
                  <a:schemeClr val="accent6">
                    <a:lumMod val="75000"/>
                  </a:schemeClr>
                </a:solidFill>
              </a:rPr>
            </a:br>
            <a:r>
              <a:rPr lang="en-US" b="1" dirty="0" smtClean="0">
                <a:solidFill>
                  <a:schemeClr val="accent6">
                    <a:lumMod val="75000"/>
                  </a:schemeClr>
                </a:solidFill>
              </a:rPr>
              <a:t>Proposed Infrastructure, Communication, </a:t>
            </a:r>
            <a:br>
              <a:rPr lang="en-US" b="1" dirty="0" smtClean="0">
                <a:solidFill>
                  <a:schemeClr val="accent6">
                    <a:lumMod val="75000"/>
                  </a:schemeClr>
                </a:solidFill>
              </a:rPr>
            </a:br>
            <a:r>
              <a:rPr lang="en-US" b="1" dirty="0" smtClean="0">
                <a:solidFill>
                  <a:schemeClr val="accent6">
                    <a:lumMod val="75000"/>
                  </a:schemeClr>
                </a:solidFill>
              </a:rPr>
              <a:t>and Policy Strategies</a:t>
            </a:r>
            <a:r>
              <a:rPr lang="en-US" dirty="0" smtClean="0">
                <a:solidFill>
                  <a:schemeClr val="accent6">
                    <a:lumMod val="75000"/>
                  </a:schemeClr>
                </a:solidFill>
              </a:rPr>
              <a:t> </a:t>
            </a:r>
            <a:endParaRPr lang="en-US" dirty="0">
              <a:solidFill>
                <a:schemeClr val="accent6">
                  <a:lumMod val="75000"/>
                </a:schemeClr>
              </a:solidFill>
            </a:endParaRPr>
          </a:p>
        </p:txBody>
      </p:sp>
    </p:spTree>
    <p:extLst>
      <p:ext uri="{BB962C8B-B14F-4D97-AF65-F5344CB8AC3E}">
        <p14:creationId xmlns:p14="http://schemas.microsoft.com/office/powerpoint/2010/main" val="21092764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 : Purpose</a:t>
            </a:r>
            <a:endParaRPr lang="en-US" dirty="0"/>
          </a:p>
        </p:txBody>
      </p:sp>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sp>
        <p:nvSpPr>
          <p:cNvPr id="5" name="Text Placeholder 2"/>
          <p:cNvSpPr>
            <a:spLocks noGrp="1"/>
          </p:cNvSpPr>
          <p:nvPr>
            <p:ph idx="1"/>
          </p:nvPr>
        </p:nvSpPr>
        <p:spPr bwMode="auto">
          <a:xfrm>
            <a:off x="152400" y="1146048"/>
            <a:ext cx="8839200" cy="54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b="1" dirty="0" err="1" smtClean="0">
                <a:solidFill>
                  <a:srgbClr val="002060"/>
                </a:solidFill>
              </a:rPr>
              <a:t>ICM</a:t>
            </a:r>
            <a:r>
              <a:rPr lang="en-US" b="1" dirty="0" smtClean="0">
                <a:solidFill>
                  <a:srgbClr val="002060"/>
                </a:solidFill>
              </a:rPr>
              <a:t> Study </a:t>
            </a:r>
            <a:r>
              <a:rPr lang="en-US" b="1" dirty="0">
                <a:solidFill>
                  <a:srgbClr val="002060"/>
                </a:solidFill>
              </a:rPr>
              <a:t>Purpose</a:t>
            </a:r>
            <a:r>
              <a:rPr lang="en-US" dirty="0">
                <a:solidFill>
                  <a:srgbClr val="002060"/>
                </a:solidFill>
              </a:rPr>
              <a:t>:</a:t>
            </a:r>
          </a:p>
          <a:p>
            <a:r>
              <a:rPr lang="en-US" sz="2400" dirty="0" smtClean="0"/>
              <a:t>Identify </a:t>
            </a:r>
            <a:r>
              <a:rPr lang="en-US" sz="2400" dirty="0"/>
              <a:t>methods to improve the movement of people and goods along the Glenn Highway </a:t>
            </a:r>
          </a:p>
          <a:p>
            <a:r>
              <a:rPr lang="en-US" sz="2400" dirty="0"/>
              <a:t>Discuss how existing facilities and agency coordination can be used during incident management</a:t>
            </a:r>
          </a:p>
          <a:p>
            <a:r>
              <a:rPr lang="en-US" sz="2400" dirty="0"/>
              <a:t>Discuss future infrastructure, technology, and agency needs</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733800" y="3739344"/>
            <a:ext cx="5121007" cy="2784548"/>
          </a:xfrm>
          <a:prstGeom prst="rect">
            <a:avLst/>
          </a:prstGeom>
          <a:ln w="38100" cap="sq">
            <a:solidFill>
              <a:schemeClr val="tx2">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221317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 Existing Conditions</a:t>
            </a:r>
            <a:endParaRPr lang="en-US" dirty="0"/>
          </a:p>
        </p:txBody>
      </p:sp>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sp>
        <p:nvSpPr>
          <p:cNvPr id="5" name="Text Placeholder 2"/>
          <p:cNvSpPr>
            <a:spLocks noGrp="1"/>
          </p:cNvSpPr>
          <p:nvPr>
            <p:ph idx="1"/>
          </p:nvPr>
        </p:nvSpPr>
        <p:spPr bwMode="auto">
          <a:xfrm>
            <a:off x="377651" y="1107199"/>
            <a:ext cx="4191000" cy="54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400" dirty="0"/>
              <a:t>The Glenn Highway has sections where there are no parallel routes</a:t>
            </a:r>
          </a:p>
          <a:p>
            <a:r>
              <a:rPr lang="en-US" sz="2400" dirty="0"/>
              <a:t>Segments with alternative routes, but not able to meet the capacity of the Glenn </a:t>
            </a:r>
            <a:r>
              <a:rPr lang="en-US" sz="2400" dirty="0" smtClean="0"/>
              <a:t>Hwy</a:t>
            </a:r>
            <a:endParaRPr lang="en-US" sz="2400" dirty="0"/>
          </a:p>
          <a:p>
            <a:r>
              <a:rPr lang="en-US" sz="2400" dirty="0"/>
              <a:t>Limited locations to turn traffic around</a:t>
            </a:r>
          </a:p>
          <a:p>
            <a:r>
              <a:rPr lang="en-US" sz="2400" dirty="0"/>
              <a:t>Limited ways to inform the traveling public when an incident has occurred </a:t>
            </a:r>
          </a:p>
          <a:p>
            <a:r>
              <a:rPr lang="en-US" sz="2400" dirty="0"/>
              <a:t>High cost of crashes and delays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5555" r="13270" b="27778"/>
          <a:stretch/>
        </p:blipFill>
        <p:spPr>
          <a:xfrm>
            <a:off x="4495800" y="1524775"/>
            <a:ext cx="4498289" cy="4572000"/>
          </a:xfrm>
          <a:prstGeom prst="rect">
            <a:avLst/>
          </a:prstGeom>
        </p:spPr>
      </p:pic>
    </p:spTree>
    <p:extLst>
      <p:ext uri="{BB962C8B-B14F-4D97-AF65-F5344CB8AC3E}">
        <p14:creationId xmlns:p14="http://schemas.microsoft.com/office/powerpoint/2010/main" val="39414864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 Existing Conditions</a:t>
            </a:r>
            <a:endParaRPr lang="en-US" dirty="0"/>
          </a:p>
        </p:txBody>
      </p:sp>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1828800"/>
            <a:ext cx="5351695" cy="3581400"/>
          </a:xfrm>
          <a:prstGeom prst="rect">
            <a:avLst/>
          </a:prstGeom>
        </p:spPr>
      </p:pic>
      <p:sp>
        <p:nvSpPr>
          <p:cNvPr id="5" name="Text Placeholder 2"/>
          <p:cNvSpPr>
            <a:spLocks noGrp="1"/>
          </p:cNvSpPr>
          <p:nvPr>
            <p:ph idx="1"/>
          </p:nvPr>
        </p:nvSpPr>
        <p:spPr bwMode="auto">
          <a:xfrm>
            <a:off x="381000" y="1238451"/>
            <a:ext cx="3508549" cy="54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400" dirty="0"/>
              <a:t>More than 35,000 vehicles travel the Glenn Hwy between Anchorage and the Knik River Bridges every day</a:t>
            </a:r>
          </a:p>
          <a:p>
            <a:r>
              <a:rPr lang="en-US" sz="2400" dirty="0"/>
              <a:t>Used for work, commercial transport, recreation, and more</a:t>
            </a:r>
          </a:p>
          <a:p>
            <a:r>
              <a:rPr lang="en-US" sz="2400" dirty="0"/>
              <a:t>Part of the Strategic Highway Network – considered critical to US strategic operations</a:t>
            </a:r>
          </a:p>
        </p:txBody>
      </p:sp>
      <p:sp>
        <p:nvSpPr>
          <p:cNvPr id="7" name="TextBox 6"/>
          <p:cNvSpPr txBox="1"/>
          <p:nvPr/>
        </p:nvSpPr>
        <p:spPr>
          <a:xfrm>
            <a:off x="4953000" y="3157835"/>
            <a:ext cx="1295400" cy="923330"/>
          </a:xfrm>
          <a:prstGeom prst="rect">
            <a:avLst/>
          </a:prstGeom>
          <a:noFill/>
        </p:spPr>
        <p:txBody>
          <a:bodyPr wrap="square" rtlCol="0">
            <a:spAutoFit/>
          </a:bodyPr>
          <a:lstStyle/>
          <a:p>
            <a:pPr algn="ctr"/>
            <a:r>
              <a:rPr lang="en-US" b="1" dirty="0" smtClean="0">
                <a:solidFill>
                  <a:schemeClr val="accent1">
                    <a:lumMod val="75000"/>
                  </a:schemeClr>
                </a:solidFill>
              </a:rPr>
              <a:t>Why Drive the </a:t>
            </a:r>
          </a:p>
          <a:p>
            <a:pPr algn="ctr"/>
            <a:r>
              <a:rPr lang="en-US" b="1" dirty="0" smtClean="0">
                <a:solidFill>
                  <a:schemeClr val="accent1">
                    <a:lumMod val="75000"/>
                  </a:schemeClr>
                </a:solidFill>
              </a:rPr>
              <a:t>Glenn Hwy</a:t>
            </a:r>
            <a:endParaRPr lang="en-US" b="1" dirty="0">
              <a:solidFill>
                <a:schemeClr val="accent1">
                  <a:lumMod val="75000"/>
                </a:schemeClr>
              </a:solidFill>
            </a:endParaRPr>
          </a:p>
        </p:txBody>
      </p:sp>
    </p:spTree>
    <p:extLst>
      <p:ext uri="{BB962C8B-B14F-4D97-AF65-F5344CB8AC3E}">
        <p14:creationId xmlns:p14="http://schemas.microsoft.com/office/powerpoint/2010/main" val="28795957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 : Crashes</a:t>
            </a:r>
            <a:endParaRPr lang="en-US" dirty="0"/>
          </a:p>
        </p:txBody>
      </p:sp>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sp>
        <p:nvSpPr>
          <p:cNvPr id="9" name="Slide Number Placeholder 8"/>
          <p:cNvSpPr>
            <a:spLocks noGrp="1"/>
          </p:cNvSpPr>
          <p:nvPr>
            <p:ph type="sldNum" sz="quarter" idx="10"/>
          </p:nvPr>
        </p:nvSpPr>
        <p:spPr/>
        <p:txBody>
          <a:bodyPr/>
          <a:lstStyle/>
          <a:p>
            <a:endParaRPr lang="en-US"/>
          </a:p>
        </p:txBody>
      </p:sp>
      <p:sp>
        <p:nvSpPr>
          <p:cNvPr id="10" name="Text Placeholder 2"/>
          <p:cNvSpPr>
            <a:spLocks noGrp="1"/>
          </p:cNvSpPr>
          <p:nvPr>
            <p:ph idx="1"/>
          </p:nvPr>
        </p:nvSpPr>
        <p:spPr bwMode="auto">
          <a:xfrm>
            <a:off x="152400" y="1146048"/>
            <a:ext cx="8839200" cy="540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0" indent="0">
              <a:buNone/>
            </a:pPr>
            <a:endParaRPr lang="en-US" altLang="en-US" b="1" dirty="0">
              <a:latin typeface="+mj-lt"/>
            </a:endParaRPr>
          </a:p>
          <a:p>
            <a:pPr marL="0" lvl="0" indent="0">
              <a:buNone/>
            </a:pPr>
            <a:endParaRPr lang="en-US" altLang="en-US" b="1" dirty="0" smtClean="0">
              <a:latin typeface="+mj-lt"/>
            </a:endParaRPr>
          </a:p>
          <a:p>
            <a:pPr marL="0" lvl="0" indent="0">
              <a:buNone/>
            </a:pPr>
            <a:endParaRPr lang="en-US" altLang="en-US" b="1" dirty="0">
              <a:latin typeface="+mj-lt"/>
            </a:endParaRPr>
          </a:p>
          <a:p>
            <a:pPr marL="0" lvl="0" indent="0">
              <a:buNone/>
            </a:pPr>
            <a:endParaRPr lang="en-US" altLang="en-US" b="1" dirty="0" smtClean="0">
              <a:latin typeface="+mj-lt"/>
            </a:endParaRPr>
          </a:p>
          <a:p>
            <a:pPr marL="0" lvl="0" indent="0">
              <a:buNone/>
            </a:pPr>
            <a:endParaRPr lang="en-US" altLang="en-US" b="1" dirty="0">
              <a:latin typeface="+mj-lt"/>
            </a:endParaRPr>
          </a:p>
          <a:p>
            <a:pPr marL="0" lvl="0" indent="0">
              <a:buNone/>
            </a:pPr>
            <a:endParaRPr lang="en-US" altLang="en-US" b="1" dirty="0" smtClean="0">
              <a:latin typeface="+mj-lt"/>
            </a:endParaRPr>
          </a:p>
          <a:p>
            <a:pPr marL="0" lvl="0" indent="0">
              <a:buNone/>
            </a:pPr>
            <a:endParaRPr lang="en-US" altLang="en-US" b="1" dirty="0" smtClean="0">
              <a:latin typeface="+mj-lt"/>
            </a:endParaRPr>
          </a:p>
          <a:p>
            <a:pPr marL="0" lvl="0" indent="0" algn="ctr">
              <a:buNone/>
            </a:pPr>
            <a:endParaRPr lang="en-US" altLang="en-US" sz="2400" b="1" dirty="0" smtClean="0">
              <a:latin typeface="+mj-lt"/>
            </a:endParaRPr>
          </a:p>
          <a:p>
            <a:pPr marL="0" lvl="0" indent="0" algn="ctr">
              <a:buNone/>
            </a:pPr>
            <a:r>
              <a:rPr lang="en-US" altLang="en-US" sz="2400" b="1" dirty="0" smtClean="0">
                <a:latin typeface="+mj-lt"/>
              </a:rPr>
              <a:t>Cost of crashes = $ 421.5 Million from 2005 to 2014</a:t>
            </a:r>
          </a:p>
          <a:p>
            <a:pPr marL="0" lvl="0" indent="0" algn="ctr">
              <a:buNone/>
            </a:pPr>
            <a:r>
              <a:rPr lang="en-US" altLang="en-US" sz="2400" b="1" dirty="0" smtClean="0">
                <a:latin typeface="+mj-lt"/>
              </a:rPr>
              <a:t>Cost of Delay = $ 1.7 Million per year</a:t>
            </a:r>
          </a:p>
          <a:p>
            <a:pPr marL="0" lvl="0" indent="0" algn="ctr">
              <a:buNone/>
            </a:pPr>
            <a:r>
              <a:rPr lang="en-US" altLang="en-US" sz="2400" b="1" dirty="0" smtClean="0">
                <a:latin typeface="+mj-lt"/>
              </a:rPr>
              <a:t>$ 44 Million dollars per year in Delay and Crash Costs</a:t>
            </a:r>
          </a:p>
          <a:p>
            <a:pPr marL="0" lvl="0" indent="0">
              <a:buNone/>
            </a:pPr>
            <a:endParaRPr lang="en-US" altLang="en-US" sz="2500" dirty="0" smtClean="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784" t="2678" r="1784" b="2792"/>
          <a:stretch/>
        </p:blipFill>
        <p:spPr>
          <a:xfrm>
            <a:off x="914400" y="1146048"/>
            <a:ext cx="7290816" cy="3962400"/>
          </a:xfrm>
          <a:prstGeom prst="rect">
            <a:avLst/>
          </a:prstGeom>
        </p:spPr>
      </p:pic>
    </p:spTree>
    <p:extLst>
      <p:ext uri="{BB962C8B-B14F-4D97-AF65-F5344CB8AC3E}">
        <p14:creationId xmlns:p14="http://schemas.microsoft.com/office/powerpoint/2010/main" val="25454313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I : Existing Conditions</a:t>
            </a:r>
            <a:br>
              <a:rPr lang="en-US" dirty="0" smtClean="0"/>
            </a:br>
            <a:r>
              <a:rPr lang="en-US" dirty="0" smtClean="0"/>
              <a:t>Public and Agency Input</a:t>
            </a:r>
            <a:endParaRPr lang="en-US" dirty="0"/>
          </a:p>
        </p:txBody>
      </p:sp>
      <p:sp>
        <p:nvSpPr>
          <p:cNvPr id="4" name="Date Placeholder 3"/>
          <p:cNvSpPr txBox="1">
            <a:spLocks/>
          </p:cNvSpPr>
          <p:nvPr/>
        </p:nvSpPr>
        <p:spPr>
          <a:xfrm>
            <a:off x="3429000" y="6675120"/>
            <a:ext cx="2590800" cy="182880"/>
          </a:xfrm>
          <a:prstGeom prst="rect">
            <a:avLst/>
          </a:prstGeom>
        </p:spPr>
        <p:txBody>
          <a:bodyPr vert="horz" lIns="91440" tIns="45720" rIns="91440" bIns="45720" rtlCol="0" anchor="ctr"/>
          <a:lstStyle>
            <a:defPPr>
              <a:defRPr lang="en-US"/>
            </a:defPPr>
            <a:lvl1pPr algn="ctr" rtl="0" fontAlgn="auto">
              <a:spcBef>
                <a:spcPts val="0"/>
              </a:spcBef>
              <a:spcAft>
                <a:spcPts val="0"/>
              </a:spcAft>
              <a:defRPr sz="900" kern="1200">
                <a:solidFill>
                  <a:schemeClr val="tx1">
                    <a:lumMod val="85000"/>
                    <a:lumOff val="15000"/>
                  </a:schemeClr>
                </a:solidFill>
                <a:latin typeface="+mn-lt"/>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C49F69BE-E48A-465C-B021-D9AB6B404C7F}" type="datetimeFigureOut">
              <a:rPr lang="en-US" smtClean="0"/>
              <a:pPr>
                <a:defRPr/>
              </a:pPr>
              <a:t>1/29/2019</a:t>
            </a:fld>
            <a:endParaRPr lang="en-US" dirty="0"/>
          </a:p>
        </p:txBody>
      </p:sp>
      <p:sp>
        <p:nvSpPr>
          <p:cNvPr id="6" name="Content Placeholder 7"/>
          <p:cNvSpPr txBox="1">
            <a:spLocks/>
          </p:cNvSpPr>
          <p:nvPr/>
        </p:nvSpPr>
        <p:spPr bwMode="auto">
          <a:xfrm>
            <a:off x="180033" y="1327785"/>
            <a:ext cx="441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ct val="20000"/>
              </a:spcBef>
              <a:spcAft>
                <a:spcPct val="0"/>
              </a:spcAft>
              <a:buClr>
                <a:schemeClr val="tx1">
                  <a:lumMod val="65000"/>
                  <a:lumOff val="35000"/>
                </a:schemeClr>
              </a:buClr>
              <a:buSzPct val="100000"/>
              <a:buFont typeface="Arial" charset="0"/>
              <a:buChar char="•"/>
              <a:defRPr sz="2800" kern="1200">
                <a:solidFill>
                  <a:schemeClr val="tx1"/>
                </a:solidFill>
                <a:latin typeface="+mn-lt"/>
                <a:ea typeface="+mn-ea"/>
                <a:cs typeface="Arial" pitchFamily="34" charset="0"/>
              </a:defRPr>
            </a:lvl1pPr>
            <a:lvl2pPr marL="685800" indent="-228600" algn="l" rtl="0" eaLnBrk="1" fontAlgn="base" hangingPunct="1">
              <a:spcBef>
                <a:spcPct val="20000"/>
              </a:spcBef>
              <a:spcAft>
                <a:spcPct val="0"/>
              </a:spcAft>
              <a:buClr>
                <a:schemeClr val="tx1">
                  <a:lumMod val="50000"/>
                  <a:lumOff val="50000"/>
                </a:schemeClr>
              </a:buClr>
              <a:buSzPct val="80000"/>
              <a:buFont typeface="Wingdings" pitchFamily="2" charset="2"/>
              <a:buChar char="§"/>
              <a:defRPr sz="2600" kern="1200">
                <a:solidFill>
                  <a:schemeClr val="tx1"/>
                </a:solidFill>
                <a:latin typeface="+mn-lt"/>
                <a:ea typeface="+mn-ea"/>
                <a:cs typeface="Arial" pitchFamily="34" charset="0"/>
              </a:defRPr>
            </a:lvl2pPr>
            <a:lvl3pPr marL="1143000" indent="-228600" algn="l" rtl="0" eaLnBrk="1" fontAlgn="base" hangingPunct="1">
              <a:spcBef>
                <a:spcPct val="20000"/>
              </a:spcBef>
              <a:spcAft>
                <a:spcPct val="0"/>
              </a:spcAft>
              <a:buClr>
                <a:schemeClr val="tx1">
                  <a:lumMod val="65000"/>
                  <a:lumOff val="35000"/>
                </a:schemeClr>
              </a:buClr>
              <a:buFont typeface="Arial" charset="0"/>
              <a:buChar char="•"/>
              <a:defRPr sz="2400" kern="1200">
                <a:solidFill>
                  <a:schemeClr val="tx1"/>
                </a:solidFill>
                <a:latin typeface="+mn-lt"/>
                <a:ea typeface="+mn-ea"/>
                <a:cs typeface="Arial" pitchFamily="34" charset="0"/>
              </a:defRPr>
            </a:lvl3pPr>
            <a:lvl4pPr marL="1600200" indent="-228600" algn="l" rtl="0" eaLnBrk="1" fontAlgn="base" hangingPunct="1">
              <a:spcBef>
                <a:spcPct val="20000"/>
              </a:spcBef>
              <a:spcAft>
                <a:spcPct val="0"/>
              </a:spcAft>
              <a:buClr>
                <a:schemeClr val="tx1">
                  <a:lumMod val="50000"/>
                  <a:lumOff val="50000"/>
                </a:schemeClr>
              </a:buClr>
              <a:buSzPct val="80000"/>
              <a:buFont typeface="Wingdings" pitchFamily="2" charset="2"/>
              <a:buChar char=""/>
              <a:defRPr sz="2200" kern="1200">
                <a:solidFill>
                  <a:schemeClr val="tx1"/>
                </a:solidFill>
                <a:latin typeface="+mn-lt"/>
                <a:ea typeface="+mn-ea"/>
                <a:cs typeface="Arial" pitchFamily="34" charset="0"/>
              </a:defRPr>
            </a:lvl4pPr>
            <a:lvl5pPr marL="2057400" indent="-228600" algn="l" rtl="0" eaLnBrk="1" fontAlgn="base" hangingPunct="1">
              <a:spcBef>
                <a:spcPct val="20000"/>
              </a:spcBef>
              <a:spcAft>
                <a:spcPct val="0"/>
              </a:spcAft>
              <a:buClr>
                <a:srgbClr val="7F7F7F"/>
              </a:buClr>
              <a:buSzPct val="95000"/>
              <a:buFont typeface="Arial" charset="0"/>
              <a:buChar char="»"/>
              <a:defRPr sz="20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dirty="0" err="1" smtClean="0"/>
              <a:t>Metroquest</a:t>
            </a:r>
            <a:r>
              <a:rPr lang="en-US" sz="2200" dirty="0" smtClean="0"/>
              <a:t> Online Survey</a:t>
            </a:r>
          </a:p>
          <a:p>
            <a:pPr marL="0" indent="0">
              <a:buFont typeface="Arial" charset="0"/>
              <a:buNone/>
            </a:pPr>
            <a:r>
              <a:rPr lang="en-US" sz="2200" dirty="0" smtClean="0"/>
              <a:t>	4,891 participants</a:t>
            </a:r>
          </a:p>
          <a:p>
            <a:pPr marL="0" indent="0">
              <a:buFont typeface="Arial" charset="0"/>
              <a:buNone/>
            </a:pPr>
            <a:endParaRPr lang="en-US" sz="1000" dirty="0" smtClean="0"/>
          </a:p>
          <a:p>
            <a:r>
              <a:rPr lang="en-US" sz="1800" b="1" dirty="0" smtClean="0"/>
              <a:t>Public Input: </a:t>
            </a:r>
            <a:r>
              <a:rPr lang="en-US" sz="1600" dirty="0" smtClean="0"/>
              <a:t>Online survey, open House Meeting, Community Council Meetings, Anchorage Metropolitan Area Transportation Solutions (AMATS) Meetings, Anchorage &amp; Mat-Su Transportation Fairs</a:t>
            </a:r>
          </a:p>
          <a:p>
            <a:pPr marL="0" indent="0">
              <a:buFont typeface="Arial" charset="0"/>
              <a:buNone/>
            </a:pPr>
            <a:endParaRPr lang="en-US" sz="1000" dirty="0" smtClean="0"/>
          </a:p>
          <a:p>
            <a:r>
              <a:rPr lang="en-US" sz="1800" b="1" dirty="0" smtClean="0"/>
              <a:t>Agency Input: </a:t>
            </a:r>
            <a:r>
              <a:rPr lang="en-US" sz="1600" dirty="0" smtClean="0"/>
              <a:t>Stakeholder Meeting, Department of Transportation, Municipality of Anchorage and Mat-Su Borough, Emergency Responders, Transit, Joint Base Elmendorf-Richardson (</a:t>
            </a:r>
            <a:r>
              <a:rPr lang="en-US" sz="1600" dirty="0" err="1" smtClean="0"/>
              <a:t>JBER</a:t>
            </a:r>
            <a:r>
              <a:rPr lang="en-US" sz="1600" dirty="0" smtClean="0"/>
              <a:t>), Alaska Railroad, Alaska Trucking Association, Tribal Representatives, and Chugiak/Birchwood/Eagle River Rural Road Service Area (</a:t>
            </a:r>
            <a:r>
              <a:rPr lang="en-US" sz="1600" dirty="0" err="1" smtClean="0"/>
              <a:t>CBERRRSA</a:t>
            </a:r>
            <a:r>
              <a:rPr lang="en-US" sz="1600" dirty="0" smtClean="0"/>
              <a:t>)</a:t>
            </a:r>
          </a:p>
          <a:p>
            <a:endParaRPr lang="en-US" sz="1600" dirty="0" smtClean="0"/>
          </a:p>
          <a:p>
            <a:endParaRPr lang="en-US" sz="2200" dirty="0" smtClean="0"/>
          </a:p>
          <a:p>
            <a:endParaRPr lang="en-US" sz="2200" dirty="0" smtClean="0"/>
          </a:p>
          <a:p>
            <a:pPr marL="0" indent="0">
              <a:buFont typeface="Arial" charset="0"/>
              <a:buNone/>
            </a:pPr>
            <a:endParaRPr lang="en-US" dirty="0"/>
          </a:p>
        </p:txBody>
      </p:sp>
      <p:pic>
        <p:nvPicPr>
          <p:cNvPr id="7" name="Content Placeholder 3"/>
          <p:cNvPicPr>
            <a:picLocks noGrp="1" noChangeAspect="1"/>
          </p:cNvPicPr>
          <p:nvPr>
            <p:ph sz="half" idx="10"/>
          </p:nvPr>
        </p:nvPicPr>
        <p:blipFill>
          <a:blip r:embed="rId3" cstate="print">
            <a:extLst>
              <a:ext uri="{28A0092B-C50C-407E-A947-70E740481C1C}">
                <a14:useLocalDpi xmlns:a14="http://schemas.microsoft.com/office/drawing/2010/main" val="0"/>
              </a:ext>
            </a:extLst>
          </a:blip>
          <a:stretch>
            <a:fillRect/>
          </a:stretch>
        </p:blipFill>
        <p:spPr>
          <a:xfrm>
            <a:off x="5257800" y="1212773"/>
            <a:ext cx="3352800" cy="2575986"/>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5240" y="3915654"/>
            <a:ext cx="3352800" cy="2575986"/>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53642032"/>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3">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OTPF_Presentation_Template.potx" id="{C0054A68-2C64-4AB0-A339-C529206E9627}" vid="{4022A7A2-2D66-47A7-9EF5-3F5696BC58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1663</TotalTime>
  <Words>1754</Words>
  <Application>Microsoft Office PowerPoint</Application>
  <PresentationFormat>On-screen Show (4:3)</PresentationFormat>
  <Paragraphs>283</Paragraphs>
  <Slides>27</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Arial Black</vt:lpstr>
      <vt:lpstr>Calibri</vt:lpstr>
      <vt:lpstr>Wingdings</vt:lpstr>
      <vt:lpstr>Presentation3</vt:lpstr>
      <vt:lpstr>PowerPoint Presentation</vt:lpstr>
      <vt:lpstr>Today’s Topics</vt:lpstr>
      <vt:lpstr>Project Area</vt:lpstr>
      <vt:lpstr>PowerPoint Presentation</vt:lpstr>
      <vt:lpstr>Phase I : Purpose</vt:lpstr>
      <vt:lpstr>Phase I: Existing Conditions</vt:lpstr>
      <vt:lpstr>Phase I: Existing Conditions</vt:lpstr>
      <vt:lpstr>Phase I : Crashes</vt:lpstr>
      <vt:lpstr>Phase I : Existing Conditions Public and Agency Input</vt:lpstr>
      <vt:lpstr>Phase I : Objectives</vt:lpstr>
      <vt:lpstr>Phase I : Strategies</vt:lpstr>
      <vt:lpstr>PowerPoint Presentation</vt:lpstr>
      <vt:lpstr>Phase II : Need &amp; Purpose</vt:lpstr>
      <vt:lpstr>Phase II : Traffic Control Plans</vt:lpstr>
      <vt:lpstr>Phase II : Objectives</vt:lpstr>
      <vt:lpstr>Phase II : Traffic Control Plans</vt:lpstr>
      <vt:lpstr>Phase II : Traffic Control Plans</vt:lpstr>
      <vt:lpstr>Phase II : Traffic Control Plans</vt:lpstr>
      <vt:lpstr>Phase II : Traffic Control Plans</vt:lpstr>
      <vt:lpstr>Phase II : Traffic Control Plans</vt:lpstr>
      <vt:lpstr>Phase II : Traffic Control Plans</vt:lpstr>
      <vt:lpstr>Phase II : Traffic Control Plans</vt:lpstr>
      <vt:lpstr>Phase II : Traffic Control Plans</vt:lpstr>
      <vt:lpstr>Phase II : Traffic Control Plans</vt:lpstr>
      <vt:lpstr>Phase II : Traffic Control Plans</vt:lpstr>
      <vt:lpstr>Phase II : Traffic Control Plans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Deppner, Andrea D (DOT)</dc:creator>
  <cp:lastModifiedBy>McKee, Edith J (DOT)</cp:lastModifiedBy>
  <cp:revision>97</cp:revision>
  <cp:lastPrinted>2018-12-21T21:26:05Z</cp:lastPrinted>
  <dcterms:created xsi:type="dcterms:W3CDTF">2015-03-11T21:05:52Z</dcterms:created>
  <dcterms:modified xsi:type="dcterms:W3CDTF">2019-01-30T01:41:22Z</dcterms:modified>
</cp:coreProperties>
</file>