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4.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comment1.xml" ContentType="application/vnd.openxmlformats-officedocument.presentationml.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omments/comment2.xml" ContentType="application/vnd.openxmlformats-officedocument.presentationml.comment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66" r:id="rId1"/>
  </p:sldMasterIdLst>
  <p:notesMasterIdLst>
    <p:notesMasterId r:id="rId54"/>
  </p:notesMasterIdLst>
  <p:sldIdLst>
    <p:sldId id="258" r:id="rId2"/>
    <p:sldId id="336" r:id="rId3"/>
    <p:sldId id="287" r:id="rId4"/>
    <p:sldId id="288" r:id="rId5"/>
    <p:sldId id="272" r:id="rId6"/>
    <p:sldId id="365" r:id="rId7"/>
    <p:sldId id="369" r:id="rId8"/>
    <p:sldId id="289" r:id="rId9"/>
    <p:sldId id="274" r:id="rId10"/>
    <p:sldId id="362" r:id="rId11"/>
    <p:sldId id="319" r:id="rId12"/>
    <p:sldId id="262" r:id="rId13"/>
    <p:sldId id="321" r:id="rId14"/>
    <p:sldId id="363" r:id="rId15"/>
    <p:sldId id="261" r:id="rId16"/>
    <p:sldId id="337" r:id="rId17"/>
    <p:sldId id="331" r:id="rId18"/>
    <p:sldId id="338" r:id="rId19"/>
    <p:sldId id="323" r:id="rId20"/>
    <p:sldId id="342" r:id="rId21"/>
    <p:sldId id="273" r:id="rId22"/>
    <p:sldId id="312" r:id="rId23"/>
    <p:sldId id="313" r:id="rId24"/>
    <p:sldId id="359" r:id="rId25"/>
    <p:sldId id="327" r:id="rId26"/>
    <p:sldId id="355" r:id="rId27"/>
    <p:sldId id="356" r:id="rId28"/>
    <p:sldId id="315" r:id="rId29"/>
    <p:sldId id="318" r:id="rId30"/>
    <p:sldId id="360" r:id="rId31"/>
    <p:sldId id="347" r:id="rId32"/>
    <p:sldId id="349" r:id="rId33"/>
    <p:sldId id="350" r:id="rId34"/>
    <p:sldId id="351" r:id="rId35"/>
    <p:sldId id="361" r:id="rId36"/>
    <p:sldId id="352" r:id="rId37"/>
    <p:sldId id="353" r:id="rId38"/>
    <p:sldId id="306" r:id="rId39"/>
    <p:sldId id="329" r:id="rId40"/>
    <p:sldId id="291" r:id="rId41"/>
    <p:sldId id="343" r:id="rId42"/>
    <p:sldId id="340" r:id="rId43"/>
    <p:sldId id="299" r:id="rId44"/>
    <p:sldId id="328" r:id="rId45"/>
    <p:sldId id="296" r:id="rId46"/>
    <p:sldId id="304" r:id="rId47"/>
    <p:sldId id="305" r:id="rId48"/>
    <p:sldId id="357" r:id="rId49"/>
    <p:sldId id="354" r:id="rId50"/>
    <p:sldId id="364" r:id="rId51"/>
    <p:sldId id="358" r:id="rId52"/>
    <p:sldId id="298"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yle Garrigues" initials="GG" lastIdx="2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95E"/>
    <a:srgbClr val="000000"/>
    <a:srgbClr val="4A90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0" autoAdjust="0"/>
    <p:restoredTop sz="93947" autoAdjust="0"/>
  </p:normalViewPr>
  <p:slideViewPr>
    <p:cSldViewPr snapToGrid="0">
      <p:cViewPr varScale="1">
        <p:scale>
          <a:sx n="63" d="100"/>
          <a:sy n="63" d="100"/>
        </p:scale>
        <p:origin x="72" y="90"/>
      </p:cViewPr>
      <p:guideLst>
        <p:guide orient="horz" pos="2160"/>
        <p:guide pos="3840"/>
      </p:guideLst>
    </p:cSldViewPr>
  </p:slideViewPr>
  <p:outlineViewPr>
    <p:cViewPr>
      <p:scale>
        <a:sx n="33" d="100"/>
        <a:sy n="33" d="100"/>
      </p:scale>
      <p:origin x="0" y="-8364"/>
    </p:cViewPr>
  </p:outlineViewPr>
  <p:notesTextViewPr>
    <p:cViewPr>
      <p:scale>
        <a:sx n="1" d="1"/>
        <a:sy n="1" d="1"/>
      </p:scale>
      <p:origin x="0" y="0"/>
    </p:cViewPr>
  </p:notesTextViewPr>
  <p:sorterViewPr>
    <p:cViewPr varScale="1">
      <p:scale>
        <a:sx n="1" d="1"/>
        <a:sy n="1" d="1"/>
      </p:scale>
      <p:origin x="0" y="3600"/>
    </p:cViewPr>
  </p:sorterViewPr>
  <p:notesViewPr>
    <p:cSldViewPr snapToGrid="0">
      <p:cViewPr varScale="1">
        <p:scale>
          <a:sx n="53" d="100"/>
          <a:sy n="53" d="100"/>
        </p:scale>
        <p:origin x="-282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oleObject" Target="file:///\\HSSANCCONF\WCFH-EPI\Restricted\SCANlink\ALCANLink\Analysis\Cumulative_risk.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Prevalence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0</c:v>
                </c:pt>
                <c:pt idx="1">
                  <c:v>1</c:v>
                </c:pt>
                <c:pt idx="2">
                  <c:v>2</c:v>
                </c:pt>
                <c:pt idx="3">
                  <c:v>3</c:v>
                </c:pt>
                <c:pt idx="4">
                  <c:v>4</c:v>
                </c:pt>
                <c:pt idx="5">
                  <c:v>5+</c:v>
                </c:pt>
              </c:strCache>
            </c:strRef>
          </c:cat>
          <c:val>
            <c:numRef>
              <c:f>Sheet1!$B$2:$B$7</c:f>
              <c:numCache>
                <c:formatCode>0%</c:formatCode>
                <c:ptCount val="6"/>
                <c:pt idx="0">
                  <c:v>0.33</c:v>
                </c:pt>
                <c:pt idx="1">
                  <c:v>0.25</c:v>
                </c:pt>
                <c:pt idx="2">
                  <c:v>0.15</c:v>
                </c:pt>
                <c:pt idx="3">
                  <c:v>0.1</c:v>
                </c:pt>
                <c:pt idx="4">
                  <c:v>0.06</c:v>
                </c:pt>
                <c:pt idx="5">
                  <c:v>0.11</c:v>
                </c:pt>
              </c:numCache>
            </c:numRef>
          </c:val>
          <c:extLst>
            <c:ext xmlns:c16="http://schemas.microsoft.com/office/drawing/2014/chart" uri="{C3380CC4-5D6E-409C-BE32-E72D297353CC}">
              <c16:uniqueId val="{00000000-BA55-4C6D-B5C9-993E51B39920}"/>
            </c:ext>
          </c:extLst>
        </c:ser>
        <c:dLbls>
          <c:showLegendKey val="0"/>
          <c:showVal val="0"/>
          <c:showCatName val="0"/>
          <c:showSerName val="0"/>
          <c:showPercent val="0"/>
          <c:showBubbleSize val="0"/>
        </c:dLbls>
        <c:gapWidth val="32"/>
        <c:axId val="124389632"/>
        <c:axId val="124391424"/>
      </c:barChart>
      <c:catAx>
        <c:axId val="124389632"/>
        <c:scaling>
          <c:orientation val="minMax"/>
        </c:scaling>
        <c:delete val="0"/>
        <c:axPos val="b"/>
        <c:numFmt formatCode="General" sourceLinked="1"/>
        <c:majorTickMark val="out"/>
        <c:minorTickMark val="none"/>
        <c:tickLblPos val="nextTo"/>
        <c:spPr>
          <a:ln>
            <a:noFill/>
          </a:ln>
        </c:spPr>
        <c:crossAx val="124391424"/>
        <c:crosses val="autoZero"/>
        <c:auto val="1"/>
        <c:lblAlgn val="ctr"/>
        <c:lblOffset val="100"/>
        <c:noMultiLvlLbl val="0"/>
      </c:catAx>
      <c:valAx>
        <c:axId val="124391424"/>
        <c:scaling>
          <c:orientation val="minMax"/>
        </c:scaling>
        <c:delete val="1"/>
        <c:axPos val="l"/>
        <c:numFmt formatCode="0%" sourceLinked="1"/>
        <c:majorTickMark val="out"/>
        <c:minorTickMark val="none"/>
        <c:tickLblPos val="nextTo"/>
        <c:crossAx val="12438963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invertIfNegative val="0"/>
          <c:dLbls>
            <c:spPr>
              <a:noFill/>
              <a:ln>
                <a:noFill/>
              </a:ln>
              <a:effectLst/>
            </c:spPr>
            <c:txPr>
              <a:bodyPr/>
              <a:lstStyle/>
              <a:p>
                <a:pPr>
                  <a:defRPr sz="200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Substance abuse in home</c:v>
                </c:pt>
                <c:pt idx="1">
                  <c:v>Emotional Abuse</c:v>
                </c:pt>
                <c:pt idx="2">
                  <c:v>Loss of parent</c:v>
                </c:pt>
                <c:pt idx="3">
                  <c:v>Mental illness in home</c:v>
                </c:pt>
                <c:pt idx="4">
                  <c:v>Phsycial Abuse</c:v>
                </c:pt>
                <c:pt idx="5">
                  <c:v>Witnessed DV</c:v>
                </c:pt>
                <c:pt idx="6">
                  <c:v>Sexual Abuse</c:v>
                </c:pt>
                <c:pt idx="7">
                  <c:v>Incarcerated family member</c:v>
                </c:pt>
              </c:strCache>
            </c:strRef>
          </c:cat>
          <c:val>
            <c:numRef>
              <c:f>Sheet1!$B$2:$B$9</c:f>
              <c:numCache>
                <c:formatCode>0.0%</c:formatCode>
                <c:ptCount val="8"/>
                <c:pt idx="0">
                  <c:v>0.33800000000000002</c:v>
                </c:pt>
                <c:pt idx="1">
                  <c:v>0.31</c:v>
                </c:pt>
                <c:pt idx="2">
                  <c:v>0.317</c:v>
                </c:pt>
                <c:pt idx="3">
                  <c:v>0.219</c:v>
                </c:pt>
                <c:pt idx="4">
                  <c:v>0.191</c:v>
                </c:pt>
                <c:pt idx="5">
                  <c:v>0.187</c:v>
                </c:pt>
                <c:pt idx="6">
                  <c:v>0.14799999999999999</c:v>
                </c:pt>
                <c:pt idx="7">
                  <c:v>0.115</c:v>
                </c:pt>
              </c:numCache>
            </c:numRef>
          </c:val>
          <c:extLst>
            <c:ext xmlns:c16="http://schemas.microsoft.com/office/drawing/2014/chart" uri="{C3380CC4-5D6E-409C-BE32-E72D297353CC}">
              <c16:uniqueId val="{00000000-E70C-4E09-B4D7-14C68323F4B9}"/>
            </c:ext>
          </c:extLst>
        </c:ser>
        <c:dLbls>
          <c:showLegendKey val="0"/>
          <c:showVal val="0"/>
          <c:showCatName val="0"/>
          <c:showSerName val="0"/>
          <c:showPercent val="0"/>
          <c:showBubbleSize val="0"/>
        </c:dLbls>
        <c:gapWidth val="34"/>
        <c:axId val="124497920"/>
        <c:axId val="124499456"/>
      </c:barChart>
      <c:catAx>
        <c:axId val="124497920"/>
        <c:scaling>
          <c:orientation val="minMax"/>
        </c:scaling>
        <c:delete val="0"/>
        <c:axPos val="l"/>
        <c:numFmt formatCode="General" sourceLinked="0"/>
        <c:majorTickMark val="out"/>
        <c:minorTickMark val="none"/>
        <c:tickLblPos val="nextTo"/>
        <c:spPr>
          <a:ln>
            <a:noFill/>
          </a:ln>
        </c:spPr>
        <c:txPr>
          <a:bodyPr/>
          <a:lstStyle/>
          <a:p>
            <a:pPr>
              <a:defRPr sz="2000"/>
            </a:pPr>
            <a:endParaRPr lang="en-US"/>
          </a:p>
        </c:txPr>
        <c:crossAx val="124499456"/>
        <c:crosses val="autoZero"/>
        <c:auto val="1"/>
        <c:lblAlgn val="ctr"/>
        <c:lblOffset val="100"/>
        <c:noMultiLvlLbl val="0"/>
      </c:catAx>
      <c:valAx>
        <c:axId val="124499456"/>
        <c:scaling>
          <c:orientation val="minMax"/>
        </c:scaling>
        <c:delete val="1"/>
        <c:axPos val="b"/>
        <c:numFmt formatCode="0.0%" sourceLinked="1"/>
        <c:majorTickMark val="out"/>
        <c:minorTickMark val="none"/>
        <c:tickLblPos val="nextTo"/>
        <c:crossAx val="124497920"/>
        <c:crosses val="autoZero"/>
        <c:crossBetween val="between"/>
      </c:valAx>
      <c:spPr>
        <a:noFill/>
        <a:ln w="25400">
          <a:noFill/>
        </a:ln>
      </c:spPr>
    </c:plotArea>
    <c:plotVisOnly val="1"/>
    <c:dispBlanksAs val="gap"/>
    <c:showDLblsOverMax val="0"/>
  </c:chart>
  <c:spPr>
    <a:ln>
      <a:noFill/>
    </a:ln>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stressors!$B$1</c:f>
              <c:strCache>
                <c:ptCount val="1"/>
                <c:pt idx="0">
                  <c:v>IP</c:v>
                </c:pt>
              </c:strCache>
            </c:strRef>
          </c:tx>
          <c:spPr>
            <a:solidFill>
              <a:srgbClr val="959BB3"/>
            </a:solidFill>
          </c:spPr>
          <c:invertIfNegative val="0"/>
          <c:cat>
            <c:numRef>
              <c:f>stressors!$A$2:$A$5</c:f>
              <c:numCache>
                <c:formatCode>General</c:formatCode>
                <c:ptCount val="4"/>
                <c:pt idx="0">
                  <c:v>0</c:v>
                </c:pt>
                <c:pt idx="1">
                  <c:v>1</c:v>
                </c:pt>
                <c:pt idx="2">
                  <c:v>2</c:v>
                </c:pt>
                <c:pt idx="3">
                  <c:v>3</c:v>
                </c:pt>
              </c:numCache>
            </c:numRef>
          </c:cat>
          <c:val>
            <c:numRef>
              <c:f>stressors!$B$2:$B$5</c:f>
              <c:numCache>
                <c:formatCode>General</c:formatCode>
                <c:ptCount val="4"/>
                <c:pt idx="0">
                  <c:v>0.26867000000000002</c:v>
                </c:pt>
                <c:pt idx="1">
                  <c:v>0.39346999999999999</c:v>
                </c:pt>
                <c:pt idx="2">
                  <c:v>0.54269999999999996</c:v>
                </c:pt>
                <c:pt idx="3">
                  <c:v>0.82465999999999995</c:v>
                </c:pt>
              </c:numCache>
            </c:numRef>
          </c:val>
          <c:extLst>
            <c:ext xmlns:c16="http://schemas.microsoft.com/office/drawing/2014/chart" uri="{C3380CC4-5D6E-409C-BE32-E72D297353CC}">
              <c16:uniqueId val="{00000000-906E-4623-A68F-922287B0B392}"/>
            </c:ext>
          </c:extLst>
        </c:ser>
        <c:dLbls>
          <c:showLegendKey val="0"/>
          <c:showVal val="0"/>
          <c:showCatName val="0"/>
          <c:showSerName val="0"/>
          <c:showPercent val="0"/>
          <c:showBubbleSize val="0"/>
        </c:dLbls>
        <c:gapWidth val="49"/>
        <c:axId val="124917632"/>
        <c:axId val="124919168"/>
      </c:barChart>
      <c:catAx>
        <c:axId val="124917632"/>
        <c:scaling>
          <c:orientation val="minMax"/>
        </c:scaling>
        <c:delete val="0"/>
        <c:axPos val="b"/>
        <c:numFmt formatCode="General" sourceLinked="0"/>
        <c:majorTickMark val="out"/>
        <c:minorTickMark val="none"/>
        <c:tickLblPos val="nextTo"/>
        <c:spPr>
          <a:ln>
            <a:noFill/>
          </a:ln>
        </c:spPr>
        <c:txPr>
          <a:bodyPr/>
          <a:lstStyle/>
          <a:p>
            <a:pPr>
              <a:defRPr sz="1800"/>
            </a:pPr>
            <a:endParaRPr lang="en-US"/>
          </a:p>
        </c:txPr>
        <c:crossAx val="124919168"/>
        <c:crosses val="autoZero"/>
        <c:auto val="1"/>
        <c:lblAlgn val="ctr"/>
        <c:lblOffset val="100"/>
        <c:noMultiLvlLbl val="0"/>
      </c:catAx>
      <c:valAx>
        <c:axId val="124919168"/>
        <c:scaling>
          <c:orientation val="minMax"/>
        </c:scaling>
        <c:delete val="0"/>
        <c:axPos val="l"/>
        <c:majorGridlines>
          <c:spPr>
            <a:ln>
              <a:solidFill>
                <a:schemeClr val="tx1">
                  <a:lumMod val="75000"/>
                </a:schemeClr>
              </a:solidFill>
              <a:prstDash val="dash"/>
            </a:ln>
          </c:spPr>
        </c:majorGridlines>
        <c:numFmt formatCode="General" sourceLinked="1"/>
        <c:majorTickMark val="out"/>
        <c:minorTickMark val="none"/>
        <c:tickLblPos val="nextTo"/>
        <c:spPr>
          <a:ln>
            <a:noFill/>
          </a:ln>
        </c:spPr>
        <c:txPr>
          <a:bodyPr/>
          <a:lstStyle/>
          <a:p>
            <a:pPr>
              <a:defRPr sz="1800"/>
            </a:pPr>
            <a:endParaRPr lang="en-US"/>
          </a:p>
        </c:txPr>
        <c:crossAx val="124917632"/>
        <c:crosses val="autoZero"/>
        <c:crossBetween val="between"/>
      </c:valAx>
      <c:spPr>
        <a:ln>
          <a:noFill/>
        </a:ln>
      </c:spPr>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937464338696794E-2"/>
          <c:y val="4.0196269400892427E-3"/>
          <c:w val="0.96562499999999996"/>
          <c:h val="0.88069925684674844"/>
        </c:manualLayout>
      </c:layout>
      <c:lineChart>
        <c:grouping val="standard"/>
        <c:varyColors val="0"/>
        <c:ser>
          <c:idx val="0"/>
          <c:order val="0"/>
          <c:tx>
            <c:strRef>
              <c:f>Sheet1!$B$1</c:f>
              <c:strCache>
                <c:ptCount val="1"/>
                <c:pt idx="0">
                  <c:v>Series 1</c:v>
                </c:pt>
              </c:strCache>
            </c:strRef>
          </c:tx>
          <c:spPr>
            <a:ln w="101600" cap="rnd" cmpd="sng" algn="ctr">
              <a:solidFill>
                <a:schemeClr val="accent3"/>
              </a:solidFill>
              <a:round/>
            </a:ln>
            <a:effectLst/>
          </c:spPr>
          <c:marker>
            <c:symbol val="circle"/>
            <c:size val="40"/>
            <c:spPr>
              <a:solidFill>
                <a:schemeClr val="accent3"/>
              </a:solidFill>
              <a:ln w="38100" cap="flat" cmpd="sng" algn="ctr">
                <a:solidFill>
                  <a:schemeClr val="accent3"/>
                </a:solidFill>
                <a:round/>
              </a:ln>
              <a:effectLst/>
            </c:spPr>
          </c:marker>
          <c:dPt>
            <c:idx val="0"/>
            <c:marker>
              <c:symbol val="circle"/>
              <c:size val="9"/>
            </c:marker>
            <c:bubble3D val="0"/>
            <c:extLst>
              <c:ext xmlns:c16="http://schemas.microsoft.com/office/drawing/2014/chart" uri="{C3380CC4-5D6E-409C-BE32-E72D297353CC}">
                <c16:uniqueId val="{00000000-CB01-45B2-8DDA-8E5E685B699C}"/>
              </c:ext>
            </c:extLst>
          </c:dPt>
          <c:dPt>
            <c:idx val="1"/>
            <c:marker>
              <c:symbol val="circle"/>
              <c:size val="14"/>
            </c:marker>
            <c:bubble3D val="0"/>
            <c:extLst>
              <c:ext xmlns:c16="http://schemas.microsoft.com/office/drawing/2014/chart" uri="{C3380CC4-5D6E-409C-BE32-E72D297353CC}">
                <c16:uniqueId val="{00000001-CB01-45B2-8DDA-8E5E685B699C}"/>
              </c:ext>
            </c:extLst>
          </c:dPt>
          <c:dPt>
            <c:idx val="2"/>
            <c:marker>
              <c:symbol val="circle"/>
              <c:size val="18"/>
            </c:marker>
            <c:bubble3D val="0"/>
            <c:extLst>
              <c:ext xmlns:c16="http://schemas.microsoft.com/office/drawing/2014/chart" uri="{C3380CC4-5D6E-409C-BE32-E72D297353CC}">
                <c16:uniqueId val="{00000002-CB01-45B2-8DDA-8E5E685B699C}"/>
              </c:ext>
            </c:extLst>
          </c:dPt>
          <c:dPt>
            <c:idx val="3"/>
            <c:marker>
              <c:symbol val="circle"/>
              <c:size val="22"/>
            </c:marker>
            <c:bubble3D val="0"/>
            <c:extLst>
              <c:ext xmlns:c16="http://schemas.microsoft.com/office/drawing/2014/chart" uri="{C3380CC4-5D6E-409C-BE32-E72D297353CC}">
                <c16:uniqueId val="{00000003-CB01-45B2-8DDA-8E5E685B699C}"/>
              </c:ext>
            </c:extLst>
          </c:dPt>
          <c:dPt>
            <c:idx val="4"/>
            <c:marker>
              <c:symbol val="circle"/>
              <c:size val="25"/>
            </c:marker>
            <c:bubble3D val="0"/>
            <c:extLst>
              <c:ext xmlns:c16="http://schemas.microsoft.com/office/drawing/2014/chart" uri="{C3380CC4-5D6E-409C-BE32-E72D297353CC}">
                <c16:uniqueId val="{00000004-CB01-45B2-8DDA-8E5E685B699C}"/>
              </c:ext>
            </c:extLst>
          </c:dPt>
          <c:dPt>
            <c:idx val="5"/>
            <c:marker>
              <c:symbol val="circle"/>
              <c:size val="27"/>
            </c:marker>
            <c:bubble3D val="0"/>
            <c:spPr>
              <a:ln w="76200" cap="rnd" cmpd="sng" algn="ctr">
                <a:solidFill>
                  <a:schemeClr val="accent3"/>
                </a:solidFill>
                <a:round/>
              </a:ln>
              <a:effectLst/>
            </c:spPr>
            <c:extLst>
              <c:ext xmlns:c16="http://schemas.microsoft.com/office/drawing/2014/chart" uri="{C3380CC4-5D6E-409C-BE32-E72D297353CC}">
                <c16:uniqueId val="{00000006-CB01-45B2-8DDA-8E5E685B699C}"/>
              </c:ext>
            </c:extLst>
          </c:dPt>
          <c:dPt>
            <c:idx val="6"/>
            <c:marker>
              <c:symbol val="circle"/>
              <c:size val="31"/>
            </c:marker>
            <c:bubble3D val="0"/>
            <c:extLst>
              <c:ext xmlns:c16="http://schemas.microsoft.com/office/drawing/2014/chart" uri="{C3380CC4-5D6E-409C-BE32-E72D297353CC}">
                <c16:uniqueId val="{00000007-CB01-45B2-8DDA-8E5E685B699C}"/>
              </c:ext>
            </c:extLst>
          </c:dPt>
          <c:dPt>
            <c:idx val="7"/>
            <c:marker>
              <c:symbol val="circle"/>
              <c:size val="32"/>
            </c:marker>
            <c:bubble3D val="0"/>
            <c:extLst>
              <c:ext xmlns:c16="http://schemas.microsoft.com/office/drawing/2014/chart" uri="{C3380CC4-5D6E-409C-BE32-E72D297353CC}">
                <c16:uniqueId val="{00000008-CB01-45B2-8DDA-8E5E685B699C}"/>
              </c:ext>
            </c:extLst>
          </c:dPt>
          <c:cat>
            <c:strRef>
              <c:f>Sheet1!$A$2:$A$10</c:f>
              <c:strCache>
                <c:ptCount val="9"/>
                <c:pt idx="0">
                  <c:v>[0, 1)</c:v>
                </c:pt>
                <c:pt idx="1">
                  <c:v>[1, 2)</c:v>
                </c:pt>
                <c:pt idx="2">
                  <c:v>[2, 3)</c:v>
                </c:pt>
                <c:pt idx="3">
                  <c:v>[3, 4)</c:v>
                </c:pt>
                <c:pt idx="4">
                  <c:v>[4, 5)</c:v>
                </c:pt>
                <c:pt idx="5">
                  <c:v>[5, 6)</c:v>
                </c:pt>
                <c:pt idx="6">
                  <c:v>[6, 7)</c:v>
                </c:pt>
                <c:pt idx="7">
                  <c:v>[7,8)</c:v>
                </c:pt>
                <c:pt idx="8">
                  <c:v>[8,9)</c:v>
                </c:pt>
              </c:strCache>
            </c:strRef>
          </c:cat>
          <c:val>
            <c:numRef>
              <c:f>Sheet1!$B$2:$B$10</c:f>
              <c:numCache>
                <c:formatCode>General</c:formatCode>
                <c:ptCount val="9"/>
                <c:pt idx="0">
                  <c:v>9.0200000000000002E-2</c:v>
                </c:pt>
                <c:pt idx="1">
                  <c:v>0.1457</c:v>
                </c:pt>
                <c:pt idx="2">
                  <c:v>0.1832</c:v>
                </c:pt>
                <c:pt idx="3">
                  <c:v>0.22589999999999999</c:v>
                </c:pt>
                <c:pt idx="4">
                  <c:v>0.2571</c:v>
                </c:pt>
                <c:pt idx="5">
                  <c:v>0.2848</c:v>
                </c:pt>
                <c:pt idx="6">
                  <c:v>0.32340000000000002</c:v>
                </c:pt>
                <c:pt idx="7">
                  <c:v>0.34720000000000001</c:v>
                </c:pt>
                <c:pt idx="8">
                  <c:v>0.36580000000000001</c:v>
                </c:pt>
              </c:numCache>
            </c:numRef>
          </c:val>
          <c:smooth val="0"/>
          <c:extLst>
            <c:ext xmlns:c16="http://schemas.microsoft.com/office/drawing/2014/chart" uri="{C3380CC4-5D6E-409C-BE32-E72D297353CC}">
              <c16:uniqueId val="{00000009-CB01-45B2-8DDA-8E5E685B699C}"/>
            </c:ext>
          </c:extLst>
        </c:ser>
        <c:dLbls>
          <c:showLegendKey val="0"/>
          <c:showVal val="0"/>
          <c:showCatName val="0"/>
          <c:showSerName val="0"/>
          <c:showPercent val="0"/>
          <c:showBubbleSize val="0"/>
        </c:dLbls>
        <c:marker val="1"/>
        <c:smooth val="0"/>
        <c:axId val="126249600"/>
        <c:axId val="126267776"/>
      </c:lineChart>
      <c:catAx>
        <c:axId val="126249600"/>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800" b="1" i="0" u="none" strike="noStrike" kern="1200" spc="20" baseline="0">
                <a:solidFill>
                  <a:schemeClr val="tx1"/>
                </a:solidFill>
                <a:latin typeface="+mn-lt"/>
                <a:ea typeface="+mn-ea"/>
                <a:cs typeface="+mn-cs"/>
              </a:defRPr>
            </a:pPr>
            <a:endParaRPr lang="en-US"/>
          </a:p>
        </c:txPr>
        <c:crossAx val="126267776"/>
        <c:crosses val="autoZero"/>
        <c:auto val="1"/>
        <c:lblAlgn val="ctr"/>
        <c:lblOffset val="100"/>
        <c:noMultiLvlLbl val="0"/>
      </c:catAx>
      <c:valAx>
        <c:axId val="126267776"/>
        <c:scaling>
          <c:orientation val="minMax"/>
        </c:scaling>
        <c:delete val="0"/>
        <c:axPos val="l"/>
        <c:majorGridlines>
          <c:spPr>
            <a:ln>
              <a:solidFill>
                <a:schemeClr val="dk1">
                  <a:lumMod val="15000"/>
                  <a:lumOff val="85000"/>
                </a:schemeClr>
              </a:solidFill>
              <a:prstDash val="dash"/>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800" b="1" i="0" u="none" strike="noStrike" kern="1200" spc="20" baseline="0">
                <a:solidFill>
                  <a:schemeClr val="tx1"/>
                </a:solidFill>
                <a:latin typeface="+mn-lt"/>
                <a:ea typeface="+mn-ea"/>
                <a:cs typeface="+mn-cs"/>
              </a:defRPr>
            </a:pPr>
            <a:endParaRPr lang="en-US"/>
          </a:p>
        </c:txPr>
        <c:crossAx val="1262496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1" dt="2019-02-06T10:40:50.547" idx="22">
    <p:pos x="10" y="10"/>
    <p:text>which issue?</p:text>
    <p:extLst>
      <p:ext uri="{C676402C-5697-4E1C-873F-D02D1690AC5C}">
        <p15:threadingInfo xmlns:p15="http://schemas.microsoft.com/office/powerpoint/2012/main" timeZoneBias="5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2-06T10:42:50.699" idx="13">
    <p:pos x="10" y="10"/>
    <p:text>mike has a great idea, about a more holistic approach with regard to prevention and we could incorporate some of that innoculate kids</p:text>
    <p:extLst>
      <p:ext uri="{C676402C-5697-4E1C-873F-D02D1690AC5C}">
        <p15:threadingInfo xmlns:p15="http://schemas.microsoft.com/office/powerpoint/2012/main" timeZoneBias="5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18626E-267C-4DE3-B26E-5FA0575D2D6C}" type="datetimeFigureOut">
              <a:rPr lang="en-US" smtClean="0"/>
              <a:t>2/13/2020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E63B71-7867-43BE-9AEB-FE3C63461E82}" type="slidenum">
              <a:rPr lang="en-US" smtClean="0"/>
              <a:t>‹#›</a:t>
            </a:fld>
            <a:endParaRPr lang="en-US"/>
          </a:p>
        </p:txBody>
      </p:sp>
    </p:spTree>
    <p:extLst>
      <p:ext uri="{BB962C8B-B14F-4D97-AF65-F5344CB8AC3E}">
        <p14:creationId xmlns:p14="http://schemas.microsoft.com/office/powerpoint/2010/main" val="3483002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08EEC5-0480-4098-A5F0-00ADB6ED5E9D}" type="slidenum">
              <a:rPr lang="en-US" smtClean="0"/>
              <a:t>1</a:t>
            </a:fld>
            <a:endParaRPr lang="en-US"/>
          </a:p>
        </p:txBody>
      </p:sp>
    </p:spTree>
    <p:extLst>
      <p:ext uri="{BB962C8B-B14F-4D97-AF65-F5344CB8AC3E}">
        <p14:creationId xmlns:p14="http://schemas.microsoft.com/office/powerpoint/2010/main" val="227542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start our discussion very</a:t>
            </a:r>
            <a:r>
              <a:rPr lang="en-US" baseline="0" dirty="0"/>
              <a:t> early in life because we now know that e</a:t>
            </a:r>
            <a:r>
              <a:rPr lang="en-US" dirty="0"/>
              <a:t>xperiences that shape neurological development INCLUDE prenatal experiences and exposures,</a:t>
            </a:r>
            <a:r>
              <a:rPr lang="en-US" baseline="0" dirty="0"/>
              <a:t> and have an impact on both vulnerability to future trauma as well as resiliency throughout the lifespan. For example, prenatal alcohol exposure can result in a wide spectrum of both cognitive and behavioral problems that make children, teens and adults with FASD both more likely to be victims as well as people with sexual behavior problems and impulsivity. Another example of the impact of prenatal stress is a study from Sweden where they found that babies born to mothers whose spouse or other child died during pregnancy were significantly more likely to be hospitalized for asthma which is probably due to epigenetic changes.</a:t>
            </a:r>
            <a:endParaRPr lang="en-US" dirty="0"/>
          </a:p>
          <a:p>
            <a:endParaRPr lang="en-US" dirty="0"/>
          </a:p>
        </p:txBody>
      </p:sp>
      <p:sp>
        <p:nvSpPr>
          <p:cNvPr id="4" name="Slide Number Placeholder 3"/>
          <p:cNvSpPr>
            <a:spLocks noGrp="1"/>
          </p:cNvSpPr>
          <p:nvPr>
            <p:ph type="sldNum" sz="quarter" idx="10"/>
          </p:nvPr>
        </p:nvSpPr>
        <p:spPr/>
        <p:txBody>
          <a:bodyPr/>
          <a:lstStyle/>
          <a:p>
            <a:fld id="{2EE52D0F-1D58-4F86-A07C-313DC220A3DE}" type="slidenum">
              <a:rPr lang="en-US" smtClean="0"/>
              <a:pPr/>
              <a:t>13</a:t>
            </a:fld>
            <a:endParaRPr lang="en-US"/>
          </a:p>
        </p:txBody>
      </p:sp>
    </p:spTree>
    <p:extLst>
      <p:ext uri="{BB962C8B-B14F-4D97-AF65-F5344CB8AC3E}">
        <p14:creationId xmlns:p14="http://schemas.microsoft.com/office/powerpoint/2010/main" val="2022770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Over 33,000 Alaskan children in cohort born between</a:t>
            </a:r>
            <a:r>
              <a:rPr lang="en-US" baseline="0" dirty="0"/>
              <a:t> 2009-2011</a:t>
            </a:r>
            <a:endParaRPr lang="en-US" dirty="0"/>
          </a:p>
        </p:txBody>
      </p:sp>
      <p:sp>
        <p:nvSpPr>
          <p:cNvPr id="4" name="Slide Number Placeholder 3"/>
          <p:cNvSpPr>
            <a:spLocks noGrp="1"/>
          </p:cNvSpPr>
          <p:nvPr>
            <p:ph type="sldNum" sz="quarter" idx="10"/>
          </p:nvPr>
        </p:nvSpPr>
        <p:spPr/>
        <p:txBody>
          <a:bodyPr/>
          <a:lstStyle/>
          <a:p>
            <a:fld id="{CFE63B71-7867-43BE-9AEB-FE3C63461E82}" type="slidenum">
              <a:rPr lang="en-US" smtClean="0"/>
              <a:t>15</a:t>
            </a:fld>
            <a:endParaRPr lang="en-US"/>
          </a:p>
        </p:txBody>
      </p:sp>
    </p:spTree>
    <p:extLst>
      <p:ext uri="{BB962C8B-B14F-4D97-AF65-F5344CB8AC3E}">
        <p14:creationId xmlns:p14="http://schemas.microsoft.com/office/powerpoint/2010/main" val="845942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2000" b="1" dirty="0">
                <a:latin typeface="Futura Medium (Headings)"/>
              </a:rPr>
              <a:t>Household Dysfunction</a:t>
            </a:r>
          </a:p>
          <a:p>
            <a:pPr marL="0" indent="0">
              <a:buFont typeface="Arial" panose="020B0604020202020204" pitchFamily="34" charset="0"/>
              <a:buNone/>
            </a:pPr>
            <a:r>
              <a:rPr lang="en-US" sz="2000" b="1" dirty="0">
                <a:latin typeface="Futura Medium (Headings)"/>
              </a:rPr>
              <a:t>During the 12 months before your baby was born</a:t>
            </a:r>
          </a:p>
          <a:p>
            <a:pPr marL="742950" lvl="1" indent="-285750">
              <a:buFont typeface="Arial" panose="020B0604020202020204" pitchFamily="34" charset="0"/>
              <a:buChar char="•"/>
            </a:pPr>
            <a:r>
              <a:rPr lang="en-US" sz="2000" dirty="0">
                <a:latin typeface="Futura Medium (Headings)"/>
              </a:rPr>
              <a:t>Homelessness</a:t>
            </a:r>
          </a:p>
          <a:p>
            <a:pPr marL="742950" lvl="1" indent="-285750">
              <a:buFont typeface="Arial" panose="020B0604020202020204" pitchFamily="34" charset="0"/>
              <a:buChar char="•"/>
            </a:pPr>
            <a:r>
              <a:rPr lang="en-US" sz="2000" dirty="0">
                <a:latin typeface="Futura Medium (Headings)"/>
              </a:rPr>
              <a:t>Mom/partner in jail</a:t>
            </a:r>
          </a:p>
          <a:p>
            <a:pPr marL="742950" lvl="1" indent="-285750">
              <a:buFont typeface="Arial" panose="020B0604020202020204" pitchFamily="34" charset="0"/>
              <a:buChar char="•"/>
            </a:pPr>
            <a:r>
              <a:rPr lang="en-US" sz="2000" dirty="0">
                <a:latin typeface="Futura Medium (Headings)"/>
              </a:rPr>
              <a:t>Can’t pay bills</a:t>
            </a:r>
          </a:p>
          <a:p>
            <a:pPr marL="742950" lvl="1" indent="-285750">
              <a:buFont typeface="Arial" panose="020B0604020202020204" pitchFamily="34" charset="0"/>
              <a:buChar char="•"/>
            </a:pPr>
            <a:r>
              <a:rPr lang="en-US" sz="2000" dirty="0">
                <a:latin typeface="Futura Medium (Headings)"/>
              </a:rPr>
              <a:t>Partner lost job</a:t>
            </a:r>
          </a:p>
          <a:p>
            <a:pPr marL="742950" lvl="1" indent="-285750">
              <a:buFont typeface="Arial" panose="020B0604020202020204" pitchFamily="34" charset="0"/>
              <a:buChar char="•"/>
            </a:pPr>
            <a:r>
              <a:rPr lang="en-US" sz="2000" dirty="0">
                <a:latin typeface="Futura Medium (Headings)"/>
              </a:rPr>
              <a:t>Mom lost job</a:t>
            </a:r>
          </a:p>
          <a:p>
            <a:pPr marL="742950" lvl="1" indent="-285750">
              <a:buFont typeface="Arial" panose="020B0604020202020204" pitchFamily="34" charset="0"/>
              <a:buChar char="•"/>
            </a:pPr>
            <a:r>
              <a:rPr lang="en-US" sz="2000" dirty="0">
                <a:latin typeface="Futura Medium (Headings)"/>
              </a:rPr>
              <a:t>Divorce/separated</a:t>
            </a:r>
          </a:p>
          <a:p>
            <a:pPr marL="742950" lvl="1" indent="-285750">
              <a:buFont typeface="Arial" panose="020B0604020202020204" pitchFamily="34" charset="0"/>
              <a:buChar char="•"/>
            </a:pPr>
            <a:r>
              <a:rPr lang="en-US" sz="2000" dirty="0">
                <a:latin typeface="Futura Medium (Headings)"/>
              </a:rPr>
              <a:t>Moved</a:t>
            </a:r>
          </a:p>
          <a:p>
            <a:pPr marL="742950" lvl="1" indent="-285750">
              <a:buFont typeface="Arial" panose="020B0604020202020204" pitchFamily="34" charset="0"/>
              <a:buChar char="•"/>
            </a:pPr>
            <a:r>
              <a:rPr lang="en-US" sz="2000" dirty="0">
                <a:latin typeface="Futura Medium (Headings)"/>
              </a:rPr>
              <a:t>Death of close friend/family</a:t>
            </a:r>
          </a:p>
          <a:p>
            <a:pPr marL="742950" lvl="1" indent="-285750">
              <a:buFont typeface="Arial" panose="020B0604020202020204" pitchFamily="34" charset="0"/>
              <a:buChar char="•"/>
            </a:pPr>
            <a:r>
              <a:rPr lang="en-US" sz="2000" dirty="0">
                <a:latin typeface="Futura Medium (Headings)"/>
              </a:rPr>
              <a:t>Family member on drugs</a:t>
            </a:r>
          </a:p>
          <a:p>
            <a:pPr marL="0" indent="0">
              <a:buFont typeface="Arial" panose="020B0604020202020204" pitchFamily="34" charset="0"/>
              <a:buNone/>
            </a:pPr>
            <a:r>
              <a:rPr lang="en-US" sz="2000" b="1" dirty="0">
                <a:latin typeface="Futura Medium (Headings)"/>
              </a:rPr>
              <a:t>During the 12 months before you got pregnant</a:t>
            </a:r>
          </a:p>
          <a:p>
            <a:pPr marL="742950" lvl="1" indent="-285750">
              <a:buFont typeface="Arial" panose="020B0604020202020204" pitchFamily="34" charset="0"/>
              <a:buChar char="•"/>
            </a:pPr>
            <a:r>
              <a:rPr lang="en-US" sz="2000" dirty="0">
                <a:latin typeface="Futura Medium (Headings)"/>
              </a:rPr>
              <a:t>Maternal depression/anxiety</a:t>
            </a:r>
          </a:p>
          <a:p>
            <a:pPr marL="0" indent="0">
              <a:buFont typeface="Arial" panose="020B0604020202020204" pitchFamily="34" charset="0"/>
              <a:buNone/>
            </a:pPr>
            <a:r>
              <a:rPr lang="en-US" sz="2000" b="1" dirty="0">
                <a:latin typeface="Futura Medium (Headings)"/>
              </a:rPr>
              <a:t>During the 12 months before you got pregnant and/or during pregnancy</a:t>
            </a:r>
          </a:p>
          <a:p>
            <a:pPr marL="742950" lvl="1" indent="-285750">
              <a:buFont typeface="Arial" panose="020B0604020202020204" pitchFamily="34" charset="0"/>
              <a:buChar char="•"/>
            </a:pPr>
            <a:r>
              <a:rPr lang="en-US" sz="2000" dirty="0">
                <a:latin typeface="Futura Medium (Headings)"/>
              </a:rPr>
              <a:t>Intimate partner violence</a:t>
            </a:r>
          </a:p>
          <a:p>
            <a:pPr marL="0" lvl="0" indent="0">
              <a:buFont typeface="Arial" panose="020B0604020202020204" pitchFamily="34" charset="0"/>
              <a:buNone/>
            </a:pPr>
            <a:endParaRPr lang="en-US" sz="2000" dirty="0">
              <a:latin typeface="Futura Medium (Headings)"/>
            </a:endParaRPr>
          </a:p>
          <a:p>
            <a:pPr marL="0" lvl="0" indent="0">
              <a:buFont typeface="Arial" panose="020B0604020202020204" pitchFamily="34" charset="0"/>
              <a:buNone/>
            </a:pPr>
            <a:r>
              <a:rPr lang="en-US" sz="2000" dirty="0">
                <a:latin typeface="Futura Medium (Headings)"/>
              </a:rPr>
              <a:t>ACE</a:t>
            </a:r>
            <a:r>
              <a:rPr lang="en-US" sz="2000" baseline="0" dirty="0">
                <a:latin typeface="Futura Medium (Headings)"/>
              </a:rPr>
              <a:t> Score</a:t>
            </a:r>
            <a:endParaRPr lang="en-US" sz="2000" dirty="0">
              <a:latin typeface="Futura Medium (Headings)"/>
            </a:endParaRPr>
          </a:p>
          <a:p>
            <a:pPr marL="0" indent="0">
              <a:buFont typeface="Arial" panose="020B0604020202020204" pitchFamily="34" charset="0"/>
              <a:buNone/>
            </a:pPr>
            <a:r>
              <a:rPr lang="en-US" sz="2000" b="1" dirty="0">
                <a:latin typeface="Futura Medium (Headings)"/>
              </a:rPr>
              <a:t>By age 3 using OCS reports…</a:t>
            </a:r>
          </a:p>
          <a:p>
            <a:pPr marL="742950" lvl="1" indent="-285750">
              <a:buFont typeface="Arial" panose="020B0604020202020204" pitchFamily="34" charset="0"/>
              <a:buChar char="•"/>
            </a:pPr>
            <a:r>
              <a:rPr lang="en-US" sz="2000" dirty="0">
                <a:latin typeface="Futura Medium (Headings)"/>
              </a:rPr>
              <a:t>First report of physical abuse</a:t>
            </a:r>
          </a:p>
          <a:p>
            <a:pPr marL="742950" lvl="1" indent="-285750">
              <a:buFont typeface="Arial" panose="020B0604020202020204" pitchFamily="34" charset="0"/>
              <a:buChar char="•"/>
            </a:pPr>
            <a:r>
              <a:rPr lang="en-US" sz="2000" dirty="0">
                <a:latin typeface="Futura Medium (Headings)"/>
              </a:rPr>
              <a:t>First report of sexual abuse</a:t>
            </a:r>
          </a:p>
          <a:p>
            <a:pPr marL="742950" lvl="1" indent="-285750">
              <a:buFont typeface="Arial" panose="020B0604020202020204" pitchFamily="34" charset="0"/>
              <a:buChar char="•"/>
            </a:pPr>
            <a:r>
              <a:rPr lang="en-US" sz="2000" dirty="0">
                <a:latin typeface="Futura Medium (Headings)"/>
              </a:rPr>
              <a:t>First report of emotional abuse</a:t>
            </a:r>
          </a:p>
          <a:p>
            <a:pPr marL="742950" lvl="1" indent="-285750">
              <a:buFont typeface="Arial" panose="020B0604020202020204" pitchFamily="34" charset="0"/>
              <a:buChar char="•"/>
            </a:pPr>
            <a:r>
              <a:rPr lang="en-US" sz="2000" dirty="0">
                <a:latin typeface="Futura Medium (Headings)"/>
              </a:rPr>
              <a:t>First report of neglect</a:t>
            </a:r>
          </a:p>
          <a:p>
            <a:pPr marL="285750" indent="-285750">
              <a:buFont typeface="Arial" panose="020B0604020202020204" pitchFamily="34" charset="0"/>
              <a:buChar char="•"/>
            </a:pPr>
            <a:r>
              <a:rPr lang="en-US" sz="2000" b="1" dirty="0">
                <a:latin typeface="Futura Medium (Headings)"/>
              </a:rPr>
              <a:t>By age 3 using CUBS…</a:t>
            </a:r>
          </a:p>
          <a:p>
            <a:pPr marL="742950" lvl="1" indent="-285750">
              <a:buFont typeface="Arial" panose="020B0604020202020204" pitchFamily="34" charset="0"/>
              <a:buChar char="•"/>
            </a:pPr>
            <a:r>
              <a:rPr lang="en-US" sz="2000" dirty="0">
                <a:latin typeface="Futura Medium (Headings)"/>
              </a:rPr>
              <a:t>Family alcoholism/mental disorder</a:t>
            </a:r>
          </a:p>
          <a:p>
            <a:pPr marL="742950" lvl="1" indent="-285750">
              <a:buFont typeface="Arial" panose="020B0604020202020204" pitchFamily="34" charset="0"/>
              <a:buChar char="•"/>
            </a:pPr>
            <a:r>
              <a:rPr lang="en-US" sz="2000" dirty="0">
                <a:latin typeface="Futura Medium (Headings)"/>
              </a:rPr>
              <a:t>Child witnessed IPV</a:t>
            </a:r>
          </a:p>
          <a:p>
            <a:pPr marL="742950" lvl="1" indent="-285750">
              <a:buFont typeface="Arial" panose="020B0604020202020204" pitchFamily="34" charset="0"/>
              <a:buChar char="•"/>
            </a:pPr>
            <a:r>
              <a:rPr lang="en-US" sz="2000" dirty="0">
                <a:latin typeface="Futura Medium (Headings)"/>
              </a:rPr>
              <a:t>Maternal depression</a:t>
            </a:r>
          </a:p>
          <a:p>
            <a:pPr marL="742950" lvl="1" indent="-285750">
              <a:buFont typeface="Arial" panose="020B0604020202020204" pitchFamily="34" charset="0"/>
              <a:buChar char="•"/>
            </a:pPr>
            <a:r>
              <a:rPr lang="en-US" sz="2000" dirty="0">
                <a:latin typeface="Futura Medium (Headings)"/>
              </a:rPr>
              <a:t>Mom/Partner went to jail</a:t>
            </a:r>
          </a:p>
          <a:p>
            <a:pPr marL="742950" lvl="1" indent="-285750">
              <a:buFont typeface="Arial" panose="020B0604020202020204" pitchFamily="34" charset="0"/>
              <a:buChar char="•"/>
            </a:pPr>
            <a:r>
              <a:rPr lang="en-US" sz="2000" dirty="0">
                <a:latin typeface="Futura Medium (Headings)"/>
              </a:rPr>
              <a:t>Divorce/separation</a:t>
            </a:r>
          </a:p>
          <a:p>
            <a:pPr marL="742950" lvl="1" indent="-285750">
              <a:buFont typeface="Arial" panose="020B0604020202020204" pitchFamily="34" charset="0"/>
              <a:buChar char="•"/>
            </a:pPr>
            <a:r>
              <a:rPr lang="en-US" sz="2000" dirty="0">
                <a:latin typeface="Futura Medium (Headings)"/>
              </a:rPr>
              <a:t>Can’t pay bill</a:t>
            </a:r>
          </a:p>
          <a:p>
            <a:pPr marL="742950" lvl="1" indent="-285750">
              <a:buFont typeface="Arial" panose="020B0604020202020204" pitchFamily="34" charset="0"/>
              <a:buChar char="•"/>
            </a:pPr>
            <a:r>
              <a:rPr lang="en-US" sz="2000" dirty="0">
                <a:latin typeface="Futura Medium (Headings)"/>
              </a:rPr>
              <a:t>Partner lost job</a:t>
            </a:r>
          </a:p>
          <a:p>
            <a:pPr marL="742950" lvl="1" indent="-285750">
              <a:buFont typeface="Arial" panose="020B0604020202020204" pitchFamily="34" charset="0"/>
              <a:buChar char="•"/>
            </a:pPr>
            <a:r>
              <a:rPr lang="en-US" sz="2000" dirty="0">
                <a:latin typeface="Futura Medium (Headings)"/>
              </a:rPr>
              <a:t>Homelessness</a:t>
            </a:r>
          </a:p>
          <a:p>
            <a:pPr marL="742950" lvl="1" indent="-285750">
              <a:buFont typeface="Arial" panose="020B0604020202020204" pitchFamily="34" charset="0"/>
              <a:buChar char="•"/>
            </a:pPr>
            <a:r>
              <a:rPr lang="en-US" sz="2000" dirty="0">
                <a:latin typeface="Futura Medium (Headings)"/>
              </a:rPr>
              <a:t>Mom lost job</a:t>
            </a:r>
          </a:p>
          <a:p>
            <a:pPr marL="742950" lvl="1" indent="-285750">
              <a:buFont typeface="Arial" panose="020B0604020202020204" pitchFamily="34" charset="0"/>
              <a:buChar char="•"/>
            </a:pPr>
            <a:endParaRPr lang="en-US" sz="2000" dirty="0">
              <a:latin typeface="Futura Medium (Headings)"/>
            </a:endParaRPr>
          </a:p>
        </p:txBody>
      </p:sp>
      <p:sp>
        <p:nvSpPr>
          <p:cNvPr id="4" name="Slide Number Placeholder 3"/>
          <p:cNvSpPr>
            <a:spLocks noGrp="1"/>
          </p:cNvSpPr>
          <p:nvPr>
            <p:ph type="sldNum" sz="quarter" idx="10"/>
          </p:nvPr>
        </p:nvSpPr>
        <p:spPr/>
        <p:txBody>
          <a:bodyPr/>
          <a:lstStyle/>
          <a:p>
            <a:fld id="{CFE63B71-7867-43BE-9AEB-FE3C63461E82}" type="slidenum">
              <a:rPr lang="en-US" smtClean="0"/>
              <a:t>16</a:t>
            </a:fld>
            <a:endParaRPr lang="en-US"/>
          </a:p>
        </p:txBody>
      </p:sp>
    </p:spTree>
    <p:extLst>
      <p:ext uri="{BB962C8B-B14F-4D97-AF65-F5344CB8AC3E}">
        <p14:creationId xmlns:p14="http://schemas.microsoft.com/office/powerpoint/2010/main" val="87484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E63B71-7867-43BE-9AEB-FE3C63461E82}" type="slidenum">
              <a:rPr lang="en-US" smtClean="0"/>
              <a:t>17</a:t>
            </a:fld>
            <a:endParaRPr lang="en-US"/>
          </a:p>
        </p:txBody>
      </p:sp>
    </p:spTree>
    <p:extLst>
      <p:ext uri="{BB962C8B-B14F-4D97-AF65-F5344CB8AC3E}">
        <p14:creationId xmlns:p14="http://schemas.microsoft.com/office/powerpoint/2010/main" val="3284039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More # stressors </a:t>
            </a:r>
            <a:r>
              <a:rPr lang="en-US" dirty="0">
                <a:sym typeface="Wingdings" panose="05000000000000000000" pitchFamily="2" charset="2"/>
              </a:rPr>
              <a:t> higher relative increase in average ACE</a:t>
            </a:r>
            <a:r>
              <a:rPr lang="en-US" baseline="0" dirty="0">
                <a:sym typeface="Wingdings" panose="05000000000000000000" pitchFamily="2" charset="2"/>
              </a:rPr>
              <a:t> score</a:t>
            </a:r>
          </a:p>
        </p:txBody>
      </p:sp>
      <p:sp>
        <p:nvSpPr>
          <p:cNvPr id="4" name="Slide Number Placeholder 3"/>
          <p:cNvSpPr>
            <a:spLocks noGrp="1"/>
          </p:cNvSpPr>
          <p:nvPr>
            <p:ph type="sldNum" sz="quarter" idx="10"/>
          </p:nvPr>
        </p:nvSpPr>
        <p:spPr/>
        <p:txBody>
          <a:bodyPr/>
          <a:lstStyle/>
          <a:p>
            <a:fld id="{CA5E5302-B4DD-4355-94A0-446D3DB346DE}" type="slidenum">
              <a:rPr lang="en-US" smtClean="0"/>
              <a:t>18</a:t>
            </a:fld>
            <a:endParaRPr lang="en-US"/>
          </a:p>
        </p:txBody>
      </p:sp>
    </p:spTree>
    <p:extLst>
      <p:ext uri="{BB962C8B-B14F-4D97-AF65-F5344CB8AC3E}">
        <p14:creationId xmlns:p14="http://schemas.microsoft.com/office/powerpoint/2010/main" val="4135804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There</a:t>
            </a:r>
            <a:r>
              <a:rPr lang="en-US" baseline="0" dirty="0"/>
              <a:t> is rapid growth of neuron development and connections in the first years of a child’s life, followed by a period of pruning with new synaptic connections during adolescence. This means that when teenagers act like they only have half a brain, they really do. This is also why the adolescent brain is so vulnerable to the effects alcohol, drugs and trauma.</a:t>
            </a:r>
            <a:endParaRPr lang="en-US" dirty="0"/>
          </a:p>
        </p:txBody>
      </p:sp>
      <p:sp>
        <p:nvSpPr>
          <p:cNvPr id="4" name="Slide Number Placeholder 3"/>
          <p:cNvSpPr>
            <a:spLocks noGrp="1"/>
          </p:cNvSpPr>
          <p:nvPr>
            <p:ph type="sldNum" sz="quarter" idx="10"/>
          </p:nvPr>
        </p:nvSpPr>
        <p:spPr/>
        <p:txBody>
          <a:bodyPr/>
          <a:lstStyle/>
          <a:p>
            <a:fld id="{2EE52D0F-1D58-4F86-A07C-313DC220A3DE}" type="slidenum">
              <a:rPr lang="en-US" smtClean="0"/>
              <a:pPr/>
              <a:t>19</a:t>
            </a:fld>
            <a:endParaRPr lang="en-US"/>
          </a:p>
        </p:txBody>
      </p:sp>
    </p:spTree>
    <p:extLst>
      <p:ext uri="{BB962C8B-B14F-4D97-AF65-F5344CB8AC3E}">
        <p14:creationId xmlns:p14="http://schemas.microsoft.com/office/powerpoint/2010/main" val="7082783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E63B71-7867-43BE-9AEB-FE3C63461E82}" type="slidenum">
              <a:rPr lang="en-US" smtClean="0"/>
              <a:t>21</a:t>
            </a:fld>
            <a:endParaRPr lang="en-US"/>
          </a:p>
        </p:txBody>
      </p:sp>
    </p:spTree>
    <p:extLst>
      <p:ext uri="{BB962C8B-B14F-4D97-AF65-F5344CB8AC3E}">
        <p14:creationId xmlns:p14="http://schemas.microsoft.com/office/powerpoint/2010/main" val="3262139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E63B71-7867-43BE-9AEB-FE3C63461E82}"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41436057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xfrm>
            <a:off x="381000" y="685800"/>
            <a:ext cx="6096000" cy="3429000"/>
          </a:xfrm>
          <a:ln/>
        </p:spPr>
      </p:sp>
      <p:sp>
        <p:nvSpPr>
          <p:cNvPr id="28674" name="Notes Placeholder 2"/>
          <p:cNvSpPr>
            <a:spLocks noGrp="1"/>
          </p:cNvSpPr>
          <p:nvPr>
            <p:ph type="body" idx="1"/>
          </p:nvPr>
        </p:nvSpPr>
        <p:spPr>
          <a:noFill/>
          <a:ln/>
        </p:spPr>
        <p:txBody>
          <a:bodyPr/>
          <a:lstStyle/>
          <a:p>
            <a:r>
              <a:rPr lang="en-US" sz="1400" b="0" dirty="0"/>
              <a:t>Accumulation of ACES</a:t>
            </a:r>
          </a:p>
          <a:p>
            <a:r>
              <a:rPr lang="en-US" sz="1400" b="0" dirty="0"/>
              <a:t>37%</a:t>
            </a:r>
            <a:r>
              <a:rPr lang="en-US" sz="1400" b="0" baseline="0" dirty="0"/>
              <a:t> Reported</a:t>
            </a:r>
          </a:p>
          <a:p>
            <a:r>
              <a:rPr lang="en-US" sz="1400" b="0" baseline="0" dirty="0"/>
              <a:t>30% Screened In</a:t>
            </a:r>
          </a:p>
          <a:p>
            <a:r>
              <a:rPr lang="en-US" sz="1400" b="0" baseline="0" dirty="0"/>
              <a:t>11% Substantiated</a:t>
            </a:r>
          </a:p>
          <a:p>
            <a:r>
              <a:rPr lang="en-US" sz="1400" b="0" baseline="0" dirty="0"/>
              <a:t>6% Removed</a:t>
            </a:r>
            <a:endParaRPr lang="en-US" sz="1400" b="0" dirty="0"/>
          </a:p>
        </p:txBody>
      </p:sp>
      <p:sp>
        <p:nvSpPr>
          <p:cNvPr id="4" name="Slide Number Placeholder 3"/>
          <p:cNvSpPr>
            <a:spLocks noGrp="1"/>
          </p:cNvSpPr>
          <p:nvPr>
            <p:ph type="sldNum" sz="quarter" idx="5"/>
          </p:nvPr>
        </p:nvSpPr>
        <p:spPr/>
        <p:txBody>
          <a:bodyPr/>
          <a:lstStyle/>
          <a:p>
            <a:pPr>
              <a:defRPr/>
            </a:pPr>
            <a:fld id="{87A7C17A-58FB-448B-B8F5-39059FDB8D2B}" type="slidenum">
              <a:rPr lang="en-US" smtClean="0">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val="2867817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OCS &amp; Maternal Child Death Review data</a:t>
            </a:r>
          </a:p>
        </p:txBody>
      </p:sp>
      <p:sp>
        <p:nvSpPr>
          <p:cNvPr id="4" name="Slide Number Placeholder 3"/>
          <p:cNvSpPr>
            <a:spLocks noGrp="1"/>
          </p:cNvSpPr>
          <p:nvPr>
            <p:ph type="sldNum" sz="quarter" idx="10"/>
          </p:nvPr>
        </p:nvSpPr>
        <p:spPr/>
        <p:txBody>
          <a:bodyPr/>
          <a:lstStyle/>
          <a:p>
            <a:fld id="{CFE63B71-7867-43BE-9AEB-FE3C63461E82}" type="slidenum">
              <a:rPr lang="en-US" smtClean="0"/>
              <a:t>24</a:t>
            </a:fld>
            <a:endParaRPr lang="en-US"/>
          </a:p>
        </p:txBody>
      </p:sp>
    </p:spTree>
    <p:extLst>
      <p:ext uri="{BB962C8B-B14F-4D97-AF65-F5344CB8AC3E}">
        <p14:creationId xmlns:p14="http://schemas.microsoft.com/office/powerpoint/2010/main" val="3627794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xfrm>
            <a:off x="381000" y="685800"/>
            <a:ext cx="6096000" cy="3429000"/>
          </a:xfrm>
          <a:ln/>
        </p:spPr>
      </p:sp>
      <p:sp>
        <p:nvSpPr>
          <p:cNvPr id="28674" name="Notes Placeholder 2"/>
          <p:cNvSpPr>
            <a:spLocks noGrp="1"/>
          </p:cNvSpPr>
          <p:nvPr>
            <p:ph type="body" idx="1"/>
          </p:nvPr>
        </p:nvSpPr>
        <p:spPr>
          <a:noFill/>
          <a:ln/>
        </p:spPr>
        <p:txBody>
          <a:bodyPr/>
          <a:lstStyle/>
          <a:p>
            <a:r>
              <a:rPr lang="en-US" dirty="0"/>
              <a:t>Task</a:t>
            </a:r>
            <a:r>
              <a:rPr lang="en-US" baseline="0" dirty="0"/>
              <a:t> Force in process of updating mandated reporter training as well as the MDT Guidelines documents</a:t>
            </a:r>
            <a:endParaRPr lang="en-US" dirty="0"/>
          </a:p>
        </p:txBody>
      </p:sp>
      <p:sp>
        <p:nvSpPr>
          <p:cNvPr id="4" name="Slide Number Placeholder 3"/>
          <p:cNvSpPr>
            <a:spLocks noGrp="1"/>
          </p:cNvSpPr>
          <p:nvPr>
            <p:ph type="sldNum" sz="quarter" idx="5"/>
          </p:nvPr>
        </p:nvSpPr>
        <p:spPr/>
        <p:txBody>
          <a:bodyPr/>
          <a:lstStyle/>
          <a:p>
            <a:pPr>
              <a:defRPr/>
            </a:pPr>
            <a:fld id="{87A7C17A-58FB-448B-B8F5-39059FDB8D2B}" type="slidenum">
              <a:rPr lang="en-US" smtClean="0"/>
              <a:pPr>
                <a:defRPr/>
              </a:pPr>
              <a:t>3</a:t>
            </a:fld>
            <a:endParaRPr lang="en-US"/>
          </a:p>
        </p:txBody>
      </p:sp>
    </p:spTree>
    <p:extLst>
      <p:ext uri="{BB962C8B-B14F-4D97-AF65-F5344CB8AC3E}">
        <p14:creationId xmlns:p14="http://schemas.microsoft.com/office/powerpoint/2010/main" val="4335825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Fight,</a:t>
            </a:r>
            <a:r>
              <a:rPr lang="en-US" baseline="0" dirty="0"/>
              <a:t> flight and freeze pathways are not conducive to functioning well in the world.</a:t>
            </a:r>
            <a:endParaRPr lang="en-US" dirty="0"/>
          </a:p>
        </p:txBody>
      </p:sp>
      <p:sp>
        <p:nvSpPr>
          <p:cNvPr id="4" name="Slide Number Placeholder 3"/>
          <p:cNvSpPr>
            <a:spLocks noGrp="1"/>
          </p:cNvSpPr>
          <p:nvPr>
            <p:ph type="sldNum" sz="quarter" idx="10"/>
          </p:nvPr>
        </p:nvSpPr>
        <p:spPr/>
        <p:txBody>
          <a:bodyPr/>
          <a:lstStyle/>
          <a:p>
            <a:fld id="{2EE52D0F-1D58-4F86-A07C-313DC220A3DE}" type="slidenum">
              <a:rPr lang="en-US" smtClean="0"/>
              <a:pPr/>
              <a:t>25</a:t>
            </a:fld>
            <a:endParaRPr lang="en-US"/>
          </a:p>
        </p:txBody>
      </p:sp>
    </p:spTree>
    <p:extLst>
      <p:ext uri="{BB962C8B-B14F-4D97-AF65-F5344CB8AC3E}">
        <p14:creationId xmlns:p14="http://schemas.microsoft.com/office/powerpoint/2010/main" val="34916564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E63B71-7867-43BE-9AEB-FE3C63461E82}" type="slidenum">
              <a:rPr lang="en-US" smtClean="0"/>
              <a:t>28</a:t>
            </a:fld>
            <a:endParaRPr lang="en-US"/>
          </a:p>
        </p:txBody>
      </p:sp>
    </p:spTree>
    <p:extLst>
      <p:ext uri="{BB962C8B-B14F-4D97-AF65-F5344CB8AC3E}">
        <p14:creationId xmlns:p14="http://schemas.microsoft.com/office/powerpoint/2010/main" val="18206892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Want</a:t>
            </a:r>
            <a:r>
              <a:rPr lang="en-US" baseline="0" dirty="0"/>
              <a:t> to focus on this due to current legislation; we know children with high scores are more vulnerable to being trafficked</a:t>
            </a:r>
            <a:endParaRPr lang="en-US" dirty="0"/>
          </a:p>
        </p:txBody>
      </p:sp>
      <p:sp>
        <p:nvSpPr>
          <p:cNvPr id="4" name="Slide Number Placeholder 3"/>
          <p:cNvSpPr>
            <a:spLocks noGrp="1"/>
          </p:cNvSpPr>
          <p:nvPr>
            <p:ph type="sldNum" sz="quarter" idx="10"/>
          </p:nvPr>
        </p:nvSpPr>
        <p:spPr/>
        <p:txBody>
          <a:bodyPr/>
          <a:lstStyle/>
          <a:p>
            <a:fld id="{CFE63B71-7867-43BE-9AEB-FE3C63461E82}" type="slidenum">
              <a:rPr lang="en-US" smtClean="0"/>
              <a:t>30</a:t>
            </a:fld>
            <a:endParaRPr lang="en-US"/>
          </a:p>
        </p:txBody>
      </p:sp>
    </p:spTree>
    <p:extLst>
      <p:ext uri="{BB962C8B-B14F-4D97-AF65-F5344CB8AC3E}">
        <p14:creationId xmlns:p14="http://schemas.microsoft.com/office/powerpoint/2010/main" val="37745859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CSEC is the broad umbrella that trafficking fits into. It includes a number of things</a:t>
            </a:r>
            <a:r>
              <a:rPr lang="en-US" baseline="0" dirty="0"/>
              <a:t> including a minor stripping, engaging in any kind of sex act for commercial purposes, or being used for explicit photos or films. Important to shape the language – this is another form of child abuse. Think about the stereotypes of when they hear the word child prostitute – Jody Foster, Pretty Woman – thinking of teen girls scantily clad, standing by the side of the road, making their own choices. Then think about what comes to mind using the phrase “sexually exploited child” – start thinking about victims who need help. We know the common age that exploitation begins is between 14 and 16 – this is a child. When you think about “teen prostitute” you think of law enforcement and prosecution – as opposed to a child victim who needs our assistance.</a:t>
            </a:r>
            <a:endParaRPr lang="en-US" dirty="0"/>
          </a:p>
        </p:txBody>
      </p:sp>
      <p:sp>
        <p:nvSpPr>
          <p:cNvPr id="4" name="Slide Number Placeholder 3"/>
          <p:cNvSpPr>
            <a:spLocks noGrp="1"/>
          </p:cNvSpPr>
          <p:nvPr>
            <p:ph type="sldNum" sz="quarter" idx="10"/>
          </p:nvPr>
        </p:nvSpPr>
        <p:spPr/>
        <p:txBody>
          <a:bodyPr/>
          <a:lstStyle/>
          <a:p>
            <a:fld id="{CFE63B71-7867-43BE-9AEB-FE3C63461E82}"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31377468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defTabSz="939620" eaLnBrk="0" hangingPunct="0">
              <a:defRPr sz="1400">
                <a:solidFill>
                  <a:schemeClr val="tx1"/>
                </a:solidFill>
                <a:latin typeface="Century Gothic" panose="020B0502020202020204" pitchFamily="34" charset="0"/>
              </a:defRPr>
            </a:lvl1pPr>
            <a:lvl2pPr marL="717037" indent="-275050" defTabSz="939620" eaLnBrk="0" hangingPunct="0">
              <a:defRPr sz="1400">
                <a:solidFill>
                  <a:schemeClr val="tx1"/>
                </a:solidFill>
                <a:latin typeface="Century Gothic" panose="020B0502020202020204" pitchFamily="34" charset="0"/>
              </a:defRPr>
            </a:lvl2pPr>
            <a:lvl3pPr marL="1103378" indent="-220994" defTabSz="939620" eaLnBrk="0" hangingPunct="0">
              <a:defRPr sz="1400">
                <a:solidFill>
                  <a:schemeClr val="tx1"/>
                </a:solidFill>
                <a:latin typeface="Century Gothic" panose="020B0502020202020204" pitchFamily="34" charset="0"/>
              </a:defRPr>
            </a:lvl3pPr>
            <a:lvl4pPr marL="1545365" indent="-220994" defTabSz="939620" eaLnBrk="0" hangingPunct="0">
              <a:defRPr sz="1400">
                <a:solidFill>
                  <a:schemeClr val="tx1"/>
                </a:solidFill>
                <a:latin typeface="Century Gothic" panose="020B0502020202020204" pitchFamily="34" charset="0"/>
              </a:defRPr>
            </a:lvl4pPr>
            <a:lvl5pPr marL="1985762" indent="-220994" defTabSz="939620" eaLnBrk="0" hangingPunct="0">
              <a:defRPr sz="1400">
                <a:solidFill>
                  <a:schemeClr val="tx1"/>
                </a:solidFill>
                <a:latin typeface="Century Gothic" panose="020B0502020202020204" pitchFamily="34" charset="0"/>
              </a:defRPr>
            </a:lvl5pPr>
            <a:lvl6pPr marL="2443648" indent="-220994" defTabSz="939620" eaLnBrk="0" fontAlgn="base" hangingPunct="0">
              <a:spcBef>
                <a:spcPct val="0"/>
              </a:spcBef>
              <a:spcAft>
                <a:spcPct val="0"/>
              </a:spcAft>
              <a:defRPr sz="1400">
                <a:solidFill>
                  <a:schemeClr val="tx1"/>
                </a:solidFill>
                <a:latin typeface="Century Gothic" panose="020B0502020202020204" pitchFamily="34" charset="0"/>
              </a:defRPr>
            </a:lvl6pPr>
            <a:lvl7pPr marL="2901534" indent="-220994" defTabSz="939620" eaLnBrk="0" fontAlgn="base" hangingPunct="0">
              <a:spcBef>
                <a:spcPct val="0"/>
              </a:spcBef>
              <a:spcAft>
                <a:spcPct val="0"/>
              </a:spcAft>
              <a:defRPr sz="1400">
                <a:solidFill>
                  <a:schemeClr val="tx1"/>
                </a:solidFill>
                <a:latin typeface="Century Gothic" panose="020B0502020202020204" pitchFamily="34" charset="0"/>
              </a:defRPr>
            </a:lvl7pPr>
            <a:lvl8pPr marL="3359420" indent="-220994" defTabSz="939620" eaLnBrk="0" fontAlgn="base" hangingPunct="0">
              <a:spcBef>
                <a:spcPct val="0"/>
              </a:spcBef>
              <a:spcAft>
                <a:spcPct val="0"/>
              </a:spcAft>
              <a:defRPr sz="1400">
                <a:solidFill>
                  <a:schemeClr val="tx1"/>
                </a:solidFill>
                <a:latin typeface="Century Gothic" panose="020B0502020202020204" pitchFamily="34" charset="0"/>
              </a:defRPr>
            </a:lvl8pPr>
            <a:lvl9pPr marL="3817305" indent="-220994" defTabSz="939620" eaLnBrk="0" fontAlgn="base" hangingPunct="0">
              <a:spcBef>
                <a:spcPct val="0"/>
              </a:spcBef>
              <a:spcAft>
                <a:spcPct val="0"/>
              </a:spcAft>
              <a:defRPr sz="1400">
                <a:solidFill>
                  <a:schemeClr val="tx1"/>
                </a:solidFill>
                <a:latin typeface="Century Gothic" panose="020B0502020202020204" pitchFamily="34" charset="0"/>
              </a:defRPr>
            </a:lvl9pPr>
          </a:lstStyle>
          <a:p>
            <a:pPr eaLnBrk="1" hangingPunct="1"/>
            <a:fld id="{E1672EF9-1234-4B16-92FE-9544150E0AD7}" type="slidenum">
              <a:rPr lang="en-US" altLang="en-US" sz="1300">
                <a:latin typeface="Gill Sans MT" pitchFamily="34" charset="0"/>
              </a:rPr>
              <a:pPr eaLnBrk="1" hangingPunct="1"/>
              <a:t>32</a:t>
            </a:fld>
            <a:endParaRPr lang="en-US" altLang="en-US" sz="1300">
              <a:latin typeface="Gill Sans MT" pitchFamily="34" charset="0"/>
            </a:endParaRPr>
          </a:p>
        </p:txBody>
      </p:sp>
      <p:sp>
        <p:nvSpPr>
          <p:cNvPr id="58371" name="Rectangle 2"/>
          <p:cNvSpPr>
            <a:spLocks noGrp="1" noRot="1" noChangeAspect="1" noChangeArrowheads="1" noTextEdit="1"/>
          </p:cNvSpPr>
          <p:nvPr>
            <p:ph type="sldImg"/>
          </p:nvPr>
        </p:nvSpPr>
        <p:spPr>
          <a:xfrm>
            <a:off x="381000" y="685800"/>
            <a:ext cx="6096000" cy="3429000"/>
          </a:xfrm>
          <a:ln/>
        </p:spPr>
      </p:sp>
      <p:sp>
        <p:nvSpPr>
          <p:cNvPr id="58372" name="Rectangle 3"/>
          <p:cNvSpPr>
            <a:spLocks noGrp="1" noChangeArrowheads="1"/>
          </p:cNvSpPr>
          <p:nvPr>
            <p:ph type="body" idx="1"/>
          </p:nvPr>
        </p:nvSpPr>
        <p:spPr/>
        <p:txBody>
          <a:bodyPr/>
          <a:lstStyle/>
          <a:p>
            <a:r>
              <a:rPr lang="en-US" altLang="en-US" dirty="0">
                <a:latin typeface="Arial" panose="020B0604020202020204" pitchFamily="34" charset="0"/>
              </a:rPr>
              <a:t>Sex trafficking fits into the umbrella</a:t>
            </a:r>
            <a:r>
              <a:rPr lang="en-US" altLang="en-US" baseline="0" dirty="0">
                <a:latin typeface="Arial" panose="020B0604020202020204" pitchFamily="34" charset="0"/>
              </a:rPr>
              <a:t> of CSEC – have a third party who is profiting, may be money, drugs, something else that is benefitting them. For over age 18 or 20 in Alaska, for LE to be able to prosecute the 3</a:t>
            </a:r>
            <a:r>
              <a:rPr lang="en-US" altLang="en-US" baseline="30000" dirty="0">
                <a:latin typeface="Arial" panose="020B0604020202020204" pitchFamily="34" charset="0"/>
              </a:rPr>
              <a:t>rd</a:t>
            </a:r>
            <a:r>
              <a:rPr lang="en-US" altLang="en-US" baseline="0" dirty="0">
                <a:latin typeface="Arial" panose="020B0604020202020204" pitchFamily="34" charset="0"/>
              </a:rPr>
              <a:t> party exploiter, they need to prove force, fraud or coercion. If under 20 in Alaska, and a 3</a:t>
            </a:r>
            <a:r>
              <a:rPr lang="en-US" altLang="en-US" baseline="30000" dirty="0">
                <a:latin typeface="Arial" panose="020B0604020202020204" pitchFamily="34" charset="0"/>
              </a:rPr>
              <a:t>rd</a:t>
            </a:r>
            <a:r>
              <a:rPr lang="en-US" altLang="en-US" baseline="0" dirty="0">
                <a:latin typeface="Arial" panose="020B0604020202020204" pitchFamily="34" charset="0"/>
              </a:rPr>
              <a:t> party benefitting, do not have to prove that.</a:t>
            </a:r>
            <a:endParaRPr lang="en-US" altLang="en-US" dirty="0">
              <a:latin typeface="Arial" panose="020B0604020202020204" pitchFamily="34" charset="0"/>
            </a:endParaRPr>
          </a:p>
        </p:txBody>
      </p:sp>
    </p:spTree>
    <p:extLst>
      <p:ext uri="{BB962C8B-B14F-4D97-AF65-F5344CB8AC3E}">
        <p14:creationId xmlns:p14="http://schemas.microsoft.com/office/powerpoint/2010/main" val="15073562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lvl1pPr defTabSz="939620" eaLnBrk="0" hangingPunct="0">
              <a:defRPr sz="1400">
                <a:solidFill>
                  <a:schemeClr val="tx1"/>
                </a:solidFill>
                <a:latin typeface="Century Gothic" panose="020B0502020202020204" pitchFamily="34" charset="0"/>
              </a:defRPr>
            </a:lvl1pPr>
            <a:lvl2pPr marL="717037" indent="-275050" defTabSz="939620" eaLnBrk="0" hangingPunct="0">
              <a:defRPr sz="1400">
                <a:solidFill>
                  <a:schemeClr val="tx1"/>
                </a:solidFill>
                <a:latin typeface="Century Gothic" panose="020B0502020202020204" pitchFamily="34" charset="0"/>
              </a:defRPr>
            </a:lvl2pPr>
            <a:lvl3pPr marL="1103378" indent="-220994" defTabSz="939620" eaLnBrk="0" hangingPunct="0">
              <a:defRPr sz="1400">
                <a:solidFill>
                  <a:schemeClr val="tx1"/>
                </a:solidFill>
                <a:latin typeface="Century Gothic" panose="020B0502020202020204" pitchFamily="34" charset="0"/>
              </a:defRPr>
            </a:lvl3pPr>
            <a:lvl4pPr marL="1545365" indent="-220994" defTabSz="939620" eaLnBrk="0" hangingPunct="0">
              <a:defRPr sz="1400">
                <a:solidFill>
                  <a:schemeClr val="tx1"/>
                </a:solidFill>
                <a:latin typeface="Century Gothic" panose="020B0502020202020204" pitchFamily="34" charset="0"/>
              </a:defRPr>
            </a:lvl4pPr>
            <a:lvl5pPr marL="1985762" indent="-220994" defTabSz="939620" eaLnBrk="0" hangingPunct="0">
              <a:defRPr sz="1400">
                <a:solidFill>
                  <a:schemeClr val="tx1"/>
                </a:solidFill>
                <a:latin typeface="Century Gothic" panose="020B0502020202020204" pitchFamily="34" charset="0"/>
              </a:defRPr>
            </a:lvl5pPr>
            <a:lvl6pPr marL="2443648" indent="-220994" defTabSz="939620" eaLnBrk="0" fontAlgn="base" hangingPunct="0">
              <a:spcBef>
                <a:spcPct val="0"/>
              </a:spcBef>
              <a:spcAft>
                <a:spcPct val="0"/>
              </a:spcAft>
              <a:defRPr sz="1400">
                <a:solidFill>
                  <a:schemeClr val="tx1"/>
                </a:solidFill>
                <a:latin typeface="Century Gothic" panose="020B0502020202020204" pitchFamily="34" charset="0"/>
              </a:defRPr>
            </a:lvl6pPr>
            <a:lvl7pPr marL="2901534" indent="-220994" defTabSz="939620" eaLnBrk="0" fontAlgn="base" hangingPunct="0">
              <a:spcBef>
                <a:spcPct val="0"/>
              </a:spcBef>
              <a:spcAft>
                <a:spcPct val="0"/>
              </a:spcAft>
              <a:defRPr sz="1400">
                <a:solidFill>
                  <a:schemeClr val="tx1"/>
                </a:solidFill>
                <a:latin typeface="Century Gothic" panose="020B0502020202020204" pitchFamily="34" charset="0"/>
              </a:defRPr>
            </a:lvl7pPr>
            <a:lvl8pPr marL="3359420" indent="-220994" defTabSz="939620" eaLnBrk="0" fontAlgn="base" hangingPunct="0">
              <a:spcBef>
                <a:spcPct val="0"/>
              </a:spcBef>
              <a:spcAft>
                <a:spcPct val="0"/>
              </a:spcAft>
              <a:defRPr sz="1400">
                <a:solidFill>
                  <a:schemeClr val="tx1"/>
                </a:solidFill>
                <a:latin typeface="Century Gothic" panose="020B0502020202020204" pitchFamily="34" charset="0"/>
              </a:defRPr>
            </a:lvl8pPr>
            <a:lvl9pPr marL="3817305" indent="-220994" defTabSz="939620" eaLnBrk="0" fontAlgn="base" hangingPunct="0">
              <a:spcBef>
                <a:spcPct val="0"/>
              </a:spcBef>
              <a:spcAft>
                <a:spcPct val="0"/>
              </a:spcAft>
              <a:defRPr sz="1400">
                <a:solidFill>
                  <a:schemeClr val="tx1"/>
                </a:solidFill>
                <a:latin typeface="Century Gothic" panose="020B0502020202020204" pitchFamily="34" charset="0"/>
              </a:defRPr>
            </a:lvl9pPr>
          </a:lstStyle>
          <a:p>
            <a:pPr eaLnBrk="1" hangingPunct="1"/>
            <a:fld id="{5C1BEA5F-FC87-430C-81AC-7D310D052CAC}" type="slidenum">
              <a:rPr lang="en-US" altLang="en-US" sz="1300">
                <a:latin typeface="Gill Sans MT" pitchFamily="34" charset="0"/>
              </a:rPr>
              <a:pPr eaLnBrk="1" hangingPunct="1"/>
              <a:t>33</a:t>
            </a:fld>
            <a:endParaRPr lang="en-US" altLang="en-US" sz="1300">
              <a:latin typeface="Gill Sans MT" pitchFamily="34" charset="0"/>
            </a:endParaRPr>
          </a:p>
        </p:txBody>
      </p:sp>
      <p:sp>
        <p:nvSpPr>
          <p:cNvPr id="51203" name="Rectangle 7"/>
          <p:cNvSpPr txBox="1">
            <a:spLocks noGrp="1" noChangeArrowheads="1"/>
          </p:cNvSpPr>
          <p:nvPr/>
        </p:nvSpPr>
        <p:spPr bwMode="auto">
          <a:xfrm>
            <a:off x="3979121" y="8843328"/>
            <a:ext cx="3043979" cy="46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56" tIns="46977" rIns="93956" bIns="46977" anchor="b"/>
          <a:lstStyle>
            <a:lvl1pPr defTabSz="938213" eaLnBrk="0" hangingPunct="0">
              <a:defRPr sz="1400">
                <a:solidFill>
                  <a:schemeClr val="tx1"/>
                </a:solidFill>
                <a:latin typeface="Century Gothic" panose="020B0502020202020204" pitchFamily="34" charset="0"/>
              </a:defRPr>
            </a:lvl1pPr>
            <a:lvl2pPr marL="715963" indent="-274638" defTabSz="938213" eaLnBrk="0" hangingPunct="0">
              <a:defRPr sz="1400">
                <a:solidFill>
                  <a:schemeClr val="tx1"/>
                </a:solidFill>
                <a:latin typeface="Century Gothic" panose="020B0502020202020204" pitchFamily="34" charset="0"/>
              </a:defRPr>
            </a:lvl2pPr>
            <a:lvl3pPr marL="1101725" indent="-220663" defTabSz="938213" eaLnBrk="0" hangingPunct="0">
              <a:defRPr sz="1400">
                <a:solidFill>
                  <a:schemeClr val="tx1"/>
                </a:solidFill>
                <a:latin typeface="Century Gothic" panose="020B0502020202020204" pitchFamily="34" charset="0"/>
              </a:defRPr>
            </a:lvl3pPr>
            <a:lvl4pPr marL="1543050" indent="-220663" defTabSz="938213" eaLnBrk="0" hangingPunct="0">
              <a:defRPr sz="1400">
                <a:solidFill>
                  <a:schemeClr val="tx1"/>
                </a:solidFill>
                <a:latin typeface="Century Gothic" panose="020B0502020202020204" pitchFamily="34" charset="0"/>
              </a:defRPr>
            </a:lvl4pPr>
            <a:lvl5pPr marL="1982788" indent="-220663" defTabSz="938213" eaLnBrk="0" hangingPunct="0">
              <a:defRPr sz="1400">
                <a:solidFill>
                  <a:schemeClr val="tx1"/>
                </a:solidFill>
                <a:latin typeface="Century Gothic" panose="020B0502020202020204" pitchFamily="34" charset="0"/>
              </a:defRPr>
            </a:lvl5pPr>
            <a:lvl6pPr marL="2439988" indent="-220663" defTabSz="938213" eaLnBrk="0" fontAlgn="base" hangingPunct="0">
              <a:spcBef>
                <a:spcPct val="0"/>
              </a:spcBef>
              <a:spcAft>
                <a:spcPct val="0"/>
              </a:spcAft>
              <a:defRPr sz="1400">
                <a:solidFill>
                  <a:schemeClr val="tx1"/>
                </a:solidFill>
                <a:latin typeface="Century Gothic" panose="020B0502020202020204" pitchFamily="34" charset="0"/>
              </a:defRPr>
            </a:lvl6pPr>
            <a:lvl7pPr marL="2897188" indent="-220663" defTabSz="938213" eaLnBrk="0" fontAlgn="base" hangingPunct="0">
              <a:spcBef>
                <a:spcPct val="0"/>
              </a:spcBef>
              <a:spcAft>
                <a:spcPct val="0"/>
              </a:spcAft>
              <a:defRPr sz="1400">
                <a:solidFill>
                  <a:schemeClr val="tx1"/>
                </a:solidFill>
                <a:latin typeface="Century Gothic" panose="020B0502020202020204" pitchFamily="34" charset="0"/>
              </a:defRPr>
            </a:lvl7pPr>
            <a:lvl8pPr marL="3354388" indent="-220663" defTabSz="938213" eaLnBrk="0" fontAlgn="base" hangingPunct="0">
              <a:spcBef>
                <a:spcPct val="0"/>
              </a:spcBef>
              <a:spcAft>
                <a:spcPct val="0"/>
              </a:spcAft>
              <a:defRPr sz="1400">
                <a:solidFill>
                  <a:schemeClr val="tx1"/>
                </a:solidFill>
                <a:latin typeface="Century Gothic" panose="020B0502020202020204" pitchFamily="34" charset="0"/>
              </a:defRPr>
            </a:lvl8pPr>
            <a:lvl9pPr marL="3811588" indent="-220663" defTabSz="938213" eaLnBrk="0" fontAlgn="base" hangingPunct="0">
              <a:spcBef>
                <a:spcPct val="0"/>
              </a:spcBef>
              <a:spcAft>
                <a:spcPct val="0"/>
              </a:spcAft>
              <a:defRPr sz="1400">
                <a:solidFill>
                  <a:schemeClr val="tx1"/>
                </a:solidFill>
                <a:latin typeface="Century Gothic" panose="020B0502020202020204" pitchFamily="34" charset="0"/>
              </a:defRPr>
            </a:lvl9pPr>
          </a:lstStyle>
          <a:p>
            <a:pPr algn="r" eaLnBrk="1" hangingPunct="1"/>
            <a:fld id="{40242467-C44A-4745-B95C-DD81612F2001}" type="slidenum">
              <a:rPr lang="en-US" altLang="en-US" sz="1300">
                <a:latin typeface="Gill Sans MT" pitchFamily="34" charset="0"/>
              </a:rPr>
              <a:pPr algn="r" eaLnBrk="1" hangingPunct="1"/>
              <a:t>33</a:t>
            </a:fld>
            <a:endParaRPr lang="en-US" altLang="en-US" sz="1300">
              <a:latin typeface="Gill Sans MT" pitchFamily="34" charset="0"/>
            </a:endParaRPr>
          </a:p>
        </p:txBody>
      </p:sp>
      <p:sp>
        <p:nvSpPr>
          <p:cNvPr id="51204" name="Rectangle 2"/>
          <p:cNvSpPr>
            <a:spLocks noGrp="1" noRot="1" noChangeAspect="1" noChangeArrowheads="1" noTextEdit="1"/>
          </p:cNvSpPr>
          <p:nvPr>
            <p:ph type="sldImg"/>
          </p:nvPr>
        </p:nvSpPr>
        <p:spPr>
          <a:xfrm>
            <a:off x="381000" y="685800"/>
            <a:ext cx="6096000" cy="3429000"/>
          </a:xfrm>
          <a:ln/>
        </p:spPr>
      </p:sp>
      <p:sp>
        <p:nvSpPr>
          <p:cNvPr id="51205" name="Rectangle 3"/>
          <p:cNvSpPr>
            <a:spLocks noGrp="1" noChangeArrowheads="1"/>
          </p:cNvSpPr>
          <p:nvPr>
            <p:ph type="body" idx="1"/>
          </p:nvPr>
        </p:nvSpPr>
        <p:spPr/>
        <p:txBody>
          <a:bodyPr/>
          <a:lstStyle/>
          <a:p>
            <a:pPr eaLnBrk="1" hangingPunct="1"/>
            <a:r>
              <a:rPr lang="en-US" altLang="en-US" dirty="0">
                <a:latin typeface="Arial" panose="020B0604020202020204" pitchFamily="34" charset="0"/>
              </a:rPr>
              <a:t>Graphic</a:t>
            </a:r>
            <a:r>
              <a:rPr lang="en-US" altLang="en-US" baseline="0" dirty="0">
                <a:latin typeface="Arial" panose="020B0604020202020204" pitchFamily="34" charset="0"/>
              </a:rPr>
              <a:t> showing how all this fits together, fitting under child sexual abuse. Part of this is recognizing that nationally the first case that was ever prosecuted federally was here in Alaska in the early 2000’s – so relatively new and leads to need to enact and refine laws. Example – drunk driving.</a:t>
            </a:r>
            <a:endParaRPr lang="en-US" altLang="en-US" dirty="0">
              <a:latin typeface="Arial" panose="020B0604020202020204" pitchFamily="34" charset="0"/>
            </a:endParaRPr>
          </a:p>
        </p:txBody>
      </p:sp>
    </p:spTree>
    <p:extLst>
      <p:ext uri="{BB962C8B-B14F-4D97-AF65-F5344CB8AC3E}">
        <p14:creationId xmlns:p14="http://schemas.microsoft.com/office/powerpoint/2010/main" val="3409519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4598" eaLnBrk="0" hangingPunct="0">
              <a:defRPr sz="1400">
                <a:solidFill>
                  <a:schemeClr val="tx1"/>
                </a:solidFill>
                <a:latin typeface="Century Gothic" panose="020B0502020202020204" pitchFamily="34" charset="0"/>
              </a:defRPr>
            </a:lvl1pPr>
            <a:lvl2pPr marL="744064" indent="-286179" defTabSz="974598" eaLnBrk="0" hangingPunct="0">
              <a:defRPr sz="1400">
                <a:solidFill>
                  <a:schemeClr val="tx1"/>
                </a:solidFill>
                <a:latin typeface="Century Gothic" panose="020B0502020202020204" pitchFamily="34" charset="0"/>
              </a:defRPr>
            </a:lvl2pPr>
            <a:lvl3pPr marL="1144715" indent="-228943" defTabSz="974598" eaLnBrk="0" hangingPunct="0">
              <a:defRPr sz="1400">
                <a:solidFill>
                  <a:schemeClr val="tx1"/>
                </a:solidFill>
                <a:latin typeface="Century Gothic" panose="020B0502020202020204" pitchFamily="34" charset="0"/>
              </a:defRPr>
            </a:lvl3pPr>
            <a:lvl4pPr marL="1602600" indent="-228943" defTabSz="974598" eaLnBrk="0" hangingPunct="0">
              <a:defRPr sz="1400">
                <a:solidFill>
                  <a:schemeClr val="tx1"/>
                </a:solidFill>
                <a:latin typeface="Century Gothic" panose="020B0502020202020204" pitchFamily="34" charset="0"/>
              </a:defRPr>
            </a:lvl4pPr>
            <a:lvl5pPr marL="2060486" indent="-228943" defTabSz="974598" eaLnBrk="0" hangingPunct="0">
              <a:defRPr sz="1400">
                <a:solidFill>
                  <a:schemeClr val="tx1"/>
                </a:solidFill>
                <a:latin typeface="Century Gothic" panose="020B0502020202020204" pitchFamily="34" charset="0"/>
              </a:defRPr>
            </a:lvl5pPr>
            <a:lvl6pPr marL="2518372" indent="-228943" defTabSz="974598" eaLnBrk="0" fontAlgn="base" hangingPunct="0">
              <a:spcBef>
                <a:spcPct val="0"/>
              </a:spcBef>
              <a:spcAft>
                <a:spcPct val="0"/>
              </a:spcAft>
              <a:defRPr sz="1400">
                <a:solidFill>
                  <a:schemeClr val="tx1"/>
                </a:solidFill>
                <a:latin typeface="Century Gothic" panose="020B0502020202020204" pitchFamily="34" charset="0"/>
              </a:defRPr>
            </a:lvl6pPr>
            <a:lvl7pPr marL="2976258" indent="-228943" defTabSz="974598" eaLnBrk="0" fontAlgn="base" hangingPunct="0">
              <a:spcBef>
                <a:spcPct val="0"/>
              </a:spcBef>
              <a:spcAft>
                <a:spcPct val="0"/>
              </a:spcAft>
              <a:defRPr sz="1400">
                <a:solidFill>
                  <a:schemeClr val="tx1"/>
                </a:solidFill>
                <a:latin typeface="Century Gothic" panose="020B0502020202020204" pitchFamily="34" charset="0"/>
              </a:defRPr>
            </a:lvl7pPr>
            <a:lvl8pPr marL="3434144" indent="-228943" defTabSz="974598" eaLnBrk="0" fontAlgn="base" hangingPunct="0">
              <a:spcBef>
                <a:spcPct val="0"/>
              </a:spcBef>
              <a:spcAft>
                <a:spcPct val="0"/>
              </a:spcAft>
              <a:defRPr sz="1400">
                <a:solidFill>
                  <a:schemeClr val="tx1"/>
                </a:solidFill>
                <a:latin typeface="Century Gothic" panose="020B0502020202020204" pitchFamily="34" charset="0"/>
              </a:defRPr>
            </a:lvl8pPr>
            <a:lvl9pPr marL="3892029" indent="-228943" defTabSz="974598" eaLnBrk="0" fontAlgn="base" hangingPunct="0">
              <a:spcBef>
                <a:spcPct val="0"/>
              </a:spcBef>
              <a:spcAft>
                <a:spcPct val="0"/>
              </a:spcAft>
              <a:defRPr sz="1400">
                <a:solidFill>
                  <a:schemeClr val="tx1"/>
                </a:solidFill>
                <a:latin typeface="Century Gothic" panose="020B0502020202020204" pitchFamily="34" charset="0"/>
              </a:defRPr>
            </a:lvl9pPr>
          </a:lstStyle>
          <a:p>
            <a:pPr eaLnBrk="1" hangingPunct="1"/>
            <a:fld id="{D7B489BF-8436-4657-B959-5374171239FF}" type="slidenum">
              <a:rPr lang="en-US" altLang="en-US" sz="1200">
                <a:latin typeface="Gill Sans MT" pitchFamily="34" charset="0"/>
              </a:rPr>
              <a:pPr eaLnBrk="1" hangingPunct="1"/>
              <a:t>34</a:t>
            </a:fld>
            <a:endParaRPr lang="en-US" altLang="en-US" sz="1200">
              <a:latin typeface="Gill Sans MT" pitchFamily="34" charset="0"/>
            </a:endParaRPr>
          </a:p>
        </p:txBody>
      </p:sp>
      <p:sp>
        <p:nvSpPr>
          <p:cNvPr id="44035" name="Rectangle 2"/>
          <p:cNvSpPr>
            <a:spLocks noGrp="1" noRot="1" noChangeAspect="1" noChangeArrowheads="1" noTextEdit="1"/>
          </p:cNvSpPr>
          <p:nvPr>
            <p:ph type="sldImg"/>
          </p:nvPr>
        </p:nvSpPr>
        <p:spPr>
          <a:xfrm>
            <a:off x="381000" y="685800"/>
            <a:ext cx="6096000" cy="3429000"/>
          </a:xfrm>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Within 48 hours of becoming homeless, one in three</a:t>
            </a:r>
            <a:r>
              <a:rPr lang="en-US" altLang="en-US" baseline="0" dirty="0">
                <a:latin typeface="Arial" panose="020B0604020202020204" pitchFamily="34" charset="0"/>
              </a:rPr>
              <a:t> children will be approached by a trafficker. Often starts as seduction, forming a relationship, but sometimes starts with force/kidnapping. Modeling/acting – runaway teen who was talented singer recruited to do a “gig” in Seward. Astute hotel worker recognized something wrong, helped get her out of situation safely. Peer recruitment can be rural to urban or recruiters coming into Covenant House.</a:t>
            </a:r>
            <a:endParaRPr lang="en-US" altLang="en-US" dirty="0">
              <a:latin typeface="Arial" panose="020B0604020202020204" pitchFamily="34" charset="0"/>
            </a:endParaRPr>
          </a:p>
        </p:txBody>
      </p:sp>
    </p:spTree>
    <p:extLst>
      <p:ext uri="{BB962C8B-B14F-4D97-AF65-F5344CB8AC3E}">
        <p14:creationId xmlns:p14="http://schemas.microsoft.com/office/powerpoint/2010/main" val="26681573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4064" indent="-286179" eaLnBrk="0" hangingPunct="0">
              <a:defRPr sz="1400">
                <a:solidFill>
                  <a:schemeClr val="tx1"/>
                </a:solidFill>
                <a:latin typeface="Arial" panose="020B0604020202020204" pitchFamily="34" charset="0"/>
              </a:defRPr>
            </a:lvl2pPr>
            <a:lvl3pPr marL="1144715" indent="-228943" eaLnBrk="0" hangingPunct="0">
              <a:defRPr sz="1400">
                <a:solidFill>
                  <a:schemeClr val="tx1"/>
                </a:solidFill>
                <a:latin typeface="Arial" panose="020B0604020202020204" pitchFamily="34" charset="0"/>
              </a:defRPr>
            </a:lvl3pPr>
            <a:lvl4pPr marL="1602600" indent="-228943" eaLnBrk="0" hangingPunct="0">
              <a:defRPr sz="1400">
                <a:solidFill>
                  <a:schemeClr val="tx1"/>
                </a:solidFill>
                <a:latin typeface="Arial" panose="020B0604020202020204" pitchFamily="34" charset="0"/>
              </a:defRPr>
            </a:lvl4pPr>
            <a:lvl5pPr marL="2060486" indent="-228943" eaLnBrk="0" hangingPunct="0">
              <a:defRPr sz="1400">
                <a:solidFill>
                  <a:schemeClr val="tx1"/>
                </a:solidFill>
                <a:latin typeface="Arial" panose="020B0604020202020204" pitchFamily="34" charset="0"/>
              </a:defRPr>
            </a:lvl5pPr>
            <a:lvl6pPr marL="2518372" indent="-228943" eaLnBrk="0" fontAlgn="base" hangingPunct="0">
              <a:spcBef>
                <a:spcPct val="0"/>
              </a:spcBef>
              <a:spcAft>
                <a:spcPct val="0"/>
              </a:spcAft>
              <a:defRPr sz="1400">
                <a:solidFill>
                  <a:schemeClr val="tx1"/>
                </a:solidFill>
                <a:latin typeface="Arial" panose="020B0604020202020204" pitchFamily="34" charset="0"/>
              </a:defRPr>
            </a:lvl6pPr>
            <a:lvl7pPr marL="2976258" indent="-228943" eaLnBrk="0" fontAlgn="base" hangingPunct="0">
              <a:spcBef>
                <a:spcPct val="0"/>
              </a:spcBef>
              <a:spcAft>
                <a:spcPct val="0"/>
              </a:spcAft>
              <a:defRPr sz="1400">
                <a:solidFill>
                  <a:schemeClr val="tx1"/>
                </a:solidFill>
                <a:latin typeface="Arial" panose="020B0604020202020204" pitchFamily="34" charset="0"/>
              </a:defRPr>
            </a:lvl7pPr>
            <a:lvl8pPr marL="3434144" indent="-228943" eaLnBrk="0" fontAlgn="base" hangingPunct="0">
              <a:spcBef>
                <a:spcPct val="0"/>
              </a:spcBef>
              <a:spcAft>
                <a:spcPct val="0"/>
              </a:spcAft>
              <a:defRPr sz="1400">
                <a:solidFill>
                  <a:schemeClr val="tx1"/>
                </a:solidFill>
                <a:latin typeface="Arial" panose="020B0604020202020204" pitchFamily="34" charset="0"/>
              </a:defRPr>
            </a:lvl8pPr>
            <a:lvl9pPr marL="3892029" indent="-228943"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EC8A0F18-AAF8-4C6C-BA5D-14F7436B79FE}" type="slidenum">
              <a:rPr lang="en-US" altLang="en-US" sz="1200">
                <a:latin typeface="Gill Sans MT" pitchFamily="34" charset="0"/>
              </a:rPr>
              <a:pPr eaLnBrk="1" hangingPunct="1"/>
              <a:t>36</a:t>
            </a:fld>
            <a:endParaRPr lang="en-US" altLang="en-US" sz="1200">
              <a:latin typeface="Gill Sans MT" pitchFamily="34" charset="0"/>
            </a:endParaRPr>
          </a:p>
        </p:txBody>
      </p:sp>
      <p:sp>
        <p:nvSpPr>
          <p:cNvPr id="38915" name="Rectangle 2"/>
          <p:cNvSpPr>
            <a:spLocks noGrp="1" noRot="1" noChangeAspect="1" noChangeArrowheads="1" noTextEdit="1"/>
          </p:cNvSpPr>
          <p:nvPr>
            <p:ph type="sldImg"/>
          </p:nvPr>
        </p:nvSpPr>
        <p:spPr>
          <a:xfrm>
            <a:off x="381000" y="685800"/>
            <a:ext cx="6096000" cy="3429000"/>
          </a:xfrm>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085176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Dr. Laura Murphy Loyola</a:t>
            </a:r>
            <a:r>
              <a:rPr lang="en-US" baseline="0" dirty="0"/>
              <a:t> University in New </a:t>
            </a:r>
            <a:r>
              <a:rPr lang="en-US" dirty="0"/>
              <a:t> Orleans – study survey 10 Covenant Houses around the country – Alaska</a:t>
            </a:r>
            <a:r>
              <a:rPr lang="en-US" baseline="0" dirty="0"/>
              <a:t> </a:t>
            </a:r>
            <a:r>
              <a:rPr lang="en-US" dirty="0"/>
              <a:t>most horrific cases seen</a:t>
            </a:r>
          </a:p>
        </p:txBody>
      </p:sp>
      <p:sp>
        <p:nvSpPr>
          <p:cNvPr id="4" name="Slide Number Placeholder 3"/>
          <p:cNvSpPr>
            <a:spLocks noGrp="1"/>
          </p:cNvSpPr>
          <p:nvPr>
            <p:ph type="sldNum" sz="quarter" idx="10"/>
          </p:nvPr>
        </p:nvSpPr>
        <p:spPr/>
        <p:txBody>
          <a:bodyPr/>
          <a:lstStyle/>
          <a:p>
            <a:fld id="{CFE63B71-7867-43BE-9AEB-FE3C63461E82}" type="slidenum">
              <a:rPr lang="en-US" smtClean="0"/>
              <a:t>37</a:t>
            </a:fld>
            <a:endParaRPr lang="en-US"/>
          </a:p>
        </p:txBody>
      </p:sp>
    </p:spTree>
    <p:extLst>
      <p:ext uri="{BB962C8B-B14F-4D97-AF65-F5344CB8AC3E}">
        <p14:creationId xmlns:p14="http://schemas.microsoft.com/office/powerpoint/2010/main" val="5590389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E63B71-7867-43BE-9AEB-FE3C63461E82}" type="slidenum">
              <a:rPr lang="en-US" smtClean="0"/>
              <a:t>38</a:t>
            </a:fld>
            <a:endParaRPr lang="en-US"/>
          </a:p>
        </p:txBody>
      </p:sp>
    </p:spTree>
    <p:extLst>
      <p:ext uri="{BB962C8B-B14F-4D97-AF65-F5344CB8AC3E}">
        <p14:creationId xmlns:p14="http://schemas.microsoft.com/office/powerpoint/2010/main" val="1820689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E63B71-7867-43BE-9AEB-FE3C63461E82}" type="slidenum">
              <a:rPr lang="en-US" smtClean="0"/>
              <a:t>4</a:t>
            </a:fld>
            <a:endParaRPr lang="en-US"/>
          </a:p>
        </p:txBody>
      </p:sp>
    </p:spTree>
    <p:extLst>
      <p:ext uri="{BB962C8B-B14F-4D97-AF65-F5344CB8AC3E}">
        <p14:creationId xmlns:p14="http://schemas.microsoft.com/office/powerpoint/2010/main" val="9305594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want our children to have the very best lives starting from the</a:t>
            </a:r>
            <a:r>
              <a:rPr lang="en-US" baseline="0" dirty="0"/>
              <a:t> very beginning – positive factors push the life trajectory up; negative push it down</a:t>
            </a:r>
            <a:endParaRPr lang="en-US" dirty="0"/>
          </a:p>
        </p:txBody>
      </p:sp>
      <p:sp>
        <p:nvSpPr>
          <p:cNvPr id="4" name="Slide Number Placeholder 3"/>
          <p:cNvSpPr>
            <a:spLocks noGrp="1"/>
          </p:cNvSpPr>
          <p:nvPr>
            <p:ph type="sldNum" sz="quarter" idx="10"/>
          </p:nvPr>
        </p:nvSpPr>
        <p:spPr/>
        <p:txBody>
          <a:bodyPr/>
          <a:lstStyle/>
          <a:p>
            <a:fld id="{CFE63B71-7867-43BE-9AEB-FE3C63461E82}" type="slidenum">
              <a:rPr lang="en-US" smtClean="0"/>
              <a:t>39</a:t>
            </a:fld>
            <a:endParaRPr lang="en-US"/>
          </a:p>
        </p:txBody>
      </p:sp>
    </p:spTree>
    <p:extLst>
      <p:ext uri="{BB962C8B-B14F-4D97-AF65-F5344CB8AC3E}">
        <p14:creationId xmlns:p14="http://schemas.microsoft.com/office/powerpoint/2010/main" val="4623955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ship has never completely sailed</a:t>
            </a:r>
          </a:p>
        </p:txBody>
      </p:sp>
      <p:sp>
        <p:nvSpPr>
          <p:cNvPr id="4" name="Slide Number Placeholder 3"/>
          <p:cNvSpPr>
            <a:spLocks noGrp="1"/>
          </p:cNvSpPr>
          <p:nvPr>
            <p:ph type="sldNum" sz="quarter" idx="10"/>
          </p:nvPr>
        </p:nvSpPr>
        <p:spPr/>
        <p:txBody>
          <a:bodyPr/>
          <a:lstStyle/>
          <a:p>
            <a:fld id="{CFE63B71-7867-43BE-9AEB-FE3C63461E82}" type="slidenum">
              <a:rPr lang="en-US" smtClean="0"/>
              <a:t>40</a:t>
            </a:fld>
            <a:endParaRPr lang="en-US"/>
          </a:p>
        </p:txBody>
      </p:sp>
    </p:spTree>
    <p:extLst>
      <p:ext uri="{BB962C8B-B14F-4D97-AF65-F5344CB8AC3E}">
        <p14:creationId xmlns:p14="http://schemas.microsoft.com/office/powerpoint/2010/main" val="9880315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E63B71-7867-43BE-9AEB-FE3C63461E82}" type="slidenum">
              <a:rPr lang="en-US" smtClean="0"/>
              <a:t>43</a:t>
            </a:fld>
            <a:endParaRPr lang="en-US"/>
          </a:p>
        </p:txBody>
      </p:sp>
    </p:spTree>
    <p:extLst>
      <p:ext uri="{BB962C8B-B14F-4D97-AF65-F5344CB8AC3E}">
        <p14:creationId xmlns:p14="http://schemas.microsoft.com/office/powerpoint/2010/main" val="15235948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E63B71-7867-43BE-9AEB-FE3C63461E82}" type="slidenum">
              <a:rPr lang="en-US" smtClean="0"/>
              <a:t>45</a:t>
            </a:fld>
            <a:endParaRPr lang="en-US"/>
          </a:p>
        </p:txBody>
      </p:sp>
    </p:spTree>
    <p:extLst>
      <p:ext uri="{BB962C8B-B14F-4D97-AF65-F5344CB8AC3E}">
        <p14:creationId xmlns:p14="http://schemas.microsoft.com/office/powerpoint/2010/main" val="1898547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E63B71-7867-43BE-9AEB-FE3C63461E82}" type="slidenum">
              <a:rPr lang="en-US" smtClean="0"/>
              <a:t>46</a:t>
            </a:fld>
            <a:endParaRPr lang="en-US"/>
          </a:p>
        </p:txBody>
      </p:sp>
    </p:spTree>
    <p:extLst>
      <p:ext uri="{BB962C8B-B14F-4D97-AF65-F5344CB8AC3E}">
        <p14:creationId xmlns:p14="http://schemas.microsoft.com/office/powerpoint/2010/main" val="35683649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are them they are us</a:t>
            </a:r>
          </a:p>
        </p:txBody>
      </p:sp>
      <p:sp>
        <p:nvSpPr>
          <p:cNvPr id="4" name="Slide Number Placeholder 3"/>
          <p:cNvSpPr>
            <a:spLocks noGrp="1"/>
          </p:cNvSpPr>
          <p:nvPr>
            <p:ph type="sldNum" sz="quarter" idx="10"/>
          </p:nvPr>
        </p:nvSpPr>
        <p:spPr/>
        <p:txBody>
          <a:bodyPr/>
          <a:lstStyle/>
          <a:p>
            <a:fld id="{CFE63B71-7867-43BE-9AEB-FE3C63461E82}" type="slidenum">
              <a:rPr lang="en-US" smtClean="0"/>
              <a:t>47</a:t>
            </a:fld>
            <a:endParaRPr lang="en-US"/>
          </a:p>
        </p:txBody>
      </p:sp>
    </p:spTree>
    <p:extLst>
      <p:ext uri="{BB962C8B-B14F-4D97-AF65-F5344CB8AC3E}">
        <p14:creationId xmlns:p14="http://schemas.microsoft.com/office/powerpoint/2010/main" val="42079062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a:xfrm>
            <a:off x="381000" y="685800"/>
            <a:ext cx="6096000" cy="3429000"/>
          </a:xfrm>
          <a:ln/>
        </p:spPr>
      </p:sp>
      <p:sp>
        <p:nvSpPr>
          <p:cNvPr id="80898" name="Notes Placeholder 2"/>
          <p:cNvSpPr>
            <a:spLocks noGrp="1"/>
          </p:cNvSpPr>
          <p:nvPr>
            <p:ph type="body" idx="1"/>
          </p:nvPr>
        </p:nvSpPr>
        <p:spPr>
          <a:noFill/>
          <a:ln/>
        </p:spPr>
        <p:txBody>
          <a:bodyPr/>
          <a:lstStyle/>
          <a:p>
            <a:endParaRPr lang="en-US"/>
          </a:p>
        </p:txBody>
      </p:sp>
      <p:sp>
        <p:nvSpPr>
          <p:cNvPr id="4" name="Slide Number Placeholder 3"/>
          <p:cNvSpPr>
            <a:spLocks noGrp="1"/>
          </p:cNvSpPr>
          <p:nvPr>
            <p:ph type="sldNum" sz="quarter" idx="5"/>
          </p:nvPr>
        </p:nvSpPr>
        <p:spPr/>
        <p:txBody>
          <a:bodyPr/>
          <a:lstStyle/>
          <a:p>
            <a:pPr>
              <a:defRPr/>
            </a:pPr>
            <a:fld id="{15390AB0-8704-4856-ACD9-67EA06DFB5E5}" type="slidenum">
              <a:rPr lang="en-US" smtClean="0"/>
              <a:pPr>
                <a:defRPr/>
              </a:pPr>
              <a:t>52</a:t>
            </a:fld>
            <a:endParaRPr lang="en-US"/>
          </a:p>
        </p:txBody>
      </p:sp>
    </p:spTree>
    <p:extLst>
      <p:ext uri="{BB962C8B-B14F-4D97-AF65-F5344CB8AC3E}">
        <p14:creationId xmlns:p14="http://schemas.microsoft.com/office/powerpoint/2010/main" val="2420736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Collaboration between Centers</a:t>
            </a:r>
            <a:r>
              <a:rPr lang="en-US" baseline="0" dirty="0"/>
              <a:t> for Disease Control and Kaiser Permanente, a Health Maintenance Organization (HMO) in San Diego. HMOs are health systems providing comprehensive hospital care, clinic visits, prescriptions, etc. – enrollees have this as their health insurance plan. More than 17,000 adults completed questionnaires about things that happened to them when they were children. Their ACE “score” was based on the number of categories of abuse, neglect and household dysfunction they experienced: physical, sexual or emotional abuse; physical or emotional neglect; mentally ill, substance abuse or incarceration of a family member; witnessing domestic violence; and loss of a parent through divorce or separation. Only 1/3 of adults reported no ACEs – surprising since population that would seem low risk (primarily </a:t>
            </a:r>
            <a:r>
              <a:rPr lang="en-US" baseline="0" dirty="0" err="1"/>
              <a:t>Caucasion</a:t>
            </a:r>
            <a:r>
              <a:rPr lang="en-US" baseline="0" dirty="0"/>
              <a:t>, middle-aged, college educated, they or their spouse employed).</a:t>
            </a:r>
            <a:endParaRPr lang="en-US" dirty="0"/>
          </a:p>
        </p:txBody>
      </p:sp>
      <p:sp>
        <p:nvSpPr>
          <p:cNvPr id="4" name="Slide Number Placeholder 3"/>
          <p:cNvSpPr>
            <a:spLocks noGrp="1"/>
          </p:cNvSpPr>
          <p:nvPr>
            <p:ph type="sldNum" sz="quarter" idx="10"/>
          </p:nvPr>
        </p:nvSpPr>
        <p:spPr/>
        <p:txBody>
          <a:bodyPr/>
          <a:lstStyle/>
          <a:p>
            <a:fld id="{CFE63B71-7867-43BE-9AEB-FE3C63461E82}" type="slidenum">
              <a:rPr lang="en-US" smtClean="0"/>
              <a:t>5</a:t>
            </a:fld>
            <a:endParaRPr lang="en-US"/>
          </a:p>
        </p:txBody>
      </p:sp>
    </p:spTree>
    <p:extLst>
      <p:ext uri="{BB962C8B-B14F-4D97-AF65-F5344CB8AC3E}">
        <p14:creationId xmlns:p14="http://schemas.microsoft.com/office/powerpoint/2010/main" val="2923735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14350">
              <a:defRPr/>
            </a:pPr>
            <a:r>
              <a:rPr lang="en-US" dirty="0"/>
              <a:t>One of the most surprising</a:t>
            </a:r>
            <a:r>
              <a:rPr lang="en-US" baseline="0" dirty="0"/>
              <a:t> things about the study was how common ACEs were, even in this relatively low risk population. They also found that if someone had at least one ACE, they were highly likely to have more.</a:t>
            </a:r>
            <a:endParaRPr lang="en-US" dirty="0"/>
          </a:p>
          <a:p>
            <a:endParaRPr lang="en-US" dirty="0"/>
          </a:p>
        </p:txBody>
      </p:sp>
      <p:sp>
        <p:nvSpPr>
          <p:cNvPr id="4" name="Slide Number Placeholder 3"/>
          <p:cNvSpPr>
            <a:spLocks noGrp="1"/>
          </p:cNvSpPr>
          <p:nvPr>
            <p:ph type="sldNum" sz="quarter" idx="10"/>
          </p:nvPr>
        </p:nvSpPr>
        <p:spPr/>
        <p:txBody>
          <a:bodyPr/>
          <a:lstStyle/>
          <a:p>
            <a:fld id="{2EE52D0F-1D58-4F86-A07C-313DC220A3DE}" type="slidenum">
              <a:rPr lang="en-US" smtClean="0"/>
              <a:pPr/>
              <a:t>6</a:t>
            </a:fld>
            <a:endParaRPr lang="en-US"/>
          </a:p>
        </p:txBody>
      </p:sp>
    </p:spTree>
    <p:extLst>
      <p:ext uri="{BB962C8B-B14F-4D97-AF65-F5344CB8AC3E}">
        <p14:creationId xmlns:p14="http://schemas.microsoft.com/office/powerpoint/2010/main" val="2735222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E63B71-7867-43BE-9AEB-FE3C63461E82}" type="slidenum">
              <a:rPr lang="en-US" smtClean="0"/>
              <a:t>8</a:t>
            </a:fld>
            <a:endParaRPr lang="en-US"/>
          </a:p>
        </p:txBody>
      </p:sp>
    </p:spTree>
    <p:extLst>
      <p:ext uri="{BB962C8B-B14F-4D97-AF65-F5344CB8AC3E}">
        <p14:creationId xmlns:p14="http://schemas.microsoft.com/office/powerpoint/2010/main" val="1820689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Alaska has conducted our own ACEs research through the Alaska Behavioral Risk Factor Surveillance System with similar findings – 2/3 of Alaskan adults reported at least one ACE.</a:t>
            </a:r>
            <a:r>
              <a:rPr lang="en-US" baseline="0" dirty="0"/>
              <a:t> An ACE score of 4 or more was associated with being more likely unemployed, unable to work, to live in poverty, and to report poor physical and mental health.</a:t>
            </a:r>
            <a:endParaRPr lang="en-US" dirty="0"/>
          </a:p>
        </p:txBody>
      </p:sp>
      <p:sp>
        <p:nvSpPr>
          <p:cNvPr id="4" name="Slide Number Placeholder 3"/>
          <p:cNvSpPr>
            <a:spLocks noGrp="1"/>
          </p:cNvSpPr>
          <p:nvPr>
            <p:ph type="sldNum" sz="quarter" idx="10"/>
          </p:nvPr>
        </p:nvSpPr>
        <p:spPr/>
        <p:txBody>
          <a:bodyPr/>
          <a:lstStyle/>
          <a:p>
            <a:fld id="{CFE63B71-7867-43BE-9AEB-FE3C63461E82}" type="slidenum">
              <a:rPr lang="en-US" smtClean="0"/>
              <a:t>9</a:t>
            </a:fld>
            <a:endParaRPr lang="en-US"/>
          </a:p>
        </p:txBody>
      </p:sp>
    </p:spTree>
    <p:extLst>
      <p:ext uri="{BB962C8B-B14F-4D97-AF65-F5344CB8AC3E}">
        <p14:creationId xmlns:p14="http://schemas.microsoft.com/office/powerpoint/2010/main" val="3170255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Just</a:t>
            </a:r>
            <a:r>
              <a:rPr lang="en-US" baseline="0" dirty="0"/>
              <a:t> as in the original ACE study, co-occurrence of childhood adversity is common – it is not just one bad thing. For example, if there was substance abuse in the home during a person’s childhood, there is a nearly 70% likelihood that there was also domestic violence, a 60% chance that person was physically abused, and a 56.5% chance they were sexually abused as a child.</a:t>
            </a:r>
            <a:endParaRPr lang="en-US" dirty="0"/>
          </a:p>
        </p:txBody>
      </p:sp>
      <p:sp>
        <p:nvSpPr>
          <p:cNvPr id="4" name="Slide Number Placeholder 3"/>
          <p:cNvSpPr>
            <a:spLocks noGrp="1"/>
          </p:cNvSpPr>
          <p:nvPr>
            <p:ph type="sldNum" sz="quarter" idx="10"/>
          </p:nvPr>
        </p:nvSpPr>
        <p:spPr/>
        <p:txBody>
          <a:bodyPr/>
          <a:lstStyle/>
          <a:p>
            <a:fld id="{2EE52D0F-1D58-4F86-A07C-313DC220A3DE}" type="slidenum">
              <a:rPr lang="en-US" smtClean="0"/>
              <a:pPr/>
              <a:t>11</a:t>
            </a:fld>
            <a:endParaRPr lang="en-US"/>
          </a:p>
        </p:txBody>
      </p:sp>
    </p:spTree>
    <p:extLst>
      <p:ext uri="{BB962C8B-B14F-4D97-AF65-F5344CB8AC3E}">
        <p14:creationId xmlns:p14="http://schemas.microsoft.com/office/powerpoint/2010/main" val="2419853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Alaskans start accumulating ACEs early in their childhood: 1 out of 10 Alaskan children have a report to OCS each year;</a:t>
            </a:r>
            <a:r>
              <a:rPr lang="en-US" baseline="0" dirty="0"/>
              <a:t> over 1/3 of Alaskan adults report a history of abuse or neglect; and current research we will discuss more in a moment shows that 37% of Alaskan children will have a report to OCS by the time they are 9 years old.</a:t>
            </a:r>
            <a:endParaRPr lang="en-US" dirty="0"/>
          </a:p>
        </p:txBody>
      </p:sp>
      <p:sp>
        <p:nvSpPr>
          <p:cNvPr id="4" name="Slide Number Placeholder 3"/>
          <p:cNvSpPr>
            <a:spLocks noGrp="1"/>
          </p:cNvSpPr>
          <p:nvPr>
            <p:ph type="sldNum" sz="quarter" idx="10"/>
          </p:nvPr>
        </p:nvSpPr>
        <p:spPr/>
        <p:txBody>
          <a:bodyPr/>
          <a:lstStyle/>
          <a:p>
            <a:fld id="{CFE63B71-7867-43BE-9AEB-FE3C63461E82}" type="slidenum">
              <a:rPr lang="en-US" smtClean="0"/>
              <a:t>12</a:t>
            </a:fld>
            <a:endParaRPr lang="en-US"/>
          </a:p>
        </p:txBody>
      </p:sp>
    </p:spTree>
    <p:extLst>
      <p:ext uri="{BB962C8B-B14F-4D97-AF65-F5344CB8AC3E}">
        <p14:creationId xmlns:p14="http://schemas.microsoft.com/office/powerpoint/2010/main" val="3427567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362A731-CC8F-441B-BF22-19A1FC1C3049}" type="datetime1">
              <a:rPr lang="en-US" smtClean="0"/>
              <a:t>2/13/2020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7" name="Rectangle 3"/>
          <p:cNvSpPr/>
          <p:nvPr userDrawn="1"/>
        </p:nvSpPr>
        <p:spPr>
          <a:xfrm>
            <a:off x="0" y="1"/>
            <a:ext cx="12192000" cy="3310359"/>
          </a:xfrm>
          <a:custGeom>
            <a:avLst/>
            <a:gdLst>
              <a:gd name="connsiteX0" fmla="*/ 0 w 12029954"/>
              <a:gd name="connsiteY0" fmla="*/ 0 h 3429000"/>
              <a:gd name="connsiteX1" fmla="*/ 12029954 w 12029954"/>
              <a:gd name="connsiteY1" fmla="*/ 0 h 3429000"/>
              <a:gd name="connsiteX2" fmla="*/ 12029954 w 12029954"/>
              <a:gd name="connsiteY2" fmla="*/ 3429000 h 3429000"/>
              <a:gd name="connsiteX3" fmla="*/ 0 w 12029954"/>
              <a:gd name="connsiteY3" fmla="*/ 3429000 h 3429000"/>
              <a:gd name="connsiteX4" fmla="*/ 0 w 12029954"/>
              <a:gd name="connsiteY4" fmla="*/ 0 h 3429000"/>
              <a:gd name="connsiteX0" fmla="*/ 0 w 12029954"/>
              <a:gd name="connsiteY0" fmla="*/ 0 h 3429000"/>
              <a:gd name="connsiteX1" fmla="*/ 12029954 w 12029954"/>
              <a:gd name="connsiteY1" fmla="*/ 0 h 3429000"/>
              <a:gd name="connsiteX2" fmla="*/ 12029954 w 12029954"/>
              <a:gd name="connsiteY2" fmla="*/ 3429000 h 3429000"/>
              <a:gd name="connsiteX3" fmla="*/ 0 w 12029954"/>
              <a:gd name="connsiteY3" fmla="*/ 3429000 h 3429000"/>
              <a:gd name="connsiteX4" fmla="*/ 0 w 12029954"/>
              <a:gd name="connsiteY4" fmla="*/ 0 h 3429000"/>
              <a:gd name="connsiteX0" fmla="*/ 0 w 12029954"/>
              <a:gd name="connsiteY0" fmla="*/ 0 h 3429000"/>
              <a:gd name="connsiteX1" fmla="*/ 12029954 w 12029954"/>
              <a:gd name="connsiteY1" fmla="*/ 0 h 3429000"/>
              <a:gd name="connsiteX2" fmla="*/ 12029954 w 12029954"/>
              <a:gd name="connsiteY2" fmla="*/ 3429000 h 3429000"/>
              <a:gd name="connsiteX3" fmla="*/ 0 w 12029954"/>
              <a:gd name="connsiteY3" fmla="*/ 3429000 h 3429000"/>
              <a:gd name="connsiteX4" fmla="*/ 0 w 12029954"/>
              <a:gd name="connsiteY4" fmla="*/ 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29954" h="3429000">
                <a:moveTo>
                  <a:pt x="0" y="0"/>
                </a:moveTo>
                <a:cubicBezTo>
                  <a:pt x="4009985" y="0"/>
                  <a:pt x="10138136" y="4583575"/>
                  <a:pt x="12029954" y="0"/>
                </a:cubicBezTo>
                <a:lnTo>
                  <a:pt x="12029954" y="3429000"/>
                </a:lnTo>
                <a:cubicBezTo>
                  <a:pt x="8019969" y="3429000"/>
                  <a:pt x="1255210" y="-1073552"/>
                  <a:pt x="0" y="3429000"/>
                </a:cubicBezTo>
                <a:lnTo>
                  <a:pt x="0" y="0"/>
                </a:lnTo>
                <a:close/>
              </a:path>
            </a:pathLst>
          </a:custGeom>
          <a:solidFill>
            <a:srgbClr val="0039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6035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66E185-327F-4312-97A0-D5CD0888E0E4}" type="datetime1">
              <a:rPr lang="en-US" smtClean="0"/>
              <a:t>2/13/2020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55768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39"/>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39"/>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7A05DC-BC02-46B5-B810-8E87D086260E}" type="datetime1">
              <a:rPr lang="en-US" smtClean="0"/>
              <a:t>2/13/2020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21485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3700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0"/>
            <a:ext cx="5384800" cy="3700463"/>
          </a:xfrm>
        </p:spPr>
        <p:txBody>
          <a:bodyPr/>
          <a:lstStyle/>
          <a:p>
            <a:pPr lvl="0"/>
            <a:endParaRPr lang="en-US" noProof="0"/>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The Children</a:t>
            </a:r>
          </a:p>
        </p:txBody>
      </p:sp>
      <p:sp>
        <p:nvSpPr>
          <p:cNvPr id="7" name="Rectangle 7"/>
          <p:cNvSpPr>
            <a:spLocks noGrp="1" noChangeArrowheads="1"/>
          </p:cNvSpPr>
          <p:nvPr>
            <p:ph type="sldNum" sz="quarter" idx="12"/>
          </p:nvPr>
        </p:nvSpPr>
        <p:spPr>
          <a:ln/>
        </p:spPr>
        <p:txBody>
          <a:bodyPr/>
          <a:lstStyle>
            <a:lvl1pPr>
              <a:defRPr/>
            </a:lvl1pPr>
          </a:lstStyle>
          <a:p>
            <a:pPr>
              <a:defRPr/>
            </a:pPr>
            <a:fld id="{F3E528F3-D00C-4572-BE21-99AC7689A0E0}" type="slidenum">
              <a:rPr lang="en-US"/>
              <a:pPr>
                <a:defRPr/>
              </a:pPr>
              <a:t>‹#›</a:t>
            </a:fld>
            <a:endParaRPr lang="en-US"/>
          </a:p>
        </p:txBody>
      </p:sp>
    </p:spTree>
    <p:extLst>
      <p:ext uri="{BB962C8B-B14F-4D97-AF65-F5344CB8AC3E}">
        <p14:creationId xmlns:p14="http://schemas.microsoft.com/office/powerpoint/2010/main" val="1349529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66B518-4F6D-499F-AA89-D7BE6AA4235B}" type="datetime1">
              <a:rPr lang="en-US" smtClean="0"/>
              <a:t>2/13/2020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7" name="Straight Connector 6"/>
          <p:cNvCxnSpPr/>
          <p:nvPr userDrawn="1"/>
        </p:nvCxnSpPr>
        <p:spPr>
          <a:xfrm>
            <a:off x="667820" y="2009120"/>
            <a:ext cx="10767317" cy="0"/>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25162"/>
            <a:ext cx="12193588" cy="2009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ACJATF Logo color.png"/>
          <p:cNvPicPr>
            <a:picLocks noChangeAspect="1"/>
          </p:cNvPicPr>
          <p:nvPr userDrawn="1"/>
        </p:nvPicPr>
        <p:blipFill>
          <a:blip r:embed="rId3" cstate="print"/>
          <a:stretch>
            <a:fillRect/>
          </a:stretch>
        </p:blipFill>
        <p:spPr>
          <a:xfrm>
            <a:off x="9721321" y="1092200"/>
            <a:ext cx="2286000" cy="702918"/>
          </a:xfrm>
          <a:prstGeom prst="rect">
            <a:avLst/>
          </a:prstGeom>
        </p:spPr>
      </p:pic>
    </p:spTree>
    <p:extLst>
      <p:ext uri="{BB962C8B-B14F-4D97-AF65-F5344CB8AC3E}">
        <p14:creationId xmlns:p14="http://schemas.microsoft.com/office/powerpoint/2010/main" val="3528860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8F7577-6C15-42D9-8919-9789846D0EFC}" type="datetime1">
              <a:rPr lang="en-US" smtClean="0"/>
              <a:t>2/13/2020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72590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4"/>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600204"/>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F723088-0F17-450E-8028-AC77C9B7F40C}" type="datetime1">
              <a:rPr lang="en-US" smtClean="0"/>
              <a:t>2/13/2020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86452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ED91EF-B14E-430B-A6A4-AFFAE26540C5}" type="datetime1">
              <a:rPr lang="en-US" smtClean="0"/>
              <a:t>2/13/2020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83957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C06B16-22BE-43DD-BEA8-18BE162714F6}" type="datetime1">
              <a:rPr lang="en-US" smtClean="0"/>
              <a:t>2/13/2020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8731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7AA4E2-EB0C-4492-9206-AF356C324E09}" type="datetime1">
              <a:rPr lang="en-US" smtClean="0"/>
              <a:t>2/13/2020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44472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CCE188-8586-4289-AFD2-54EF3F543F06}" type="datetime1">
              <a:rPr lang="en-US" smtClean="0"/>
              <a:t>2/13/2020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46274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0A00BE-6A43-4862-816C-203DB3F17931}" type="datetime1">
              <a:rPr lang="en-US" smtClean="0"/>
              <a:t>2/13/2020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52117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6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2AF375-A817-4D48-865B-06D886068A5C}" type="datetime1">
              <a:rPr lang="en-US" smtClean="0"/>
              <a:t>2/13/2020</a:t>
            </a:fld>
            <a:endParaRPr lang="en-US" dirty="0"/>
          </a:p>
        </p:txBody>
      </p:sp>
      <p:sp>
        <p:nvSpPr>
          <p:cNvPr id="5" name="Footer Placeholder 4"/>
          <p:cNvSpPr>
            <a:spLocks noGrp="1"/>
          </p:cNvSpPr>
          <p:nvPr>
            <p:ph type="ftr" sz="quarter" idx="3"/>
          </p:nvPr>
        </p:nvSpPr>
        <p:spPr>
          <a:xfrm>
            <a:off x="4165600" y="635636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6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33805653"/>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 id="2147483978"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mikehopperphd@gmail.com" TargetMode="External"/><Relationship Id="rId5" Type="http://schemas.openxmlformats.org/officeDocument/2006/relationships/hyperlink" Target="mailto:glgarrigues@gmail.com" TargetMode="External"/><Relationship Id="rId4" Type="http://schemas.openxmlformats.org/officeDocument/2006/relationships/hyperlink" Target="mailto:pkaralunas@gci.net"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18.gif"/><Relationship Id="rId13" Type="http://schemas.openxmlformats.org/officeDocument/2006/relationships/image" Target="../media/image23.jpe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jpeg"/><Relationship Id="rId17" Type="http://schemas.openxmlformats.org/officeDocument/2006/relationships/image" Target="../media/image27.jpeg"/><Relationship Id="rId2" Type="http://schemas.openxmlformats.org/officeDocument/2006/relationships/notesSlide" Target="../notesSlides/notesSlide11.xml"/><Relationship Id="rId16"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28.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4.png"/><Relationship Id="rId18" Type="http://schemas.openxmlformats.org/officeDocument/2006/relationships/image" Target="../media/image49.png"/><Relationship Id="rId3" Type="http://schemas.openxmlformats.org/officeDocument/2006/relationships/image" Target="../media/image36.png"/><Relationship Id="rId21" Type="http://schemas.openxmlformats.org/officeDocument/2006/relationships/image" Target="../media/image52.png"/><Relationship Id="rId7" Type="http://schemas.openxmlformats.org/officeDocument/2006/relationships/image" Target="../media/image40.png"/><Relationship Id="rId12" Type="http://schemas.openxmlformats.org/officeDocument/2006/relationships/image" Target="../media/image30.png"/><Relationship Id="rId17" Type="http://schemas.openxmlformats.org/officeDocument/2006/relationships/image" Target="../media/image48.png"/><Relationship Id="rId2" Type="http://schemas.openxmlformats.org/officeDocument/2006/relationships/image" Target="../media/image35.png"/><Relationship Id="rId16" Type="http://schemas.openxmlformats.org/officeDocument/2006/relationships/image" Target="../media/image47.png"/><Relationship Id="rId20"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31.png"/><Relationship Id="rId5" Type="http://schemas.openxmlformats.org/officeDocument/2006/relationships/image" Target="../media/image38.png"/><Relationship Id="rId15" Type="http://schemas.openxmlformats.org/officeDocument/2006/relationships/image" Target="../media/image46.png"/><Relationship Id="rId10" Type="http://schemas.openxmlformats.org/officeDocument/2006/relationships/image" Target="../media/image43.png"/><Relationship Id="rId19" Type="http://schemas.openxmlformats.org/officeDocument/2006/relationships/image" Target="../media/image50.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5.png"/><Relationship Id="rId22" Type="http://schemas.openxmlformats.org/officeDocument/2006/relationships/image" Target="../media/image53.png"/></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6.png"/><Relationship Id="rId7"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chart" Target="../charts/chart4.xml"/><Relationship Id="rId10" Type="http://schemas.openxmlformats.org/officeDocument/2006/relationships/image" Target="../media/image60.png"/><Relationship Id="rId4" Type="http://schemas.openxmlformats.org/officeDocument/2006/relationships/image" Target="../media/image57.png"/><Relationship Id="rId9" Type="http://schemas.openxmlformats.org/officeDocument/2006/relationships/image" Target="../media/image59.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comments" Target="../comments/comment1.xml"/><Relationship Id="rId4" Type="http://schemas.openxmlformats.org/officeDocument/2006/relationships/image" Target="../media/image64.png"/></Relationships>
</file>

<file path=ppt/slides/_rels/slide29.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7.gi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68.png"/></Relationships>
</file>

<file path=ppt/slides/_rels/slide3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comments" Target="../comments/comment2.xml"/></Relationships>
</file>

<file path=ppt/slides/_rels/slide4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508000" y="546103"/>
            <a:ext cx="11379200" cy="1470025"/>
          </a:xfrm>
        </p:spPr>
        <p:txBody>
          <a:bodyPr>
            <a:normAutofit/>
          </a:bodyPr>
          <a:lstStyle/>
          <a:p>
            <a:pPr algn="l"/>
            <a:r>
              <a:rPr lang="en-US" sz="5400" dirty="0">
                <a:latin typeface="+mn-lt"/>
              </a:rPr>
              <a:t>Alaska Children’s Justice Act Task Force</a:t>
            </a:r>
          </a:p>
        </p:txBody>
      </p:sp>
      <p:sp>
        <p:nvSpPr>
          <p:cNvPr id="3" name="Subtitle 2"/>
          <p:cNvSpPr>
            <a:spLocks noGrp="1"/>
          </p:cNvSpPr>
          <p:nvPr>
            <p:ph type="subTitle" idx="1"/>
          </p:nvPr>
        </p:nvSpPr>
        <p:spPr>
          <a:xfrm>
            <a:off x="1711651" y="2114660"/>
            <a:ext cx="8534400" cy="549798"/>
          </a:xfrm>
        </p:spPr>
        <p:txBody>
          <a:bodyPr>
            <a:normAutofit lnSpcReduction="10000"/>
          </a:bodyPr>
          <a:lstStyle/>
          <a:p>
            <a:pPr algn="ctr"/>
            <a:r>
              <a:rPr lang="en-US" dirty="0">
                <a:latin typeface="+mn-lt"/>
              </a:rPr>
              <a:t>Child Abuse in Alaska: 2020 Update</a:t>
            </a:r>
          </a:p>
        </p:txBody>
      </p:sp>
      <p:cxnSp>
        <p:nvCxnSpPr>
          <p:cNvPr id="5" name="Straight Connector 4"/>
          <p:cNvCxnSpPr/>
          <p:nvPr/>
        </p:nvCxnSpPr>
        <p:spPr>
          <a:xfrm>
            <a:off x="508000" y="3429000"/>
            <a:ext cx="11176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Subtitle 2"/>
          <p:cNvSpPr txBox="1">
            <a:spLocks/>
          </p:cNvSpPr>
          <p:nvPr/>
        </p:nvSpPr>
        <p:spPr>
          <a:xfrm>
            <a:off x="177801" y="4876441"/>
            <a:ext cx="4389675" cy="163011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endParaRPr lang="en-US" sz="2000" dirty="0">
              <a:solidFill>
                <a:schemeClr val="tx1"/>
              </a:solidFill>
            </a:endParaRPr>
          </a:p>
          <a:p>
            <a:pPr algn="l">
              <a:spcBef>
                <a:spcPts val="0"/>
              </a:spcBef>
            </a:pPr>
            <a:endParaRPr lang="en-US" sz="2000" dirty="0">
              <a:solidFill>
                <a:schemeClr val="tx1"/>
              </a:solidFill>
            </a:endParaRPr>
          </a:p>
          <a:p>
            <a:pPr algn="l">
              <a:spcBef>
                <a:spcPts val="0"/>
              </a:spcBef>
            </a:pPr>
            <a:endParaRPr lang="en-US" sz="2000" dirty="0">
              <a:solidFill>
                <a:schemeClr val="bg1"/>
              </a:solidFill>
            </a:endParaRPr>
          </a:p>
        </p:txBody>
      </p:sp>
      <p:sp>
        <p:nvSpPr>
          <p:cNvPr id="13" name="Subtitle 2"/>
          <p:cNvSpPr txBox="1">
            <a:spLocks/>
          </p:cNvSpPr>
          <p:nvPr/>
        </p:nvSpPr>
        <p:spPr>
          <a:xfrm>
            <a:off x="4389674" y="5012960"/>
            <a:ext cx="4262420" cy="1752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endParaRPr lang="en-US" sz="2000" dirty="0">
              <a:solidFill>
                <a:schemeClr val="tx1"/>
              </a:solidFill>
            </a:endParaRPr>
          </a:p>
        </p:txBody>
      </p:sp>
      <p:pic>
        <p:nvPicPr>
          <p:cNvPr id="17" name="Picture 16" descr="ACJATF Logo color.png"/>
          <p:cNvPicPr>
            <a:picLocks noChangeAspect="1"/>
          </p:cNvPicPr>
          <p:nvPr/>
        </p:nvPicPr>
        <p:blipFill>
          <a:blip r:embed="rId3" cstate="print"/>
          <a:stretch>
            <a:fillRect/>
          </a:stretch>
        </p:blipFill>
        <p:spPr>
          <a:xfrm>
            <a:off x="3588385" y="3494864"/>
            <a:ext cx="3832651" cy="1178495"/>
          </a:xfrm>
          <a:prstGeom prst="rect">
            <a:avLst/>
          </a:prstGeom>
        </p:spPr>
      </p:pic>
      <p:sp>
        <p:nvSpPr>
          <p:cNvPr id="10" name="Subtitle 2">
            <a:extLst>
              <a:ext uri="{FF2B5EF4-FFF2-40B4-BE49-F238E27FC236}">
                <a16:creationId xmlns:a16="http://schemas.microsoft.com/office/drawing/2014/main" id="{BA923408-0DA6-4DC9-98FF-E2641AE127AA}"/>
              </a:ext>
            </a:extLst>
          </p:cNvPr>
          <p:cNvSpPr txBox="1">
            <a:spLocks/>
          </p:cNvSpPr>
          <p:nvPr/>
        </p:nvSpPr>
        <p:spPr>
          <a:xfrm>
            <a:off x="177801" y="4876435"/>
            <a:ext cx="3662680" cy="163011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US" sz="2000" b="1" dirty="0">
                <a:solidFill>
                  <a:schemeClr val="tx1"/>
                </a:solidFill>
              </a:rPr>
              <a:t>Pam Karalunas</a:t>
            </a:r>
          </a:p>
          <a:p>
            <a:pPr algn="l">
              <a:spcBef>
                <a:spcPts val="0"/>
              </a:spcBef>
            </a:pPr>
            <a:r>
              <a:rPr lang="en-US" sz="2000" dirty="0">
                <a:solidFill>
                  <a:schemeClr val="tx1"/>
                </a:solidFill>
              </a:rPr>
              <a:t>Alaska Children’s Alliance, retired</a:t>
            </a:r>
          </a:p>
          <a:p>
            <a:pPr algn="l">
              <a:spcBef>
                <a:spcPts val="0"/>
              </a:spcBef>
            </a:pPr>
            <a:r>
              <a:rPr lang="en-US" sz="2000" dirty="0">
                <a:solidFill>
                  <a:schemeClr val="tx1"/>
                </a:solidFill>
              </a:rPr>
              <a:t>Karalunas Consulting</a:t>
            </a:r>
          </a:p>
          <a:p>
            <a:pPr algn="l">
              <a:spcBef>
                <a:spcPts val="0"/>
              </a:spcBef>
            </a:pPr>
            <a:r>
              <a:rPr lang="en-US" sz="2000" dirty="0">
                <a:solidFill>
                  <a:schemeClr val="tx1"/>
                </a:solidFill>
                <a:hlinkClick r:id="rId4">
                  <a:extLst>
                    <a:ext uri="{A12FA001-AC4F-418D-AE19-62706E023703}">
                      <ahyp:hlinkClr xmlns:ahyp="http://schemas.microsoft.com/office/drawing/2018/hyperlinkcolor" val="tx"/>
                    </a:ext>
                  </a:extLst>
                </a:hlinkClick>
              </a:rPr>
              <a:t>pkaralunas@gci.net</a:t>
            </a:r>
            <a:endParaRPr lang="en-US" sz="2000" dirty="0">
              <a:solidFill>
                <a:schemeClr val="tx1"/>
              </a:solidFill>
            </a:endParaRPr>
          </a:p>
          <a:p>
            <a:pPr algn="l">
              <a:spcBef>
                <a:spcPts val="0"/>
              </a:spcBef>
            </a:pPr>
            <a:r>
              <a:rPr lang="en-US" sz="2000" dirty="0">
                <a:solidFill>
                  <a:schemeClr val="tx1"/>
                </a:solidFill>
              </a:rPr>
              <a:t>90-388-2866</a:t>
            </a:r>
          </a:p>
          <a:p>
            <a:pPr algn="l">
              <a:spcBef>
                <a:spcPts val="0"/>
              </a:spcBef>
            </a:pPr>
            <a:endParaRPr lang="en-US" sz="2000" dirty="0">
              <a:solidFill>
                <a:schemeClr val="tx1"/>
              </a:solidFill>
            </a:endParaRPr>
          </a:p>
          <a:p>
            <a:pPr algn="l">
              <a:spcBef>
                <a:spcPts val="0"/>
              </a:spcBef>
            </a:pPr>
            <a:endParaRPr lang="en-US" sz="2000" dirty="0">
              <a:solidFill>
                <a:schemeClr val="bg1"/>
              </a:solidFill>
            </a:endParaRPr>
          </a:p>
        </p:txBody>
      </p:sp>
      <p:sp>
        <p:nvSpPr>
          <p:cNvPr id="11" name="TextBox 10">
            <a:extLst>
              <a:ext uri="{FF2B5EF4-FFF2-40B4-BE49-F238E27FC236}">
                <a16:creationId xmlns:a16="http://schemas.microsoft.com/office/drawing/2014/main" id="{201E2F90-360A-497F-8B45-E2ACCACCB76A}"/>
              </a:ext>
            </a:extLst>
          </p:cNvPr>
          <p:cNvSpPr txBox="1"/>
          <p:nvPr/>
        </p:nvSpPr>
        <p:spPr>
          <a:xfrm>
            <a:off x="4505696" y="4989488"/>
            <a:ext cx="3383807" cy="1600438"/>
          </a:xfrm>
          <a:prstGeom prst="rect">
            <a:avLst/>
          </a:prstGeom>
          <a:noFill/>
        </p:spPr>
        <p:txBody>
          <a:bodyPr wrap="square" rtlCol="0">
            <a:spAutoFit/>
          </a:bodyPr>
          <a:lstStyle/>
          <a:p>
            <a:r>
              <a:rPr lang="en-US" sz="2000" b="1" dirty="0"/>
              <a:t>Gayle Garrigues, Esq.</a:t>
            </a:r>
          </a:p>
          <a:p>
            <a:r>
              <a:rPr lang="en-US" sz="2000" dirty="0"/>
              <a:t>Alaska Prosecutor, retired</a:t>
            </a:r>
          </a:p>
          <a:p>
            <a:r>
              <a:rPr lang="en-US" sz="2000" dirty="0">
                <a:hlinkClick r:id="rId5">
                  <a:extLst>
                    <a:ext uri="{A12FA001-AC4F-418D-AE19-62706E023703}">
                      <ahyp:hlinkClr xmlns:ahyp="http://schemas.microsoft.com/office/drawing/2018/hyperlinkcolor" val="tx"/>
                    </a:ext>
                  </a:extLst>
                </a:hlinkClick>
              </a:rPr>
              <a:t>glgarrigues@gmail.com</a:t>
            </a:r>
            <a:endParaRPr lang="en-US" sz="2000" dirty="0"/>
          </a:p>
          <a:p>
            <a:r>
              <a:rPr lang="en-US" sz="2000" dirty="0"/>
              <a:t>907-378-4362</a:t>
            </a:r>
          </a:p>
          <a:p>
            <a:endParaRPr lang="en-US" dirty="0">
              <a:solidFill>
                <a:schemeClr val="tx2"/>
              </a:solidFill>
            </a:endParaRPr>
          </a:p>
        </p:txBody>
      </p:sp>
      <p:sp>
        <p:nvSpPr>
          <p:cNvPr id="14" name="TextBox 13">
            <a:extLst>
              <a:ext uri="{FF2B5EF4-FFF2-40B4-BE49-F238E27FC236}">
                <a16:creationId xmlns:a16="http://schemas.microsoft.com/office/drawing/2014/main" id="{7DE1D022-EB14-4A79-AC83-F228CA31F994}"/>
              </a:ext>
            </a:extLst>
          </p:cNvPr>
          <p:cNvSpPr txBox="1"/>
          <p:nvPr/>
        </p:nvSpPr>
        <p:spPr>
          <a:xfrm>
            <a:off x="7929581" y="4856285"/>
            <a:ext cx="4262420" cy="1631216"/>
          </a:xfrm>
          <a:prstGeom prst="rect">
            <a:avLst/>
          </a:prstGeom>
          <a:noFill/>
        </p:spPr>
        <p:txBody>
          <a:bodyPr wrap="square" rtlCol="0">
            <a:spAutoFit/>
          </a:bodyPr>
          <a:lstStyle/>
          <a:p>
            <a:r>
              <a:rPr lang="en-US" sz="2000" b="1" dirty="0"/>
              <a:t>Mike Hopper, PhD</a:t>
            </a:r>
          </a:p>
          <a:p>
            <a:r>
              <a:rPr lang="en-US" sz="2000" dirty="0"/>
              <a:t>Private Practice Psychologist, Fairbanks</a:t>
            </a:r>
          </a:p>
          <a:p>
            <a:r>
              <a:rPr lang="en-US" sz="2000" dirty="0">
                <a:hlinkClick r:id="rId6">
                  <a:extLst>
                    <a:ext uri="{A12FA001-AC4F-418D-AE19-62706E023703}">
                      <ahyp:hlinkClr xmlns:ahyp="http://schemas.microsoft.com/office/drawing/2018/hyperlinkcolor" val="tx"/>
                    </a:ext>
                  </a:extLst>
                </a:hlinkClick>
              </a:rPr>
              <a:t>mikehopperphd@gmail.com</a:t>
            </a:r>
            <a:endParaRPr lang="en-US" sz="2000" dirty="0"/>
          </a:p>
          <a:p>
            <a:r>
              <a:rPr lang="en-US" sz="2000" dirty="0"/>
              <a:t>(907)456-1330</a:t>
            </a:r>
          </a:p>
          <a:p>
            <a:endParaRPr lang="en-US" sz="2000" b="1" dirty="0"/>
          </a:p>
        </p:txBody>
      </p:sp>
    </p:spTree>
    <p:extLst>
      <p:ext uri="{BB962C8B-B14F-4D97-AF65-F5344CB8AC3E}">
        <p14:creationId xmlns:p14="http://schemas.microsoft.com/office/powerpoint/2010/main" val="1093604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And it’s not just one bad thing…</a:t>
            </a:r>
          </a:p>
        </p:txBody>
      </p:sp>
    </p:spTree>
    <p:extLst>
      <p:ext uri="{BB962C8B-B14F-4D97-AF65-F5344CB8AC3E}">
        <p14:creationId xmlns:p14="http://schemas.microsoft.com/office/powerpoint/2010/main" val="1591803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324600"/>
            <a:ext cx="10972800" cy="457200"/>
          </a:xfrm>
        </p:spPr>
        <p:txBody>
          <a:bodyPr>
            <a:normAutofit/>
          </a:bodyPr>
          <a:lstStyle/>
          <a:p>
            <a:pPr algn="l"/>
            <a:r>
              <a:rPr lang="en-US" sz="1200" b="1" dirty="0">
                <a:solidFill>
                  <a:schemeClr val="tx1"/>
                </a:solidFill>
                <a:latin typeface="Calibri" panose="020F0502020204030204" pitchFamily="34" charset="0"/>
              </a:rPr>
              <a:t>Source: </a:t>
            </a:r>
            <a:r>
              <a:rPr lang="en-US" sz="1200" dirty="0">
                <a:solidFill>
                  <a:schemeClr val="tx1"/>
                </a:solidFill>
                <a:latin typeface="Calibri" panose="020F0502020204030204" pitchFamily="34" charset="0"/>
              </a:rPr>
              <a:t>Alaska data from the 2013 Alaska Behavioral Risk Factor Surveillance System, Alaska Department of Health and Social Services, Division of Public Health, Section of Chronic Disease Prevention and Health Promotion</a:t>
            </a:r>
          </a:p>
        </p:txBody>
      </p:sp>
      <p:graphicFrame>
        <p:nvGraphicFramePr>
          <p:cNvPr id="4" name="Table 3"/>
          <p:cNvGraphicFramePr>
            <a:graphicFrameLocks noGrp="1"/>
          </p:cNvGraphicFramePr>
          <p:nvPr>
            <p:extLst>
              <p:ext uri="{D42A27DB-BD31-4B8C-83A1-F6EECF244321}">
                <p14:modId xmlns:p14="http://schemas.microsoft.com/office/powerpoint/2010/main" val="2212730776"/>
              </p:ext>
            </p:extLst>
          </p:nvPr>
        </p:nvGraphicFramePr>
        <p:xfrm>
          <a:off x="101603" y="228600"/>
          <a:ext cx="11887201" cy="5867400"/>
        </p:xfrm>
        <a:graphic>
          <a:graphicData uri="http://schemas.openxmlformats.org/drawingml/2006/table">
            <a:tbl>
              <a:tblPr>
                <a:effectLst>
                  <a:outerShdw blurRad="50800" dist="50800" dir="5400000" algn="ctr" rotWithShape="0">
                    <a:srgbClr val="000000">
                      <a:alpha val="56000"/>
                    </a:srgbClr>
                  </a:outerShdw>
                </a:effectLst>
                <a:tableStyleId>{5C22544A-7EE6-4342-B048-85BDC9FD1C3A}</a:tableStyleId>
              </a:tblPr>
              <a:tblGrid>
                <a:gridCol w="413468">
                  <a:extLst>
                    <a:ext uri="{9D8B030D-6E8A-4147-A177-3AD203B41FA5}">
                      <a16:colId xmlns:a16="http://schemas.microsoft.com/office/drawing/2014/main" val="20000"/>
                    </a:ext>
                  </a:extLst>
                </a:gridCol>
                <a:gridCol w="2687541">
                  <a:extLst>
                    <a:ext uri="{9D8B030D-6E8A-4147-A177-3AD203B41FA5}">
                      <a16:colId xmlns:a16="http://schemas.microsoft.com/office/drawing/2014/main" val="20001"/>
                    </a:ext>
                  </a:extLst>
                </a:gridCol>
                <a:gridCol w="930303">
                  <a:extLst>
                    <a:ext uri="{9D8B030D-6E8A-4147-A177-3AD203B41FA5}">
                      <a16:colId xmlns:a16="http://schemas.microsoft.com/office/drawing/2014/main" val="20002"/>
                    </a:ext>
                  </a:extLst>
                </a:gridCol>
                <a:gridCol w="930303">
                  <a:extLst>
                    <a:ext uri="{9D8B030D-6E8A-4147-A177-3AD203B41FA5}">
                      <a16:colId xmlns:a16="http://schemas.microsoft.com/office/drawing/2014/main" val="20003"/>
                    </a:ext>
                  </a:extLst>
                </a:gridCol>
                <a:gridCol w="1240404">
                  <a:extLst>
                    <a:ext uri="{9D8B030D-6E8A-4147-A177-3AD203B41FA5}">
                      <a16:colId xmlns:a16="http://schemas.microsoft.com/office/drawing/2014/main" val="20004"/>
                    </a:ext>
                  </a:extLst>
                </a:gridCol>
                <a:gridCol w="808381">
                  <a:extLst>
                    <a:ext uri="{9D8B030D-6E8A-4147-A177-3AD203B41FA5}">
                      <a16:colId xmlns:a16="http://schemas.microsoft.com/office/drawing/2014/main" val="20005"/>
                    </a:ext>
                  </a:extLst>
                </a:gridCol>
                <a:gridCol w="1219200">
                  <a:extLst>
                    <a:ext uri="{9D8B030D-6E8A-4147-A177-3AD203B41FA5}">
                      <a16:colId xmlns:a16="http://schemas.microsoft.com/office/drawing/2014/main" val="20006"/>
                    </a:ext>
                  </a:extLst>
                </a:gridCol>
                <a:gridCol w="1117600">
                  <a:extLst>
                    <a:ext uri="{9D8B030D-6E8A-4147-A177-3AD203B41FA5}">
                      <a16:colId xmlns:a16="http://schemas.microsoft.com/office/drawing/2014/main" val="20007"/>
                    </a:ext>
                  </a:extLst>
                </a:gridCol>
                <a:gridCol w="1292993">
                  <a:extLst>
                    <a:ext uri="{9D8B030D-6E8A-4147-A177-3AD203B41FA5}">
                      <a16:colId xmlns:a16="http://schemas.microsoft.com/office/drawing/2014/main" val="20008"/>
                    </a:ext>
                  </a:extLst>
                </a:gridCol>
                <a:gridCol w="1247008">
                  <a:extLst>
                    <a:ext uri="{9D8B030D-6E8A-4147-A177-3AD203B41FA5}">
                      <a16:colId xmlns:a16="http://schemas.microsoft.com/office/drawing/2014/main" val="20009"/>
                    </a:ext>
                  </a:extLst>
                </a:gridCol>
              </a:tblGrid>
              <a:tr h="1112310">
                <a:tc gridSpan="2">
                  <a:txBody>
                    <a:bodyPr/>
                    <a:lstStyle/>
                    <a:p>
                      <a:pPr algn="l" fontAlgn="b"/>
                      <a:r>
                        <a:rPr lang="en-US" sz="1400" u="none" strike="noStrike" dirty="0">
                          <a:solidFill>
                            <a:schemeClr val="tx1"/>
                          </a:solidFill>
                          <a:effectLst/>
                          <a:latin typeface="Calibri" panose="020F0502020204030204" pitchFamily="34" charset="0"/>
                        </a:rPr>
                        <a:t>Rows indicate exposure to this form of adverse childhood experience.  Columns indicate co-occurrence with other exposures. </a:t>
                      </a:r>
                      <a:endParaRPr lang="en-US" sz="1400" b="0" i="0" u="none" strike="noStrike" dirty="0">
                        <a:solidFill>
                          <a:schemeClr val="tx1"/>
                        </a:solidFill>
                        <a:effectLst/>
                        <a:latin typeface="Calibri" panose="020F0502020204030204" pitchFamily="34" charset="0"/>
                      </a:endParaRPr>
                    </a:p>
                  </a:txBody>
                  <a:tcPr marL="12700" marR="127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hMerge="1">
                  <a:txBody>
                    <a:bodyPr/>
                    <a:lstStyle/>
                    <a:p>
                      <a:endParaRPr lang="en-US"/>
                    </a:p>
                  </a:txBody>
                  <a:tcPr/>
                </a:tc>
                <a:tc>
                  <a:txBody>
                    <a:bodyPr/>
                    <a:lstStyle/>
                    <a:p>
                      <a:pPr algn="ctr" fontAlgn="b"/>
                      <a:r>
                        <a:rPr lang="en-US" sz="1400" b="1" u="none" strike="noStrike" dirty="0">
                          <a:solidFill>
                            <a:schemeClr val="tx1"/>
                          </a:solidFill>
                          <a:effectLst/>
                          <a:latin typeface="Calibri" panose="020F0502020204030204" pitchFamily="34" charset="0"/>
                        </a:rPr>
                        <a:t>Physical Abuse</a:t>
                      </a:r>
                      <a:endParaRPr lang="en-US" sz="14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lumMod val="25000"/>
                      </a:schemeClr>
                    </a:solidFill>
                  </a:tcPr>
                </a:tc>
                <a:tc>
                  <a:txBody>
                    <a:bodyPr/>
                    <a:lstStyle/>
                    <a:p>
                      <a:pPr algn="ctr" fontAlgn="b"/>
                      <a:r>
                        <a:rPr lang="en-US" sz="1400" b="1" u="none" strike="noStrike" dirty="0">
                          <a:solidFill>
                            <a:schemeClr val="tx1"/>
                          </a:solidFill>
                          <a:effectLst/>
                          <a:latin typeface="Calibri" panose="020F0502020204030204" pitchFamily="34" charset="0"/>
                        </a:rPr>
                        <a:t>Sexual Abuse</a:t>
                      </a:r>
                      <a:endParaRPr lang="en-US" sz="14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a:txBody>
                    <a:bodyPr/>
                    <a:lstStyle/>
                    <a:p>
                      <a:pPr algn="ctr" fontAlgn="b"/>
                      <a:r>
                        <a:rPr lang="en-US" sz="1400" b="1" u="none" strike="noStrike" dirty="0">
                          <a:solidFill>
                            <a:schemeClr val="tx1"/>
                          </a:solidFill>
                          <a:effectLst/>
                          <a:latin typeface="Calibri" panose="020F0502020204030204" pitchFamily="34" charset="0"/>
                        </a:rPr>
                        <a:t>Verbal/ Emotional Abuse</a:t>
                      </a:r>
                      <a:endParaRPr lang="en-US" sz="14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a:txBody>
                    <a:bodyPr/>
                    <a:lstStyle/>
                    <a:p>
                      <a:pPr algn="ctr" fontAlgn="b"/>
                      <a:r>
                        <a:rPr lang="en-US" sz="1400" b="1" u="none" strike="noStrike" dirty="0">
                          <a:solidFill>
                            <a:schemeClr val="tx1"/>
                          </a:solidFill>
                          <a:effectLst/>
                          <a:latin typeface="Calibri" panose="020F0502020204030204" pitchFamily="34" charset="0"/>
                        </a:rPr>
                        <a:t>Mental Illness</a:t>
                      </a:r>
                      <a:endParaRPr lang="en-US" sz="14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a:txBody>
                    <a:bodyPr/>
                    <a:lstStyle/>
                    <a:p>
                      <a:pPr algn="ctr" fontAlgn="b"/>
                      <a:r>
                        <a:rPr lang="en-US" sz="1400" b="1" u="none" strike="noStrike" dirty="0">
                          <a:solidFill>
                            <a:schemeClr val="tx1"/>
                          </a:solidFill>
                          <a:effectLst/>
                          <a:latin typeface="Calibri" panose="020F0502020204030204" pitchFamily="34" charset="0"/>
                        </a:rPr>
                        <a:t>Substance Abuse</a:t>
                      </a:r>
                      <a:endParaRPr lang="en-US" sz="14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a:txBody>
                    <a:bodyPr/>
                    <a:lstStyle/>
                    <a:p>
                      <a:pPr algn="ctr" fontAlgn="b"/>
                      <a:r>
                        <a:rPr lang="en-US" sz="1400" b="1" u="none" strike="noStrike" dirty="0">
                          <a:solidFill>
                            <a:schemeClr val="tx1"/>
                          </a:solidFill>
                          <a:effectLst/>
                          <a:latin typeface="Calibri" panose="020F0502020204030204" pitchFamily="34" charset="0"/>
                        </a:rPr>
                        <a:t>Domestic Violence</a:t>
                      </a:r>
                      <a:endParaRPr lang="en-US" sz="14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a:txBody>
                    <a:bodyPr/>
                    <a:lstStyle/>
                    <a:p>
                      <a:pPr algn="ctr" fontAlgn="b"/>
                      <a:r>
                        <a:rPr lang="en-US" sz="1400" b="1" u="none" strike="noStrike" dirty="0">
                          <a:solidFill>
                            <a:schemeClr val="tx1"/>
                          </a:solidFill>
                          <a:effectLst/>
                          <a:latin typeface="Calibri" panose="020F0502020204030204" pitchFamily="34" charset="0"/>
                        </a:rPr>
                        <a:t>Separation Divorce</a:t>
                      </a:r>
                      <a:endParaRPr lang="en-US" sz="14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a:txBody>
                    <a:bodyPr/>
                    <a:lstStyle/>
                    <a:p>
                      <a:pPr algn="ctr" fontAlgn="b"/>
                      <a:r>
                        <a:rPr lang="en-US" sz="1400" b="1" u="none" strike="noStrike" dirty="0">
                          <a:solidFill>
                            <a:schemeClr val="tx1"/>
                          </a:solidFill>
                          <a:effectLst/>
                          <a:latin typeface="Calibri" panose="020F0502020204030204" pitchFamily="34" charset="0"/>
                        </a:rPr>
                        <a:t>Household Member in Prison</a:t>
                      </a:r>
                      <a:endParaRPr lang="en-US" sz="14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extLst>
                  <a:ext uri="{0D108BD9-81ED-4DB2-BD59-A6C34878D82A}">
                    <a16:rowId xmlns:a16="http://schemas.microsoft.com/office/drawing/2014/main" val="10000"/>
                  </a:ext>
                </a:extLst>
              </a:tr>
              <a:tr h="600583">
                <a:tc rowSpan="3">
                  <a:txBody>
                    <a:bodyPr/>
                    <a:lstStyle/>
                    <a:p>
                      <a:pPr algn="ctr" fontAlgn="ctr"/>
                      <a:r>
                        <a:rPr lang="en-US" sz="1800" b="1" u="none" strike="noStrike" dirty="0">
                          <a:solidFill>
                            <a:schemeClr val="tx1"/>
                          </a:solidFill>
                          <a:effectLst/>
                          <a:latin typeface="Calibri" panose="020F0502020204030204" pitchFamily="34" charset="0"/>
                        </a:rPr>
                        <a:t>Abuse</a:t>
                      </a:r>
                      <a:endParaRPr lang="en-US" sz="1800" b="1" i="0" u="none" strike="noStrike" dirty="0">
                        <a:solidFill>
                          <a:schemeClr val="tx1"/>
                        </a:solidFill>
                        <a:effectLst/>
                        <a:latin typeface="Calibri" panose="020F0502020204030204" pitchFamily="34" charset="0"/>
                      </a:endParaRPr>
                    </a:p>
                  </a:txBody>
                  <a:tcPr marL="12700" marR="12700" marT="9525" marB="0" vert="vert27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2">
                        <a:lumMod val="25000"/>
                      </a:schemeClr>
                    </a:solidFill>
                  </a:tcPr>
                </a:tc>
                <a:tc>
                  <a:txBody>
                    <a:bodyPr/>
                    <a:lstStyle/>
                    <a:p>
                      <a:pPr algn="ctr" fontAlgn="b"/>
                      <a:r>
                        <a:rPr lang="en-US" sz="1600" b="1" u="none" strike="noStrike" dirty="0">
                          <a:solidFill>
                            <a:schemeClr val="tx1"/>
                          </a:solidFill>
                          <a:effectLst/>
                          <a:latin typeface="Calibri" panose="020F0502020204030204" pitchFamily="34" charset="0"/>
                        </a:rPr>
                        <a:t> Physical Abuse</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600" b="1" i="1" u="none" strike="noStrike" dirty="0">
                        <a:solidFill>
                          <a:schemeClr val="tx1"/>
                        </a:solidFill>
                        <a:effectLst/>
                        <a:latin typeface="Calibri"/>
                      </a:endParaRPr>
                    </a:p>
                  </a:txBody>
                  <a:tcPr marL="12700" marR="12700"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b"/>
                      <a:r>
                        <a:rPr lang="en-US" sz="1600" b="1" u="none" strike="noStrike" dirty="0">
                          <a:solidFill>
                            <a:schemeClr val="tx1"/>
                          </a:solidFill>
                          <a:effectLst/>
                          <a:latin typeface="Calibri" panose="020F0502020204030204" pitchFamily="34" charset="0"/>
                        </a:rPr>
                        <a:t>35.9%</a:t>
                      </a:r>
                      <a:endParaRPr lang="en-US" sz="1600" b="1" i="0" u="none" strike="noStrike" dirty="0">
                        <a:solidFill>
                          <a:schemeClr val="tx1"/>
                        </a:solidFill>
                        <a:effectLst/>
                        <a:latin typeface="Calibri" panose="020F0502020204030204" pitchFamily="34" charset="0"/>
                      </a:endParaRPr>
                    </a:p>
                  </a:txBody>
                  <a:tcPr marL="12700" marR="12700"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78.4%</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42.6%</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60.4%</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53.6%</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47.2%</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21.6%</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00583">
                <a:tc vMerge="1">
                  <a:txBody>
                    <a:bodyPr/>
                    <a:lstStyle/>
                    <a:p>
                      <a:endParaRPr lang="en-US"/>
                    </a:p>
                  </a:txBody>
                  <a:tcPr/>
                </a:tc>
                <a:tc>
                  <a:txBody>
                    <a:bodyPr/>
                    <a:lstStyle/>
                    <a:p>
                      <a:pPr algn="ctr" fontAlgn="b"/>
                      <a:r>
                        <a:rPr lang="en-US" sz="1600" b="1" u="none" strike="noStrike" dirty="0">
                          <a:solidFill>
                            <a:schemeClr val="tx1"/>
                          </a:solidFill>
                          <a:effectLst/>
                          <a:latin typeface="Calibri" panose="020F0502020204030204" pitchFamily="34" charset="0"/>
                        </a:rPr>
                        <a:t> Sexual Abuse</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43.7%</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600" b="1" i="1" u="none" strike="noStrike" dirty="0">
                        <a:solidFill>
                          <a:schemeClr val="tx1"/>
                        </a:solidFill>
                        <a:effectLst/>
                        <a:latin typeface="Calibri"/>
                      </a:endParaRPr>
                    </a:p>
                  </a:txBody>
                  <a:tcPr marL="12700" marR="12700"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b"/>
                      <a:r>
                        <a:rPr lang="en-US" sz="1600" b="1" u="none" strike="noStrike" dirty="0">
                          <a:solidFill>
                            <a:schemeClr val="tx1"/>
                          </a:solidFill>
                          <a:effectLst/>
                          <a:latin typeface="Calibri" panose="020F0502020204030204" pitchFamily="34" charset="0"/>
                        </a:rPr>
                        <a:t>57.2%</a:t>
                      </a:r>
                      <a:endParaRPr lang="en-US" sz="1600" b="1" i="0" u="none" strike="noStrike" dirty="0">
                        <a:solidFill>
                          <a:schemeClr val="tx1"/>
                        </a:solidFill>
                        <a:effectLst/>
                        <a:latin typeface="Calibri" panose="020F0502020204030204" pitchFamily="34" charset="0"/>
                      </a:endParaRPr>
                    </a:p>
                  </a:txBody>
                  <a:tcPr marL="12700" marR="12700"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44.4%</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56.5%</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35.9%</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43.0%</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18.5%</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600583">
                <a:tc vMerge="1">
                  <a:txBody>
                    <a:bodyPr/>
                    <a:lstStyle/>
                    <a:p>
                      <a:endParaRPr lang="en-US"/>
                    </a:p>
                  </a:txBody>
                  <a:tcPr/>
                </a:tc>
                <a:tc>
                  <a:txBody>
                    <a:bodyPr/>
                    <a:lstStyle/>
                    <a:p>
                      <a:pPr algn="ctr" fontAlgn="b"/>
                      <a:r>
                        <a:rPr lang="en-US" sz="1600" b="1" u="none" strike="noStrike" dirty="0">
                          <a:solidFill>
                            <a:schemeClr val="tx1"/>
                          </a:solidFill>
                          <a:effectLst/>
                          <a:latin typeface="Calibri" panose="020F0502020204030204" pitchFamily="34" charset="0"/>
                        </a:rPr>
                        <a:t> Verbal/Emotional  Abuse</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47.5%</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28.4%</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600" b="1" i="1" u="none" strike="noStrike" dirty="0">
                        <a:solidFill>
                          <a:schemeClr val="tx1"/>
                        </a:solidFill>
                        <a:effectLst/>
                        <a:latin typeface="Calibri" panose="020F0502020204030204" pitchFamily="34" charset="0"/>
                      </a:endParaRPr>
                    </a:p>
                  </a:txBody>
                  <a:tcPr marL="12700" marR="12700"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b"/>
                      <a:r>
                        <a:rPr lang="en-US" sz="1600" b="1" u="none" strike="noStrike" dirty="0">
                          <a:solidFill>
                            <a:schemeClr val="tx1"/>
                          </a:solidFill>
                          <a:effectLst/>
                          <a:latin typeface="Calibri" panose="020F0502020204030204" pitchFamily="34" charset="0"/>
                        </a:rPr>
                        <a:t>42.7%</a:t>
                      </a:r>
                      <a:endParaRPr lang="en-US" sz="1600" b="1" i="0" u="none" strike="noStrike" dirty="0">
                        <a:solidFill>
                          <a:schemeClr val="tx1"/>
                        </a:solidFill>
                        <a:effectLst/>
                        <a:latin typeface="Calibri" panose="020F0502020204030204" pitchFamily="34" charset="0"/>
                      </a:endParaRPr>
                    </a:p>
                  </a:txBody>
                  <a:tcPr marL="12700" marR="12700"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58.0%</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40.8%</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44.8%</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19.1%</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51009">
                <a:tc rowSpan="5">
                  <a:txBody>
                    <a:bodyPr/>
                    <a:lstStyle/>
                    <a:p>
                      <a:pPr algn="ctr" fontAlgn="ctr"/>
                      <a:r>
                        <a:rPr lang="en-US" sz="1800" b="1" u="none" strike="noStrike" dirty="0">
                          <a:solidFill>
                            <a:schemeClr val="tx1"/>
                          </a:solidFill>
                          <a:effectLst/>
                          <a:latin typeface="Calibri" panose="020F0502020204030204" pitchFamily="34" charset="0"/>
                        </a:rPr>
                        <a:t>Household Dysfunction</a:t>
                      </a:r>
                      <a:endParaRPr lang="en-US" sz="1800" b="1" i="0" u="none" strike="noStrike" dirty="0">
                        <a:solidFill>
                          <a:schemeClr val="tx1"/>
                        </a:solidFill>
                        <a:effectLst/>
                        <a:latin typeface="Calibri" panose="020F0502020204030204" pitchFamily="34" charset="0"/>
                      </a:endParaRPr>
                    </a:p>
                  </a:txBody>
                  <a:tcPr marL="12700" marR="12700" marT="9525" marB="0" vert="vert270" anchor="ctr">
                    <a:lnR w="12700" cap="flat" cmpd="sng" algn="ctr">
                      <a:solidFill>
                        <a:schemeClr val="tx1"/>
                      </a:solidFill>
                      <a:prstDash val="solid"/>
                      <a:round/>
                      <a:headEnd type="none" w="med" len="med"/>
                      <a:tailEnd type="none" w="med" len="med"/>
                    </a:lnR>
                    <a:solidFill>
                      <a:schemeClr val="bg2">
                        <a:lumMod val="25000"/>
                      </a:schemeClr>
                    </a:solidFill>
                  </a:tcPr>
                </a:tc>
                <a:tc>
                  <a:txBody>
                    <a:bodyPr/>
                    <a:lstStyle/>
                    <a:p>
                      <a:pPr algn="ctr" fontAlgn="b"/>
                      <a:r>
                        <a:rPr lang="en-US" sz="1600" b="1" u="none" strike="noStrike" dirty="0">
                          <a:solidFill>
                            <a:schemeClr val="tx1"/>
                          </a:solidFill>
                          <a:effectLst/>
                          <a:latin typeface="Calibri" panose="020F0502020204030204" pitchFamily="34" charset="0"/>
                        </a:rPr>
                        <a:t> Mental Illness</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36.7%</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31.4%</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60.8%</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600" b="1" i="1" u="none" strike="noStrike" dirty="0">
                        <a:solidFill>
                          <a:schemeClr val="tx1"/>
                        </a:solidFill>
                        <a:effectLst/>
                        <a:latin typeface="Calibri" panose="020F0502020204030204" pitchFamily="34" charset="0"/>
                      </a:endParaRPr>
                    </a:p>
                  </a:txBody>
                  <a:tcPr marL="12700" marR="12700"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b"/>
                      <a:r>
                        <a:rPr lang="en-US" sz="1600" b="1" u="none" strike="noStrike" dirty="0">
                          <a:solidFill>
                            <a:schemeClr val="tx1"/>
                          </a:solidFill>
                          <a:effectLst/>
                          <a:latin typeface="Calibri" panose="020F0502020204030204" pitchFamily="34" charset="0"/>
                        </a:rPr>
                        <a:t>61.3%</a:t>
                      </a:r>
                      <a:endParaRPr lang="en-US" sz="1600" b="1" i="0" u="none" strike="noStrike" dirty="0">
                        <a:solidFill>
                          <a:schemeClr val="tx1"/>
                        </a:solidFill>
                        <a:effectLst/>
                        <a:latin typeface="Calibri" panose="020F0502020204030204" pitchFamily="34" charset="0"/>
                      </a:endParaRPr>
                    </a:p>
                  </a:txBody>
                  <a:tcPr marL="12700" marR="12700"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36.3%</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43.5%</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22.6%</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600583">
                <a:tc vMerge="1">
                  <a:txBody>
                    <a:bodyPr/>
                    <a:lstStyle/>
                    <a:p>
                      <a:endParaRPr lang="en-US"/>
                    </a:p>
                  </a:txBody>
                  <a:tcPr/>
                </a:tc>
                <a:tc>
                  <a:txBody>
                    <a:bodyPr/>
                    <a:lstStyle/>
                    <a:p>
                      <a:pPr algn="ctr" fontAlgn="b"/>
                      <a:r>
                        <a:rPr lang="en-US" sz="1600" b="1" u="none" strike="noStrike" dirty="0">
                          <a:solidFill>
                            <a:schemeClr val="tx1"/>
                          </a:solidFill>
                          <a:effectLst/>
                          <a:latin typeface="Calibri" panose="020F0502020204030204" pitchFamily="34" charset="0"/>
                        </a:rPr>
                        <a:t>Substance Abuse</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33.2%</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25.5%</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52.7%</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39.1%</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600" b="1" i="1" u="none" strike="noStrike" dirty="0">
                        <a:solidFill>
                          <a:schemeClr val="tx1"/>
                        </a:solidFill>
                        <a:effectLst/>
                        <a:latin typeface="Calibri" panose="020F0502020204030204" pitchFamily="34" charset="0"/>
                      </a:endParaRPr>
                    </a:p>
                  </a:txBody>
                  <a:tcPr marL="12700" marR="12700"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b"/>
                      <a:r>
                        <a:rPr lang="en-US" sz="1600" b="1" u="none" strike="noStrike" dirty="0">
                          <a:solidFill>
                            <a:schemeClr val="tx1"/>
                          </a:solidFill>
                          <a:effectLst/>
                          <a:latin typeface="Calibri" panose="020F0502020204030204" pitchFamily="34" charset="0"/>
                        </a:rPr>
                        <a:t>37.4%</a:t>
                      </a:r>
                      <a:endParaRPr lang="en-US" sz="1600" b="1" i="0" u="none" strike="noStrike" dirty="0">
                        <a:solidFill>
                          <a:schemeClr val="tx1"/>
                        </a:solidFill>
                        <a:effectLst/>
                        <a:latin typeface="Calibri" panose="020F0502020204030204" pitchFamily="34" charset="0"/>
                      </a:endParaRPr>
                    </a:p>
                  </a:txBody>
                  <a:tcPr marL="12700" marR="12700"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49.1%</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25.8%</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600583">
                <a:tc vMerge="1">
                  <a:txBody>
                    <a:bodyPr/>
                    <a:lstStyle/>
                    <a:p>
                      <a:endParaRPr lang="en-US"/>
                    </a:p>
                  </a:txBody>
                  <a:tcPr/>
                </a:tc>
                <a:tc>
                  <a:txBody>
                    <a:bodyPr/>
                    <a:lstStyle/>
                    <a:p>
                      <a:pPr algn="ctr" fontAlgn="b"/>
                      <a:r>
                        <a:rPr lang="en-US" sz="1600" b="1" u="none" strike="noStrike" dirty="0">
                          <a:solidFill>
                            <a:schemeClr val="tx1"/>
                          </a:solidFill>
                          <a:effectLst/>
                          <a:latin typeface="Calibri" panose="020F0502020204030204" pitchFamily="34" charset="0"/>
                        </a:rPr>
                        <a:t>Domestic Violence</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55.0%</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30.2%</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69.1%</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43.3%</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69.7%</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600" b="1" i="1" u="none" strike="noStrike" dirty="0">
                        <a:solidFill>
                          <a:schemeClr val="tx1"/>
                        </a:solidFill>
                        <a:effectLst/>
                        <a:latin typeface="Calibri" panose="020F0502020204030204" pitchFamily="34" charset="0"/>
                      </a:endParaRPr>
                    </a:p>
                  </a:txBody>
                  <a:tcPr marL="12700" marR="12700"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b"/>
                      <a:r>
                        <a:rPr lang="en-US" sz="1600" b="1" u="none" strike="noStrike" dirty="0">
                          <a:solidFill>
                            <a:schemeClr val="tx1"/>
                          </a:solidFill>
                          <a:effectLst/>
                          <a:latin typeface="Calibri" panose="020F0502020204030204" pitchFamily="34" charset="0"/>
                        </a:rPr>
                        <a:t>56.9%</a:t>
                      </a:r>
                      <a:endParaRPr lang="en-US" sz="1600" b="1" i="0" u="none" strike="noStrike" dirty="0">
                        <a:solidFill>
                          <a:schemeClr val="tx1"/>
                        </a:solidFill>
                        <a:effectLst/>
                        <a:latin typeface="Calibri" panose="020F0502020204030204" pitchFamily="34" charset="0"/>
                      </a:endParaRPr>
                    </a:p>
                  </a:txBody>
                  <a:tcPr marL="12700" marR="12700"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25.0%</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600583">
                <a:tc vMerge="1">
                  <a:txBody>
                    <a:bodyPr/>
                    <a:lstStyle/>
                    <a:p>
                      <a:endParaRPr lang="en-US"/>
                    </a:p>
                  </a:txBody>
                  <a:tcPr/>
                </a:tc>
                <a:tc>
                  <a:txBody>
                    <a:bodyPr/>
                    <a:lstStyle/>
                    <a:p>
                      <a:pPr algn="ctr" fontAlgn="b"/>
                      <a:r>
                        <a:rPr lang="en-US" sz="1600" b="1" u="none" strike="noStrike" dirty="0">
                          <a:solidFill>
                            <a:schemeClr val="tx1"/>
                          </a:solidFill>
                          <a:effectLst/>
                          <a:latin typeface="Calibri" panose="020F0502020204030204" pitchFamily="34" charset="0"/>
                        </a:rPr>
                        <a:t>Separation/Divorce</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27.5%</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20.6%</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43.1%</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29.4%</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52.0%</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32.3%</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600" b="1" i="1" u="none" strike="noStrike" dirty="0">
                        <a:solidFill>
                          <a:schemeClr val="tx1"/>
                        </a:solidFill>
                        <a:effectLst/>
                        <a:latin typeface="Calibri" panose="020F0502020204030204" pitchFamily="34" charset="0"/>
                      </a:endParaRPr>
                    </a:p>
                  </a:txBody>
                  <a:tcPr marL="12700" marR="12700"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b"/>
                      <a:r>
                        <a:rPr lang="en-US" sz="1600" b="1" u="none" strike="noStrike" dirty="0">
                          <a:solidFill>
                            <a:schemeClr val="tx1"/>
                          </a:solidFill>
                          <a:effectLst/>
                          <a:latin typeface="Calibri" panose="020F0502020204030204" pitchFamily="34" charset="0"/>
                        </a:rPr>
                        <a:t>20.8%</a:t>
                      </a:r>
                      <a:endParaRPr lang="en-US" sz="1600" b="1" i="0" u="none" strike="noStrike" dirty="0">
                        <a:solidFill>
                          <a:schemeClr val="tx1"/>
                        </a:solidFill>
                        <a:effectLst/>
                        <a:latin typeface="Calibri" panose="020F0502020204030204" pitchFamily="34" charset="0"/>
                      </a:endParaRPr>
                    </a:p>
                  </a:txBody>
                  <a:tcPr marL="12700" marR="12700"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600583">
                <a:tc vMerge="1">
                  <a:txBody>
                    <a:bodyPr/>
                    <a:lstStyle/>
                    <a:p>
                      <a:endParaRPr lang="en-US"/>
                    </a:p>
                  </a:txBody>
                  <a:tcPr/>
                </a:tc>
                <a:tc>
                  <a:txBody>
                    <a:bodyPr/>
                    <a:lstStyle/>
                    <a:p>
                      <a:pPr algn="ctr" fontAlgn="b"/>
                      <a:r>
                        <a:rPr lang="en-US" sz="1600" b="1" u="none" strike="noStrike" dirty="0">
                          <a:solidFill>
                            <a:schemeClr val="tx1"/>
                          </a:solidFill>
                          <a:effectLst/>
                          <a:latin typeface="Calibri" panose="020F0502020204030204" pitchFamily="34" charset="0"/>
                        </a:rPr>
                        <a:t>Household Member in Prison</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36.9%</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25.9%</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53.7%</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44.7%</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79.9%</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41.5%</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Calibri" panose="020F0502020204030204" pitchFamily="34" charset="0"/>
                        </a:rPr>
                        <a:t>60.8%</a:t>
                      </a:r>
                      <a:endParaRPr lang="en-US" sz="1600" b="1" i="0" u="none" strike="noStrike" dirty="0">
                        <a:solidFill>
                          <a:schemeClr val="tx1"/>
                        </a:solidFill>
                        <a:effectLst/>
                        <a:latin typeface="Calibri" panose="020F0502020204030204" pitchFamily="34" charset="0"/>
                      </a:endParaRPr>
                    </a:p>
                  </a:txBody>
                  <a:tcPr marL="12700" marR="12700"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600" b="1" i="1" u="none" strike="noStrike" dirty="0">
                        <a:solidFill>
                          <a:schemeClr val="tx1"/>
                        </a:solidFill>
                        <a:effectLst/>
                        <a:latin typeface="Calibri" panose="020F0502020204030204" pitchFamily="34" charset="0"/>
                      </a:endParaRPr>
                    </a:p>
                  </a:txBody>
                  <a:tcPr marL="12700" marR="12700"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031927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Maltreatment burden in Alaska</a:t>
            </a:r>
          </a:p>
        </p:txBody>
      </p:sp>
      <p:pic>
        <p:nvPicPr>
          <p:cNvPr id="4099" name="Picture 3" descr="C:\Users\jwparrish\AppData\Local\Microsoft\Windows\Temporary Internet Files\Content.IE5\IHILISUW\512px-Calendar_font_awesome.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4702" y="3587629"/>
            <a:ext cx="1092200" cy="10922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976941" y="2709455"/>
            <a:ext cx="2096463" cy="707886"/>
          </a:xfrm>
          <a:prstGeom prst="rect">
            <a:avLst/>
          </a:prstGeom>
          <a:noFill/>
        </p:spPr>
        <p:txBody>
          <a:bodyPr wrap="square" rtlCol="0">
            <a:spAutoFit/>
          </a:bodyPr>
          <a:lstStyle/>
          <a:p>
            <a:r>
              <a:rPr lang="en-US" sz="2000" dirty="0"/>
              <a:t>Annual Prevalence</a:t>
            </a:r>
          </a:p>
        </p:txBody>
      </p:sp>
      <p:sp>
        <p:nvSpPr>
          <p:cNvPr id="23" name="TextBox 22"/>
          <p:cNvSpPr txBox="1"/>
          <p:nvPr/>
        </p:nvSpPr>
        <p:spPr>
          <a:xfrm>
            <a:off x="5244141" y="2709455"/>
            <a:ext cx="2096463" cy="400110"/>
          </a:xfrm>
          <a:prstGeom prst="rect">
            <a:avLst/>
          </a:prstGeom>
          <a:noFill/>
        </p:spPr>
        <p:txBody>
          <a:bodyPr wrap="square" rtlCol="0">
            <a:spAutoFit/>
          </a:bodyPr>
          <a:lstStyle/>
          <a:p>
            <a:r>
              <a:rPr lang="en-US" sz="2000" dirty="0"/>
              <a:t>Adult prevalence </a:t>
            </a:r>
          </a:p>
        </p:txBody>
      </p:sp>
      <p:pic>
        <p:nvPicPr>
          <p:cNvPr id="4102" name="Picture 6" descr="C:\Users\jwparrish\AppData\Local\Microsoft\Windows\Temporary Internet Files\Content.IE5\IHILISUW\bulle[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2273" y="3110170"/>
            <a:ext cx="564035" cy="583232"/>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C:\Users\jwparrish\AppData\Local\Microsoft\Windows\Temporary Internet Files\Content.IE5\R0U94OXX\HeadProfile[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002607" y="3558513"/>
            <a:ext cx="769032" cy="98530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9186220" y="2710060"/>
            <a:ext cx="2507553" cy="400110"/>
          </a:xfrm>
          <a:prstGeom prst="rect">
            <a:avLst/>
          </a:prstGeom>
          <a:noFill/>
        </p:spPr>
        <p:txBody>
          <a:bodyPr wrap="square" rtlCol="0">
            <a:spAutoFit/>
          </a:bodyPr>
          <a:lstStyle/>
          <a:p>
            <a:r>
              <a:rPr lang="en-US" sz="2000" dirty="0"/>
              <a:t>Cumulative Incidence</a:t>
            </a:r>
          </a:p>
        </p:txBody>
      </p:sp>
      <p:grpSp>
        <p:nvGrpSpPr>
          <p:cNvPr id="24" name="Group 23"/>
          <p:cNvGrpSpPr/>
          <p:nvPr/>
        </p:nvGrpSpPr>
        <p:grpSpPr>
          <a:xfrm>
            <a:off x="8592492" y="3118560"/>
            <a:ext cx="3580373" cy="2598998"/>
            <a:chOff x="3674396" y="3025490"/>
            <a:chExt cx="4973408" cy="3409615"/>
          </a:xfrm>
        </p:grpSpPr>
        <p:pic>
          <p:nvPicPr>
            <p:cNvPr id="25" name="Picture 7" descr="C:\Users\jwparrish\AppData\Local\Microsoft\Windows\Temporary Internet Files\Content.IE5\NTJJJ4LO\15843296849_b2d8e90afb_b[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2084" b="21750"/>
            <a:stretch/>
          </p:blipFill>
          <p:spPr bwMode="auto">
            <a:xfrm>
              <a:off x="4038034" y="4782654"/>
              <a:ext cx="3771900" cy="1652451"/>
            </a:xfrm>
            <a:prstGeom prst="rect">
              <a:avLst/>
            </a:prstGeom>
            <a:noFill/>
            <a:extLst>
              <a:ext uri="{909E8E84-426E-40DD-AFC4-6F175D3DCCD1}">
                <a14:hiddenFill xmlns:a14="http://schemas.microsoft.com/office/drawing/2010/main">
                  <a:solidFill>
                    <a:srgbClr val="FFFFFF"/>
                  </a:solidFill>
                </a14:hiddenFill>
              </a:ext>
            </a:extLst>
          </p:spPr>
        </p:pic>
        <p:sp>
          <p:nvSpPr>
            <p:cNvPr id="26" name="Oval 25"/>
            <p:cNvSpPr/>
            <p:nvPr/>
          </p:nvSpPr>
          <p:spPr>
            <a:xfrm>
              <a:off x="3674396" y="4539253"/>
              <a:ext cx="1044657" cy="888455"/>
            </a:xfrm>
            <a:prstGeom prst="ellipse">
              <a:avLst/>
            </a:prstGeom>
            <a:solidFill>
              <a:srgbClr val="E78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27" name="Oval 26"/>
            <p:cNvSpPr/>
            <p:nvPr/>
          </p:nvSpPr>
          <p:spPr>
            <a:xfrm>
              <a:off x="4502703" y="4148925"/>
              <a:ext cx="1295400" cy="1143000"/>
            </a:xfrm>
            <a:prstGeom prst="ellipse">
              <a:avLst/>
            </a:prstGeom>
            <a:solidFill>
              <a:srgbClr val="E78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18%</a:t>
              </a:r>
            </a:p>
          </p:txBody>
        </p:sp>
        <p:sp>
          <p:nvSpPr>
            <p:cNvPr id="28" name="Oval 27"/>
            <p:cNvSpPr/>
            <p:nvPr/>
          </p:nvSpPr>
          <p:spPr>
            <a:xfrm>
              <a:off x="5542792" y="3657599"/>
              <a:ext cx="1501857" cy="1399375"/>
            </a:xfrm>
            <a:prstGeom prst="ellipse">
              <a:avLst/>
            </a:prstGeom>
            <a:solidFill>
              <a:srgbClr val="E78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25%</a:t>
              </a:r>
            </a:p>
          </p:txBody>
        </p:sp>
        <p:sp>
          <p:nvSpPr>
            <p:cNvPr id="29" name="Oval 28"/>
            <p:cNvSpPr/>
            <p:nvPr/>
          </p:nvSpPr>
          <p:spPr>
            <a:xfrm>
              <a:off x="6552304" y="3025490"/>
              <a:ext cx="2095500" cy="2031484"/>
            </a:xfrm>
            <a:prstGeom prst="ellipse">
              <a:avLst/>
            </a:prstGeom>
            <a:solidFill>
              <a:srgbClr val="E78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37%</a:t>
              </a:r>
            </a:p>
          </p:txBody>
        </p:sp>
      </p:grpSp>
      <p:sp>
        <p:nvSpPr>
          <p:cNvPr id="30" name="TextBox 29"/>
          <p:cNvSpPr txBox="1"/>
          <p:nvPr/>
        </p:nvSpPr>
        <p:spPr>
          <a:xfrm>
            <a:off x="9344545" y="5969076"/>
            <a:ext cx="2174859" cy="400110"/>
          </a:xfrm>
          <a:prstGeom prst="rect">
            <a:avLst/>
          </a:prstGeom>
          <a:noFill/>
        </p:spPr>
        <p:txBody>
          <a:bodyPr wrap="square" rtlCol="0">
            <a:spAutoFit/>
          </a:bodyPr>
          <a:lstStyle/>
          <a:p>
            <a:pPr algn="ctr"/>
            <a:r>
              <a:rPr lang="en-US" sz="2000" dirty="0"/>
              <a:t>Age in Years</a:t>
            </a:r>
          </a:p>
        </p:txBody>
      </p:sp>
      <p:cxnSp>
        <p:nvCxnSpPr>
          <p:cNvPr id="31" name="Straight Arrow Connector 30"/>
          <p:cNvCxnSpPr/>
          <p:nvPr/>
        </p:nvCxnSpPr>
        <p:spPr>
          <a:xfrm flipV="1">
            <a:off x="8854278" y="5717563"/>
            <a:ext cx="2975689" cy="839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8979919" y="5717563"/>
            <a:ext cx="534895" cy="307777"/>
          </a:xfrm>
          <a:prstGeom prst="rect">
            <a:avLst/>
          </a:prstGeom>
          <a:noFill/>
        </p:spPr>
        <p:txBody>
          <a:bodyPr wrap="square" rtlCol="0">
            <a:spAutoFit/>
          </a:bodyPr>
          <a:lstStyle/>
          <a:p>
            <a:pPr algn="ctr"/>
            <a:r>
              <a:rPr lang="en-US" sz="1400" dirty="0"/>
              <a:t>&lt;1</a:t>
            </a:r>
          </a:p>
        </p:txBody>
      </p:sp>
      <p:sp>
        <p:nvSpPr>
          <p:cNvPr id="34" name="TextBox 33"/>
          <p:cNvSpPr txBox="1"/>
          <p:nvPr/>
        </p:nvSpPr>
        <p:spPr>
          <a:xfrm>
            <a:off x="9503414" y="5717564"/>
            <a:ext cx="534895" cy="307777"/>
          </a:xfrm>
          <a:prstGeom prst="rect">
            <a:avLst/>
          </a:prstGeom>
          <a:noFill/>
        </p:spPr>
        <p:txBody>
          <a:bodyPr wrap="square" rtlCol="0">
            <a:spAutoFit/>
          </a:bodyPr>
          <a:lstStyle/>
          <a:p>
            <a:pPr algn="ctr"/>
            <a:r>
              <a:rPr lang="en-US" sz="1400" dirty="0"/>
              <a:t>&lt;3</a:t>
            </a:r>
          </a:p>
        </p:txBody>
      </p:sp>
      <p:sp>
        <p:nvSpPr>
          <p:cNvPr id="35" name="TextBox 34"/>
          <p:cNvSpPr txBox="1"/>
          <p:nvPr/>
        </p:nvSpPr>
        <p:spPr>
          <a:xfrm>
            <a:off x="10211979" y="5725954"/>
            <a:ext cx="534895" cy="307777"/>
          </a:xfrm>
          <a:prstGeom prst="rect">
            <a:avLst/>
          </a:prstGeom>
          <a:noFill/>
        </p:spPr>
        <p:txBody>
          <a:bodyPr wrap="square" rtlCol="0">
            <a:spAutoFit/>
          </a:bodyPr>
          <a:lstStyle/>
          <a:p>
            <a:pPr algn="ctr"/>
            <a:r>
              <a:rPr lang="en-US" sz="1400" dirty="0"/>
              <a:t>&lt;5</a:t>
            </a:r>
          </a:p>
        </p:txBody>
      </p:sp>
      <p:sp>
        <p:nvSpPr>
          <p:cNvPr id="36" name="TextBox 35"/>
          <p:cNvSpPr txBox="1"/>
          <p:nvPr/>
        </p:nvSpPr>
        <p:spPr>
          <a:xfrm>
            <a:off x="10896494" y="5725954"/>
            <a:ext cx="534895" cy="307777"/>
          </a:xfrm>
          <a:prstGeom prst="rect">
            <a:avLst/>
          </a:prstGeom>
          <a:noFill/>
        </p:spPr>
        <p:txBody>
          <a:bodyPr wrap="square" rtlCol="0">
            <a:spAutoFit/>
          </a:bodyPr>
          <a:lstStyle/>
          <a:p>
            <a:pPr algn="ctr"/>
            <a:r>
              <a:rPr lang="en-US" sz="1400" dirty="0"/>
              <a:t>&lt;9</a:t>
            </a:r>
          </a:p>
        </p:txBody>
      </p:sp>
      <p:sp>
        <p:nvSpPr>
          <p:cNvPr id="3" name="TextBox 2"/>
          <p:cNvSpPr txBox="1"/>
          <p:nvPr/>
        </p:nvSpPr>
        <p:spPr>
          <a:xfrm>
            <a:off x="879232" y="4768750"/>
            <a:ext cx="2813539" cy="1600438"/>
          </a:xfrm>
          <a:prstGeom prst="rect">
            <a:avLst/>
          </a:prstGeom>
          <a:noFill/>
        </p:spPr>
        <p:txBody>
          <a:bodyPr wrap="square" rtlCol="0">
            <a:spAutoFit/>
          </a:bodyPr>
          <a:lstStyle/>
          <a:p>
            <a:r>
              <a:rPr lang="en-US" sz="4000" dirty="0">
                <a:solidFill>
                  <a:srgbClr val="FFFF00"/>
                </a:solidFill>
              </a:rPr>
              <a:t>&gt;10% </a:t>
            </a:r>
            <a:r>
              <a:rPr lang="en-US" sz="2000" dirty="0"/>
              <a:t>of Alaskan children  reported to OCS annually </a:t>
            </a:r>
          </a:p>
          <a:p>
            <a:endParaRPr lang="en-US" dirty="0"/>
          </a:p>
        </p:txBody>
      </p:sp>
      <p:sp>
        <p:nvSpPr>
          <p:cNvPr id="4" name="TextBox 3"/>
          <p:cNvSpPr txBox="1"/>
          <p:nvPr/>
        </p:nvSpPr>
        <p:spPr>
          <a:xfrm>
            <a:off x="4511027" y="4639396"/>
            <a:ext cx="3752193" cy="1631216"/>
          </a:xfrm>
          <a:prstGeom prst="rect">
            <a:avLst/>
          </a:prstGeom>
          <a:noFill/>
        </p:spPr>
        <p:txBody>
          <a:bodyPr wrap="square" rtlCol="0">
            <a:spAutoFit/>
          </a:bodyPr>
          <a:lstStyle/>
          <a:p>
            <a:r>
              <a:rPr lang="en-US" sz="4000" dirty="0">
                <a:solidFill>
                  <a:srgbClr val="FFFF00"/>
                </a:solidFill>
              </a:rPr>
              <a:t> 34% </a:t>
            </a:r>
            <a:r>
              <a:rPr lang="en-US" sz="2000" dirty="0"/>
              <a:t>of Alaskan adults report experiencing physical or sexual abuse, physical neglect, or emotional neglect as a child </a:t>
            </a:r>
          </a:p>
        </p:txBody>
      </p:sp>
    </p:spTree>
    <p:extLst>
      <p:ext uri="{BB962C8B-B14F-4D97-AF65-F5344CB8AC3E}">
        <p14:creationId xmlns:p14="http://schemas.microsoft.com/office/powerpoint/2010/main" val="326495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88518" y="248810"/>
            <a:ext cx="10772775" cy="1658198"/>
          </a:xfrm>
        </p:spPr>
        <p:txBody>
          <a:bodyPr>
            <a:noAutofit/>
          </a:bodyPr>
          <a:lstStyle/>
          <a:p>
            <a:r>
              <a:rPr lang="en-US" sz="4000" dirty="0">
                <a:solidFill>
                  <a:schemeClr val="tx1"/>
                </a:solidFill>
                <a:latin typeface="Calibri"/>
                <a:cs typeface="Calibri"/>
              </a:rPr>
              <a:t>Trauma impacts can start prior to birth</a:t>
            </a:r>
          </a:p>
        </p:txBody>
      </p:sp>
      <p:pic>
        <p:nvPicPr>
          <p:cNvPr id="4"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bwMode="auto">
          <a:xfrm>
            <a:off x="349415" y="1852551"/>
            <a:ext cx="5451224" cy="3591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sz="half" idx="2"/>
          </p:nvPr>
        </p:nvSpPr>
        <p:spPr>
          <a:xfrm>
            <a:off x="5834352" y="1791656"/>
            <a:ext cx="5993854" cy="3767328"/>
          </a:xfrm>
        </p:spPr>
        <p:txBody>
          <a:bodyPr>
            <a:noAutofit/>
          </a:bodyPr>
          <a:lstStyle/>
          <a:p>
            <a:pPr lvl="1">
              <a:buFont typeface="Arial" panose="020B0604020202020204" pitchFamily="34" charset="0"/>
              <a:buChar char="•"/>
            </a:pPr>
            <a:r>
              <a:rPr lang="en-US" sz="3200" dirty="0">
                <a:solidFill>
                  <a:schemeClr val="tx1"/>
                </a:solidFill>
              </a:rPr>
              <a:t>Prenatal exposures and experiences can impact both vulnerability AND resiliency</a:t>
            </a:r>
          </a:p>
          <a:p>
            <a:pPr lvl="1">
              <a:buFont typeface="Arial" panose="020B0604020202020204" pitchFamily="34" charset="0"/>
              <a:buChar char="•"/>
            </a:pPr>
            <a:r>
              <a:rPr lang="en-US" sz="3200" dirty="0">
                <a:solidFill>
                  <a:schemeClr val="tx1"/>
                </a:solidFill>
              </a:rPr>
              <a:t>Impacts on brain development AND genetics</a:t>
            </a:r>
          </a:p>
          <a:p>
            <a:pPr lvl="1">
              <a:buFont typeface="Arial" panose="020B0604020202020204" pitchFamily="34" charset="0"/>
              <a:buChar char="•"/>
            </a:pPr>
            <a:r>
              <a:rPr lang="en-US" sz="3200" dirty="0">
                <a:solidFill>
                  <a:schemeClr val="tx1"/>
                </a:solidFill>
              </a:rPr>
              <a:t>Examples: </a:t>
            </a:r>
          </a:p>
          <a:p>
            <a:pPr marL="547688" lvl="2" indent="-206375">
              <a:buFont typeface="Arial" panose="020B0604020202020204" pitchFamily="34" charset="0"/>
              <a:buChar char="•"/>
            </a:pPr>
            <a:r>
              <a:rPr lang="en-US" sz="3200" i="0" dirty="0">
                <a:solidFill>
                  <a:schemeClr val="tx1"/>
                </a:solidFill>
              </a:rPr>
              <a:t>FASD</a:t>
            </a:r>
          </a:p>
          <a:p>
            <a:pPr marL="547688" lvl="2" indent="-206375">
              <a:buFont typeface="Arial" panose="020B0604020202020204" pitchFamily="34" charset="0"/>
              <a:buChar char="•"/>
            </a:pPr>
            <a:r>
              <a:rPr lang="en-US" sz="3200" i="0" dirty="0">
                <a:solidFill>
                  <a:schemeClr val="tx1"/>
                </a:solidFill>
              </a:rPr>
              <a:t>Asthma hospitalization risk - epigenetics</a:t>
            </a:r>
          </a:p>
        </p:txBody>
      </p:sp>
    </p:spTree>
    <p:extLst>
      <p:ext uri="{BB962C8B-B14F-4D97-AF65-F5344CB8AC3E}">
        <p14:creationId xmlns:p14="http://schemas.microsoft.com/office/powerpoint/2010/main" val="1166649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41885"/>
            <a:ext cx="11434683" cy="1303457"/>
          </a:xfrm>
        </p:spPr>
        <p:txBody>
          <a:bodyPr/>
          <a:lstStyle/>
          <a:p>
            <a:r>
              <a:rPr lang="en-US" dirty="0"/>
              <a:t>What is epigenetics?</a:t>
            </a:r>
          </a:p>
        </p:txBody>
      </p:sp>
      <p:sp>
        <p:nvSpPr>
          <p:cNvPr id="3" name="Content Placeholder 2"/>
          <p:cNvSpPr>
            <a:spLocks noGrp="1"/>
          </p:cNvSpPr>
          <p:nvPr>
            <p:ph sz="half" idx="1"/>
          </p:nvPr>
        </p:nvSpPr>
        <p:spPr>
          <a:xfrm>
            <a:off x="-1" y="1474842"/>
            <a:ext cx="6740014" cy="5206179"/>
          </a:xfrm>
        </p:spPr>
        <p:txBody>
          <a:bodyPr>
            <a:noAutofit/>
          </a:bodyPr>
          <a:lstStyle/>
          <a:p>
            <a:pPr lvl="1">
              <a:buFont typeface="Arial" panose="020B0604020202020204" pitchFamily="34" charset="0"/>
              <a:buChar char="•"/>
            </a:pPr>
            <a:r>
              <a:rPr lang="en-US" sz="3200" dirty="0"/>
              <a:t>How our gene expression is influenced by our environment</a:t>
            </a:r>
          </a:p>
          <a:p>
            <a:pPr lvl="1">
              <a:buFont typeface="Arial" panose="020B0604020202020204" pitchFamily="34" charset="0"/>
              <a:buChar char="•"/>
            </a:pPr>
            <a:r>
              <a:rPr lang="en-US" sz="3200" dirty="0"/>
              <a:t>Genes are the blueprints that tell our body’s cells what to do</a:t>
            </a:r>
          </a:p>
          <a:p>
            <a:pPr lvl="1">
              <a:buFont typeface="Arial" panose="020B0604020202020204" pitchFamily="34" charset="0"/>
              <a:buChar char="•"/>
            </a:pPr>
            <a:r>
              <a:rPr lang="en-US" sz="3200" dirty="0"/>
              <a:t>Genes can be turned on or off</a:t>
            </a:r>
          </a:p>
          <a:p>
            <a:pPr lvl="1">
              <a:buFont typeface="Arial" panose="020B0604020202020204" pitchFamily="34" charset="0"/>
              <a:buChar char="•"/>
            </a:pPr>
            <a:r>
              <a:rPr lang="en-US" sz="3200" dirty="0"/>
              <a:t>Trauma &amp; </a:t>
            </a:r>
            <a:r>
              <a:rPr lang="en-US" sz="3200"/>
              <a:t>stress affect </a:t>
            </a:r>
            <a:r>
              <a:rPr lang="en-US" sz="3200" dirty="0"/>
              <a:t>gene expression</a:t>
            </a:r>
          </a:p>
          <a:p>
            <a:pPr lvl="1">
              <a:buFont typeface="Arial" panose="020B0604020202020204" pitchFamily="34" charset="0"/>
              <a:buChar char="•"/>
            </a:pPr>
            <a:r>
              <a:rPr lang="en-US" sz="3200" dirty="0"/>
              <a:t>Epigenetic changes can get passed along: intergenerational transmission</a:t>
            </a:r>
          </a:p>
        </p:txBody>
      </p:sp>
      <p:pic>
        <p:nvPicPr>
          <p:cNvPr id="5" name="Content Placeholder 4"/>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31603" r="7453"/>
          <a:stretch/>
        </p:blipFill>
        <p:spPr>
          <a:xfrm>
            <a:off x="6681021" y="1572204"/>
            <a:ext cx="5378779" cy="4414105"/>
          </a:xfrm>
        </p:spPr>
      </p:pic>
    </p:spTree>
    <p:extLst>
      <p:ext uri="{BB962C8B-B14F-4D97-AF65-F5344CB8AC3E}">
        <p14:creationId xmlns:p14="http://schemas.microsoft.com/office/powerpoint/2010/main" val="1147448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0" name="Flowchart: Process 149"/>
          <p:cNvSpPr/>
          <p:nvPr/>
        </p:nvSpPr>
        <p:spPr>
          <a:xfrm>
            <a:off x="6516548" y="3272006"/>
            <a:ext cx="5675453" cy="3587511"/>
          </a:xfrm>
          <a:prstGeom prst="flowChartProcess">
            <a:avLst/>
          </a:prstGeom>
          <a:solidFill>
            <a:srgbClr val="4A9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latin typeface="+mn-lt"/>
              </a:rPr>
              <a:t>New emerging data resources</a:t>
            </a:r>
          </a:p>
        </p:txBody>
      </p:sp>
      <p:sp>
        <p:nvSpPr>
          <p:cNvPr id="14" name="TextBox 13"/>
          <p:cNvSpPr txBox="1"/>
          <p:nvPr/>
        </p:nvSpPr>
        <p:spPr>
          <a:xfrm>
            <a:off x="691776" y="1982661"/>
            <a:ext cx="10770759" cy="954107"/>
          </a:xfrm>
          <a:prstGeom prst="rect">
            <a:avLst/>
          </a:prstGeom>
          <a:noFill/>
        </p:spPr>
        <p:txBody>
          <a:bodyPr wrap="square" rtlCol="0">
            <a:spAutoFit/>
          </a:bodyPr>
          <a:lstStyle/>
          <a:p>
            <a:pPr algn="ctr"/>
            <a:r>
              <a:rPr lang="en-US" sz="2800" dirty="0"/>
              <a:t>Moving beyond describing the issue from an adult perspective to documenting the health and development over the life course</a:t>
            </a:r>
          </a:p>
        </p:txBody>
      </p:sp>
      <p:cxnSp>
        <p:nvCxnSpPr>
          <p:cNvPr id="78" name="Straight Connector 77"/>
          <p:cNvCxnSpPr/>
          <p:nvPr/>
        </p:nvCxnSpPr>
        <p:spPr>
          <a:xfrm>
            <a:off x="643010" y="2936762"/>
            <a:ext cx="10819524" cy="0"/>
          </a:xfrm>
          <a:prstGeom prst="line">
            <a:avLst/>
          </a:prstGeom>
          <a:ln w="28575">
            <a:solidFill>
              <a:schemeClr val="accent5">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1186962" y="3270489"/>
            <a:ext cx="5428508" cy="707886"/>
          </a:xfrm>
          <a:prstGeom prst="rect">
            <a:avLst/>
          </a:prstGeom>
          <a:noFill/>
        </p:spPr>
        <p:txBody>
          <a:bodyPr wrap="square" rtlCol="0">
            <a:spAutoFit/>
          </a:bodyPr>
          <a:lstStyle/>
          <a:p>
            <a:r>
              <a:rPr lang="en-US" sz="2000" b="1" dirty="0"/>
              <a:t>Alaska Pregnancy Risk Assessment Monitoring System (Alaska PRAMS)</a:t>
            </a:r>
          </a:p>
        </p:txBody>
      </p:sp>
      <p:grpSp>
        <p:nvGrpSpPr>
          <p:cNvPr id="80" name="Group 79"/>
          <p:cNvGrpSpPr/>
          <p:nvPr/>
        </p:nvGrpSpPr>
        <p:grpSpPr>
          <a:xfrm>
            <a:off x="1976795" y="4331922"/>
            <a:ext cx="1646004" cy="509240"/>
            <a:chOff x="718213" y="2313949"/>
            <a:chExt cx="1476473" cy="536046"/>
          </a:xfrm>
        </p:grpSpPr>
        <p:grpSp>
          <p:nvGrpSpPr>
            <p:cNvPr id="81" name="Group 80"/>
            <p:cNvGrpSpPr/>
            <p:nvPr/>
          </p:nvGrpSpPr>
          <p:grpSpPr>
            <a:xfrm>
              <a:off x="718213" y="2313949"/>
              <a:ext cx="780826" cy="523444"/>
              <a:chOff x="718213" y="2313949"/>
              <a:chExt cx="780826" cy="523444"/>
            </a:xfrm>
          </p:grpSpPr>
          <p:sp>
            <p:nvSpPr>
              <p:cNvPr id="85" name="Rectangle 84"/>
              <p:cNvSpPr/>
              <p:nvPr/>
            </p:nvSpPr>
            <p:spPr>
              <a:xfrm>
                <a:off x="718213" y="2313949"/>
                <a:ext cx="780826" cy="523444"/>
              </a:xfrm>
              <a:prstGeom prst="rect">
                <a:avLst/>
              </a:prstGeom>
              <a:solidFill>
                <a:srgbClr val="D079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6" name="Picture 5" descr="C:\Users\jwparrish\AppData\Local\Microsoft\Windows\Temporary Internet Files\Content.IE5\NTJJJ4LO\simplemail[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459639"/>
                <a:ext cx="388452" cy="25166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2" name="Group 81"/>
            <p:cNvGrpSpPr/>
            <p:nvPr/>
          </p:nvGrpSpPr>
          <p:grpSpPr>
            <a:xfrm>
              <a:off x="1413860" y="2326551"/>
              <a:ext cx="780826" cy="523444"/>
              <a:chOff x="1639536" y="2358444"/>
              <a:chExt cx="780826" cy="523444"/>
            </a:xfrm>
          </p:grpSpPr>
          <p:sp>
            <p:nvSpPr>
              <p:cNvPr id="83" name="Oval 82"/>
              <p:cNvSpPr/>
              <p:nvPr/>
            </p:nvSpPr>
            <p:spPr>
              <a:xfrm>
                <a:off x="1639536" y="2358444"/>
                <a:ext cx="780826" cy="52344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Picture 6" descr="C:\Users\jwparrish\AppData\Local\Microsoft\Windows\Temporary Internet Files\Content.IE5\R0U94OXX\Phone_font_awesome.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59897" y="2431759"/>
                <a:ext cx="361087" cy="361087"/>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87" name="Group 86"/>
          <p:cNvGrpSpPr/>
          <p:nvPr/>
        </p:nvGrpSpPr>
        <p:grpSpPr>
          <a:xfrm>
            <a:off x="1973282" y="5097490"/>
            <a:ext cx="1649519" cy="525417"/>
            <a:chOff x="3023957" y="2299852"/>
            <a:chExt cx="1479627" cy="553075"/>
          </a:xfrm>
        </p:grpSpPr>
        <p:grpSp>
          <p:nvGrpSpPr>
            <p:cNvPr id="88" name="Group 87"/>
            <p:cNvGrpSpPr/>
            <p:nvPr/>
          </p:nvGrpSpPr>
          <p:grpSpPr>
            <a:xfrm>
              <a:off x="3722758" y="2299852"/>
              <a:ext cx="780826" cy="537541"/>
              <a:chOff x="3722758" y="2299852"/>
              <a:chExt cx="780826" cy="537541"/>
            </a:xfrm>
          </p:grpSpPr>
          <p:sp>
            <p:nvSpPr>
              <p:cNvPr id="92" name="Oval 91"/>
              <p:cNvSpPr/>
              <p:nvPr/>
            </p:nvSpPr>
            <p:spPr>
              <a:xfrm>
                <a:off x="3722758" y="2299852"/>
                <a:ext cx="780826" cy="523444"/>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3" name="Picture 2" descr="C:\Users\jwparrish\AppData\Local\Microsoft\Windows\Temporary Internet Files\Content.IE5\KD95UO6E\Mail-reply-all.svg[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55615" y="2322281"/>
                <a:ext cx="515112" cy="5151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9" name="Group 88"/>
            <p:cNvGrpSpPr/>
            <p:nvPr/>
          </p:nvGrpSpPr>
          <p:grpSpPr>
            <a:xfrm>
              <a:off x="3023957" y="2329483"/>
              <a:ext cx="780826" cy="523444"/>
              <a:chOff x="3023957" y="2329483"/>
              <a:chExt cx="780826" cy="523444"/>
            </a:xfrm>
          </p:grpSpPr>
          <p:sp>
            <p:nvSpPr>
              <p:cNvPr id="90" name="Rectangle 89"/>
              <p:cNvSpPr/>
              <p:nvPr/>
            </p:nvSpPr>
            <p:spPr>
              <a:xfrm>
                <a:off x="3023957" y="2329483"/>
                <a:ext cx="780826" cy="52344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1" name="Picture 4" descr="C:\Users\jwparrish\AppData\Local\Microsoft\Windows\Temporary Internet Files\Content.IE5\R0U94OXX\512px-Calendar_font_awesome.svg[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15534" y="2363568"/>
                <a:ext cx="403800" cy="403800"/>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94" name="Group 93"/>
          <p:cNvGrpSpPr/>
          <p:nvPr/>
        </p:nvGrpSpPr>
        <p:grpSpPr>
          <a:xfrm>
            <a:off x="1976693" y="5964860"/>
            <a:ext cx="870483" cy="497268"/>
            <a:chOff x="5169385" y="2318687"/>
            <a:chExt cx="780826" cy="523444"/>
          </a:xfrm>
        </p:grpSpPr>
        <p:sp>
          <p:nvSpPr>
            <p:cNvPr id="95" name="Rectangle 94"/>
            <p:cNvSpPr/>
            <p:nvPr/>
          </p:nvSpPr>
          <p:spPr>
            <a:xfrm>
              <a:off x="5169385" y="2318687"/>
              <a:ext cx="780826" cy="52344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6" name="Picture 8" descr="C:\Users\jwparrish\AppData\Local\Microsoft\Windows\Temporary Internet Files\Content.IE5\NTJJJ4LO\pregnant-woman[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89746" y="2341837"/>
              <a:ext cx="340105" cy="447261"/>
            </a:xfrm>
            <a:prstGeom prst="rect">
              <a:avLst/>
            </a:prstGeom>
            <a:noFill/>
            <a:extLst>
              <a:ext uri="{909E8E84-426E-40DD-AFC4-6F175D3DCCD1}">
                <a14:hiddenFill xmlns:a14="http://schemas.microsoft.com/office/drawing/2010/main">
                  <a:solidFill>
                    <a:srgbClr val="FFFFFF"/>
                  </a:solidFill>
                </a14:hiddenFill>
              </a:ext>
            </a:extLst>
          </p:spPr>
        </p:pic>
      </p:grpSp>
      <p:sp>
        <p:nvSpPr>
          <p:cNvPr id="97" name="TextBox 96"/>
          <p:cNvSpPr txBox="1"/>
          <p:nvPr/>
        </p:nvSpPr>
        <p:spPr>
          <a:xfrm>
            <a:off x="442161" y="4413078"/>
            <a:ext cx="1205655" cy="338554"/>
          </a:xfrm>
          <a:prstGeom prst="rect">
            <a:avLst/>
          </a:prstGeom>
          <a:noFill/>
        </p:spPr>
        <p:txBody>
          <a:bodyPr wrap="square" rtlCol="0">
            <a:spAutoFit/>
          </a:bodyPr>
          <a:lstStyle/>
          <a:p>
            <a:pPr algn="r"/>
            <a:r>
              <a:rPr lang="en-US" sz="1600" dirty="0"/>
              <a:t>Follow-up</a:t>
            </a:r>
          </a:p>
        </p:txBody>
      </p:sp>
      <p:sp>
        <p:nvSpPr>
          <p:cNvPr id="98" name="TextBox 97"/>
          <p:cNvSpPr txBox="1"/>
          <p:nvPr/>
        </p:nvSpPr>
        <p:spPr>
          <a:xfrm>
            <a:off x="304279" y="5040301"/>
            <a:ext cx="1481412" cy="584775"/>
          </a:xfrm>
          <a:prstGeom prst="rect">
            <a:avLst/>
          </a:prstGeom>
          <a:noFill/>
        </p:spPr>
        <p:txBody>
          <a:bodyPr wrap="square" rtlCol="0">
            <a:spAutoFit/>
          </a:bodyPr>
          <a:lstStyle/>
          <a:p>
            <a:pPr algn="r"/>
            <a:r>
              <a:rPr lang="en-US" sz="1600" dirty="0"/>
              <a:t>Administration and response</a:t>
            </a:r>
          </a:p>
        </p:txBody>
      </p:sp>
      <p:sp>
        <p:nvSpPr>
          <p:cNvPr id="99" name="TextBox 98"/>
          <p:cNvSpPr txBox="1"/>
          <p:nvPr/>
        </p:nvSpPr>
        <p:spPr>
          <a:xfrm>
            <a:off x="162709" y="5932243"/>
            <a:ext cx="1583919" cy="584775"/>
          </a:xfrm>
          <a:prstGeom prst="rect">
            <a:avLst/>
          </a:prstGeom>
          <a:noFill/>
        </p:spPr>
        <p:txBody>
          <a:bodyPr wrap="square" rtlCol="0">
            <a:spAutoFit/>
          </a:bodyPr>
          <a:lstStyle/>
          <a:p>
            <a:pPr algn="r"/>
            <a:r>
              <a:rPr lang="en-US" sz="1600" dirty="0"/>
              <a:t>Maternal experiences</a:t>
            </a:r>
          </a:p>
        </p:txBody>
      </p:sp>
      <p:pic>
        <p:nvPicPr>
          <p:cNvPr id="101" name="Picture 6" descr="C:\Users\jwparrish\AppData\Local\Microsoft\Windows\Temporary Internet Files\Content.IE5\KD95UO6E\sign-here[1].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20488" y="4883316"/>
            <a:ext cx="502201" cy="447465"/>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15" descr="C:\Users\jwparrish\AppData\Local\Microsoft\Windows\Temporary Internet Files\Content.IE5\NTJJJ4LO\600px-Star_of_life2.svg[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565601" y="4758767"/>
            <a:ext cx="348283" cy="348283"/>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9" descr="C:\Users\jwparrish\AppData\Local\Microsoft\Windows\Temporary Internet Files\Content.IE5\R0U94OXX\memo-pictogram[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109373" y="4371989"/>
            <a:ext cx="41148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12" descr="C:\Users\jwparrish\AppData\Local\Microsoft\Windows\Temporary Internet Files\Content.IE5\NTJJJ4LO\Nuvola_filesystems_server[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535365" y="4701137"/>
            <a:ext cx="563880" cy="563880"/>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22" descr="C:\Users\jwparrish\AppData\Local\Microsoft\Windows\Temporary Internet Files\Content.IE5\IHILISUW\medical-symbol[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106717" y="5107044"/>
            <a:ext cx="347091" cy="344488"/>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23" descr="C:\Users\jwparrish\AppData\Local\Microsoft\Windows\Temporary Internet Files\Content.IE5\KD95UO6E\Scale_of_justice_2_new[1].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186729" y="5995478"/>
            <a:ext cx="351939" cy="354104"/>
          </a:xfrm>
          <a:prstGeom prst="rect">
            <a:avLst/>
          </a:prstGeom>
          <a:noFill/>
          <a:extLst>
            <a:ext uri="{909E8E84-426E-40DD-AFC4-6F175D3DCCD1}">
              <a14:hiddenFill xmlns:a14="http://schemas.microsoft.com/office/drawing/2010/main">
                <a:solidFill>
                  <a:srgbClr val="FFFFFF"/>
                </a:solidFill>
              </a14:hiddenFill>
            </a:ext>
          </a:extLst>
        </p:spPr>
      </p:pic>
      <p:sp>
        <p:nvSpPr>
          <p:cNvPr id="107" name="File"/>
          <p:cNvSpPr>
            <a:spLocks noEditPoints="1" noChangeArrowheads="1"/>
          </p:cNvSpPr>
          <p:nvPr/>
        </p:nvSpPr>
        <p:spPr bwMode="auto">
          <a:xfrm>
            <a:off x="8293657" y="5577659"/>
            <a:ext cx="354711" cy="275845"/>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109" name="TextBox 108"/>
          <p:cNvSpPr txBox="1"/>
          <p:nvPr/>
        </p:nvSpPr>
        <p:spPr>
          <a:xfrm>
            <a:off x="8115428" y="4136694"/>
            <a:ext cx="1023717" cy="307777"/>
          </a:xfrm>
          <a:prstGeom prst="rect">
            <a:avLst/>
          </a:prstGeom>
          <a:noFill/>
        </p:spPr>
        <p:txBody>
          <a:bodyPr wrap="square" rtlCol="0">
            <a:spAutoFit/>
          </a:bodyPr>
          <a:lstStyle/>
          <a:p>
            <a:pPr algn="r"/>
            <a:r>
              <a:rPr lang="en-US" sz="1400" dirty="0"/>
              <a:t>Survey</a:t>
            </a:r>
          </a:p>
        </p:txBody>
      </p:sp>
      <p:sp>
        <p:nvSpPr>
          <p:cNvPr id="110" name="TextBox 109"/>
          <p:cNvSpPr txBox="1"/>
          <p:nvPr/>
        </p:nvSpPr>
        <p:spPr>
          <a:xfrm>
            <a:off x="7373493" y="4547251"/>
            <a:ext cx="1411459" cy="307777"/>
          </a:xfrm>
          <a:prstGeom prst="rect">
            <a:avLst/>
          </a:prstGeom>
          <a:noFill/>
        </p:spPr>
        <p:txBody>
          <a:bodyPr wrap="square" rtlCol="0">
            <a:spAutoFit/>
          </a:bodyPr>
          <a:lstStyle/>
          <a:p>
            <a:pPr algn="r"/>
            <a:r>
              <a:rPr lang="en-US" sz="1400" dirty="0"/>
              <a:t>Administrative</a:t>
            </a:r>
          </a:p>
        </p:txBody>
      </p:sp>
      <p:sp>
        <p:nvSpPr>
          <p:cNvPr id="111" name="TextBox 110"/>
          <p:cNvSpPr txBox="1"/>
          <p:nvPr/>
        </p:nvSpPr>
        <p:spPr>
          <a:xfrm>
            <a:off x="7067032" y="5050822"/>
            <a:ext cx="1023717" cy="307777"/>
          </a:xfrm>
          <a:prstGeom prst="rect">
            <a:avLst/>
          </a:prstGeom>
          <a:noFill/>
        </p:spPr>
        <p:txBody>
          <a:bodyPr wrap="square" rtlCol="0">
            <a:spAutoFit/>
          </a:bodyPr>
          <a:lstStyle/>
          <a:p>
            <a:pPr algn="r"/>
            <a:r>
              <a:rPr lang="en-US" sz="1400" dirty="0"/>
              <a:t>Medical</a:t>
            </a:r>
          </a:p>
        </p:txBody>
      </p:sp>
      <p:sp>
        <p:nvSpPr>
          <p:cNvPr id="112" name="TextBox 111"/>
          <p:cNvSpPr txBox="1"/>
          <p:nvPr/>
        </p:nvSpPr>
        <p:spPr>
          <a:xfrm>
            <a:off x="9732429" y="4494104"/>
            <a:ext cx="671119" cy="307777"/>
          </a:xfrm>
          <a:prstGeom prst="rect">
            <a:avLst/>
          </a:prstGeom>
          <a:noFill/>
        </p:spPr>
        <p:txBody>
          <a:bodyPr wrap="square" rtlCol="0">
            <a:spAutoFit/>
          </a:bodyPr>
          <a:lstStyle/>
          <a:p>
            <a:r>
              <a:rPr lang="en-US" sz="1400" dirty="0"/>
              <a:t>EMS</a:t>
            </a:r>
          </a:p>
        </p:txBody>
      </p:sp>
      <p:sp>
        <p:nvSpPr>
          <p:cNvPr id="113" name="TextBox 112"/>
          <p:cNvSpPr txBox="1"/>
          <p:nvPr/>
        </p:nvSpPr>
        <p:spPr>
          <a:xfrm>
            <a:off x="9997932" y="5211826"/>
            <a:ext cx="1193413" cy="307777"/>
          </a:xfrm>
          <a:prstGeom prst="rect">
            <a:avLst/>
          </a:prstGeom>
          <a:noFill/>
        </p:spPr>
        <p:txBody>
          <a:bodyPr wrap="square" rtlCol="0">
            <a:spAutoFit/>
          </a:bodyPr>
          <a:lstStyle/>
          <a:p>
            <a:pPr algn="r"/>
            <a:r>
              <a:rPr lang="en-US" sz="1400" dirty="0"/>
              <a:t>Other records</a:t>
            </a:r>
          </a:p>
        </p:txBody>
      </p:sp>
      <p:sp>
        <p:nvSpPr>
          <p:cNvPr id="114" name="TextBox 113"/>
          <p:cNvSpPr txBox="1"/>
          <p:nvPr/>
        </p:nvSpPr>
        <p:spPr>
          <a:xfrm>
            <a:off x="8201231" y="6213500"/>
            <a:ext cx="1023717" cy="307777"/>
          </a:xfrm>
          <a:prstGeom prst="rect">
            <a:avLst/>
          </a:prstGeom>
          <a:noFill/>
        </p:spPr>
        <p:txBody>
          <a:bodyPr wrap="square" rtlCol="0">
            <a:spAutoFit/>
          </a:bodyPr>
          <a:lstStyle/>
          <a:p>
            <a:pPr algn="r"/>
            <a:r>
              <a:rPr lang="en-US" sz="1400" dirty="0"/>
              <a:t>Legal</a:t>
            </a:r>
          </a:p>
        </p:txBody>
      </p:sp>
      <p:cxnSp>
        <p:nvCxnSpPr>
          <p:cNvPr id="115" name="Curved Connector 114"/>
          <p:cNvCxnSpPr>
            <a:endCxn id="103" idx="2"/>
          </p:cNvCxnSpPr>
          <p:nvPr/>
        </p:nvCxnSpPr>
        <p:spPr>
          <a:xfrm rot="5400000" flipH="1" flipV="1">
            <a:off x="8843298" y="5044242"/>
            <a:ext cx="686869" cy="256771"/>
          </a:xfrm>
          <a:prstGeom prst="curved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Curved Connector 115"/>
          <p:cNvCxnSpPr>
            <a:endCxn id="104" idx="2"/>
          </p:cNvCxnSpPr>
          <p:nvPr/>
        </p:nvCxnSpPr>
        <p:spPr>
          <a:xfrm rot="16200000" flipV="1">
            <a:off x="8802380" y="5279945"/>
            <a:ext cx="256270" cy="226420"/>
          </a:xfrm>
          <a:prstGeom prst="curvedConnector3">
            <a:avLst>
              <a:gd name="adj1" fmla="val 3513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Curved Connector 116"/>
          <p:cNvCxnSpPr>
            <a:endCxn id="105" idx="3"/>
          </p:cNvCxnSpPr>
          <p:nvPr/>
        </p:nvCxnSpPr>
        <p:spPr>
          <a:xfrm rot="10800000">
            <a:off x="8453807" y="5279295"/>
            <a:ext cx="604536" cy="246499"/>
          </a:xfrm>
          <a:prstGeom prst="curved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Curved Connector 117"/>
          <p:cNvCxnSpPr>
            <a:stCxn id="102" idx="2"/>
          </p:cNvCxnSpPr>
          <p:nvPr/>
        </p:nvCxnSpPr>
        <p:spPr>
          <a:xfrm rot="5400000">
            <a:off x="9194536" y="4970856"/>
            <a:ext cx="409014" cy="681397"/>
          </a:xfrm>
          <a:prstGeom prst="curved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Curved Connector 118"/>
          <p:cNvCxnSpPr/>
          <p:nvPr/>
        </p:nvCxnSpPr>
        <p:spPr>
          <a:xfrm rot="10800000" flipV="1">
            <a:off x="8649573" y="5516065"/>
            <a:ext cx="409979" cy="189787"/>
          </a:xfrm>
          <a:prstGeom prst="curved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Curved Connector 119"/>
          <p:cNvCxnSpPr>
            <a:endCxn id="106" idx="0"/>
          </p:cNvCxnSpPr>
          <p:nvPr/>
        </p:nvCxnSpPr>
        <p:spPr>
          <a:xfrm rot="16200000" flipH="1">
            <a:off x="8975681" y="5608464"/>
            <a:ext cx="469687" cy="304351"/>
          </a:xfrm>
          <a:prstGeom prst="curved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1" name="Picture 28" descr="C:\Users\jwparrish\AppData\Local\Microsoft\Windows\Temporary Internet Files\Content.IE5\R0U94OXX\sheriffstar[1].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594341" y="5557435"/>
            <a:ext cx="365171" cy="348282"/>
          </a:xfrm>
          <a:prstGeom prst="rect">
            <a:avLst/>
          </a:prstGeom>
          <a:noFill/>
          <a:extLst>
            <a:ext uri="{909E8E84-426E-40DD-AFC4-6F175D3DCCD1}">
              <a14:hiddenFill xmlns:a14="http://schemas.microsoft.com/office/drawing/2010/main">
                <a:solidFill>
                  <a:srgbClr val="FFFFFF"/>
                </a:solidFill>
              </a14:hiddenFill>
            </a:ext>
          </a:extLst>
        </p:spPr>
      </p:pic>
      <p:cxnSp>
        <p:nvCxnSpPr>
          <p:cNvPr id="122" name="Curved Connector 121"/>
          <p:cNvCxnSpPr>
            <a:endCxn id="121" idx="1"/>
          </p:cNvCxnSpPr>
          <p:nvPr/>
        </p:nvCxnSpPr>
        <p:spPr>
          <a:xfrm>
            <a:off x="9043725" y="5533841"/>
            <a:ext cx="550616" cy="197741"/>
          </a:xfrm>
          <a:prstGeom prst="curved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TextBox 122"/>
          <p:cNvSpPr txBox="1"/>
          <p:nvPr/>
        </p:nvSpPr>
        <p:spPr>
          <a:xfrm>
            <a:off x="9796731" y="5841592"/>
            <a:ext cx="1459424" cy="307777"/>
          </a:xfrm>
          <a:prstGeom prst="rect">
            <a:avLst/>
          </a:prstGeom>
          <a:noFill/>
        </p:spPr>
        <p:txBody>
          <a:bodyPr wrap="square" rtlCol="0">
            <a:spAutoFit/>
          </a:bodyPr>
          <a:lstStyle/>
          <a:p>
            <a:r>
              <a:rPr lang="en-US" sz="1400" dirty="0"/>
              <a:t>Law enforcement</a:t>
            </a:r>
          </a:p>
        </p:txBody>
      </p:sp>
      <p:sp>
        <p:nvSpPr>
          <p:cNvPr id="124" name="TextBox 123"/>
          <p:cNvSpPr txBox="1"/>
          <p:nvPr/>
        </p:nvSpPr>
        <p:spPr>
          <a:xfrm>
            <a:off x="7130216" y="5905717"/>
            <a:ext cx="1874823" cy="523220"/>
          </a:xfrm>
          <a:prstGeom prst="rect">
            <a:avLst/>
          </a:prstGeom>
          <a:noFill/>
        </p:spPr>
        <p:txBody>
          <a:bodyPr wrap="square" rtlCol="0">
            <a:spAutoFit/>
          </a:bodyPr>
          <a:lstStyle/>
          <a:p>
            <a:pPr algn="r"/>
            <a:r>
              <a:rPr lang="en-US" sz="1400" dirty="0"/>
              <a:t>Child Protection reports</a:t>
            </a:r>
          </a:p>
        </p:txBody>
      </p:sp>
      <p:pic>
        <p:nvPicPr>
          <p:cNvPr id="125" name="Picture 35" descr="C:\Users\jwparrish\AppData\Local\Microsoft\Windows\Temporary Internet Files\Content.IE5\R0U94OXX\folders[1].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988893" y="4932902"/>
            <a:ext cx="395075" cy="395074"/>
          </a:xfrm>
          <a:prstGeom prst="rect">
            <a:avLst/>
          </a:prstGeom>
          <a:noFill/>
          <a:extLst>
            <a:ext uri="{909E8E84-426E-40DD-AFC4-6F175D3DCCD1}">
              <a14:hiddenFill xmlns:a14="http://schemas.microsoft.com/office/drawing/2010/main">
                <a:solidFill>
                  <a:srgbClr val="FFFFFF"/>
                </a:solidFill>
              </a14:hiddenFill>
            </a:ext>
          </a:extLst>
        </p:spPr>
      </p:pic>
      <p:pic>
        <p:nvPicPr>
          <p:cNvPr id="131"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flipH="1">
            <a:off x="4533117" y="5125487"/>
            <a:ext cx="2008467" cy="767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39" name="Curved Connector 138"/>
          <p:cNvCxnSpPr>
            <a:stCxn id="125" idx="1"/>
          </p:cNvCxnSpPr>
          <p:nvPr/>
        </p:nvCxnSpPr>
        <p:spPr>
          <a:xfrm rot="10800000" flipV="1">
            <a:off x="9061667" y="5130444"/>
            <a:ext cx="927228" cy="399997"/>
          </a:xfrm>
          <a:prstGeom prst="curvedConnector3">
            <a:avLst>
              <a:gd name="adj1" fmla="val 25894"/>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Flowchart: Process 128"/>
          <p:cNvSpPr/>
          <p:nvPr/>
        </p:nvSpPr>
        <p:spPr>
          <a:xfrm>
            <a:off x="4801485" y="4758761"/>
            <a:ext cx="1471731" cy="348282"/>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2009:2011 </a:t>
            </a:r>
          </a:p>
        </p:txBody>
      </p:sp>
      <p:sp>
        <p:nvSpPr>
          <p:cNvPr id="153" name="TextBox 152"/>
          <p:cNvSpPr txBox="1"/>
          <p:nvPr/>
        </p:nvSpPr>
        <p:spPr>
          <a:xfrm>
            <a:off x="7189125" y="3276001"/>
            <a:ext cx="4330303" cy="707886"/>
          </a:xfrm>
          <a:prstGeom prst="rect">
            <a:avLst/>
          </a:prstGeom>
          <a:noFill/>
        </p:spPr>
        <p:txBody>
          <a:bodyPr wrap="square" rtlCol="0">
            <a:spAutoFit/>
          </a:bodyPr>
          <a:lstStyle/>
          <a:p>
            <a:pPr algn="ctr"/>
            <a:r>
              <a:rPr lang="en-US" sz="2000" b="1" dirty="0"/>
              <a:t>Alaska Longitudinal Child Abuse and Neglect Linkage Project (ALCANLink)</a:t>
            </a:r>
          </a:p>
        </p:txBody>
      </p:sp>
      <p:cxnSp>
        <p:nvCxnSpPr>
          <p:cNvPr id="158" name="Straight Connector 157"/>
          <p:cNvCxnSpPr/>
          <p:nvPr/>
        </p:nvCxnSpPr>
        <p:spPr>
          <a:xfrm flipH="1">
            <a:off x="9043727" y="5531971"/>
            <a:ext cx="2765884" cy="0"/>
          </a:xfrm>
          <a:prstGeom prst="line">
            <a:avLst/>
          </a:prstGeom>
          <a:ln w="28575">
            <a:solidFill>
              <a:schemeClr val="tx1"/>
            </a:solidFill>
            <a:headEnd type="stealth" w="lg" len="lg"/>
            <a:tailEnd type="none" w="med" len="med"/>
          </a:ln>
        </p:spPr>
        <p:style>
          <a:lnRef idx="1">
            <a:schemeClr val="accent1"/>
          </a:lnRef>
          <a:fillRef idx="0">
            <a:schemeClr val="accent1"/>
          </a:fillRef>
          <a:effectRef idx="0">
            <a:schemeClr val="accent1"/>
          </a:effectRef>
          <a:fontRef idx="minor">
            <a:schemeClr val="tx1"/>
          </a:fontRef>
        </p:style>
      </p:cxnSp>
      <p:sp>
        <p:nvSpPr>
          <p:cNvPr id="164" name="TextBox 163"/>
          <p:cNvSpPr txBox="1"/>
          <p:nvPr/>
        </p:nvSpPr>
        <p:spPr>
          <a:xfrm>
            <a:off x="6555176" y="5247525"/>
            <a:ext cx="1023717" cy="523220"/>
          </a:xfrm>
          <a:prstGeom prst="rect">
            <a:avLst/>
          </a:prstGeom>
          <a:noFill/>
        </p:spPr>
        <p:txBody>
          <a:bodyPr wrap="square" rtlCol="0">
            <a:spAutoFit/>
          </a:bodyPr>
          <a:lstStyle/>
          <a:p>
            <a:r>
              <a:rPr lang="en-US" sz="1400" dirty="0">
                <a:solidFill>
                  <a:srgbClr val="DBD257"/>
                </a:solidFill>
              </a:rPr>
              <a:t>Annual Linkages</a:t>
            </a:r>
          </a:p>
        </p:txBody>
      </p:sp>
      <p:cxnSp>
        <p:nvCxnSpPr>
          <p:cNvPr id="183" name="Straight Connector 182"/>
          <p:cNvCxnSpPr/>
          <p:nvPr/>
        </p:nvCxnSpPr>
        <p:spPr>
          <a:xfrm flipH="1" flipV="1">
            <a:off x="6342928" y="5531971"/>
            <a:ext cx="2718736" cy="3518"/>
          </a:xfrm>
          <a:prstGeom prst="line">
            <a:avLst/>
          </a:prstGeom>
          <a:ln w="28575">
            <a:solidFill>
              <a:schemeClr val="tx1"/>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190" name="Elbow Connector 189"/>
          <p:cNvCxnSpPr>
            <a:stCxn id="95" idx="3"/>
            <a:endCxn id="129" idx="1"/>
          </p:cNvCxnSpPr>
          <p:nvPr/>
        </p:nvCxnSpPr>
        <p:spPr>
          <a:xfrm flipV="1">
            <a:off x="2847176" y="4932902"/>
            <a:ext cx="1954309" cy="1280592"/>
          </a:xfrm>
          <a:prstGeom prst="bentConnector3">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60" name="Picture 2" descr="C:\Users\jwparrish\AppData\Local\Microsoft\Windows\Temporary Internet Files\Content.Outlook\1AXMCYBU\PRAMS Ph6 cover.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43007" y="3054621"/>
            <a:ext cx="843959" cy="1082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220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42159" y="363073"/>
            <a:ext cx="10774133" cy="858887"/>
          </a:xfrm>
        </p:spPr>
        <p:txBody>
          <a:bodyPr>
            <a:noAutofit/>
          </a:bodyPr>
          <a:lstStyle/>
          <a:p>
            <a:r>
              <a:rPr lang="en-US" dirty="0">
                <a:latin typeface="Futura Medium (Headings)"/>
              </a:rPr>
              <a:t>Pre-birth household dysfunction to predict ACE Score</a:t>
            </a:r>
          </a:p>
        </p:txBody>
      </p:sp>
      <p:cxnSp>
        <p:nvCxnSpPr>
          <p:cNvPr id="40" name="Straight Connector 39"/>
          <p:cNvCxnSpPr>
            <a:cxnSpLocks/>
          </p:cNvCxnSpPr>
          <p:nvPr/>
        </p:nvCxnSpPr>
        <p:spPr>
          <a:xfrm>
            <a:off x="5381029" y="4341656"/>
            <a:ext cx="2579" cy="833658"/>
          </a:xfrm>
          <a:prstGeom prst="line">
            <a:avLst/>
          </a:prstGeom>
          <a:ln w="28575">
            <a:solidFill>
              <a:srgbClr val="FA5E11"/>
            </a:solidFill>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1999" b="9997"/>
          <a:stretch/>
        </p:blipFill>
        <p:spPr bwMode="auto">
          <a:xfrm>
            <a:off x="7703150" y="1708491"/>
            <a:ext cx="1942561" cy="2935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9584" b="8294"/>
          <a:stretch/>
        </p:blipFill>
        <p:spPr bwMode="auto">
          <a:xfrm>
            <a:off x="5620948" y="1708491"/>
            <a:ext cx="2009207" cy="2935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282989" y="4848635"/>
            <a:ext cx="5337955" cy="954107"/>
          </a:xfrm>
          <a:prstGeom prst="rect">
            <a:avLst/>
          </a:prstGeom>
          <a:noFill/>
        </p:spPr>
        <p:txBody>
          <a:bodyPr wrap="square" rtlCol="0">
            <a:spAutoFit/>
          </a:bodyPr>
          <a:lstStyle/>
          <a:p>
            <a:r>
              <a:rPr lang="en-US" sz="2800" dirty="0">
                <a:latin typeface="Futura Medium (Headings)"/>
              </a:rPr>
              <a:t>Dysfunction during the 12 months prior to birth/pregnancy</a:t>
            </a:r>
          </a:p>
        </p:txBody>
      </p:sp>
      <p:sp>
        <p:nvSpPr>
          <p:cNvPr id="20" name="TextBox 19"/>
          <p:cNvSpPr txBox="1"/>
          <p:nvPr/>
        </p:nvSpPr>
        <p:spPr>
          <a:xfrm>
            <a:off x="5930153" y="4860828"/>
            <a:ext cx="5916704" cy="584775"/>
          </a:xfrm>
          <a:prstGeom prst="rect">
            <a:avLst/>
          </a:prstGeom>
          <a:noFill/>
        </p:spPr>
        <p:txBody>
          <a:bodyPr wrap="square" rtlCol="0">
            <a:spAutoFit/>
          </a:bodyPr>
          <a:lstStyle/>
          <a:p>
            <a:r>
              <a:rPr lang="en-US" sz="3200" dirty="0">
                <a:latin typeface="Futura Medium (Headings)"/>
              </a:rPr>
              <a:t>ACE score before age 3 years</a:t>
            </a:r>
          </a:p>
        </p:txBody>
      </p:sp>
      <p:cxnSp>
        <p:nvCxnSpPr>
          <p:cNvPr id="35" name="Straight Arrow Connector 34"/>
          <p:cNvCxnSpPr>
            <a:cxnSpLocks/>
          </p:cNvCxnSpPr>
          <p:nvPr/>
        </p:nvCxnSpPr>
        <p:spPr>
          <a:xfrm>
            <a:off x="1568824" y="4758485"/>
            <a:ext cx="8722659" cy="0"/>
          </a:xfrm>
          <a:prstGeom prst="straightConnector1">
            <a:avLst/>
          </a:prstGeom>
          <a:ln w="57150">
            <a:solidFill>
              <a:srgbClr val="FA5E11"/>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1999" b="9997"/>
          <a:stretch/>
        </p:blipFill>
        <p:spPr bwMode="auto">
          <a:xfrm>
            <a:off x="1769612" y="1600440"/>
            <a:ext cx="1942561" cy="2935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2914951" y="3702906"/>
            <a:ext cx="555812" cy="564777"/>
          </a:xfrm>
          <a:prstGeom prst="ellipse">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2">
                    <a:lumMod val="75000"/>
                  </a:schemeClr>
                </a:solidFill>
              </a:rPr>
              <a:t>$</a:t>
            </a:r>
          </a:p>
        </p:txBody>
      </p:sp>
      <p:sp>
        <p:nvSpPr>
          <p:cNvPr id="6" name="Rectangle 5"/>
          <p:cNvSpPr/>
          <p:nvPr/>
        </p:nvSpPr>
        <p:spPr>
          <a:xfrm>
            <a:off x="2896133" y="4293207"/>
            <a:ext cx="564578" cy="230832"/>
          </a:xfrm>
          <a:prstGeom prst="rect">
            <a:avLst/>
          </a:prstGeom>
          <a:noFill/>
        </p:spPr>
        <p:txBody>
          <a:bodyPr wrap="none" lIns="91440" tIns="45720" rIns="91440" bIns="45720">
            <a:spAutoFit/>
          </a:bodyPr>
          <a:lstStyle/>
          <a:p>
            <a:pPr algn="ctr"/>
            <a:r>
              <a:rPr lang="en-US" sz="900" cap="none" spc="0" dirty="0">
                <a:ln w="0"/>
                <a:solidFill>
                  <a:schemeClr val="accent2">
                    <a:lumMod val="75000"/>
                  </a:schemeClr>
                </a:solidFill>
                <a:latin typeface="Arial Narrow" panose="020B0606020202030204" pitchFamily="34" charset="0"/>
              </a:rPr>
              <a:t>Financial</a:t>
            </a:r>
          </a:p>
        </p:txBody>
      </p:sp>
      <p:sp>
        <p:nvSpPr>
          <p:cNvPr id="17" name="Oval 16"/>
          <p:cNvSpPr/>
          <p:nvPr/>
        </p:nvSpPr>
        <p:spPr>
          <a:xfrm>
            <a:off x="8828319" y="3823744"/>
            <a:ext cx="555812" cy="564777"/>
          </a:xfrm>
          <a:prstGeom prst="ellipse">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2">
                    <a:lumMod val="75000"/>
                  </a:schemeClr>
                </a:solidFill>
              </a:rPr>
              <a:t>$</a:t>
            </a:r>
          </a:p>
        </p:txBody>
      </p:sp>
      <p:sp>
        <p:nvSpPr>
          <p:cNvPr id="21" name="Rectangle 20"/>
          <p:cNvSpPr/>
          <p:nvPr/>
        </p:nvSpPr>
        <p:spPr>
          <a:xfrm>
            <a:off x="8819551" y="4407760"/>
            <a:ext cx="564578" cy="230832"/>
          </a:xfrm>
          <a:prstGeom prst="rect">
            <a:avLst/>
          </a:prstGeom>
          <a:noFill/>
        </p:spPr>
        <p:txBody>
          <a:bodyPr wrap="none" lIns="91440" tIns="45720" rIns="91440" bIns="45720">
            <a:spAutoFit/>
          </a:bodyPr>
          <a:lstStyle/>
          <a:p>
            <a:pPr algn="ctr"/>
            <a:r>
              <a:rPr lang="en-US" sz="900" cap="none" spc="0" dirty="0">
                <a:ln w="0"/>
                <a:solidFill>
                  <a:schemeClr val="accent2">
                    <a:lumMod val="75000"/>
                  </a:schemeClr>
                </a:solidFill>
                <a:latin typeface="Arial Narrow" panose="020B0606020202030204" pitchFamily="34" charset="0"/>
              </a:rPr>
              <a:t>Financial</a:t>
            </a:r>
          </a:p>
        </p:txBody>
      </p:sp>
      <p:cxnSp>
        <p:nvCxnSpPr>
          <p:cNvPr id="8" name="Straight Connector 7"/>
          <p:cNvCxnSpPr/>
          <p:nvPr/>
        </p:nvCxnSpPr>
        <p:spPr>
          <a:xfrm flipV="1">
            <a:off x="2896136" y="3648636"/>
            <a:ext cx="644925" cy="4830"/>
          </a:xfrm>
          <a:prstGeom prst="line">
            <a:avLst/>
          </a:prstGeom>
          <a:ln>
            <a:solidFill>
              <a:srgbClr val="D46C2C"/>
            </a:solidFill>
          </a:ln>
        </p:spPr>
        <p:style>
          <a:lnRef idx="1">
            <a:schemeClr val="accent3"/>
          </a:lnRef>
          <a:fillRef idx="0">
            <a:schemeClr val="accent3"/>
          </a:fillRef>
          <a:effectRef idx="0">
            <a:schemeClr val="accent3"/>
          </a:effectRef>
          <a:fontRef idx="minor">
            <a:schemeClr val="tx1"/>
          </a:fontRef>
        </p:style>
      </p:cxnSp>
      <p:cxnSp>
        <p:nvCxnSpPr>
          <p:cNvPr id="22" name="Straight Connector 21"/>
          <p:cNvCxnSpPr/>
          <p:nvPr/>
        </p:nvCxnSpPr>
        <p:spPr>
          <a:xfrm flipV="1">
            <a:off x="8828320" y="3763807"/>
            <a:ext cx="644925" cy="4830"/>
          </a:xfrm>
          <a:prstGeom prst="line">
            <a:avLst/>
          </a:prstGeom>
          <a:ln>
            <a:solidFill>
              <a:srgbClr val="D46C2C"/>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530066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859657" y="402321"/>
            <a:ext cx="10528011" cy="954107"/>
          </a:xfrm>
          <a:prstGeom prst="rect">
            <a:avLst/>
          </a:prstGeom>
          <a:noFill/>
        </p:spPr>
        <p:txBody>
          <a:bodyPr wrap="square" rtlCol="0">
            <a:spAutoFit/>
          </a:bodyPr>
          <a:lstStyle/>
          <a:p>
            <a:r>
              <a:rPr lang="en-US" sz="2800" b="1" dirty="0"/>
              <a:t>PRAMS questions used to measure pre-birth household dysfunction ACEs</a:t>
            </a:r>
          </a:p>
        </p:txBody>
      </p:sp>
      <p:pic>
        <p:nvPicPr>
          <p:cNvPr id="7" name="Picture 6" descr="DHSS-Logo-BLACK">
            <a:extLst>
              <a:ext uri="{FF2B5EF4-FFF2-40B4-BE49-F238E27FC236}">
                <a16:creationId xmlns:a16="http://schemas.microsoft.com/office/drawing/2014/main" id="{8FA9F30B-DB7C-4980-AD3F-E8664E43A7A1}"/>
              </a:ext>
            </a:extLst>
          </p:cNvPr>
          <p:cNvPicPr>
            <a:picLocks noChangeAspect="1" noChangeArrowheads="1"/>
          </p:cNvPicPr>
          <p:nvPr/>
        </p:nvPicPr>
        <p:blipFill>
          <a:blip r:embed="rId3" cstate="print">
            <a:lum bright="70000" contrast="-70000"/>
          </a:blip>
          <a:srcRect/>
          <a:stretch>
            <a:fillRect/>
          </a:stretch>
        </p:blipFill>
        <p:spPr bwMode="auto">
          <a:xfrm>
            <a:off x="105540" y="6200011"/>
            <a:ext cx="662599" cy="632480"/>
          </a:xfrm>
          <a:prstGeom prst="rect">
            <a:avLst/>
          </a:prstGeom>
          <a:noFill/>
          <a:ln w="9525">
            <a:noFill/>
            <a:miter lim="800000"/>
            <a:headEnd/>
            <a:tailEnd/>
          </a:ln>
        </p:spPr>
      </p:pic>
      <p:pic>
        <p:nvPicPr>
          <p:cNvPr id="8" name="Picture 7" descr="C:\Users\jwparrish\AppData\Local\Microsoft\Windows\Temporary Internet Files\Content.Outlook\1AXMCYBU\DPH logo bw.png">
            <a:extLst>
              <a:ext uri="{FF2B5EF4-FFF2-40B4-BE49-F238E27FC236}">
                <a16:creationId xmlns:a16="http://schemas.microsoft.com/office/drawing/2014/main" id="{61A5EDF9-9829-4659-AF73-AF8676B7EF3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9657" y="6392176"/>
            <a:ext cx="534323" cy="4403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1999" b="9997"/>
          <a:stretch/>
        </p:blipFill>
        <p:spPr bwMode="auto">
          <a:xfrm>
            <a:off x="105540" y="1391353"/>
            <a:ext cx="3047563" cy="4605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C:\Users\jwparrish\AppData\Local\Microsoft\Windows\Temporary Internet Files\Content.Outlook\1AXMCYBU\PRAMS Ph6 cover.jpg">
            <a:extLst>
              <a:ext uri="{FF2B5EF4-FFF2-40B4-BE49-F238E27FC236}">
                <a16:creationId xmlns:a16="http://schemas.microsoft.com/office/drawing/2014/main" id="{273EBF9E-4154-468A-9994-4AED4010482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069" y="164165"/>
            <a:ext cx="779587" cy="999537"/>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3658263" y="1667229"/>
            <a:ext cx="6238503" cy="3820223"/>
            <a:chOff x="3905623" y="2028825"/>
            <a:chExt cx="6238500" cy="3820223"/>
          </a:xfrm>
        </p:grpSpPr>
        <p:grpSp>
          <p:nvGrpSpPr>
            <p:cNvPr id="18" name="Group 17"/>
            <p:cNvGrpSpPr/>
            <p:nvPr/>
          </p:nvGrpSpPr>
          <p:grpSpPr>
            <a:xfrm>
              <a:off x="3905623" y="2207093"/>
              <a:ext cx="6238500" cy="3641955"/>
              <a:chOff x="8223089" y="2430805"/>
              <a:chExt cx="3554045" cy="2071556"/>
            </a:xfrm>
          </p:grpSpPr>
          <p:graphicFrame>
            <p:nvGraphicFramePr>
              <p:cNvPr id="20" name="Chart 19"/>
              <p:cNvGraphicFramePr>
                <a:graphicFrameLocks/>
              </p:cNvGraphicFramePr>
              <p:nvPr>
                <p:extLst>
                  <p:ext uri="{D42A27DB-BD31-4B8C-83A1-F6EECF244321}">
                    <p14:modId xmlns:p14="http://schemas.microsoft.com/office/powerpoint/2010/main" val="4190470649"/>
                  </p:ext>
                </p:extLst>
              </p:nvPr>
            </p:nvGraphicFramePr>
            <p:xfrm>
              <a:off x="8415867" y="2430805"/>
              <a:ext cx="3361267" cy="1947228"/>
            </p:xfrm>
            <a:graphic>
              <a:graphicData uri="http://schemas.openxmlformats.org/drawingml/2006/chart">
                <c:chart xmlns:c="http://schemas.openxmlformats.org/drawingml/2006/chart" xmlns:r="http://schemas.openxmlformats.org/officeDocument/2006/relationships" r:id="rId7"/>
              </a:graphicData>
            </a:graphic>
          </p:graphicFrame>
          <p:sp>
            <p:nvSpPr>
              <p:cNvPr id="21" name="TextBox 20"/>
              <p:cNvSpPr txBox="1"/>
              <p:nvPr/>
            </p:nvSpPr>
            <p:spPr>
              <a:xfrm>
                <a:off x="9292439" y="4292284"/>
                <a:ext cx="1875094" cy="210077"/>
              </a:xfrm>
              <a:prstGeom prst="rect">
                <a:avLst/>
              </a:prstGeom>
              <a:noFill/>
            </p:spPr>
            <p:txBody>
              <a:bodyPr wrap="square" rtlCol="0">
                <a:spAutoFit/>
              </a:bodyPr>
              <a:lstStyle/>
              <a:p>
                <a:pPr algn="ctr"/>
                <a:r>
                  <a:rPr lang="en-US" dirty="0"/>
                  <a:t>Number of dysfunctions</a:t>
                </a:r>
              </a:p>
            </p:txBody>
          </p:sp>
          <p:sp>
            <p:nvSpPr>
              <p:cNvPr id="22" name="TextBox 21"/>
              <p:cNvSpPr txBox="1"/>
              <p:nvPr/>
            </p:nvSpPr>
            <p:spPr>
              <a:xfrm rot="16200000">
                <a:off x="7702124" y="3148450"/>
                <a:ext cx="1252338" cy="210407"/>
              </a:xfrm>
              <a:prstGeom prst="rect">
                <a:avLst/>
              </a:prstGeom>
              <a:noFill/>
            </p:spPr>
            <p:txBody>
              <a:bodyPr wrap="square" rtlCol="0">
                <a:spAutoFit/>
              </a:bodyPr>
              <a:lstStyle/>
              <a:p>
                <a:pPr algn="ctr"/>
                <a:r>
                  <a:rPr lang="en-US" dirty="0"/>
                  <a:t>Cumulative Risk</a:t>
                </a:r>
              </a:p>
            </p:txBody>
          </p:sp>
        </p:grpSp>
        <p:sp>
          <p:nvSpPr>
            <p:cNvPr id="25" name="Freeform 24"/>
            <p:cNvSpPr/>
            <p:nvPr/>
          </p:nvSpPr>
          <p:spPr>
            <a:xfrm>
              <a:off x="5391150" y="2028825"/>
              <a:ext cx="4438650" cy="2247900"/>
            </a:xfrm>
            <a:custGeom>
              <a:avLst/>
              <a:gdLst>
                <a:gd name="connsiteX0" fmla="*/ 0 w 3799840"/>
                <a:gd name="connsiteY0" fmla="*/ 1899920 h 1899920"/>
                <a:gd name="connsiteX1" fmla="*/ 1584960 w 3799840"/>
                <a:gd name="connsiteY1" fmla="*/ 1574800 h 1899920"/>
                <a:gd name="connsiteX2" fmla="*/ 2733040 w 3799840"/>
                <a:gd name="connsiteY2" fmla="*/ 1137920 h 1899920"/>
                <a:gd name="connsiteX3" fmla="*/ 3474720 w 3799840"/>
                <a:gd name="connsiteY3" fmla="*/ 548640 h 1899920"/>
                <a:gd name="connsiteX4" fmla="*/ 3799840 w 3799840"/>
                <a:gd name="connsiteY4" fmla="*/ 0 h 1899920"/>
                <a:gd name="connsiteX0" fmla="*/ 0 w 3799840"/>
                <a:gd name="connsiteY0" fmla="*/ 1899920 h 1899920"/>
                <a:gd name="connsiteX1" fmla="*/ 1584960 w 3799840"/>
                <a:gd name="connsiteY1" fmla="*/ 1574800 h 1899920"/>
                <a:gd name="connsiteX2" fmla="*/ 2733040 w 3799840"/>
                <a:gd name="connsiteY2" fmla="*/ 1137920 h 1899920"/>
                <a:gd name="connsiteX3" fmla="*/ 3322320 w 3799840"/>
                <a:gd name="connsiteY3" fmla="*/ 711200 h 1899920"/>
                <a:gd name="connsiteX4" fmla="*/ 3799840 w 3799840"/>
                <a:gd name="connsiteY4" fmla="*/ 0 h 1899920"/>
                <a:gd name="connsiteX0" fmla="*/ 0 w 3799840"/>
                <a:gd name="connsiteY0" fmla="*/ 1899920 h 1899920"/>
                <a:gd name="connsiteX1" fmla="*/ 1584960 w 3799840"/>
                <a:gd name="connsiteY1" fmla="*/ 1574800 h 1899920"/>
                <a:gd name="connsiteX2" fmla="*/ 2560320 w 3799840"/>
                <a:gd name="connsiteY2" fmla="*/ 1117600 h 1899920"/>
                <a:gd name="connsiteX3" fmla="*/ 3322320 w 3799840"/>
                <a:gd name="connsiteY3" fmla="*/ 711200 h 1899920"/>
                <a:gd name="connsiteX4" fmla="*/ 3799840 w 3799840"/>
                <a:gd name="connsiteY4" fmla="*/ 0 h 1899920"/>
                <a:gd name="connsiteX0" fmla="*/ 0 w 3799840"/>
                <a:gd name="connsiteY0" fmla="*/ 1899920 h 1899920"/>
                <a:gd name="connsiteX1" fmla="*/ 1584960 w 3799840"/>
                <a:gd name="connsiteY1" fmla="*/ 1574800 h 1899920"/>
                <a:gd name="connsiteX2" fmla="*/ 2560320 w 3799840"/>
                <a:gd name="connsiteY2" fmla="*/ 1117600 h 1899920"/>
                <a:gd name="connsiteX3" fmla="*/ 3312160 w 3799840"/>
                <a:gd name="connsiteY3" fmla="*/ 599440 h 1899920"/>
                <a:gd name="connsiteX4" fmla="*/ 3799840 w 3799840"/>
                <a:gd name="connsiteY4" fmla="*/ 0 h 1899920"/>
                <a:gd name="connsiteX0" fmla="*/ 0 w 3799840"/>
                <a:gd name="connsiteY0" fmla="*/ 1899920 h 1899920"/>
                <a:gd name="connsiteX1" fmla="*/ 1584960 w 3799840"/>
                <a:gd name="connsiteY1" fmla="*/ 1574800 h 1899920"/>
                <a:gd name="connsiteX2" fmla="*/ 2560320 w 3799840"/>
                <a:gd name="connsiteY2" fmla="*/ 1117600 h 1899920"/>
                <a:gd name="connsiteX3" fmla="*/ 3393440 w 3799840"/>
                <a:gd name="connsiteY3" fmla="*/ 619760 h 1899920"/>
                <a:gd name="connsiteX4" fmla="*/ 3799840 w 3799840"/>
                <a:gd name="connsiteY4" fmla="*/ 0 h 1899920"/>
                <a:gd name="connsiteX0" fmla="*/ 0 w 3901440"/>
                <a:gd name="connsiteY0" fmla="*/ 2011680 h 2011680"/>
                <a:gd name="connsiteX1" fmla="*/ 1584960 w 3901440"/>
                <a:gd name="connsiteY1" fmla="*/ 1686560 h 2011680"/>
                <a:gd name="connsiteX2" fmla="*/ 2560320 w 3901440"/>
                <a:gd name="connsiteY2" fmla="*/ 1229360 h 2011680"/>
                <a:gd name="connsiteX3" fmla="*/ 3393440 w 3901440"/>
                <a:gd name="connsiteY3" fmla="*/ 731520 h 2011680"/>
                <a:gd name="connsiteX4" fmla="*/ 3901440 w 3901440"/>
                <a:gd name="connsiteY4" fmla="*/ 0 h 2011680"/>
                <a:gd name="connsiteX0" fmla="*/ 0 w 3901440"/>
                <a:gd name="connsiteY0" fmla="*/ 2011680 h 2011680"/>
                <a:gd name="connsiteX1" fmla="*/ 1584960 w 3901440"/>
                <a:gd name="connsiteY1" fmla="*/ 1686560 h 2011680"/>
                <a:gd name="connsiteX2" fmla="*/ 2560320 w 3901440"/>
                <a:gd name="connsiteY2" fmla="*/ 1229360 h 2011680"/>
                <a:gd name="connsiteX3" fmla="*/ 3373120 w 3901440"/>
                <a:gd name="connsiteY3" fmla="*/ 721360 h 2011680"/>
                <a:gd name="connsiteX4" fmla="*/ 3901440 w 3901440"/>
                <a:gd name="connsiteY4" fmla="*/ 0 h 2011680"/>
                <a:gd name="connsiteX0" fmla="*/ 0 w 3901440"/>
                <a:gd name="connsiteY0" fmla="*/ 2011680 h 2011680"/>
                <a:gd name="connsiteX1" fmla="*/ 1584960 w 3901440"/>
                <a:gd name="connsiteY1" fmla="*/ 1686560 h 2011680"/>
                <a:gd name="connsiteX2" fmla="*/ 2570480 w 3901440"/>
                <a:gd name="connsiteY2" fmla="*/ 1259840 h 2011680"/>
                <a:gd name="connsiteX3" fmla="*/ 3373120 w 3901440"/>
                <a:gd name="connsiteY3" fmla="*/ 721360 h 2011680"/>
                <a:gd name="connsiteX4" fmla="*/ 3901440 w 3901440"/>
                <a:gd name="connsiteY4" fmla="*/ 0 h 2011680"/>
                <a:gd name="connsiteX0" fmla="*/ 0 w 3901440"/>
                <a:gd name="connsiteY0" fmla="*/ 2011680 h 2011680"/>
                <a:gd name="connsiteX1" fmla="*/ 782320 w 3901440"/>
                <a:gd name="connsiteY1" fmla="*/ 1917580 h 2011680"/>
                <a:gd name="connsiteX2" fmla="*/ 1584960 w 3901440"/>
                <a:gd name="connsiteY2" fmla="*/ 1686560 h 2011680"/>
                <a:gd name="connsiteX3" fmla="*/ 2570480 w 3901440"/>
                <a:gd name="connsiteY3" fmla="*/ 1259840 h 2011680"/>
                <a:gd name="connsiteX4" fmla="*/ 3373120 w 3901440"/>
                <a:gd name="connsiteY4" fmla="*/ 721360 h 2011680"/>
                <a:gd name="connsiteX5" fmla="*/ 3901440 w 3901440"/>
                <a:gd name="connsiteY5" fmla="*/ 0 h 2011680"/>
                <a:gd name="connsiteX0" fmla="*/ 0 w 3901440"/>
                <a:gd name="connsiteY0" fmla="*/ 2011680 h 2011680"/>
                <a:gd name="connsiteX1" fmla="*/ 782320 w 3901440"/>
                <a:gd name="connsiteY1" fmla="*/ 1917580 h 2011680"/>
                <a:gd name="connsiteX2" fmla="*/ 1584960 w 3901440"/>
                <a:gd name="connsiteY2" fmla="*/ 1686560 h 2011680"/>
                <a:gd name="connsiteX3" fmla="*/ 2103120 w 3901440"/>
                <a:gd name="connsiteY3" fmla="*/ 1561980 h 2011680"/>
                <a:gd name="connsiteX4" fmla="*/ 2570480 w 3901440"/>
                <a:gd name="connsiteY4" fmla="*/ 1259840 h 2011680"/>
                <a:gd name="connsiteX5" fmla="*/ 3373120 w 3901440"/>
                <a:gd name="connsiteY5" fmla="*/ 721360 h 2011680"/>
                <a:gd name="connsiteX6" fmla="*/ 3901440 w 3901440"/>
                <a:gd name="connsiteY6" fmla="*/ 0 h 2011680"/>
                <a:gd name="connsiteX0" fmla="*/ 0 w 3901440"/>
                <a:gd name="connsiteY0" fmla="*/ 2011680 h 2011680"/>
                <a:gd name="connsiteX1" fmla="*/ 782320 w 3901440"/>
                <a:gd name="connsiteY1" fmla="*/ 1917580 h 2011680"/>
                <a:gd name="connsiteX2" fmla="*/ 1584960 w 3901440"/>
                <a:gd name="connsiteY2" fmla="*/ 1686560 h 2011680"/>
                <a:gd name="connsiteX3" fmla="*/ 2113280 w 3901440"/>
                <a:gd name="connsiteY3" fmla="*/ 1531500 h 2011680"/>
                <a:gd name="connsiteX4" fmla="*/ 2570480 w 3901440"/>
                <a:gd name="connsiteY4" fmla="*/ 1259840 h 2011680"/>
                <a:gd name="connsiteX5" fmla="*/ 3373120 w 3901440"/>
                <a:gd name="connsiteY5" fmla="*/ 721360 h 2011680"/>
                <a:gd name="connsiteX6" fmla="*/ 3901440 w 3901440"/>
                <a:gd name="connsiteY6" fmla="*/ 0 h 2011680"/>
                <a:gd name="connsiteX0" fmla="*/ 0 w 3901440"/>
                <a:gd name="connsiteY0" fmla="*/ 2011680 h 2011680"/>
                <a:gd name="connsiteX1" fmla="*/ 782320 w 3901440"/>
                <a:gd name="connsiteY1" fmla="*/ 1917580 h 2011680"/>
                <a:gd name="connsiteX2" fmla="*/ 1564640 w 3901440"/>
                <a:gd name="connsiteY2" fmla="*/ 1737360 h 2011680"/>
                <a:gd name="connsiteX3" fmla="*/ 2113280 w 3901440"/>
                <a:gd name="connsiteY3" fmla="*/ 1531500 h 2011680"/>
                <a:gd name="connsiteX4" fmla="*/ 2570480 w 3901440"/>
                <a:gd name="connsiteY4" fmla="*/ 1259840 h 2011680"/>
                <a:gd name="connsiteX5" fmla="*/ 3373120 w 3901440"/>
                <a:gd name="connsiteY5" fmla="*/ 721360 h 2011680"/>
                <a:gd name="connsiteX6" fmla="*/ 3901440 w 3901440"/>
                <a:gd name="connsiteY6" fmla="*/ 0 h 2011680"/>
                <a:gd name="connsiteX0" fmla="*/ 0 w 3901440"/>
                <a:gd name="connsiteY0" fmla="*/ 2011680 h 2011680"/>
                <a:gd name="connsiteX1" fmla="*/ 782320 w 3901440"/>
                <a:gd name="connsiteY1" fmla="*/ 1917580 h 2011680"/>
                <a:gd name="connsiteX2" fmla="*/ 1564640 w 3901440"/>
                <a:gd name="connsiteY2" fmla="*/ 1737360 h 2011680"/>
                <a:gd name="connsiteX3" fmla="*/ 2123440 w 3901440"/>
                <a:gd name="connsiteY3" fmla="*/ 1551820 h 2011680"/>
                <a:gd name="connsiteX4" fmla="*/ 2570480 w 3901440"/>
                <a:gd name="connsiteY4" fmla="*/ 1259840 h 2011680"/>
                <a:gd name="connsiteX5" fmla="*/ 3373120 w 3901440"/>
                <a:gd name="connsiteY5" fmla="*/ 721360 h 2011680"/>
                <a:gd name="connsiteX6" fmla="*/ 3901440 w 3901440"/>
                <a:gd name="connsiteY6" fmla="*/ 0 h 2011680"/>
                <a:gd name="connsiteX0" fmla="*/ 0 w 3901440"/>
                <a:gd name="connsiteY0" fmla="*/ 2011680 h 2011680"/>
                <a:gd name="connsiteX1" fmla="*/ 782320 w 3901440"/>
                <a:gd name="connsiteY1" fmla="*/ 1917580 h 2011680"/>
                <a:gd name="connsiteX2" fmla="*/ 1564640 w 3901440"/>
                <a:gd name="connsiteY2" fmla="*/ 1737360 h 2011680"/>
                <a:gd name="connsiteX3" fmla="*/ 2123440 w 3901440"/>
                <a:gd name="connsiteY3" fmla="*/ 1551820 h 2011680"/>
                <a:gd name="connsiteX4" fmla="*/ 2702560 w 3901440"/>
                <a:gd name="connsiteY4" fmla="*/ 1219200 h 2011680"/>
                <a:gd name="connsiteX5" fmla="*/ 3373120 w 3901440"/>
                <a:gd name="connsiteY5" fmla="*/ 721360 h 2011680"/>
                <a:gd name="connsiteX6" fmla="*/ 3901440 w 3901440"/>
                <a:gd name="connsiteY6" fmla="*/ 0 h 2011680"/>
                <a:gd name="connsiteX0" fmla="*/ 0 w 3901440"/>
                <a:gd name="connsiteY0" fmla="*/ 2011680 h 2011680"/>
                <a:gd name="connsiteX1" fmla="*/ 782320 w 3901440"/>
                <a:gd name="connsiteY1" fmla="*/ 1917580 h 2011680"/>
                <a:gd name="connsiteX2" fmla="*/ 1564640 w 3901440"/>
                <a:gd name="connsiteY2" fmla="*/ 1737360 h 2011680"/>
                <a:gd name="connsiteX3" fmla="*/ 2123440 w 3901440"/>
                <a:gd name="connsiteY3" fmla="*/ 1551820 h 2011680"/>
                <a:gd name="connsiteX4" fmla="*/ 2794000 w 3901440"/>
                <a:gd name="connsiteY4" fmla="*/ 1198880 h 2011680"/>
                <a:gd name="connsiteX5" fmla="*/ 3373120 w 3901440"/>
                <a:gd name="connsiteY5" fmla="*/ 721360 h 2011680"/>
                <a:gd name="connsiteX6" fmla="*/ 3901440 w 3901440"/>
                <a:gd name="connsiteY6"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1440" h="2011680">
                  <a:moveTo>
                    <a:pt x="0" y="2011680"/>
                  </a:moveTo>
                  <a:cubicBezTo>
                    <a:pt x="132080" y="1987530"/>
                    <a:pt x="518160" y="1971767"/>
                    <a:pt x="782320" y="1917580"/>
                  </a:cubicBezTo>
                  <a:cubicBezTo>
                    <a:pt x="1046480" y="1863393"/>
                    <a:pt x="1341120" y="1798320"/>
                    <a:pt x="1564640" y="1737360"/>
                  </a:cubicBezTo>
                  <a:cubicBezTo>
                    <a:pt x="1788160" y="1676400"/>
                    <a:pt x="1959187" y="1622940"/>
                    <a:pt x="2123440" y="1551820"/>
                  </a:cubicBezTo>
                  <a:cubicBezTo>
                    <a:pt x="2287693" y="1480700"/>
                    <a:pt x="2585720" y="1337290"/>
                    <a:pt x="2794000" y="1198880"/>
                  </a:cubicBezTo>
                  <a:cubicBezTo>
                    <a:pt x="3002280" y="1060470"/>
                    <a:pt x="3188547" y="921173"/>
                    <a:pt x="3373120" y="721360"/>
                  </a:cubicBezTo>
                  <a:cubicBezTo>
                    <a:pt x="3557693" y="521547"/>
                    <a:pt x="3827780" y="179493"/>
                    <a:pt x="3901440" y="0"/>
                  </a:cubicBezTo>
                </a:path>
              </a:pathLst>
            </a:custGeom>
            <a:noFill/>
            <a:ln w="1270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p:cNvSpPr txBox="1"/>
          <p:nvPr/>
        </p:nvSpPr>
        <p:spPr>
          <a:xfrm>
            <a:off x="3346660" y="5599849"/>
            <a:ext cx="7668703" cy="1200329"/>
          </a:xfrm>
          <a:prstGeom prst="rect">
            <a:avLst/>
          </a:prstGeom>
          <a:solidFill>
            <a:srgbClr val="E7EFF5"/>
          </a:solidFill>
          <a:ln>
            <a:solidFill>
              <a:srgbClr val="959BB3"/>
            </a:solidFill>
          </a:ln>
        </p:spPr>
        <p:txBody>
          <a:bodyPr wrap="square" rtlCol="0">
            <a:spAutoFit/>
          </a:bodyPr>
          <a:lstStyle/>
          <a:p>
            <a:pPr algn="ctr"/>
            <a:r>
              <a:rPr lang="en-US" sz="2400" dirty="0"/>
              <a:t>The risk of contact with child welfare systematically increases with the increased number of pre-birth household dysfunctions!</a:t>
            </a:r>
          </a:p>
        </p:txBody>
      </p:sp>
    </p:spTree>
    <p:extLst>
      <p:ext uri="{BB962C8B-B14F-4D97-AF65-F5344CB8AC3E}">
        <p14:creationId xmlns:p14="http://schemas.microsoft.com/office/powerpoint/2010/main" val="2855827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Futura Medium (Headings)"/>
              </a:rPr>
              <a:t>Pre-Birth Household Dysfunction and ACE Score</a:t>
            </a:r>
          </a:p>
        </p:txBody>
      </p:sp>
      <p:sp>
        <p:nvSpPr>
          <p:cNvPr id="4" name="Content Placeholder 3"/>
          <p:cNvSpPr>
            <a:spLocks noGrp="1"/>
          </p:cNvSpPr>
          <p:nvPr>
            <p:ph sz="half" idx="1"/>
          </p:nvPr>
        </p:nvSpPr>
        <p:spPr/>
        <p:txBody>
          <a:bodyPr>
            <a:normAutofit fontScale="92500" lnSpcReduction="10000"/>
          </a:bodyPr>
          <a:lstStyle/>
          <a:p>
            <a:endParaRPr lang="en-US"/>
          </a:p>
        </p:txBody>
      </p:sp>
      <p:sp>
        <p:nvSpPr>
          <p:cNvPr id="5" name="Content Placeholder 4"/>
          <p:cNvSpPr>
            <a:spLocks noGrp="1"/>
          </p:cNvSpPr>
          <p:nvPr>
            <p:ph sz="half" idx="2"/>
          </p:nvPr>
        </p:nvSpPr>
        <p:spPr>
          <a:xfrm>
            <a:off x="6321047" y="2278353"/>
            <a:ext cx="4663440" cy="3767328"/>
          </a:xfrm>
        </p:spPr>
        <p:txBody>
          <a:bodyPr>
            <a:normAutofit fontScale="92500" lnSpcReduction="10000"/>
          </a:bodyPr>
          <a:lstStyle/>
          <a:p>
            <a:pPr lvl="1">
              <a:buFont typeface="Arial" panose="020B0604020202020204" pitchFamily="34" charset="0"/>
              <a:buChar char="•"/>
            </a:pPr>
            <a:r>
              <a:rPr lang="en-US" sz="3200" dirty="0"/>
              <a:t>Stepwise association</a:t>
            </a:r>
          </a:p>
          <a:p>
            <a:pPr lvl="1">
              <a:buFont typeface="Arial" panose="020B0604020202020204" pitchFamily="34" charset="0"/>
              <a:buChar char="•"/>
            </a:pPr>
            <a:r>
              <a:rPr lang="en-US" sz="3200" dirty="0"/>
              <a:t>More stressors prenatally = higher accumulation of ACEs</a:t>
            </a:r>
          </a:p>
          <a:p>
            <a:pPr lvl="1">
              <a:buFont typeface="Arial" panose="020B0604020202020204" pitchFamily="34" charset="0"/>
              <a:buChar char="•"/>
            </a:pPr>
            <a:r>
              <a:rPr lang="en-US" sz="3200" dirty="0"/>
              <a:t>Adjusting for maternal race, education, and age did not change outcomes</a:t>
            </a:r>
          </a:p>
          <a:p>
            <a:endParaRPr lang="en-US" sz="3200" dirty="0"/>
          </a:p>
        </p:txBody>
      </p:sp>
      <p:pic>
        <p:nvPicPr>
          <p:cNvPr id="3" name="Picture 2"/>
          <p:cNvPicPr>
            <a:picLocks noChangeAspect="1"/>
          </p:cNvPicPr>
          <p:nvPr/>
        </p:nvPicPr>
        <p:blipFill>
          <a:blip r:embed="rId3"/>
          <a:stretch>
            <a:fillRect/>
          </a:stretch>
        </p:blipFill>
        <p:spPr>
          <a:xfrm>
            <a:off x="536395" y="2095531"/>
            <a:ext cx="5153025" cy="4515538"/>
          </a:xfrm>
          <a:prstGeom prst="rect">
            <a:avLst/>
          </a:prstGeom>
        </p:spPr>
      </p:pic>
    </p:spTree>
    <p:extLst>
      <p:ext uri="{BB962C8B-B14F-4D97-AF65-F5344CB8AC3E}">
        <p14:creationId xmlns:p14="http://schemas.microsoft.com/office/powerpoint/2010/main" val="3492168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11785600" cy="1219200"/>
          </a:xfrm>
        </p:spPr>
        <p:txBody>
          <a:bodyPr>
            <a:normAutofit/>
          </a:bodyPr>
          <a:lstStyle/>
          <a:p>
            <a:r>
              <a:rPr lang="en-US" sz="4400" dirty="0">
                <a:solidFill>
                  <a:schemeClr val="tx1"/>
                </a:solidFill>
                <a:latin typeface="Calibri"/>
                <a:cs typeface="Calibri"/>
              </a:rPr>
              <a:t>Impacts continue after birth</a:t>
            </a:r>
            <a:endParaRPr lang="en-US" dirty="0">
              <a:solidFill>
                <a:schemeClr val="tx1"/>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564599" y="1600200"/>
            <a:ext cx="5062801" cy="4525963"/>
          </a:xfrm>
          <a:prstGeom prst="rect">
            <a:avLst/>
          </a:prstGeom>
        </p:spPr>
      </p:pic>
    </p:spTree>
    <p:extLst>
      <p:ext uri="{BB962C8B-B14F-4D97-AF65-F5344CB8AC3E}">
        <p14:creationId xmlns:p14="http://schemas.microsoft.com/office/powerpoint/2010/main" val="2304404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credits</a:t>
            </a:r>
          </a:p>
        </p:txBody>
      </p:sp>
      <p:sp>
        <p:nvSpPr>
          <p:cNvPr id="3" name="Content Placeholder 2"/>
          <p:cNvSpPr>
            <a:spLocks noGrp="1"/>
          </p:cNvSpPr>
          <p:nvPr>
            <p:ph idx="1"/>
          </p:nvPr>
        </p:nvSpPr>
        <p:spPr>
          <a:xfrm>
            <a:off x="676656" y="1519084"/>
            <a:ext cx="10753725" cy="5088193"/>
          </a:xfrm>
        </p:spPr>
        <p:txBody>
          <a:bodyPr>
            <a:normAutofit fontScale="85000" lnSpcReduction="20000"/>
          </a:bodyPr>
          <a:lstStyle/>
          <a:p>
            <a:pPr lvl="1">
              <a:spcBef>
                <a:spcPts val="0"/>
              </a:spcBef>
              <a:buFont typeface="Arial" panose="020B0604020202020204" pitchFamily="34" charset="0"/>
              <a:buChar char="•"/>
            </a:pPr>
            <a:r>
              <a:rPr lang="en-US" sz="3000" b="1" dirty="0">
                <a:solidFill>
                  <a:schemeClr val="tx1"/>
                </a:solidFill>
              </a:rPr>
              <a:t>Jared W. Parrish PhD</a:t>
            </a:r>
          </a:p>
          <a:p>
            <a:pPr>
              <a:spcBef>
                <a:spcPts val="0"/>
              </a:spcBef>
            </a:pPr>
            <a:r>
              <a:rPr lang="en-US" sz="3000" dirty="0">
                <a:solidFill>
                  <a:schemeClr val="tx1"/>
                </a:solidFill>
              </a:rPr>
              <a:t>Senior Epidemiologist, MCH-Epi</a:t>
            </a:r>
          </a:p>
          <a:p>
            <a:pPr>
              <a:spcBef>
                <a:spcPts val="0"/>
              </a:spcBef>
            </a:pPr>
            <a:r>
              <a:rPr lang="en-US" sz="3000" dirty="0">
                <a:solidFill>
                  <a:schemeClr val="tx1"/>
                </a:solidFill>
              </a:rPr>
              <a:t>Alaska Division of Public Health</a:t>
            </a:r>
          </a:p>
          <a:p>
            <a:pPr>
              <a:spcBef>
                <a:spcPts val="0"/>
              </a:spcBef>
            </a:pPr>
            <a:r>
              <a:rPr lang="en-US" sz="3000" u="sng" dirty="0">
                <a:solidFill>
                  <a:schemeClr val="tx1"/>
                </a:solidFill>
              </a:rPr>
              <a:t>jared.parrish@alaska.gov</a:t>
            </a:r>
          </a:p>
          <a:p>
            <a:pPr>
              <a:spcBef>
                <a:spcPts val="0"/>
              </a:spcBef>
            </a:pPr>
            <a:r>
              <a:rPr lang="en-US" sz="3000" dirty="0">
                <a:solidFill>
                  <a:schemeClr val="tx1"/>
                </a:solidFill>
              </a:rPr>
              <a:t>(907)269-8068</a:t>
            </a:r>
          </a:p>
          <a:p>
            <a:pPr>
              <a:spcBef>
                <a:spcPts val="0"/>
              </a:spcBef>
            </a:pPr>
            <a:endParaRPr lang="en-US" sz="3000" dirty="0">
              <a:solidFill>
                <a:schemeClr val="tx1"/>
              </a:solidFill>
            </a:endParaRPr>
          </a:p>
          <a:p>
            <a:pPr lvl="1">
              <a:spcBef>
                <a:spcPts val="0"/>
              </a:spcBef>
              <a:buFont typeface="Arial" panose="020B0604020202020204" pitchFamily="34" charset="0"/>
              <a:buChar char="•"/>
            </a:pPr>
            <a:r>
              <a:rPr lang="en-US" sz="3000" dirty="0">
                <a:solidFill>
                  <a:schemeClr val="tx1"/>
                </a:solidFill>
              </a:rPr>
              <a:t>Adverse Childhood Experiences Studies https://www.cdc.gov/violenceprevention/childabuseandneglect/acestudy</a:t>
            </a:r>
          </a:p>
          <a:p>
            <a:pPr lvl="1">
              <a:spcBef>
                <a:spcPts val="0"/>
              </a:spcBef>
              <a:buFont typeface="Arial" panose="020B0604020202020204" pitchFamily="34" charset="0"/>
              <a:buChar char="•"/>
            </a:pPr>
            <a:endParaRPr lang="en-US" sz="3000" dirty="0">
              <a:solidFill>
                <a:schemeClr val="tx1"/>
              </a:solidFill>
            </a:endParaRPr>
          </a:p>
          <a:p>
            <a:pPr lvl="1">
              <a:spcBef>
                <a:spcPts val="0"/>
              </a:spcBef>
              <a:buFont typeface="Arial" panose="020B0604020202020204" pitchFamily="34" charset="0"/>
              <a:buChar char="•"/>
            </a:pPr>
            <a:r>
              <a:rPr lang="en-US" sz="3000" dirty="0">
                <a:solidFill>
                  <a:schemeClr val="tx1"/>
                </a:solidFill>
              </a:rPr>
              <a:t>http://dhss.alaska.gov/dph/wcfh/Documents/mchepi/CSA%20Final%20Draft.pdf</a:t>
            </a:r>
          </a:p>
          <a:p>
            <a:pPr marL="4572" lvl="1" indent="0">
              <a:spcBef>
                <a:spcPts val="0"/>
              </a:spcBef>
              <a:buNone/>
            </a:pPr>
            <a:endParaRPr lang="en-US" sz="3000" dirty="0">
              <a:solidFill>
                <a:schemeClr val="tx1"/>
              </a:solidFill>
            </a:endParaRPr>
          </a:p>
          <a:p>
            <a:pPr lvl="1">
              <a:spcBef>
                <a:spcPts val="0"/>
              </a:spcBef>
              <a:buFont typeface="Arial" panose="020B0604020202020204" pitchFamily="34" charset="0"/>
              <a:buChar char="•"/>
            </a:pPr>
            <a:r>
              <a:rPr lang="en-US" sz="3200" dirty="0">
                <a:solidFill>
                  <a:schemeClr val="tx1"/>
                </a:solidFill>
              </a:rPr>
              <a:t>http://dhss.alaska.gov/abada/ace-ak/Pages/default.aspx </a:t>
            </a:r>
          </a:p>
          <a:p>
            <a:pPr>
              <a:spcBef>
                <a:spcPts val="0"/>
              </a:spcBef>
              <a:buFont typeface="Arial" panose="020B0604020202020204" pitchFamily="34" charset="0"/>
              <a:buChar char="•"/>
            </a:pPr>
            <a:endParaRPr lang="en-US" sz="4000" baseline="30000" dirty="0"/>
          </a:p>
          <a:p>
            <a:pPr>
              <a:spcBef>
                <a:spcPts val="0"/>
              </a:spcBef>
              <a:buFont typeface="Arial" panose="020B0604020202020204" pitchFamily="34" charset="0"/>
              <a:buChar char="•"/>
            </a:pPr>
            <a:endParaRPr lang="en-US" sz="3000" dirty="0"/>
          </a:p>
          <a:p>
            <a:pPr>
              <a:spcBef>
                <a:spcPts val="0"/>
              </a:spcBef>
              <a:buFont typeface="Arial" panose="020B0604020202020204" pitchFamily="34" charset="0"/>
              <a:buChar char="•"/>
            </a:pPr>
            <a:endParaRPr lang="en-US" dirty="0"/>
          </a:p>
        </p:txBody>
      </p:sp>
    </p:spTree>
    <p:extLst>
      <p:ext uri="{BB962C8B-B14F-4D97-AF65-F5344CB8AC3E}">
        <p14:creationId xmlns:p14="http://schemas.microsoft.com/office/powerpoint/2010/main" val="3277079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6641935" y="1927869"/>
            <a:ext cx="727228" cy="763895"/>
          </a:xfrm>
          <a:prstGeom prst="rect">
            <a:avLst/>
          </a:prstGeom>
        </p:spPr>
      </p:pic>
      <p:sp>
        <p:nvSpPr>
          <p:cNvPr id="2" name="Title 1"/>
          <p:cNvSpPr>
            <a:spLocks noGrp="1"/>
          </p:cNvSpPr>
          <p:nvPr>
            <p:ph type="title"/>
          </p:nvPr>
        </p:nvSpPr>
        <p:spPr>
          <a:xfrm>
            <a:off x="472645" y="226444"/>
            <a:ext cx="10515600" cy="1325563"/>
          </a:xfrm>
        </p:spPr>
        <p:txBody>
          <a:bodyPr>
            <a:normAutofit fontScale="90000"/>
          </a:bodyPr>
          <a:lstStyle/>
          <a:p>
            <a:r>
              <a:rPr lang="en-US" dirty="0"/>
              <a:t>Development influenced by both negative and positive factors</a:t>
            </a:r>
          </a:p>
        </p:txBody>
      </p:sp>
      <p:pic>
        <p:nvPicPr>
          <p:cNvPr id="5" name="Picture 4"/>
          <p:cNvPicPr>
            <a:picLocks noChangeAspect="1"/>
          </p:cNvPicPr>
          <p:nvPr/>
        </p:nvPicPr>
        <p:blipFill>
          <a:blip r:embed="rId3"/>
          <a:stretch>
            <a:fillRect/>
          </a:stretch>
        </p:blipFill>
        <p:spPr>
          <a:xfrm>
            <a:off x="7747807" y="2734070"/>
            <a:ext cx="559508" cy="587718"/>
          </a:xfrm>
          <a:prstGeom prst="rect">
            <a:avLst/>
          </a:prstGeom>
        </p:spPr>
      </p:pic>
      <p:pic>
        <p:nvPicPr>
          <p:cNvPr id="6" name="Picture 5"/>
          <p:cNvPicPr>
            <a:picLocks noChangeAspect="1"/>
          </p:cNvPicPr>
          <p:nvPr/>
        </p:nvPicPr>
        <p:blipFill>
          <a:blip r:embed="rId4"/>
          <a:stretch>
            <a:fillRect/>
          </a:stretch>
        </p:blipFill>
        <p:spPr>
          <a:xfrm>
            <a:off x="7928021" y="3306550"/>
            <a:ext cx="594771" cy="624760"/>
          </a:xfrm>
          <a:prstGeom prst="rect">
            <a:avLst/>
          </a:prstGeom>
        </p:spPr>
      </p:pic>
      <p:pic>
        <p:nvPicPr>
          <p:cNvPr id="7" name="Picture 6"/>
          <p:cNvPicPr>
            <a:picLocks noChangeAspect="1"/>
          </p:cNvPicPr>
          <p:nvPr/>
        </p:nvPicPr>
        <p:blipFill>
          <a:blip r:embed="rId5"/>
          <a:stretch>
            <a:fillRect/>
          </a:stretch>
        </p:blipFill>
        <p:spPr>
          <a:xfrm>
            <a:off x="7905529" y="3883357"/>
            <a:ext cx="533235" cy="560121"/>
          </a:xfrm>
          <a:prstGeom prst="rect">
            <a:avLst/>
          </a:prstGeom>
        </p:spPr>
      </p:pic>
      <p:pic>
        <p:nvPicPr>
          <p:cNvPr id="8" name="Picture 7"/>
          <p:cNvPicPr>
            <a:picLocks noChangeAspect="1"/>
          </p:cNvPicPr>
          <p:nvPr/>
        </p:nvPicPr>
        <p:blipFill>
          <a:blip r:embed="rId6"/>
          <a:stretch>
            <a:fillRect/>
          </a:stretch>
        </p:blipFill>
        <p:spPr>
          <a:xfrm>
            <a:off x="6007473" y="1848720"/>
            <a:ext cx="601803" cy="632145"/>
          </a:xfrm>
          <a:prstGeom prst="rect">
            <a:avLst/>
          </a:prstGeom>
        </p:spPr>
      </p:pic>
      <p:pic>
        <p:nvPicPr>
          <p:cNvPr id="10" name="Picture 9"/>
          <p:cNvPicPr>
            <a:picLocks noChangeAspect="1"/>
          </p:cNvPicPr>
          <p:nvPr/>
        </p:nvPicPr>
        <p:blipFill>
          <a:blip r:embed="rId7"/>
          <a:stretch>
            <a:fillRect/>
          </a:stretch>
        </p:blipFill>
        <p:spPr>
          <a:xfrm>
            <a:off x="7594137" y="4407735"/>
            <a:ext cx="715663" cy="751747"/>
          </a:xfrm>
          <a:prstGeom prst="rect">
            <a:avLst/>
          </a:prstGeom>
        </p:spPr>
      </p:pic>
      <p:pic>
        <p:nvPicPr>
          <p:cNvPr id="11" name="Picture 10"/>
          <p:cNvPicPr>
            <a:picLocks noChangeAspect="1"/>
          </p:cNvPicPr>
          <p:nvPr/>
        </p:nvPicPr>
        <p:blipFill>
          <a:blip r:embed="rId8"/>
          <a:stretch>
            <a:fillRect/>
          </a:stretch>
        </p:blipFill>
        <p:spPr>
          <a:xfrm>
            <a:off x="4158783" y="4670275"/>
            <a:ext cx="715663" cy="751747"/>
          </a:xfrm>
          <a:prstGeom prst="rect">
            <a:avLst/>
          </a:prstGeom>
        </p:spPr>
      </p:pic>
      <p:pic>
        <p:nvPicPr>
          <p:cNvPr id="12" name="Picture 11"/>
          <p:cNvPicPr>
            <a:picLocks noChangeAspect="1"/>
          </p:cNvPicPr>
          <p:nvPr/>
        </p:nvPicPr>
        <p:blipFill>
          <a:blip r:embed="rId9"/>
          <a:stretch>
            <a:fillRect/>
          </a:stretch>
        </p:blipFill>
        <p:spPr>
          <a:xfrm>
            <a:off x="7254775" y="2418864"/>
            <a:ext cx="513711" cy="539611"/>
          </a:xfrm>
          <a:prstGeom prst="rect">
            <a:avLst/>
          </a:prstGeom>
        </p:spPr>
      </p:pic>
      <p:sp>
        <p:nvSpPr>
          <p:cNvPr id="14" name="TextBox 13"/>
          <p:cNvSpPr txBox="1"/>
          <p:nvPr/>
        </p:nvSpPr>
        <p:spPr>
          <a:xfrm>
            <a:off x="8309101" y="2773806"/>
            <a:ext cx="1839073" cy="369332"/>
          </a:xfrm>
          <a:prstGeom prst="rect">
            <a:avLst/>
          </a:prstGeom>
          <a:noFill/>
        </p:spPr>
        <p:txBody>
          <a:bodyPr wrap="square" rtlCol="0">
            <a:spAutoFit/>
          </a:bodyPr>
          <a:lstStyle/>
          <a:p>
            <a:r>
              <a:rPr lang="en-US" dirty="0"/>
              <a:t>Multiple supports</a:t>
            </a:r>
          </a:p>
        </p:txBody>
      </p:sp>
      <p:sp>
        <p:nvSpPr>
          <p:cNvPr id="15" name="TextBox 14"/>
          <p:cNvSpPr txBox="1"/>
          <p:nvPr/>
        </p:nvSpPr>
        <p:spPr>
          <a:xfrm>
            <a:off x="8519595" y="3321791"/>
            <a:ext cx="2174660" cy="369332"/>
          </a:xfrm>
          <a:prstGeom prst="rect">
            <a:avLst/>
          </a:prstGeom>
          <a:noFill/>
        </p:spPr>
        <p:txBody>
          <a:bodyPr wrap="square" rtlCol="0">
            <a:spAutoFit/>
          </a:bodyPr>
          <a:lstStyle/>
          <a:p>
            <a:r>
              <a:rPr lang="en-US" dirty="0"/>
              <a:t>Parenting knowledge</a:t>
            </a:r>
          </a:p>
        </p:txBody>
      </p:sp>
      <p:sp>
        <p:nvSpPr>
          <p:cNvPr id="16" name="TextBox 15"/>
          <p:cNvSpPr txBox="1"/>
          <p:nvPr/>
        </p:nvSpPr>
        <p:spPr>
          <a:xfrm>
            <a:off x="8461256" y="3910062"/>
            <a:ext cx="1776421" cy="369332"/>
          </a:xfrm>
          <a:prstGeom prst="rect">
            <a:avLst/>
          </a:prstGeom>
          <a:noFill/>
        </p:spPr>
        <p:txBody>
          <a:bodyPr wrap="square" rtlCol="0">
            <a:spAutoFit/>
          </a:bodyPr>
          <a:lstStyle/>
          <a:p>
            <a:r>
              <a:rPr lang="en-US" dirty="0"/>
              <a:t>Household rules</a:t>
            </a:r>
          </a:p>
        </p:txBody>
      </p:sp>
      <p:sp>
        <p:nvSpPr>
          <p:cNvPr id="17" name="TextBox 16"/>
          <p:cNvSpPr txBox="1"/>
          <p:nvPr/>
        </p:nvSpPr>
        <p:spPr>
          <a:xfrm>
            <a:off x="7507433" y="1905244"/>
            <a:ext cx="1599395" cy="369332"/>
          </a:xfrm>
          <a:prstGeom prst="rect">
            <a:avLst/>
          </a:prstGeom>
          <a:noFill/>
        </p:spPr>
        <p:txBody>
          <a:bodyPr wrap="square" rtlCol="0">
            <a:spAutoFit/>
          </a:bodyPr>
          <a:lstStyle/>
          <a:p>
            <a:r>
              <a:rPr lang="en-US" dirty="0"/>
              <a:t>Stable housing</a:t>
            </a:r>
          </a:p>
        </p:txBody>
      </p:sp>
      <p:sp>
        <p:nvSpPr>
          <p:cNvPr id="18" name="TextBox 17"/>
          <p:cNvSpPr txBox="1"/>
          <p:nvPr/>
        </p:nvSpPr>
        <p:spPr>
          <a:xfrm>
            <a:off x="8273297" y="4415936"/>
            <a:ext cx="2891783" cy="369332"/>
          </a:xfrm>
          <a:prstGeom prst="rect">
            <a:avLst/>
          </a:prstGeom>
          <a:noFill/>
        </p:spPr>
        <p:txBody>
          <a:bodyPr wrap="square" rtlCol="0">
            <a:spAutoFit/>
          </a:bodyPr>
          <a:lstStyle/>
          <a:p>
            <a:r>
              <a:rPr lang="en-US" dirty="0"/>
              <a:t>Caring adult/relationship</a:t>
            </a:r>
          </a:p>
        </p:txBody>
      </p:sp>
      <p:sp>
        <p:nvSpPr>
          <p:cNvPr id="19" name="TextBox 18"/>
          <p:cNvSpPr txBox="1"/>
          <p:nvPr/>
        </p:nvSpPr>
        <p:spPr>
          <a:xfrm>
            <a:off x="1518473" y="5003179"/>
            <a:ext cx="2534819" cy="369332"/>
          </a:xfrm>
          <a:prstGeom prst="rect">
            <a:avLst/>
          </a:prstGeom>
          <a:noFill/>
        </p:spPr>
        <p:txBody>
          <a:bodyPr wrap="square" rtlCol="0">
            <a:spAutoFit/>
          </a:bodyPr>
          <a:lstStyle/>
          <a:p>
            <a:r>
              <a:rPr lang="en-US" dirty="0"/>
              <a:t>Meaningful relationships</a:t>
            </a:r>
          </a:p>
        </p:txBody>
      </p:sp>
      <p:sp>
        <p:nvSpPr>
          <p:cNvPr id="20" name="TextBox 19"/>
          <p:cNvSpPr txBox="1"/>
          <p:nvPr/>
        </p:nvSpPr>
        <p:spPr>
          <a:xfrm>
            <a:off x="5042536" y="1523011"/>
            <a:ext cx="1375821" cy="369332"/>
          </a:xfrm>
          <a:prstGeom prst="rect">
            <a:avLst/>
          </a:prstGeom>
          <a:noFill/>
        </p:spPr>
        <p:txBody>
          <a:bodyPr wrap="square" rtlCol="0">
            <a:spAutoFit/>
          </a:bodyPr>
          <a:lstStyle/>
          <a:p>
            <a:r>
              <a:rPr lang="en-US" dirty="0"/>
              <a:t>Education</a:t>
            </a:r>
          </a:p>
        </p:txBody>
      </p:sp>
      <p:pic>
        <p:nvPicPr>
          <p:cNvPr id="21" name="Picture 20"/>
          <p:cNvPicPr>
            <a:picLocks noChangeAspect="1"/>
          </p:cNvPicPr>
          <p:nvPr/>
        </p:nvPicPr>
        <p:blipFill rotWithShape="1">
          <a:blip r:embed="rId10"/>
          <a:srcRect l="14413" t="7071" r="14105" b="26822"/>
          <a:stretch/>
        </p:blipFill>
        <p:spPr>
          <a:xfrm>
            <a:off x="5418207" y="1892436"/>
            <a:ext cx="550160" cy="534441"/>
          </a:xfrm>
          <a:prstGeom prst="rect">
            <a:avLst/>
          </a:prstGeom>
        </p:spPr>
      </p:pic>
      <p:pic>
        <p:nvPicPr>
          <p:cNvPr id="22" name="Picture 21" descr="C:\Users\jwparrish\AppData\Local\Microsoft\Windows\Temporary Internet Files\Content.Outlook\1AXMCYBU\DPH logo bw.png">
            <a:extLst>
              <a:ext uri="{FF2B5EF4-FFF2-40B4-BE49-F238E27FC236}">
                <a16:creationId xmlns:a16="http://schemas.microsoft.com/office/drawing/2014/main" id="{31484432-6D13-44B8-9D1D-7BA61B713DC3}"/>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59657" y="6392176"/>
            <a:ext cx="534323" cy="44032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DHSS-Logo-BLACK">
            <a:extLst>
              <a:ext uri="{FF2B5EF4-FFF2-40B4-BE49-F238E27FC236}">
                <a16:creationId xmlns:a16="http://schemas.microsoft.com/office/drawing/2014/main" id="{0C0D8919-43F9-4DFC-B9AF-15AE7BB2A59F}"/>
              </a:ext>
            </a:extLst>
          </p:cNvPr>
          <p:cNvPicPr>
            <a:picLocks noChangeAspect="1" noChangeArrowheads="1"/>
          </p:cNvPicPr>
          <p:nvPr/>
        </p:nvPicPr>
        <p:blipFill>
          <a:blip r:embed="rId12" cstate="print">
            <a:lum bright="70000" contrast="-70000"/>
          </a:blip>
          <a:srcRect/>
          <a:stretch>
            <a:fillRect/>
          </a:stretch>
        </p:blipFill>
        <p:spPr bwMode="auto">
          <a:xfrm>
            <a:off x="105540" y="6200011"/>
            <a:ext cx="662599" cy="632480"/>
          </a:xfrm>
          <a:prstGeom prst="rect">
            <a:avLst/>
          </a:prstGeom>
          <a:noFill/>
          <a:ln w="9525">
            <a:noFill/>
            <a:miter lim="800000"/>
            <a:headEnd/>
            <a:tailEnd/>
          </a:ln>
        </p:spPr>
      </p:pic>
      <p:sp>
        <p:nvSpPr>
          <p:cNvPr id="24" name="TextBox 23"/>
          <p:cNvSpPr txBox="1"/>
          <p:nvPr/>
        </p:nvSpPr>
        <p:spPr>
          <a:xfrm>
            <a:off x="7786329" y="2386922"/>
            <a:ext cx="1472923" cy="369332"/>
          </a:xfrm>
          <a:prstGeom prst="rect">
            <a:avLst/>
          </a:prstGeom>
          <a:noFill/>
        </p:spPr>
        <p:txBody>
          <a:bodyPr wrap="square" rtlCol="0">
            <a:spAutoFit/>
          </a:bodyPr>
          <a:lstStyle/>
          <a:p>
            <a:r>
              <a:rPr lang="en-US" dirty="0"/>
              <a:t>Medical care</a:t>
            </a:r>
          </a:p>
        </p:txBody>
      </p:sp>
      <p:sp>
        <p:nvSpPr>
          <p:cNvPr id="25" name="TextBox 24"/>
          <p:cNvSpPr txBox="1"/>
          <p:nvPr/>
        </p:nvSpPr>
        <p:spPr>
          <a:xfrm>
            <a:off x="6213579" y="1479389"/>
            <a:ext cx="1374356" cy="369332"/>
          </a:xfrm>
          <a:prstGeom prst="rect">
            <a:avLst/>
          </a:prstGeom>
          <a:noFill/>
        </p:spPr>
        <p:txBody>
          <a:bodyPr wrap="square" rtlCol="0">
            <a:spAutoFit/>
          </a:bodyPr>
          <a:lstStyle/>
          <a:p>
            <a:r>
              <a:rPr lang="en-US" dirty="0"/>
              <a:t>Employment</a:t>
            </a:r>
          </a:p>
        </p:txBody>
      </p:sp>
      <p:pic>
        <p:nvPicPr>
          <p:cNvPr id="27" name="Picture 26"/>
          <p:cNvPicPr>
            <a:picLocks noChangeAspect="1"/>
          </p:cNvPicPr>
          <p:nvPr/>
        </p:nvPicPr>
        <p:blipFill rotWithShape="1">
          <a:blip r:embed="rId13"/>
          <a:srcRect l="72166" t="70886" r="4205" b="4810"/>
          <a:stretch/>
        </p:blipFill>
        <p:spPr>
          <a:xfrm>
            <a:off x="4844028" y="4891569"/>
            <a:ext cx="730865" cy="751747"/>
          </a:xfrm>
          <a:prstGeom prst="rect">
            <a:avLst/>
          </a:prstGeom>
        </p:spPr>
      </p:pic>
      <p:pic>
        <p:nvPicPr>
          <p:cNvPr id="28" name="Picture 27"/>
          <p:cNvPicPr>
            <a:picLocks noChangeAspect="1"/>
          </p:cNvPicPr>
          <p:nvPr/>
        </p:nvPicPr>
        <p:blipFill>
          <a:blip r:embed="rId14"/>
          <a:stretch>
            <a:fillRect/>
          </a:stretch>
        </p:blipFill>
        <p:spPr>
          <a:xfrm>
            <a:off x="6327765" y="5003182"/>
            <a:ext cx="715663" cy="751747"/>
          </a:xfrm>
          <a:prstGeom prst="rect">
            <a:avLst/>
          </a:prstGeom>
        </p:spPr>
      </p:pic>
      <p:pic>
        <p:nvPicPr>
          <p:cNvPr id="30" name="Picture 29"/>
          <p:cNvPicPr>
            <a:picLocks noChangeAspect="1"/>
          </p:cNvPicPr>
          <p:nvPr/>
        </p:nvPicPr>
        <p:blipFill>
          <a:blip r:embed="rId15"/>
          <a:stretch>
            <a:fillRect/>
          </a:stretch>
        </p:blipFill>
        <p:spPr>
          <a:xfrm>
            <a:off x="5641125" y="5037679"/>
            <a:ext cx="586839" cy="616427"/>
          </a:xfrm>
          <a:prstGeom prst="rect">
            <a:avLst/>
          </a:prstGeom>
        </p:spPr>
      </p:pic>
      <p:pic>
        <p:nvPicPr>
          <p:cNvPr id="32" name="Picture 31"/>
          <p:cNvPicPr>
            <a:picLocks noChangeAspect="1"/>
          </p:cNvPicPr>
          <p:nvPr/>
        </p:nvPicPr>
        <p:blipFill rotWithShape="1">
          <a:blip r:embed="rId16"/>
          <a:srcRect l="5924" r="8423" b="30987"/>
          <a:stretch/>
        </p:blipFill>
        <p:spPr>
          <a:xfrm>
            <a:off x="3371815" y="3480667"/>
            <a:ext cx="785516" cy="664835"/>
          </a:xfrm>
          <a:prstGeom prst="rect">
            <a:avLst/>
          </a:prstGeom>
        </p:spPr>
      </p:pic>
      <p:pic>
        <p:nvPicPr>
          <p:cNvPr id="34" name="Picture 33"/>
          <p:cNvPicPr>
            <a:picLocks noChangeAspect="1"/>
          </p:cNvPicPr>
          <p:nvPr/>
        </p:nvPicPr>
        <p:blipFill>
          <a:blip r:embed="rId17"/>
          <a:stretch>
            <a:fillRect/>
          </a:stretch>
        </p:blipFill>
        <p:spPr>
          <a:xfrm>
            <a:off x="3617654" y="4118068"/>
            <a:ext cx="712716" cy="748652"/>
          </a:xfrm>
          <a:prstGeom prst="rect">
            <a:avLst/>
          </a:prstGeom>
        </p:spPr>
      </p:pic>
      <p:sp>
        <p:nvSpPr>
          <p:cNvPr id="37" name="TextBox 36"/>
          <p:cNvSpPr txBox="1"/>
          <p:nvPr/>
        </p:nvSpPr>
        <p:spPr>
          <a:xfrm>
            <a:off x="630666" y="2843266"/>
            <a:ext cx="2891783" cy="369332"/>
          </a:xfrm>
          <a:prstGeom prst="rect">
            <a:avLst/>
          </a:prstGeom>
          <a:noFill/>
        </p:spPr>
        <p:txBody>
          <a:bodyPr wrap="square" rtlCol="0">
            <a:spAutoFit/>
          </a:bodyPr>
          <a:lstStyle/>
          <a:p>
            <a:r>
              <a:rPr lang="en-US" dirty="0"/>
              <a:t>Single parent/lack of support</a:t>
            </a:r>
          </a:p>
        </p:txBody>
      </p:sp>
      <p:sp>
        <p:nvSpPr>
          <p:cNvPr id="38" name="TextBox 37"/>
          <p:cNvSpPr txBox="1"/>
          <p:nvPr/>
        </p:nvSpPr>
        <p:spPr>
          <a:xfrm>
            <a:off x="1192768" y="3552085"/>
            <a:ext cx="2011605" cy="369332"/>
          </a:xfrm>
          <a:prstGeom prst="rect">
            <a:avLst/>
          </a:prstGeom>
          <a:noFill/>
        </p:spPr>
        <p:txBody>
          <a:bodyPr wrap="square" rtlCol="0">
            <a:spAutoFit/>
          </a:bodyPr>
          <a:lstStyle/>
          <a:p>
            <a:r>
              <a:rPr lang="en-US" dirty="0"/>
              <a:t>Divorce/separation </a:t>
            </a:r>
          </a:p>
        </p:txBody>
      </p:sp>
      <p:sp>
        <p:nvSpPr>
          <p:cNvPr id="39" name="TextBox 38"/>
          <p:cNvSpPr txBox="1"/>
          <p:nvPr/>
        </p:nvSpPr>
        <p:spPr>
          <a:xfrm>
            <a:off x="1846043" y="4217536"/>
            <a:ext cx="1525772" cy="369332"/>
          </a:xfrm>
          <a:prstGeom prst="rect">
            <a:avLst/>
          </a:prstGeom>
          <a:noFill/>
        </p:spPr>
        <p:txBody>
          <a:bodyPr wrap="square" rtlCol="0">
            <a:spAutoFit/>
          </a:bodyPr>
          <a:lstStyle/>
          <a:p>
            <a:r>
              <a:rPr lang="en-US" dirty="0"/>
              <a:t>Incarceration</a:t>
            </a:r>
          </a:p>
        </p:txBody>
      </p:sp>
      <p:sp>
        <p:nvSpPr>
          <p:cNvPr id="41" name="TextBox 40"/>
          <p:cNvSpPr txBox="1"/>
          <p:nvPr/>
        </p:nvSpPr>
        <p:spPr>
          <a:xfrm>
            <a:off x="5418801" y="5667697"/>
            <a:ext cx="1031483" cy="369332"/>
          </a:xfrm>
          <a:prstGeom prst="rect">
            <a:avLst/>
          </a:prstGeom>
          <a:noFill/>
        </p:spPr>
        <p:txBody>
          <a:bodyPr wrap="square" rtlCol="0">
            <a:spAutoFit/>
          </a:bodyPr>
          <a:lstStyle/>
          <a:p>
            <a:r>
              <a:rPr lang="en-US" dirty="0"/>
              <a:t>Smoking</a:t>
            </a:r>
          </a:p>
        </p:txBody>
      </p:sp>
      <p:sp>
        <p:nvSpPr>
          <p:cNvPr id="42" name="TextBox 41"/>
          <p:cNvSpPr txBox="1"/>
          <p:nvPr/>
        </p:nvSpPr>
        <p:spPr>
          <a:xfrm>
            <a:off x="7527670" y="5249470"/>
            <a:ext cx="1777823" cy="369332"/>
          </a:xfrm>
          <a:prstGeom prst="rect">
            <a:avLst/>
          </a:prstGeom>
          <a:noFill/>
        </p:spPr>
        <p:txBody>
          <a:bodyPr wrap="square" rtlCol="0">
            <a:spAutoFit/>
          </a:bodyPr>
          <a:lstStyle/>
          <a:p>
            <a:r>
              <a:rPr lang="en-US" dirty="0"/>
              <a:t>Substance abuse</a:t>
            </a:r>
          </a:p>
        </p:txBody>
      </p:sp>
      <p:sp>
        <p:nvSpPr>
          <p:cNvPr id="43" name="TextBox 42"/>
          <p:cNvSpPr txBox="1"/>
          <p:nvPr/>
        </p:nvSpPr>
        <p:spPr>
          <a:xfrm>
            <a:off x="3585311" y="5542600"/>
            <a:ext cx="1782204" cy="369332"/>
          </a:xfrm>
          <a:prstGeom prst="rect">
            <a:avLst/>
          </a:prstGeom>
          <a:noFill/>
        </p:spPr>
        <p:txBody>
          <a:bodyPr wrap="square" rtlCol="0">
            <a:spAutoFit/>
          </a:bodyPr>
          <a:lstStyle/>
          <a:p>
            <a:r>
              <a:rPr lang="en-US" dirty="0"/>
              <a:t>Partner violence</a:t>
            </a:r>
          </a:p>
        </p:txBody>
      </p:sp>
      <p:sp>
        <p:nvSpPr>
          <p:cNvPr id="44" name="TextBox 43"/>
          <p:cNvSpPr txBox="1"/>
          <p:nvPr/>
        </p:nvSpPr>
        <p:spPr>
          <a:xfrm>
            <a:off x="6641937" y="5728863"/>
            <a:ext cx="1709407" cy="369332"/>
          </a:xfrm>
          <a:prstGeom prst="rect">
            <a:avLst/>
          </a:prstGeom>
          <a:noFill/>
        </p:spPr>
        <p:txBody>
          <a:bodyPr wrap="square" rtlCol="0">
            <a:spAutoFit/>
          </a:bodyPr>
          <a:lstStyle/>
          <a:p>
            <a:r>
              <a:rPr lang="en-US" dirty="0"/>
              <a:t>Resources</a:t>
            </a:r>
          </a:p>
        </p:txBody>
      </p:sp>
      <p:pic>
        <p:nvPicPr>
          <p:cNvPr id="47" name="Picture 46"/>
          <p:cNvPicPr>
            <a:picLocks noChangeAspect="1"/>
          </p:cNvPicPr>
          <p:nvPr/>
        </p:nvPicPr>
        <p:blipFill>
          <a:blip r:embed="rId18"/>
          <a:stretch>
            <a:fillRect/>
          </a:stretch>
        </p:blipFill>
        <p:spPr>
          <a:xfrm>
            <a:off x="4123013" y="2312797"/>
            <a:ext cx="715663" cy="751747"/>
          </a:xfrm>
          <a:prstGeom prst="rect">
            <a:avLst/>
          </a:prstGeom>
        </p:spPr>
      </p:pic>
      <p:sp>
        <p:nvSpPr>
          <p:cNvPr id="49" name="TextBox 48"/>
          <p:cNvSpPr txBox="1"/>
          <p:nvPr/>
        </p:nvSpPr>
        <p:spPr>
          <a:xfrm>
            <a:off x="2440057" y="2242211"/>
            <a:ext cx="1613235" cy="369332"/>
          </a:xfrm>
          <a:prstGeom prst="rect">
            <a:avLst/>
          </a:prstGeom>
          <a:noFill/>
        </p:spPr>
        <p:txBody>
          <a:bodyPr wrap="square" rtlCol="0">
            <a:spAutoFit/>
          </a:bodyPr>
          <a:lstStyle/>
          <a:p>
            <a:r>
              <a:rPr lang="en-US" dirty="0"/>
              <a:t>Mental health</a:t>
            </a:r>
          </a:p>
        </p:txBody>
      </p:sp>
      <p:grpSp>
        <p:nvGrpSpPr>
          <p:cNvPr id="53" name="Group 52"/>
          <p:cNvGrpSpPr/>
          <p:nvPr/>
        </p:nvGrpSpPr>
        <p:grpSpPr>
          <a:xfrm>
            <a:off x="4250978" y="2532568"/>
            <a:ext cx="3513001" cy="2470609"/>
            <a:chOff x="4525700" y="2883076"/>
            <a:chExt cx="3513001" cy="2470609"/>
          </a:xfrm>
        </p:grpSpPr>
        <p:sp>
          <p:nvSpPr>
            <p:cNvPr id="52" name="Oval 51"/>
            <p:cNvSpPr/>
            <p:nvPr/>
          </p:nvSpPr>
          <p:spPr>
            <a:xfrm>
              <a:off x="4525700" y="2883076"/>
              <a:ext cx="3513001" cy="2470609"/>
            </a:xfrm>
            <a:prstGeom prst="ellipse">
              <a:avLst/>
            </a:prstGeom>
            <a:solidFill>
              <a:srgbClr val="E7EF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50"/>
            <p:cNvPicPr>
              <a:picLocks noChangeAspect="1"/>
            </p:cNvPicPr>
            <p:nvPr/>
          </p:nvPicPr>
          <p:blipFill>
            <a:blip r:embed="rId19"/>
            <a:stretch>
              <a:fillRect/>
            </a:stretch>
          </p:blipFill>
          <p:spPr>
            <a:xfrm>
              <a:off x="4822557" y="3276887"/>
              <a:ext cx="2651990" cy="14631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pic>
        <p:nvPicPr>
          <p:cNvPr id="54" name="Picture 53"/>
          <p:cNvPicPr>
            <a:picLocks noChangeAspect="1"/>
          </p:cNvPicPr>
          <p:nvPr/>
        </p:nvPicPr>
        <p:blipFill>
          <a:blip r:embed="rId20"/>
          <a:stretch>
            <a:fillRect/>
          </a:stretch>
        </p:blipFill>
        <p:spPr>
          <a:xfrm>
            <a:off x="7043427" y="4899133"/>
            <a:ext cx="550708" cy="446759"/>
          </a:xfrm>
          <a:prstGeom prst="rect">
            <a:avLst/>
          </a:prstGeom>
        </p:spPr>
      </p:pic>
      <p:pic>
        <p:nvPicPr>
          <p:cNvPr id="29" name="Picture 28"/>
          <p:cNvPicPr>
            <a:picLocks noChangeAspect="1"/>
          </p:cNvPicPr>
          <p:nvPr/>
        </p:nvPicPr>
        <p:blipFill>
          <a:blip r:embed="rId21"/>
          <a:stretch>
            <a:fillRect/>
          </a:stretch>
        </p:blipFill>
        <p:spPr>
          <a:xfrm>
            <a:off x="3617658" y="2873090"/>
            <a:ext cx="646409" cy="679001"/>
          </a:xfrm>
          <a:prstGeom prst="rect">
            <a:avLst/>
          </a:prstGeom>
        </p:spPr>
      </p:pic>
      <p:pic>
        <p:nvPicPr>
          <p:cNvPr id="33" name="Picture 32"/>
          <p:cNvPicPr>
            <a:picLocks noChangeAspect="1"/>
          </p:cNvPicPr>
          <p:nvPr/>
        </p:nvPicPr>
        <p:blipFill>
          <a:blip r:embed="rId22"/>
          <a:stretch>
            <a:fillRect/>
          </a:stretch>
        </p:blipFill>
        <p:spPr>
          <a:xfrm>
            <a:off x="4686784" y="1964533"/>
            <a:ext cx="626928" cy="658538"/>
          </a:xfrm>
          <a:prstGeom prst="rect">
            <a:avLst/>
          </a:prstGeom>
        </p:spPr>
      </p:pic>
      <p:sp>
        <p:nvSpPr>
          <p:cNvPr id="35" name="TextBox 34"/>
          <p:cNvSpPr txBox="1"/>
          <p:nvPr/>
        </p:nvSpPr>
        <p:spPr>
          <a:xfrm>
            <a:off x="3253748" y="1719564"/>
            <a:ext cx="1374221" cy="369332"/>
          </a:xfrm>
          <a:prstGeom prst="rect">
            <a:avLst/>
          </a:prstGeom>
          <a:noFill/>
        </p:spPr>
        <p:txBody>
          <a:bodyPr wrap="square" rtlCol="0">
            <a:spAutoFit/>
          </a:bodyPr>
          <a:lstStyle/>
          <a:p>
            <a:r>
              <a:rPr lang="en-US" dirty="0"/>
              <a:t>Family stress</a:t>
            </a:r>
          </a:p>
        </p:txBody>
      </p:sp>
    </p:spTree>
    <p:extLst>
      <p:ext uri="{BB962C8B-B14F-4D97-AF65-F5344CB8AC3E}">
        <p14:creationId xmlns:p14="http://schemas.microsoft.com/office/powerpoint/2010/main" val="3901623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p:cNvSpPr txBox="1"/>
          <p:nvPr/>
        </p:nvSpPr>
        <p:spPr>
          <a:xfrm>
            <a:off x="659426" y="2105706"/>
            <a:ext cx="11007969" cy="830997"/>
          </a:xfrm>
          <a:prstGeom prst="rect">
            <a:avLst/>
          </a:prstGeom>
          <a:noFill/>
        </p:spPr>
        <p:txBody>
          <a:bodyPr wrap="square" rtlCol="0">
            <a:spAutoFit/>
          </a:bodyPr>
          <a:lstStyle/>
          <a:p>
            <a:r>
              <a:rPr lang="en-US" sz="2400" dirty="0"/>
              <a:t>The more ACEs documented, the higher ones risk for developing later health and social problems</a:t>
            </a:r>
            <a:endParaRPr lang="en-US" sz="2400" baseline="30000" dirty="0"/>
          </a:p>
        </p:txBody>
      </p:sp>
      <p:sp>
        <p:nvSpPr>
          <p:cNvPr id="2" name="Title 1"/>
          <p:cNvSpPr>
            <a:spLocks noGrp="1"/>
          </p:cNvSpPr>
          <p:nvPr>
            <p:ph type="title"/>
          </p:nvPr>
        </p:nvSpPr>
        <p:spPr>
          <a:xfrm>
            <a:off x="657225" y="499533"/>
            <a:ext cx="9116696" cy="1658198"/>
          </a:xfrm>
        </p:spPr>
        <p:txBody>
          <a:bodyPr>
            <a:normAutofit/>
          </a:bodyPr>
          <a:lstStyle/>
          <a:p>
            <a:r>
              <a:rPr lang="en-US" sz="4800" dirty="0"/>
              <a:t>Adverse Childhood Experiences (ACE)</a:t>
            </a:r>
          </a:p>
        </p:txBody>
      </p:sp>
      <p:sp>
        <p:nvSpPr>
          <p:cNvPr id="20" name="TextBox 19"/>
          <p:cNvSpPr txBox="1"/>
          <p:nvPr/>
        </p:nvSpPr>
        <p:spPr>
          <a:xfrm>
            <a:off x="966541" y="3566549"/>
            <a:ext cx="1696763" cy="707886"/>
          </a:xfrm>
          <a:prstGeom prst="rect">
            <a:avLst/>
          </a:prstGeom>
          <a:noFill/>
        </p:spPr>
        <p:txBody>
          <a:bodyPr wrap="square" rtlCol="0">
            <a:spAutoFit/>
          </a:bodyPr>
          <a:lstStyle/>
          <a:p>
            <a:pPr algn="ctr"/>
            <a:r>
              <a:rPr lang="en-US" sz="2000" dirty="0"/>
              <a:t>Accumulation of ACEs</a:t>
            </a:r>
            <a:endParaRPr lang="en-US" sz="2000" baseline="30000" dirty="0"/>
          </a:p>
        </p:txBody>
      </p:sp>
      <p:sp>
        <p:nvSpPr>
          <p:cNvPr id="21" name="TextBox 20"/>
          <p:cNvSpPr txBox="1"/>
          <p:nvPr/>
        </p:nvSpPr>
        <p:spPr>
          <a:xfrm>
            <a:off x="3266129" y="3168790"/>
            <a:ext cx="2574367" cy="1015663"/>
          </a:xfrm>
          <a:prstGeom prst="rect">
            <a:avLst/>
          </a:prstGeom>
          <a:noFill/>
        </p:spPr>
        <p:txBody>
          <a:bodyPr wrap="square" rtlCol="0">
            <a:spAutoFit/>
          </a:bodyPr>
          <a:lstStyle/>
          <a:p>
            <a:pPr algn="ctr"/>
            <a:r>
              <a:rPr lang="en-US" sz="2000" dirty="0"/>
              <a:t>Trauma modifies development &amp; genetics</a:t>
            </a:r>
            <a:endParaRPr lang="en-US" sz="2000" baseline="30000" dirty="0"/>
          </a:p>
        </p:txBody>
      </p:sp>
      <p:cxnSp>
        <p:nvCxnSpPr>
          <p:cNvPr id="23" name="Straight Connector 22"/>
          <p:cNvCxnSpPr/>
          <p:nvPr/>
        </p:nvCxnSpPr>
        <p:spPr>
          <a:xfrm>
            <a:off x="659423" y="2936697"/>
            <a:ext cx="10819524" cy="0"/>
          </a:xfrm>
          <a:prstGeom prst="line">
            <a:avLst/>
          </a:prstGeom>
          <a:ln w="28575">
            <a:solidFill>
              <a:schemeClr val="accent5">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6" name="Picture 10" descr="C:\Users\jwparrish\AppData\Local\Microsoft\Windows\Temporary Internet Files\Content.IE5\NTJJJ4LO\860px-Noun_project_566.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984984" y="4463002"/>
            <a:ext cx="949992" cy="1204760"/>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p:cNvGrpSpPr/>
          <p:nvPr/>
        </p:nvGrpSpPr>
        <p:grpSpPr>
          <a:xfrm>
            <a:off x="1413400" y="4308100"/>
            <a:ext cx="848293" cy="957471"/>
            <a:chOff x="1422534" y="2355615"/>
            <a:chExt cx="1696586" cy="1767349"/>
          </a:xfrm>
        </p:grpSpPr>
        <p:pic>
          <p:nvPicPr>
            <p:cNvPr id="25" name="Picture 24" descr="C:\Users\jwparrish\AppData\Local\Microsoft\Windows\Temporary Internet Files\Content.IE5\R0U94OXX\983px-Checklist_Noun_project_5166.svg[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2534" y="2355615"/>
              <a:ext cx="1696586" cy="176734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C:\Users\jwparrish\AppData\Local\Microsoft\Windows\Temporary Internet Files\Content.IE5\R0U94OXX\120px-Check_mark_23x20_02.svg[1].png"/>
            <p:cNvPicPr>
              <a:picLocks noChangeAspect="1" noChangeArrowheads="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81137" y="2699533"/>
              <a:ext cx="264695" cy="25146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C:\Users\jwparrish\AppData\Local\Microsoft\Windows\Temporary Internet Files\Content.IE5\R0U94OXX\120px-Check_mark_23x20_02.svg[1].png"/>
            <p:cNvPicPr>
              <a:picLocks noChangeAspect="1" noChangeArrowheads="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81136" y="2977663"/>
              <a:ext cx="264695" cy="251460"/>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TextBox 27"/>
          <p:cNvSpPr txBox="1"/>
          <p:nvPr/>
        </p:nvSpPr>
        <p:spPr>
          <a:xfrm>
            <a:off x="2685927" y="4520795"/>
            <a:ext cx="808893" cy="646331"/>
          </a:xfrm>
          <a:prstGeom prst="rect">
            <a:avLst/>
          </a:prstGeom>
          <a:noFill/>
        </p:spPr>
        <p:txBody>
          <a:bodyPr wrap="square" rtlCol="0">
            <a:spAutoFit/>
          </a:bodyPr>
          <a:lstStyle/>
          <a:p>
            <a:pPr algn="ctr"/>
            <a:r>
              <a:rPr lang="en-US" sz="3600" dirty="0">
                <a:solidFill>
                  <a:schemeClr val="bg1"/>
                </a:solidFill>
                <a:sym typeface="Wingdings" panose="05000000000000000000" pitchFamily="2" charset="2"/>
              </a:rPr>
              <a:t></a:t>
            </a:r>
            <a:endParaRPr lang="en-US" sz="3600" dirty="0">
              <a:solidFill>
                <a:schemeClr val="bg1"/>
              </a:solidFill>
            </a:endParaRPr>
          </a:p>
        </p:txBody>
      </p:sp>
      <p:sp>
        <p:nvSpPr>
          <p:cNvPr id="29" name="TextBox 28"/>
          <p:cNvSpPr txBox="1"/>
          <p:nvPr/>
        </p:nvSpPr>
        <p:spPr>
          <a:xfrm>
            <a:off x="5174879" y="4520795"/>
            <a:ext cx="1331231" cy="646331"/>
          </a:xfrm>
          <a:prstGeom prst="rect">
            <a:avLst/>
          </a:prstGeom>
          <a:noFill/>
        </p:spPr>
        <p:txBody>
          <a:bodyPr wrap="square" rtlCol="0">
            <a:spAutoFit/>
          </a:bodyPr>
          <a:lstStyle/>
          <a:p>
            <a:pPr algn="ctr"/>
            <a:r>
              <a:rPr lang="en-US" sz="3600" dirty="0">
                <a:solidFill>
                  <a:schemeClr val="bg1"/>
                </a:solidFill>
                <a:sym typeface="Wingdings" panose="05000000000000000000" pitchFamily="2" charset="2"/>
              </a:rPr>
              <a:t></a:t>
            </a:r>
            <a:endParaRPr lang="en-US" sz="3600" dirty="0">
              <a:solidFill>
                <a:schemeClr val="bg1"/>
              </a:solidFill>
            </a:endParaRPr>
          </a:p>
        </p:txBody>
      </p:sp>
      <p:pic>
        <p:nvPicPr>
          <p:cNvPr id="3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91809" y="3294206"/>
            <a:ext cx="4582759" cy="3291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45426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16"/>
          <p:cNvSpPr/>
          <p:nvPr/>
        </p:nvSpPr>
        <p:spPr>
          <a:xfrm>
            <a:off x="272956" y="876007"/>
            <a:ext cx="11347560" cy="4965539"/>
          </a:xfrm>
          <a:prstGeom prst="rect">
            <a:avLst/>
          </a:prstGeom>
          <a:solidFill>
            <a:srgbClr val="E7EF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8" name="Rectangle 17"/>
          <p:cNvSpPr/>
          <p:nvPr/>
        </p:nvSpPr>
        <p:spPr>
          <a:xfrm>
            <a:off x="9785132" y="877840"/>
            <a:ext cx="1820333" cy="496553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400"/>
            <a:endParaRPr lang="en-US">
              <a:solidFill>
                <a:prstClr val="white"/>
              </a:solidFill>
            </a:endParaRPr>
          </a:p>
        </p:txBody>
      </p:sp>
      <p:pic>
        <p:nvPicPr>
          <p:cNvPr id="5" name="Picture 4"/>
          <p:cNvPicPr>
            <a:picLocks noChangeAspect="1"/>
          </p:cNvPicPr>
          <p:nvPr/>
        </p:nvPicPr>
        <p:blipFill>
          <a:blip r:embed="rId3"/>
          <a:stretch>
            <a:fillRect/>
          </a:stretch>
        </p:blipFill>
        <p:spPr>
          <a:xfrm>
            <a:off x="10170167" y="3657297"/>
            <a:ext cx="1065624" cy="1119353"/>
          </a:xfrm>
          <a:prstGeom prst="rect">
            <a:avLst/>
          </a:prstGeom>
        </p:spPr>
      </p:pic>
      <p:sp>
        <p:nvSpPr>
          <p:cNvPr id="22" name="TextBox 21"/>
          <p:cNvSpPr txBox="1"/>
          <p:nvPr/>
        </p:nvSpPr>
        <p:spPr>
          <a:xfrm>
            <a:off x="425731" y="5845214"/>
            <a:ext cx="11183677" cy="707886"/>
          </a:xfrm>
          <a:prstGeom prst="rect">
            <a:avLst/>
          </a:prstGeom>
          <a:noFill/>
        </p:spPr>
        <p:txBody>
          <a:bodyPr wrap="square" rtlCol="0">
            <a:spAutoFit/>
          </a:bodyPr>
          <a:lstStyle/>
          <a:p>
            <a:pPr algn="ctr" defTabSz="914400"/>
            <a:r>
              <a:rPr lang="en-US" sz="4000" dirty="0"/>
              <a:t>Risk (incidence) among children</a:t>
            </a:r>
          </a:p>
        </p:txBody>
      </p:sp>
      <p:pic>
        <p:nvPicPr>
          <p:cNvPr id="4" name="Picture 3"/>
          <p:cNvPicPr>
            <a:picLocks noChangeAspect="1"/>
          </p:cNvPicPr>
          <p:nvPr/>
        </p:nvPicPr>
        <p:blipFill>
          <a:blip r:embed="rId4"/>
          <a:stretch>
            <a:fillRect/>
          </a:stretch>
        </p:blipFill>
        <p:spPr>
          <a:xfrm>
            <a:off x="10160003" y="4723112"/>
            <a:ext cx="1075791" cy="1119353"/>
          </a:xfrm>
          <a:prstGeom prst="rect">
            <a:avLst/>
          </a:prstGeom>
        </p:spPr>
      </p:pic>
      <p:graphicFrame>
        <p:nvGraphicFramePr>
          <p:cNvPr id="56" name="Chart 55"/>
          <p:cNvGraphicFramePr/>
          <p:nvPr>
            <p:extLst>
              <p:ext uri="{D42A27DB-BD31-4B8C-83A1-F6EECF244321}">
                <p14:modId xmlns:p14="http://schemas.microsoft.com/office/powerpoint/2010/main" val="2618885451"/>
              </p:ext>
            </p:extLst>
          </p:nvPr>
        </p:nvGraphicFramePr>
        <p:xfrm>
          <a:off x="436837" y="1087960"/>
          <a:ext cx="9147429" cy="4498705"/>
        </p:xfrm>
        <a:graphic>
          <a:graphicData uri="http://schemas.openxmlformats.org/drawingml/2006/chart">
            <c:chart xmlns:c="http://schemas.openxmlformats.org/drawingml/2006/chart" xmlns:r="http://schemas.openxmlformats.org/officeDocument/2006/relationships" r:id="rId5"/>
          </a:graphicData>
        </a:graphic>
      </p:graphicFrame>
      <p:sp>
        <p:nvSpPr>
          <p:cNvPr id="57" name="TextBox 56"/>
          <p:cNvSpPr txBox="1"/>
          <p:nvPr/>
        </p:nvSpPr>
        <p:spPr>
          <a:xfrm>
            <a:off x="4695057" y="5480299"/>
            <a:ext cx="820747" cy="461665"/>
          </a:xfrm>
          <a:prstGeom prst="rect">
            <a:avLst/>
          </a:prstGeom>
          <a:noFill/>
        </p:spPr>
        <p:txBody>
          <a:bodyPr wrap="square" rtlCol="0">
            <a:spAutoFit/>
          </a:bodyPr>
          <a:lstStyle/>
          <a:p>
            <a:pPr defTabSz="914400"/>
            <a:r>
              <a:rPr lang="en-US" sz="2400" b="1" dirty="0">
                <a:solidFill>
                  <a:prstClr val="black"/>
                </a:solidFill>
              </a:rPr>
              <a:t>AGE</a:t>
            </a:r>
          </a:p>
        </p:txBody>
      </p:sp>
      <p:sp>
        <p:nvSpPr>
          <p:cNvPr id="58" name="TextBox 57"/>
          <p:cNvSpPr txBox="1"/>
          <p:nvPr/>
        </p:nvSpPr>
        <p:spPr>
          <a:xfrm>
            <a:off x="1263441" y="4152098"/>
            <a:ext cx="1517311" cy="707886"/>
          </a:xfrm>
          <a:prstGeom prst="rect">
            <a:avLst/>
          </a:prstGeom>
          <a:noFill/>
        </p:spPr>
        <p:txBody>
          <a:bodyPr wrap="square" rtlCol="0">
            <a:spAutoFit/>
          </a:bodyPr>
          <a:lstStyle/>
          <a:p>
            <a:pPr defTabSz="914400"/>
            <a:r>
              <a:rPr lang="en-US" sz="4000" b="1" dirty="0">
                <a:solidFill>
                  <a:prstClr val="black"/>
                </a:solidFill>
              </a:rPr>
              <a:t>9%</a:t>
            </a:r>
          </a:p>
        </p:txBody>
      </p:sp>
      <p:sp>
        <p:nvSpPr>
          <p:cNvPr id="59" name="TextBox 58"/>
          <p:cNvSpPr txBox="1"/>
          <p:nvPr/>
        </p:nvSpPr>
        <p:spPr>
          <a:xfrm>
            <a:off x="3043589" y="3337312"/>
            <a:ext cx="1517311" cy="707886"/>
          </a:xfrm>
          <a:prstGeom prst="rect">
            <a:avLst/>
          </a:prstGeom>
          <a:noFill/>
        </p:spPr>
        <p:txBody>
          <a:bodyPr wrap="square" rtlCol="0">
            <a:spAutoFit/>
          </a:bodyPr>
          <a:lstStyle/>
          <a:p>
            <a:pPr defTabSz="914400"/>
            <a:r>
              <a:rPr lang="en-US" sz="4000" b="1" dirty="0">
                <a:solidFill>
                  <a:prstClr val="black"/>
                </a:solidFill>
              </a:rPr>
              <a:t>18%</a:t>
            </a:r>
          </a:p>
        </p:txBody>
      </p:sp>
      <p:sp>
        <p:nvSpPr>
          <p:cNvPr id="60" name="TextBox 59"/>
          <p:cNvSpPr txBox="1"/>
          <p:nvPr/>
        </p:nvSpPr>
        <p:spPr>
          <a:xfrm>
            <a:off x="4985983" y="2674099"/>
            <a:ext cx="1517311" cy="707886"/>
          </a:xfrm>
          <a:prstGeom prst="rect">
            <a:avLst/>
          </a:prstGeom>
          <a:noFill/>
        </p:spPr>
        <p:txBody>
          <a:bodyPr wrap="square" rtlCol="0">
            <a:spAutoFit/>
          </a:bodyPr>
          <a:lstStyle/>
          <a:p>
            <a:pPr defTabSz="914400"/>
            <a:r>
              <a:rPr lang="en-US" sz="4000" b="1" dirty="0">
                <a:solidFill>
                  <a:prstClr val="black"/>
                </a:solidFill>
              </a:rPr>
              <a:t>26%</a:t>
            </a:r>
          </a:p>
        </p:txBody>
      </p:sp>
      <p:sp>
        <p:nvSpPr>
          <p:cNvPr id="61" name="TextBox 60"/>
          <p:cNvSpPr txBox="1"/>
          <p:nvPr/>
        </p:nvSpPr>
        <p:spPr>
          <a:xfrm>
            <a:off x="6883003" y="2130375"/>
            <a:ext cx="1517311" cy="707886"/>
          </a:xfrm>
          <a:prstGeom prst="rect">
            <a:avLst/>
          </a:prstGeom>
          <a:noFill/>
        </p:spPr>
        <p:txBody>
          <a:bodyPr wrap="square" rtlCol="0">
            <a:spAutoFit/>
          </a:bodyPr>
          <a:lstStyle/>
          <a:p>
            <a:pPr defTabSz="914400"/>
            <a:r>
              <a:rPr lang="en-US" sz="4000" b="1" dirty="0">
                <a:solidFill>
                  <a:prstClr val="black"/>
                </a:solidFill>
              </a:rPr>
              <a:t>32%</a:t>
            </a:r>
          </a:p>
        </p:txBody>
      </p:sp>
      <p:sp>
        <p:nvSpPr>
          <p:cNvPr id="62" name="Rectangle 61"/>
          <p:cNvSpPr/>
          <p:nvPr/>
        </p:nvSpPr>
        <p:spPr>
          <a:xfrm>
            <a:off x="425734" y="198990"/>
            <a:ext cx="11631991" cy="523220"/>
          </a:xfrm>
          <a:prstGeom prst="rect">
            <a:avLst/>
          </a:prstGeom>
        </p:spPr>
        <p:txBody>
          <a:bodyPr wrap="square">
            <a:spAutoFit/>
          </a:bodyPr>
          <a:lstStyle/>
          <a:p>
            <a:pPr defTabSz="914400"/>
            <a:r>
              <a:rPr lang="en-US" sz="2800" dirty="0"/>
              <a:t>Cumulative incidence of contact with OCS among children born in Alaska </a:t>
            </a:r>
            <a:endParaRPr lang="en-US" dirty="0"/>
          </a:p>
        </p:txBody>
      </p:sp>
      <p:pic>
        <p:nvPicPr>
          <p:cNvPr id="19" name="Picture 18" descr="DHSS-Logo-BLACK">
            <a:extLst>
              <a:ext uri="{FF2B5EF4-FFF2-40B4-BE49-F238E27FC236}">
                <a16:creationId xmlns:a16="http://schemas.microsoft.com/office/drawing/2014/main" id="{2B2C8A85-A558-42C2-99B8-5A5A8819FB90}"/>
              </a:ext>
            </a:extLst>
          </p:cNvPr>
          <p:cNvPicPr>
            <a:picLocks noChangeAspect="1" noChangeArrowheads="1"/>
          </p:cNvPicPr>
          <p:nvPr/>
        </p:nvPicPr>
        <p:blipFill>
          <a:blip r:embed="rId6" cstate="print">
            <a:lum bright="70000" contrast="-70000"/>
          </a:blip>
          <a:srcRect/>
          <a:stretch>
            <a:fillRect/>
          </a:stretch>
        </p:blipFill>
        <p:spPr bwMode="auto">
          <a:xfrm>
            <a:off x="105540" y="6200011"/>
            <a:ext cx="662599" cy="632480"/>
          </a:xfrm>
          <a:prstGeom prst="rect">
            <a:avLst/>
          </a:prstGeom>
          <a:noFill/>
          <a:ln w="9525">
            <a:noFill/>
            <a:miter lim="800000"/>
            <a:headEnd/>
            <a:tailEnd/>
          </a:ln>
        </p:spPr>
      </p:pic>
      <p:pic>
        <p:nvPicPr>
          <p:cNvPr id="20" name="Picture 19" descr="C:\Users\jwparrish\AppData\Local\Microsoft\Windows\Temporary Internet Files\Content.Outlook\1AXMCYBU\DPH logo bw.png">
            <a:extLst>
              <a:ext uri="{FF2B5EF4-FFF2-40B4-BE49-F238E27FC236}">
                <a16:creationId xmlns:a16="http://schemas.microsoft.com/office/drawing/2014/main" id="{B05F8DC5-FFF0-48AF-99D9-F0D9A23CF81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9657" y="6392176"/>
            <a:ext cx="534323" cy="44032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8"/>
          <a:stretch>
            <a:fillRect/>
          </a:stretch>
        </p:blipFill>
        <p:spPr>
          <a:xfrm>
            <a:off x="10170167" y="877844"/>
            <a:ext cx="1065624" cy="1119353"/>
          </a:xfrm>
          <a:prstGeom prst="rect">
            <a:avLst/>
          </a:prstGeom>
        </p:spPr>
      </p:pic>
      <p:pic>
        <p:nvPicPr>
          <p:cNvPr id="23" name="Picture 22"/>
          <p:cNvPicPr>
            <a:picLocks noChangeAspect="1"/>
          </p:cNvPicPr>
          <p:nvPr/>
        </p:nvPicPr>
        <p:blipFill>
          <a:blip r:embed="rId9"/>
          <a:stretch>
            <a:fillRect/>
          </a:stretch>
        </p:blipFill>
        <p:spPr>
          <a:xfrm>
            <a:off x="10170171" y="1921844"/>
            <a:ext cx="1065623" cy="1124949"/>
          </a:xfrm>
          <a:prstGeom prst="rect">
            <a:avLst/>
          </a:prstGeom>
        </p:spPr>
      </p:pic>
      <p:pic>
        <p:nvPicPr>
          <p:cNvPr id="24" name="Picture 23"/>
          <p:cNvPicPr>
            <a:picLocks noChangeAspect="1"/>
          </p:cNvPicPr>
          <p:nvPr/>
        </p:nvPicPr>
        <p:blipFill>
          <a:blip r:embed="rId10"/>
          <a:stretch>
            <a:fillRect/>
          </a:stretch>
        </p:blipFill>
        <p:spPr>
          <a:xfrm>
            <a:off x="10164843" y="2661018"/>
            <a:ext cx="1070951" cy="1119353"/>
          </a:xfrm>
          <a:prstGeom prst="rect">
            <a:avLst/>
          </a:prstGeom>
        </p:spPr>
      </p:pic>
      <p:sp>
        <p:nvSpPr>
          <p:cNvPr id="26" name="TextBox 25"/>
          <p:cNvSpPr txBox="1"/>
          <p:nvPr/>
        </p:nvSpPr>
        <p:spPr>
          <a:xfrm>
            <a:off x="8780023" y="1718271"/>
            <a:ext cx="1517311" cy="707886"/>
          </a:xfrm>
          <a:prstGeom prst="rect">
            <a:avLst/>
          </a:prstGeom>
          <a:noFill/>
        </p:spPr>
        <p:txBody>
          <a:bodyPr wrap="square" rtlCol="0">
            <a:spAutoFit/>
          </a:bodyPr>
          <a:lstStyle/>
          <a:p>
            <a:pPr defTabSz="914400"/>
            <a:r>
              <a:rPr lang="en-US" sz="4000" b="1" dirty="0">
                <a:solidFill>
                  <a:prstClr val="black"/>
                </a:solidFill>
              </a:rPr>
              <a:t>37%</a:t>
            </a:r>
          </a:p>
        </p:txBody>
      </p:sp>
    </p:spTree>
    <p:extLst>
      <p:ext uri="{BB962C8B-B14F-4D97-AF65-F5344CB8AC3E}">
        <p14:creationId xmlns:p14="http://schemas.microsoft.com/office/powerpoint/2010/main" val="2488356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 name="Rectangle 31"/>
          <p:cNvSpPr/>
          <p:nvPr/>
        </p:nvSpPr>
        <p:spPr>
          <a:xfrm>
            <a:off x="2102720" y="1454185"/>
            <a:ext cx="9810432" cy="5089531"/>
          </a:xfrm>
          <a:prstGeom prst="rect">
            <a:avLst/>
          </a:prstGeom>
          <a:solidFill>
            <a:srgbClr val="959B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1" name="TextBox 10"/>
          <p:cNvSpPr txBox="1"/>
          <p:nvPr/>
        </p:nvSpPr>
        <p:spPr>
          <a:xfrm>
            <a:off x="416693" y="273810"/>
            <a:ext cx="11496463" cy="1200329"/>
          </a:xfrm>
          <a:prstGeom prst="rect">
            <a:avLst/>
          </a:prstGeom>
          <a:noFill/>
        </p:spPr>
        <p:txBody>
          <a:bodyPr wrap="square" rtlCol="0">
            <a:spAutoFit/>
          </a:bodyPr>
          <a:lstStyle/>
          <a:p>
            <a:pPr defTabSz="914400"/>
            <a:r>
              <a:rPr lang="en-US" sz="3600" dirty="0" err="1"/>
              <a:t>ALCANLink</a:t>
            </a:r>
            <a:r>
              <a:rPr lang="en-US" sz="3600" dirty="0"/>
              <a:t> Study (N = 33,417) – Accumulation of ACEs</a:t>
            </a:r>
          </a:p>
          <a:p>
            <a:pPr defTabSz="914400"/>
            <a:r>
              <a:rPr lang="en-US" sz="3600" dirty="0"/>
              <a:t>Among children born in Alaska during 2009:2011 </a:t>
            </a:r>
          </a:p>
        </p:txBody>
      </p:sp>
      <p:sp>
        <p:nvSpPr>
          <p:cNvPr id="13" name="TextBox 12"/>
          <p:cNvSpPr txBox="1"/>
          <p:nvPr/>
        </p:nvSpPr>
        <p:spPr>
          <a:xfrm>
            <a:off x="226977" y="2500135"/>
            <a:ext cx="1795103" cy="2062103"/>
          </a:xfrm>
          <a:prstGeom prst="rect">
            <a:avLst/>
          </a:prstGeom>
          <a:noFill/>
        </p:spPr>
        <p:txBody>
          <a:bodyPr wrap="square" rtlCol="0">
            <a:spAutoFit/>
          </a:bodyPr>
          <a:lstStyle/>
          <a:p>
            <a:pPr algn="ctr" defTabSz="914400"/>
            <a:r>
              <a:rPr lang="en-US" sz="3200" b="1" dirty="0"/>
              <a:t>Before their ninth birthday</a:t>
            </a:r>
          </a:p>
        </p:txBody>
      </p:sp>
      <p:grpSp>
        <p:nvGrpSpPr>
          <p:cNvPr id="35" name="Group 34"/>
          <p:cNvGrpSpPr/>
          <p:nvPr/>
        </p:nvGrpSpPr>
        <p:grpSpPr>
          <a:xfrm>
            <a:off x="4301899" y="1883199"/>
            <a:ext cx="1499839" cy="819791"/>
            <a:chOff x="8615044" y="3814090"/>
            <a:chExt cx="994526" cy="597085"/>
          </a:xfrm>
          <a:solidFill>
            <a:schemeClr val="bg1"/>
          </a:solidFill>
        </p:grpSpPr>
        <p:sp>
          <p:nvSpPr>
            <p:cNvPr id="17" name="Freeform: Shape 174"/>
            <p:cNvSpPr>
              <a:spLocks noChangeAspect="1"/>
            </p:cNvSpPr>
            <p:nvPr/>
          </p:nvSpPr>
          <p:spPr>
            <a:xfrm>
              <a:off x="8615044" y="3815392"/>
              <a:ext cx="280393" cy="595783"/>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42594 w 1279418"/>
                <a:gd name="connsiteY9" fmla="*/ 987825 h 2843630"/>
                <a:gd name="connsiteX10" fmla="*/ 942594 w 1279418"/>
                <a:gd name="connsiteY10" fmla="*/ 1501242 h 2843630"/>
                <a:gd name="connsiteX11" fmla="*/ 942594 w 1279418"/>
                <a:gd name="connsiteY11" fmla="*/ 1845442 h 2843630"/>
                <a:gd name="connsiteX12" fmla="*/ 942594 w 1279418"/>
                <a:gd name="connsiteY12" fmla="*/ 2722978 h 2843630"/>
                <a:gd name="connsiteX13" fmla="*/ 821942 w 1279418"/>
                <a:gd name="connsiteY13" fmla="*/ 2843630 h 2843630"/>
                <a:gd name="connsiteX14" fmla="*/ 816225 w 1279418"/>
                <a:gd name="connsiteY14" fmla="*/ 2843630 h 2843630"/>
                <a:gd name="connsiteX15" fmla="*/ 695573 w 1279418"/>
                <a:gd name="connsiteY15" fmla="*/ 2722978 h 2843630"/>
                <a:gd name="connsiteX16" fmla="*/ 695573 w 1279418"/>
                <a:gd name="connsiteY16" fmla="*/ 1845442 h 2843630"/>
                <a:gd name="connsiteX17" fmla="*/ 584764 w 1279418"/>
                <a:gd name="connsiteY17" fmla="*/ 1845442 h 2843630"/>
                <a:gd name="connsiteX18" fmla="*/ 584764 w 1279418"/>
                <a:gd name="connsiteY18" fmla="*/ 2722978 h 2843630"/>
                <a:gd name="connsiteX19" fmla="*/ 464112 w 1279418"/>
                <a:gd name="connsiteY19" fmla="*/ 2843630 h 2843630"/>
                <a:gd name="connsiteX20" fmla="*/ 458395 w 1279418"/>
                <a:gd name="connsiteY20" fmla="*/ 2843630 h 2843630"/>
                <a:gd name="connsiteX21" fmla="*/ 337743 w 1279418"/>
                <a:gd name="connsiteY21" fmla="*/ 2722978 h 2843630"/>
                <a:gd name="connsiteX22" fmla="*/ 337743 w 1279418"/>
                <a:gd name="connsiteY22" fmla="*/ 1845442 h 2843630"/>
                <a:gd name="connsiteX23" fmla="*/ 337743 w 1279418"/>
                <a:gd name="connsiteY23" fmla="*/ 1845442 h 2843630"/>
                <a:gd name="connsiteX24" fmla="*/ 337743 w 1279418"/>
                <a:gd name="connsiteY24" fmla="*/ 987825 h 2843630"/>
                <a:gd name="connsiteX25" fmla="*/ 333380 w 1279418"/>
                <a:gd name="connsiteY25" fmla="*/ 987825 h 2843630"/>
                <a:gd name="connsiteX26" fmla="*/ 214156 w 1279418"/>
                <a:gd name="connsiteY26" fmla="*/ 1650893 h 2843630"/>
                <a:gd name="connsiteX27" fmla="*/ 88840 w 1279418"/>
                <a:gd name="connsiteY27" fmla="*/ 1738012 h 2843630"/>
                <a:gd name="connsiteX28" fmla="*/ 1721 w 1279418"/>
                <a:gd name="connsiteY28" fmla="*/ 1612696 h 2843630"/>
                <a:gd name="connsiteX29" fmla="*/ 151558 w 1279418"/>
                <a:gd name="connsiteY29" fmla="*/ 779369 h 2843630"/>
                <a:gd name="connsiteX30" fmla="*/ 165076 w 1279418"/>
                <a:gd name="connsiteY30" fmla="*/ 745240 h 2843630"/>
                <a:gd name="connsiteX31" fmla="*/ 166159 w 1279418"/>
                <a:gd name="connsiteY31" fmla="*/ 739877 h 2843630"/>
                <a:gd name="connsiteX32" fmla="*/ 330610 w 1279418"/>
                <a:gd name="connsiteY32" fmla="*/ 630871 h 2843630"/>
                <a:gd name="connsiteX33" fmla="*/ 631229 w 1279418"/>
                <a:gd name="connsiteY33" fmla="*/ 0 h 2843630"/>
                <a:gd name="connsiteX34" fmla="*/ 930644 w 1279418"/>
                <a:gd name="connsiteY34" fmla="*/ 299414 h 2843630"/>
                <a:gd name="connsiteX35" fmla="*/ 631229 w 1279418"/>
                <a:gd name="connsiteY35" fmla="*/ 598828 h 2843630"/>
                <a:gd name="connsiteX36" fmla="*/ 331814 w 1279418"/>
                <a:gd name="connsiteY36" fmla="*/ 299414 h 2843630"/>
                <a:gd name="connsiteX37" fmla="*/ 631229 w 1279418"/>
                <a:gd name="connsiteY37"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42594" y="987825"/>
                  </a:lnTo>
                  <a:lnTo>
                    <a:pt x="942594" y="1501242"/>
                  </a:lnTo>
                  <a:lnTo>
                    <a:pt x="942594" y="1845442"/>
                  </a:lnTo>
                  <a:lnTo>
                    <a:pt x="942594" y="2722978"/>
                  </a:lnTo>
                  <a:cubicBezTo>
                    <a:pt x="942594" y="2789612"/>
                    <a:pt x="888576" y="2843630"/>
                    <a:pt x="821942" y="2843630"/>
                  </a:cubicBezTo>
                  <a:lnTo>
                    <a:pt x="816225" y="2843630"/>
                  </a:lnTo>
                  <a:cubicBezTo>
                    <a:pt x="749591" y="2843630"/>
                    <a:pt x="695573" y="2789612"/>
                    <a:pt x="695573" y="2722978"/>
                  </a:cubicBezTo>
                  <a:lnTo>
                    <a:pt x="695573" y="1845442"/>
                  </a:lnTo>
                  <a:lnTo>
                    <a:pt x="584764" y="1845442"/>
                  </a:lnTo>
                  <a:lnTo>
                    <a:pt x="584764" y="2722978"/>
                  </a:lnTo>
                  <a:cubicBezTo>
                    <a:pt x="584764" y="2789612"/>
                    <a:pt x="530746" y="2843630"/>
                    <a:pt x="464112" y="2843630"/>
                  </a:cubicBezTo>
                  <a:lnTo>
                    <a:pt x="458395" y="2843630"/>
                  </a:lnTo>
                  <a:cubicBezTo>
                    <a:pt x="391761" y="2843630"/>
                    <a:pt x="337743" y="2789612"/>
                    <a:pt x="337743" y="2722978"/>
                  </a:cubicBezTo>
                  <a:lnTo>
                    <a:pt x="337743" y="1845442"/>
                  </a:lnTo>
                  <a:lnTo>
                    <a:pt x="337743" y="1845442"/>
                  </a:lnTo>
                  <a:lnTo>
                    <a:pt x="337743"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2"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solidFill>
              <a:srgbClr val="F96C28"/>
            </a:solidFill>
            <a:ln w="3175">
              <a:noFill/>
              <a:round/>
              <a:headEnd/>
              <a:tailEnd/>
            </a:ln>
          </p:spPr>
          <p:txBody>
            <a:bodyPr vert="horz" wrap="square" lIns="93252" tIns="46627" rIns="93252" bIns="46627" numCol="1" anchor="t" anchorCtr="0" compatLnSpc="1">
              <a:prstTxWarp prst="textNoShape">
                <a:avLst/>
              </a:prstTxWarp>
            </a:bodyPr>
            <a:lstStyle/>
            <a:p>
              <a:pPr defTabSz="932518"/>
              <a:endParaRPr lang="en-US" sz="1938">
                <a:solidFill>
                  <a:srgbClr val="394C6B"/>
                </a:solidFill>
              </a:endParaRPr>
            </a:p>
          </p:txBody>
        </p:sp>
        <p:sp>
          <p:nvSpPr>
            <p:cNvPr id="18" name="Freeform: Shape 175"/>
            <p:cNvSpPr/>
            <p:nvPr/>
          </p:nvSpPr>
          <p:spPr>
            <a:xfrm>
              <a:off x="8974041" y="3815392"/>
              <a:ext cx="286807" cy="595783"/>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17536 w 1279418"/>
                <a:gd name="connsiteY9" fmla="*/ 987825 h 2843630"/>
                <a:gd name="connsiteX10" fmla="*/ 917536 w 1279418"/>
                <a:gd name="connsiteY10" fmla="*/ 1331686 h 2843630"/>
                <a:gd name="connsiteX11" fmla="*/ 1014281 w 1279418"/>
                <a:gd name="connsiteY11" fmla="*/ 1616543 h 2843630"/>
                <a:gd name="connsiteX12" fmla="*/ 960580 w 1279418"/>
                <a:gd name="connsiteY12" fmla="*/ 2066380 h 2843630"/>
                <a:gd name="connsiteX13" fmla="*/ 942594 w 1279418"/>
                <a:gd name="connsiteY13" fmla="*/ 2066636 h 2843630"/>
                <a:gd name="connsiteX14" fmla="*/ 942594 w 1279418"/>
                <a:gd name="connsiteY14" fmla="*/ 2722978 h 2843630"/>
                <a:gd name="connsiteX15" fmla="*/ 821942 w 1279418"/>
                <a:gd name="connsiteY15" fmla="*/ 2843630 h 2843630"/>
                <a:gd name="connsiteX16" fmla="*/ 816225 w 1279418"/>
                <a:gd name="connsiteY16" fmla="*/ 2843630 h 2843630"/>
                <a:gd name="connsiteX17" fmla="*/ 695573 w 1279418"/>
                <a:gd name="connsiteY17" fmla="*/ 2722978 h 2843630"/>
                <a:gd name="connsiteX18" fmla="*/ 695573 w 1279418"/>
                <a:gd name="connsiteY18" fmla="*/ 2070157 h 2843630"/>
                <a:gd name="connsiteX19" fmla="*/ 584764 w 1279418"/>
                <a:gd name="connsiteY19" fmla="*/ 2071736 h 2843630"/>
                <a:gd name="connsiteX20" fmla="*/ 584764 w 1279418"/>
                <a:gd name="connsiteY20" fmla="*/ 2722978 h 2843630"/>
                <a:gd name="connsiteX21" fmla="*/ 464112 w 1279418"/>
                <a:gd name="connsiteY21" fmla="*/ 2843630 h 2843630"/>
                <a:gd name="connsiteX22" fmla="*/ 458395 w 1279418"/>
                <a:gd name="connsiteY22" fmla="*/ 2843630 h 2843630"/>
                <a:gd name="connsiteX23" fmla="*/ 337743 w 1279418"/>
                <a:gd name="connsiteY23" fmla="*/ 2722978 h 2843630"/>
                <a:gd name="connsiteX24" fmla="*/ 337743 w 1279418"/>
                <a:gd name="connsiteY24" fmla="*/ 2075257 h 2843630"/>
                <a:gd name="connsiteX25" fmla="*/ 304101 w 1279418"/>
                <a:gd name="connsiteY25" fmla="*/ 2075736 h 2843630"/>
                <a:gd name="connsiteX26" fmla="*/ 250400 w 1279418"/>
                <a:gd name="connsiteY26" fmla="*/ 1616543 h 2843630"/>
                <a:gd name="connsiteX27" fmla="*/ 347144 w 1279418"/>
                <a:gd name="connsiteY27" fmla="*/ 1331689 h 2843630"/>
                <a:gd name="connsiteX28" fmla="*/ 347144 w 1279418"/>
                <a:gd name="connsiteY28" fmla="*/ 987825 h 2843630"/>
                <a:gd name="connsiteX29" fmla="*/ 333380 w 1279418"/>
                <a:gd name="connsiteY29" fmla="*/ 987825 h 2843630"/>
                <a:gd name="connsiteX30" fmla="*/ 214156 w 1279418"/>
                <a:gd name="connsiteY30" fmla="*/ 1650893 h 2843630"/>
                <a:gd name="connsiteX31" fmla="*/ 88840 w 1279418"/>
                <a:gd name="connsiteY31" fmla="*/ 1738012 h 2843630"/>
                <a:gd name="connsiteX32" fmla="*/ 1721 w 1279418"/>
                <a:gd name="connsiteY32" fmla="*/ 1612696 h 2843630"/>
                <a:gd name="connsiteX33" fmla="*/ 151558 w 1279418"/>
                <a:gd name="connsiteY33" fmla="*/ 779369 h 2843630"/>
                <a:gd name="connsiteX34" fmla="*/ 165076 w 1279418"/>
                <a:gd name="connsiteY34" fmla="*/ 745240 h 2843630"/>
                <a:gd name="connsiteX35" fmla="*/ 166159 w 1279418"/>
                <a:gd name="connsiteY35" fmla="*/ 739877 h 2843630"/>
                <a:gd name="connsiteX36" fmla="*/ 330610 w 1279418"/>
                <a:gd name="connsiteY36" fmla="*/ 630871 h 2843630"/>
                <a:gd name="connsiteX37" fmla="*/ 631229 w 1279418"/>
                <a:gd name="connsiteY37" fmla="*/ 0 h 2843630"/>
                <a:gd name="connsiteX38" fmla="*/ 930644 w 1279418"/>
                <a:gd name="connsiteY38" fmla="*/ 299414 h 2843630"/>
                <a:gd name="connsiteX39" fmla="*/ 631229 w 1279418"/>
                <a:gd name="connsiteY39" fmla="*/ 598828 h 2843630"/>
                <a:gd name="connsiteX40" fmla="*/ 331814 w 1279418"/>
                <a:gd name="connsiteY40" fmla="*/ 299414 h 2843630"/>
                <a:gd name="connsiteX41" fmla="*/ 631229 w 1279418"/>
                <a:gd name="connsiteY41"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17536" y="987825"/>
                  </a:lnTo>
                  <a:lnTo>
                    <a:pt x="917536" y="1331686"/>
                  </a:lnTo>
                  <a:lnTo>
                    <a:pt x="1014281" y="1616543"/>
                  </a:lnTo>
                  <a:cubicBezTo>
                    <a:pt x="996406" y="1766519"/>
                    <a:pt x="978455" y="1916404"/>
                    <a:pt x="960580" y="2066380"/>
                  </a:cubicBezTo>
                  <a:lnTo>
                    <a:pt x="942594" y="2066636"/>
                  </a:lnTo>
                  <a:lnTo>
                    <a:pt x="942594" y="2722978"/>
                  </a:lnTo>
                  <a:cubicBezTo>
                    <a:pt x="942594" y="2789612"/>
                    <a:pt x="888576" y="2843630"/>
                    <a:pt x="821942" y="2843630"/>
                  </a:cubicBezTo>
                  <a:lnTo>
                    <a:pt x="816225" y="2843630"/>
                  </a:lnTo>
                  <a:cubicBezTo>
                    <a:pt x="749591" y="2843630"/>
                    <a:pt x="695573" y="2789612"/>
                    <a:pt x="695573" y="2722978"/>
                  </a:cubicBezTo>
                  <a:lnTo>
                    <a:pt x="695573" y="2070157"/>
                  </a:lnTo>
                  <a:lnTo>
                    <a:pt x="584764" y="2071736"/>
                  </a:lnTo>
                  <a:lnTo>
                    <a:pt x="584764" y="2722978"/>
                  </a:lnTo>
                  <a:cubicBezTo>
                    <a:pt x="584764" y="2789612"/>
                    <a:pt x="530746" y="2843630"/>
                    <a:pt x="464112" y="2843630"/>
                  </a:cubicBezTo>
                  <a:lnTo>
                    <a:pt x="458395" y="2843630"/>
                  </a:lnTo>
                  <a:cubicBezTo>
                    <a:pt x="391761" y="2843630"/>
                    <a:pt x="337743" y="2789612"/>
                    <a:pt x="337743" y="2722978"/>
                  </a:cubicBezTo>
                  <a:lnTo>
                    <a:pt x="337743" y="2075257"/>
                  </a:lnTo>
                  <a:lnTo>
                    <a:pt x="304101" y="2075736"/>
                  </a:lnTo>
                  <a:lnTo>
                    <a:pt x="250400" y="1616543"/>
                  </a:lnTo>
                  <a:lnTo>
                    <a:pt x="347144" y="1331689"/>
                  </a:lnTo>
                  <a:lnTo>
                    <a:pt x="347144"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3"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grpFill/>
            <a:ln w="3175">
              <a:noFill/>
              <a:round/>
              <a:headEnd/>
              <a:tailEnd/>
            </a:ln>
          </p:spPr>
          <p:txBody>
            <a:bodyPr vert="horz" wrap="square" lIns="93252" tIns="46627" rIns="93252" bIns="46627" numCol="1" anchor="t" anchorCtr="0" compatLnSpc="1">
              <a:prstTxWarp prst="textNoShape">
                <a:avLst/>
              </a:prstTxWarp>
            </a:bodyPr>
            <a:lstStyle/>
            <a:p>
              <a:pPr defTabSz="932518"/>
              <a:endParaRPr lang="en-US" sz="1938">
                <a:solidFill>
                  <a:prstClr val="black"/>
                </a:solidFill>
              </a:endParaRPr>
            </a:p>
          </p:txBody>
        </p:sp>
        <p:sp>
          <p:nvSpPr>
            <p:cNvPr id="19" name="Freeform: Shape 174"/>
            <p:cNvSpPr>
              <a:spLocks noChangeAspect="1"/>
            </p:cNvSpPr>
            <p:nvPr/>
          </p:nvSpPr>
          <p:spPr>
            <a:xfrm>
              <a:off x="9329177" y="3814090"/>
              <a:ext cx="280393" cy="595783"/>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42594 w 1279418"/>
                <a:gd name="connsiteY9" fmla="*/ 987825 h 2843630"/>
                <a:gd name="connsiteX10" fmla="*/ 942594 w 1279418"/>
                <a:gd name="connsiteY10" fmla="*/ 1501242 h 2843630"/>
                <a:gd name="connsiteX11" fmla="*/ 942594 w 1279418"/>
                <a:gd name="connsiteY11" fmla="*/ 1845442 h 2843630"/>
                <a:gd name="connsiteX12" fmla="*/ 942594 w 1279418"/>
                <a:gd name="connsiteY12" fmla="*/ 2722978 h 2843630"/>
                <a:gd name="connsiteX13" fmla="*/ 821942 w 1279418"/>
                <a:gd name="connsiteY13" fmla="*/ 2843630 h 2843630"/>
                <a:gd name="connsiteX14" fmla="*/ 816225 w 1279418"/>
                <a:gd name="connsiteY14" fmla="*/ 2843630 h 2843630"/>
                <a:gd name="connsiteX15" fmla="*/ 695573 w 1279418"/>
                <a:gd name="connsiteY15" fmla="*/ 2722978 h 2843630"/>
                <a:gd name="connsiteX16" fmla="*/ 695573 w 1279418"/>
                <a:gd name="connsiteY16" fmla="*/ 1845442 h 2843630"/>
                <a:gd name="connsiteX17" fmla="*/ 584764 w 1279418"/>
                <a:gd name="connsiteY17" fmla="*/ 1845442 h 2843630"/>
                <a:gd name="connsiteX18" fmla="*/ 584764 w 1279418"/>
                <a:gd name="connsiteY18" fmla="*/ 2722978 h 2843630"/>
                <a:gd name="connsiteX19" fmla="*/ 464112 w 1279418"/>
                <a:gd name="connsiteY19" fmla="*/ 2843630 h 2843630"/>
                <a:gd name="connsiteX20" fmla="*/ 458395 w 1279418"/>
                <a:gd name="connsiteY20" fmla="*/ 2843630 h 2843630"/>
                <a:gd name="connsiteX21" fmla="*/ 337743 w 1279418"/>
                <a:gd name="connsiteY21" fmla="*/ 2722978 h 2843630"/>
                <a:gd name="connsiteX22" fmla="*/ 337743 w 1279418"/>
                <a:gd name="connsiteY22" fmla="*/ 1845442 h 2843630"/>
                <a:gd name="connsiteX23" fmla="*/ 337743 w 1279418"/>
                <a:gd name="connsiteY23" fmla="*/ 1845442 h 2843630"/>
                <a:gd name="connsiteX24" fmla="*/ 337743 w 1279418"/>
                <a:gd name="connsiteY24" fmla="*/ 987825 h 2843630"/>
                <a:gd name="connsiteX25" fmla="*/ 333380 w 1279418"/>
                <a:gd name="connsiteY25" fmla="*/ 987825 h 2843630"/>
                <a:gd name="connsiteX26" fmla="*/ 214156 w 1279418"/>
                <a:gd name="connsiteY26" fmla="*/ 1650893 h 2843630"/>
                <a:gd name="connsiteX27" fmla="*/ 88840 w 1279418"/>
                <a:gd name="connsiteY27" fmla="*/ 1738012 h 2843630"/>
                <a:gd name="connsiteX28" fmla="*/ 1721 w 1279418"/>
                <a:gd name="connsiteY28" fmla="*/ 1612696 h 2843630"/>
                <a:gd name="connsiteX29" fmla="*/ 151558 w 1279418"/>
                <a:gd name="connsiteY29" fmla="*/ 779369 h 2843630"/>
                <a:gd name="connsiteX30" fmla="*/ 165076 w 1279418"/>
                <a:gd name="connsiteY30" fmla="*/ 745240 h 2843630"/>
                <a:gd name="connsiteX31" fmla="*/ 166159 w 1279418"/>
                <a:gd name="connsiteY31" fmla="*/ 739877 h 2843630"/>
                <a:gd name="connsiteX32" fmla="*/ 330610 w 1279418"/>
                <a:gd name="connsiteY32" fmla="*/ 630871 h 2843630"/>
                <a:gd name="connsiteX33" fmla="*/ 631229 w 1279418"/>
                <a:gd name="connsiteY33" fmla="*/ 0 h 2843630"/>
                <a:gd name="connsiteX34" fmla="*/ 930644 w 1279418"/>
                <a:gd name="connsiteY34" fmla="*/ 299414 h 2843630"/>
                <a:gd name="connsiteX35" fmla="*/ 631229 w 1279418"/>
                <a:gd name="connsiteY35" fmla="*/ 598828 h 2843630"/>
                <a:gd name="connsiteX36" fmla="*/ 331814 w 1279418"/>
                <a:gd name="connsiteY36" fmla="*/ 299414 h 2843630"/>
                <a:gd name="connsiteX37" fmla="*/ 631229 w 1279418"/>
                <a:gd name="connsiteY37"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42594" y="987825"/>
                  </a:lnTo>
                  <a:lnTo>
                    <a:pt x="942594" y="1501242"/>
                  </a:lnTo>
                  <a:lnTo>
                    <a:pt x="942594" y="1845442"/>
                  </a:lnTo>
                  <a:lnTo>
                    <a:pt x="942594" y="2722978"/>
                  </a:lnTo>
                  <a:cubicBezTo>
                    <a:pt x="942594" y="2789612"/>
                    <a:pt x="888576" y="2843630"/>
                    <a:pt x="821942" y="2843630"/>
                  </a:cubicBezTo>
                  <a:lnTo>
                    <a:pt x="816225" y="2843630"/>
                  </a:lnTo>
                  <a:cubicBezTo>
                    <a:pt x="749591" y="2843630"/>
                    <a:pt x="695573" y="2789612"/>
                    <a:pt x="695573" y="2722978"/>
                  </a:cubicBezTo>
                  <a:lnTo>
                    <a:pt x="695573" y="1845442"/>
                  </a:lnTo>
                  <a:lnTo>
                    <a:pt x="584764" y="1845442"/>
                  </a:lnTo>
                  <a:lnTo>
                    <a:pt x="584764" y="2722978"/>
                  </a:lnTo>
                  <a:cubicBezTo>
                    <a:pt x="584764" y="2789612"/>
                    <a:pt x="530746" y="2843630"/>
                    <a:pt x="464112" y="2843630"/>
                  </a:cubicBezTo>
                  <a:lnTo>
                    <a:pt x="458395" y="2843630"/>
                  </a:lnTo>
                  <a:cubicBezTo>
                    <a:pt x="391761" y="2843630"/>
                    <a:pt x="337743" y="2789612"/>
                    <a:pt x="337743" y="2722978"/>
                  </a:cubicBezTo>
                  <a:lnTo>
                    <a:pt x="337743" y="1845442"/>
                  </a:lnTo>
                  <a:lnTo>
                    <a:pt x="337743" y="1845442"/>
                  </a:lnTo>
                  <a:lnTo>
                    <a:pt x="337743"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2"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solidFill>
              <a:schemeClr val="bg1"/>
            </a:solidFill>
            <a:ln w="3175">
              <a:noFill/>
              <a:round/>
              <a:headEnd/>
              <a:tailEnd/>
            </a:ln>
          </p:spPr>
          <p:txBody>
            <a:bodyPr vert="horz" wrap="square" lIns="93252" tIns="46627" rIns="93252" bIns="46627" numCol="1" anchor="t" anchorCtr="0" compatLnSpc="1">
              <a:prstTxWarp prst="textNoShape">
                <a:avLst/>
              </a:prstTxWarp>
            </a:bodyPr>
            <a:lstStyle/>
            <a:p>
              <a:pPr defTabSz="932518"/>
              <a:endParaRPr lang="en-US" sz="1938">
                <a:solidFill>
                  <a:prstClr val="black"/>
                </a:solidFill>
              </a:endParaRPr>
            </a:p>
          </p:txBody>
        </p:sp>
      </p:grpSp>
      <p:grpSp>
        <p:nvGrpSpPr>
          <p:cNvPr id="36" name="Group 35"/>
          <p:cNvGrpSpPr/>
          <p:nvPr/>
        </p:nvGrpSpPr>
        <p:grpSpPr>
          <a:xfrm>
            <a:off x="4316658" y="2952907"/>
            <a:ext cx="1886089" cy="824728"/>
            <a:chOff x="8615044" y="4542539"/>
            <a:chExt cx="1312166" cy="597085"/>
          </a:xfrm>
        </p:grpSpPr>
        <p:sp>
          <p:nvSpPr>
            <p:cNvPr id="20" name="Freeform: Shape 174"/>
            <p:cNvSpPr>
              <a:spLocks noChangeAspect="1"/>
            </p:cNvSpPr>
            <p:nvPr/>
          </p:nvSpPr>
          <p:spPr>
            <a:xfrm>
              <a:off x="8615044" y="4543841"/>
              <a:ext cx="280393" cy="595783"/>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42594 w 1279418"/>
                <a:gd name="connsiteY9" fmla="*/ 987825 h 2843630"/>
                <a:gd name="connsiteX10" fmla="*/ 942594 w 1279418"/>
                <a:gd name="connsiteY10" fmla="*/ 1501242 h 2843630"/>
                <a:gd name="connsiteX11" fmla="*/ 942594 w 1279418"/>
                <a:gd name="connsiteY11" fmla="*/ 1845442 h 2843630"/>
                <a:gd name="connsiteX12" fmla="*/ 942594 w 1279418"/>
                <a:gd name="connsiteY12" fmla="*/ 2722978 h 2843630"/>
                <a:gd name="connsiteX13" fmla="*/ 821942 w 1279418"/>
                <a:gd name="connsiteY13" fmla="*/ 2843630 h 2843630"/>
                <a:gd name="connsiteX14" fmla="*/ 816225 w 1279418"/>
                <a:gd name="connsiteY14" fmla="*/ 2843630 h 2843630"/>
                <a:gd name="connsiteX15" fmla="*/ 695573 w 1279418"/>
                <a:gd name="connsiteY15" fmla="*/ 2722978 h 2843630"/>
                <a:gd name="connsiteX16" fmla="*/ 695573 w 1279418"/>
                <a:gd name="connsiteY16" fmla="*/ 1845442 h 2843630"/>
                <a:gd name="connsiteX17" fmla="*/ 584764 w 1279418"/>
                <a:gd name="connsiteY17" fmla="*/ 1845442 h 2843630"/>
                <a:gd name="connsiteX18" fmla="*/ 584764 w 1279418"/>
                <a:gd name="connsiteY18" fmla="*/ 2722978 h 2843630"/>
                <a:gd name="connsiteX19" fmla="*/ 464112 w 1279418"/>
                <a:gd name="connsiteY19" fmla="*/ 2843630 h 2843630"/>
                <a:gd name="connsiteX20" fmla="*/ 458395 w 1279418"/>
                <a:gd name="connsiteY20" fmla="*/ 2843630 h 2843630"/>
                <a:gd name="connsiteX21" fmla="*/ 337743 w 1279418"/>
                <a:gd name="connsiteY21" fmla="*/ 2722978 h 2843630"/>
                <a:gd name="connsiteX22" fmla="*/ 337743 w 1279418"/>
                <a:gd name="connsiteY22" fmla="*/ 1845442 h 2843630"/>
                <a:gd name="connsiteX23" fmla="*/ 337743 w 1279418"/>
                <a:gd name="connsiteY23" fmla="*/ 1845442 h 2843630"/>
                <a:gd name="connsiteX24" fmla="*/ 337743 w 1279418"/>
                <a:gd name="connsiteY24" fmla="*/ 987825 h 2843630"/>
                <a:gd name="connsiteX25" fmla="*/ 333380 w 1279418"/>
                <a:gd name="connsiteY25" fmla="*/ 987825 h 2843630"/>
                <a:gd name="connsiteX26" fmla="*/ 214156 w 1279418"/>
                <a:gd name="connsiteY26" fmla="*/ 1650893 h 2843630"/>
                <a:gd name="connsiteX27" fmla="*/ 88840 w 1279418"/>
                <a:gd name="connsiteY27" fmla="*/ 1738012 h 2843630"/>
                <a:gd name="connsiteX28" fmla="*/ 1721 w 1279418"/>
                <a:gd name="connsiteY28" fmla="*/ 1612696 h 2843630"/>
                <a:gd name="connsiteX29" fmla="*/ 151558 w 1279418"/>
                <a:gd name="connsiteY29" fmla="*/ 779369 h 2843630"/>
                <a:gd name="connsiteX30" fmla="*/ 165076 w 1279418"/>
                <a:gd name="connsiteY30" fmla="*/ 745240 h 2843630"/>
                <a:gd name="connsiteX31" fmla="*/ 166159 w 1279418"/>
                <a:gd name="connsiteY31" fmla="*/ 739877 h 2843630"/>
                <a:gd name="connsiteX32" fmla="*/ 330610 w 1279418"/>
                <a:gd name="connsiteY32" fmla="*/ 630871 h 2843630"/>
                <a:gd name="connsiteX33" fmla="*/ 631229 w 1279418"/>
                <a:gd name="connsiteY33" fmla="*/ 0 h 2843630"/>
                <a:gd name="connsiteX34" fmla="*/ 930644 w 1279418"/>
                <a:gd name="connsiteY34" fmla="*/ 299414 h 2843630"/>
                <a:gd name="connsiteX35" fmla="*/ 631229 w 1279418"/>
                <a:gd name="connsiteY35" fmla="*/ 598828 h 2843630"/>
                <a:gd name="connsiteX36" fmla="*/ 331814 w 1279418"/>
                <a:gd name="connsiteY36" fmla="*/ 299414 h 2843630"/>
                <a:gd name="connsiteX37" fmla="*/ 631229 w 1279418"/>
                <a:gd name="connsiteY37"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42594" y="987825"/>
                  </a:lnTo>
                  <a:lnTo>
                    <a:pt x="942594" y="1501242"/>
                  </a:lnTo>
                  <a:lnTo>
                    <a:pt x="942594" y="1845442"/>
                  </a:lnTo>
                  <a:lnTo>
                    <a:pt x="942594" y="2722978"/>
                  </a:lnTo>
                  <a:cubicBezTo>
                    <a:pt x="942594" y="2789612"/>
                    <a:pt x="888576" y="2843630"/>
                    <a:pt x="821942" y="2843630"/>
                  </a:cubicBezTo>
                  <a:lnTo>
                    <a:pt x="816225" y="2843630"/>
                  </a:lnTo>
                  <a:cubicBezTo>
                    <a:pt x="749591" y="2843630"/>
                    <a:pt x="695573" y="2789612"/>
                    <a:pt x="695573" y="2722978"/>
                  </a:cubicBezTo>
                  <a:lnTo>
                    <a:pt x="695573" y="1845442"/>
                  </a:lnTo>
                  <a:lnTo>
                    <a:pt x="584764" y="1845442"/>
                  </a:lnTo>
                  <a:lnTo>
                    <a:pt x="584764" y="2722978"/>
                  </a:lnTo>
                  <a:cubicBezTo>
                    <a:pt x="584764" y="2789612"/>
                    <a:pt x="530746" y="2843630"/>
                    <a:pt x="464112" y="2843630"/>
                  </a:cubicBezTo>
                  <a:lnTo>
                    <a:pt x="458395" y="2843630"/>
                  </a:lnTo>
                  <a:cubicBezTo>
                    <a:pt x="391761" y="2843630"/>
                    <a:pt x="337743" y="2789612"/>
                    <a:pt x="337743" y="2722978"/>
                  </a:cubicBezTo>
                  <a:lnTo>
                    <a:pt x="337743" y="1845442"/>
                  </a:lnTo>
                  <a:lnTo>
                    <a:pt x="337743" y="1845442"/>
                  </a:lnTo>
                  <a:lnTo>
                    <a:pt x="337743"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2"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solidFill>
              <a:srgbClr val="F96C28"/>
            </a:solidFill>
            <a:ln w="3175">
              <a:noFill/>
              <a:round/>
              <a:headEnd/>
              <a:tailEnd/>
            </a:ln>
          </p:spPr>
          <p:txBody>
            <a:bodyPr vert="horz" wrap="square" lIns="93252" tIns="46627" rIns="93252" bIns="46627" numCol="1" anchor="t" anchorCtr="0" compatLnSpc="1">
              <a:prstTxWarp prst="textNoShape">
                <a:avLst/>
              </a:prstTxWarp>
            </a:bodyPr>
            <a:lstStyle/>
            <a:p>
              <a:pPr defTabSz="932518"/>
              <a:endParaRPr lang="en-US" sz="1938">
                <a:solidFill>
                  <a:prstClr val="black"/>
                </a:solidFill>
              </a:endParaRPr>
            </a:p>
          </p:txBody>
        </p:sp>
        <p:sp>
          <p:nvSpPr>
            <p:cNvPr id="21" name="Freeform: Shape 175"/>
            <p:cNvSpPr/>
            <p:nvPr/>
          </p:nvSpPr>
          <p:spPr>
            <a:xfrm>
              <a:off x="8974041" y="4543841"/>
              <a:ext cx="286807" cy="595783"/>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17536 w 1279418"/>
                <a:gd name="connsiteY9" fmla="*/ 987825 h 2843630"/>
                <a:gd name="connsiteX10" fmla="*/ 917536 w 1279418"/>
                <a:gd name="connsiteY10" fmla="*/ 1331686 h 2843630"/>
                <a:gd name="connsiteX11" fmla="*/ 1014281 w 1279418"/>
                <a:gd name="connsiteY11" fmla="*/ 1616543 h 2843630"/>
                <a:gd name="connsiteX12" fmla="*/ 960580 w 1279418"/>
                <a:gd name="connsiteY12" fmla="*/ 2066380 h 2843630"/>
                <a:gd name="connsiteX13" fmla="*/ 942594 w 1279418"/>
                <a:gd name="connsiteY13" fmla="*/ 2066636 h 2843630"/>
                <a:gd name="connsiteX14" fmla="*/ 942594 w 1279418"/>
                <a:gd name="connsiteY14" fmla="*/ 2722978 h 2843630"/>
                <a:gd name="connsiteX15" fmla="*/ 821942 w 1279418"/>
                <a:gd name="connsiteY15" fmla="*/ 2843630 h 2843630"/>
                <a:gd name="connsiteX16" fmla="*/ 816225 w 1279418"/>
                <a:gd name="connsiteY16" fmla="*/ 2843630 h 2843630"/>
                <a:gd name="connsiteX17" fmla="*/ 695573 w 1279418"/>
                <a:gd name="connsiteY17" fmla="*/ 2722978 h 2843630"/>
                <a:gd name="connsiteX18" fmla="*/ 695573 w 1279418"/>
                <a:gd name="connsiteY18" fmla="*/ 2070157 h 2843630"/>
                <a:gd name="connsiteX19" fmla="*/ 584764 w 1279418"/>
                <a:gd name="connsiteY19" fmla="*/ 2071736 h 2843630"/>
                <a:gd name="connsiteX20" fmla="*/ 584764 w 1279418"/>
                <a:gd name="connsiteY20" fmla="*/ 2722978 h 2843630"/>
                <a:gd name="connsiteX21" fmla="*/ 464112 w 1279418"/>
                <a:gd name="connsiteY21" fmla="*/ 2843630 h 2843630"/>
                <a:gd name="connsiteX22" fmla="*/ 458395 w 1279418"/>
                <a:gd name="connsiteY22" fmla="*/ 2843630 h 2843630"/>
                <a:gd name="connsiteX23" fmla="*/ 337743 w 1279418"/>
                <a:gd name="connsiteY23" fmla="*/ 2722978 h 2843630"/>
                <a:gd name="connsiteX24" fmla="*/ 337743 w 1279418"/>
                <a:gd name="connsiteY24" fmla="*/ 2075257 h 2843630"/>
                <a:gd name="connsiteX25" fmla="*/ 304101 w 1279418"/>
                <a:gd name="connsiteY25" fmla="*/ 2075736 h 2843630"/>
                <a:gd name="connsiteX26" fmla="*/ 250400 w 1279418"/>
                <a:gd name="connsiteY26" fmla="*/ 1616543 h 2843630"/>
                <a:gd name="connsiteX27" fmla="*/ 347144 w 1279418"/>
                <a:gd name="connsiteY27" fmla="*/ 1331689 h 2843630"/>
                <a:gd name="connsiteX28" fmla="*/ 347144 w 1279418"/>
                <a:gd name="connsiteY28" fmla="*/ 987825 h 2843630"/>
                <a:gd name="connsiteX29" fmla="*/ 333380 w 1279418"/>
                <a:gd name="connsiteY29" fmla="*/ 987825 h 2843630"/>
                <a:gd name="connsiteX30" fmla="*/ 214156 w 1279418"/>
                <a:gd name="connsiteY30" fmla="*/ 1650893 h 2843630"/>
                <a:gd name="connsiteX31" fmla="*/ 88840 w 1279418"/>
                <a:gd name="connsiteY31" fmla="*/ 1738012 h 2843630"/>
                <a:gd name="connsiteX32" fmla="*/ 1721 w 1279418"/>
                <a:gd name="connsiteY32" fmla="*/ 1612696 h 2843630"/>
                <a:gd name="connsiteX33" fmla="*/ 151558 w 1279418"/>
                <a:gd name="connsiteY33" fmla="*/ 779369 h 2843630"/>
                <a:gd name="connsiteX34" fmla="*/ 165076 w 1279418"/>
                <a:gd name="connsiteY34" fmla="*/ 745240 h 2843630"/>
                <a:gd name="connsiteX35" fmla="*/ 166159 w 1279418"/>
                <a:gd name="connsiteY35" fmla="*/ 739877 h 2843630"/>
                <a:gd name="connsiteX36" fmla="*/ 330610 w 1279418"/>
                <a:gd name="connsiteY36" fmla="*/ 630871 h 2843630"/>
                <a:gd name="connsiteX37" fmla="*/ 631229 w 1279418"/>
                <a:gd name="connsiteY37" fmla="*/ 0 h 2843630"/>
                <a:gd name="connsiteX38" fmla="*/ 930644 w 1279418"/>
                <a:gd name="connsiteY38" fmla="*/ 299414 h 2843630"/>
                <a:gd name="connsiteX39" fmla="*/ 631229 w 1279418"/>
                <a:gd name="connsiteY39" fmla="*/ 598828 h 2843630"/>
                <a:gd name="connsiteX40" fmla="*/ 331814 w 1279418"/>
                <a:gd name="connsiteY40" fmla="*/ 299414 h 2843630"/>
                <a:gd name="connsiteX41" fmla="*/ 631229 w 1279418"/>
                <a:gd name="connsiteY41"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17536" y="987825"/>
                  </a:lnTo>
                  <a:lnTo>
                    <a:pt x="917536" y="1331686"/>
                  </a:lnTo>
                  <a:lnTo>
                    <a:pt x="1014281" y="1616543"/>
                  </a:lnTo>
                  <a:cubicBezTo>
                    <a:pt x="996406" y="1766519"/>
                    <a:pt x="978455" y="1916404"/>
                    <a:pt x="960580" y="2066380"/>
                  </a:cubicBezTo>
                  <a:lnTo>
                    <a:pt x="942594" y="2066636"/>
                  </a:lnTo>
                  <a:lnTo>
                    <a:pt x="942594" y="2722978"/>
                  </a:lnTo>
                  <a:cubicBezTo>
                    <a:pt x="942594" y="2789612"/>
                    <a:pt x="888576" y="2843630"/>
                    <a:pt x="821942" y="2843630"/>
                  </a:cubicBezTo>
                  <a:lnTo>
                    <a:pt x="816225" y="2843630"/>
                  </a:lnTo>
                  <a:cubicBezTo>
                    <a:pt x="749591" y="2843630"/>
                    <a:pt x="695573" y="2789612"/>
                    <a:pt x="695573" y="2722978"/>
                  </a:cubicBezTo>
                  <a:lnTo>
                    <a:pt x="695573" y="2070157"/>
                  </a:lnTo>
                  <a:lnTo>
                    <a:pt x="584764" y="2071736"/>
                  </a:lnTo>
                  <a:lnTo>
                    <a:pt x="584764" y="2722978"/>
                  </a:lnTo>
                  <a:cubicBezTo>
                    <a:pt x="584764" y="2789612"/>
                    <a:pt x="530746" y="2843630"/>
                    <a:pt x="464112" y="2843630"/>
                  </a:cubicBezTo>
                  <a:lnTo>
                    <a:pt x="458395" y="2843630"/>
                  </a:lnTo>
                  <a:cubicBezTo>
                    <a:pt x="391761" y="2843630"/>
                    <a:pt x="337743" y="2789612"/>
                    <a:pt x="337743" y="2722978"/>
                  </a:cubicBezTo>
                  <a:lnTo>
                    <a:pt x="337743" y="2075257"/>
                  </a:lnTo>
                  <a:lnTo>
                    <a:pt x="304101" y="2075736"/>
                  </a:lnTo>
                  <a:lnTo>
                    <a:pt x="250400" y="1616543"/>
                  </a:lnTo>
                  <a:lnTo>
                    <a:pt x="347144" y="1331689"/>
                  </a:lnTo>
                  <a:lnTo>
                    <a:pt x="347144"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3"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solidFill>
              <a:schemeClr val="bg1"/>
            </a:solidFill>
            <a:ln w="3175">
              <a:noFill/>
              <a:round/>
              <a:headEnd/>
              <a:tailEnd/>
            </a:ln>
          </p:spPr>
          <p:txBody>
            <a:bodyPr vert="horz" wrap="square" lIns="93252" tIns="46627" rIns="93252" bIns="46627" numCol="1" anchor="t" anchorCtr="0" compatLnSpc="1">
              <a:prstTxWarp prst="textNoShape">
                <a:avLst/>
              </a:prstTxWarp>
            </a:bodyPr>
            <a:lstStyle/>
            <a:p>
              <a:pPr defTabSz="932518"/>
              <a:endParaRPr lang="en-US" sz="1938">
                <a:solidFill>
                  <a:prstClr val="black"/>
                </a:solidFill>
              </a:endParaRPr>
            </a:p>
          </p:txBody>
        </p:sp>
        <p:sp>
          <p:nvSpPr>
            <p:cNvPr id="22" name="Freeform: Shape 174"/>
            <p:cNvSpPr>
              <a:spLocks noChangeAspect="1"/>
            </p:cNvSpPr>
            <p:nvPr/>
          </p:nvSpPr>
          <p:spPr>
            <a:xfrm>
              <a:off x="9329177" y="4542539"/>
              <a:ext cx="280393" cy="595783"/>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42594 w 1279418"/>
                <a:gd name="connsiteY9" fmla="*/ 987825 h 2843630"/>
                <a:gd name="connsiteX10" fmla="*/ 942594 w 1279418"/>
                <a:gd name="connsiteY10" fmla="*/ 1501242 h 2843630"/>
                <a:gd name="connsiteX11" fmla="*/ 942594 w 1279418"/>
                <a:gd name="connsiteY11" fmla="*/ 1845442 h 2843630"/>
                <a:gd name="connsiteX12" fmla="*/ 942594 w 1279418"/>
                <a:gd name="connsiteY12" fmla="*/ 2722978 h 2843630"/>
                <a:gd name="connsiteX13" fmla="*/ 821942 w 1279418"/>
                <a:gd name="connsiteY13" fmla="*/ 2843630 h 2843630"/>
                <a:gd name="connsiteX14" fmla="*/ 816225 w 1279418"/>
                <a:gd name="connsiteY14" fmla="*/ 2843630 h 2843630"/>
                <a:gd name="connsiteX15" fmla="*/ 695573 w 1279418"/>
                <a:gd name="connsiteY15" fmla="*/ 2722978 h 2843630"/>
                <a:gd name="connsiteX16" fmla="*/ 695573 w 1279418"/>
                <a:gd name="connsiteY16" fmla="*/ 1845442 h 2843630"/>
                <a:gd name="connsiteX17" fmla="*/ 584764 w 1279418"/>
                <a:gd name="connsiteY17" fmla="*/ 1845442 h 2843630"/>
                <a:gd name="connsiteX18" fmla="*/ 584764 w 1279418"/>
                <a:gd name="connsiteY18" fmla="*/ 2722978 h 2843630"/>
                <a:gd name="connsiteX19" fmla="*/ 464112 w 1279418"/>
                <a:gd name="connsiteY19" fmla="*/ 2843630 h 2843630"/>
                <a:gd name="connsiteX20" fmla="*/ 458395 w 1279418"/>
                <a:gd name="connsiteY20" fmla="*/ 2843630 h 2843630"/>
                <a:gd name="connsiteX21" fmla="*/ 337743 w 1279418"/>
                <a:gd name="connsiteY21" fmla="*/ 2722978 h 2843630"/>
                <a:gd name="connsiteX22" fmla="*/ 337743 w 1279418"/>
                <a:gd name="connsiteY22" fmla="*/ 1845442 h 2843630"/>
                <a:gd name="connsiteX23" fmla="*/ 337743 w 1279418"/>
                <a:gd name="connsiteY23" fmla="*/ 1845442 h 2843630"/>
                <a:gd name="connsiteX24" fmla="*/ 337743 w 1279418"/>
                <a:gd name="connsiteY24" fmla="*/ 987825 h 2843630"/>
                <a:gd name="connsiteX25" fmla="*/ 333380 w 1279418"/>
                <a:gd name="connsiteY25" fmla="*/ 987825 h 2843630"/>
                <a:gd name="connsiteX26" fmla="*/ 214156 w 1279418"/>
                <a:gd name="connsiteY26" fmla="*/ 1650893 h 2843630"/>
                <a:gd name="connsiteX27" fmla="*/ 88840 w 1279418"/>
                <a:gd name="connsiteY27" fmla="*/ 1738012 h 2843630"/>
                <a:gd name="connsiteX28" fmla="*/ 1721 w 1279418"/>
                <a:gd name="connsiteY28" fmla="*/ 1612696 h 2843630"/>
                <a:gd name="connsiteX29" fmla="*/ 151558 w 1279418"/>
                <a:gd name="connsiteY29" fmla="*/ 779369 h 2843630"/>
                <a:gd name="connsiteX30" fmla="*/ 165076 w 1279418"/>
                <a:gd name="connsiteY30" fmla="*/ 745240 h 2843630"/>
                <a:gd name="connsiteX31" fmla="*/ 166159 w 1279418"/>
                <a:gd name="connsiteY31" fmla="*/ 739877 h 2843630"/>
                <a:gd name="connsiteX32" fmla="*/ 330610 w 1279418"/>
                <a:gd name="connsiteY32" fmla="*/ 630871 h 2843630"/>
                <a:gd name="connsiteX33" fmla="*/ 631229 w 1279418"/>
                <a:gd name="connsiteY33" fmla="*/ 0 h 2843630"/>
                <a:gd name="connsiteX34" fmla="*/ 930644 w 1279418"/>
                <a:gd name="connsiteY34" fmla="*/ 299414 h 2843630"/>
                <a:gd name="connsiteX35" fmla="*/ 631229 w 1279418"/>
                <a:gd name="connsiteY35" fmla="*/ 598828 h 2843630"/>
                <a:gd name="connsiteX36" fmla="*/ 331814 w 1279418"/>
                <a:gd name="connsiteY36" fmla="*/ 299414 h 2843630"/>
                <a:gd name="connsiteX37" fmla="*/ 631229 w 1279418"/>
                <a:gd name="connsiteY37"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42594" y="987825"/>
                  </a:lnTo>
                  <a:lnTo>
                    <a:pt x="942594" y="1501242"/>
                  </a:lnTo>
                  <a:lnTo>
                    <a:pt x="942594" y="1845442"/>
                  </a:lnTo>
                  <a:lnTo>
                    <a:pt x="942594" y="2722978"/>
                  </a:lnTo>
                  <a:cubicBezTo>
                    <a:pt x="942594" y="2789612"/>
                    <a:pt x="888576" y="2843630"/>
                    <a:pt x="821942" y="2843630"/>
                  </a:cubicBezTo>
                  <a:lnTo>
                    <a:pt x="816225" y="2843630"/>
                  </a:lnTo>
                  <a:cubicBezTo>
                    <a:pt x="749591" y="2843630"/>
                    <a:pt x="695573" y="2789612"/>
                    <a:pt x="695573" y="2722978"/>
                  </a:cubicBezTo>
                  <a:lnTo>
                    <a:pt x="695573" y="1845442"/>
                  </a:lnTo>
                  <a:lnTo>
                    <a:pt x="584764" y="1845442"/>
                  </a:lnTo>
                  <a:lnTo>
                    <a:pt x="584764" y="2722978"/>
                  </a:lnTo>
                  <a:cubicBezTo>
                    <a:pt x="584764" y="2789612"/>
                    <a:pt x="530746" y="2843630"/>
                    <a:pt x="464112" y="2843630"/>
                  </a:cubicBezTo>
                  <a:lnTo>
                    <a:pt x="458395" y="2843630"/>
                  </a:lnTo>
                  <a:cubicBezTo>
                    <a:pt x="391761" y="2843630"/>
                    <a:pt x="337743" y="2789612"/>
                    <a:pt x="337743" y="2722978"/>
                  </a:cubicBezTo>
                  <a:lnTo>
                    <a:pt x="337743" y="1845442"/>
                  </a:lnTo>
                  <a:lnTo>
                    <a:pt x="337743" y="1845442"/>
                  </a:lnTo>
                  <a:lnTo>
                    <a:pt x="337743"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2"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solidFill>
              <a:schemeClr val="bg1"/>
            </a:solidFill>
            <a:ln w="3175">
              <a:noFill/>
              <a:round/>
              <a:headEnd/>
              <a:tailEnd/>
            </a:ln>
          </p:spPr>
          <p:txBody>
            <a:bodyPr vert="horz" wrap="square" lIns="93252" tIns="46627" rIns="93252" bIns="46627" numCol="1" anchor="t" anchorCtr="0" compatLnSpc="1">
              <a:prstTxWarp prst="textNoShape">
                <a:avLst/>
              </a:prstTxWarp>
            </a:bodyPr>
            <a:lstStyle/>
            <a:p>
              <a:pPr defTabSz="932518"/>
              <a:endParaRPr lang="en-US" sz="1938">
                <a:solidFill>
                  <a:prstClr val="black"/>
                </a:solidFill>
              </a:endParaRPr>
            </a:p>
          </p:txBody>
        </p:sp>
        <p:sp>
          <p:nvSpPr>
            <p:cNvPr id="26" name="Freeform: Shape 175"/>
            <p:cNvSpPr/>
            <p:nvPr/>
          </p:nvSpPr>
          <p:spPr>
            <a:xfrm>
              <a:off x="9640403" y="4542539"/>
              <a:ext cx="286807" cy="595783"/>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17536 w 1279418"/>
                <a:gd name="connsiteY9" fmla="*/ 987825 h 2843630"/>
                <a:gd name="connsiteX10" fmla="*/ 917536 w 1279418"/>
                <a:gd name="connsiteY10" fmla="*/ 1331686 h 2843630"/>
                <a:gd name="connsiteX11" fmla="*/ 1014281 w 1279418"/>
                <a:gd name="connsiteY11" fmla="*/ 1616543 h 2843630"/>
                <a:gd name="connsiteX12" fmla="*/ 960580 w 1279418"/>
                <a:gd name="connsiteY12" fmla="*/ 2066380 h 2843630"/>
                <a:gd name="connsiteX13" fmla="*/ 942594 w 1279418"/>
                <a:gd name="connsiteY13" fmla="*/ 2066636 h 2843630"/>
                <a:gd name="connsiteX14" fmla="*/ 942594 w 1279418"/>
                <a:gd name="connsiteY14" fmla="*/ 2722978 h 2843630"/>
                <a:gd name="connsiteX15" fmla="*/ 821942 w 1279418"/>
                <a:gd name="connsiteY15" fmla="*/ 2843630 h 2843630"/>
                <a:gd name="connsiteX16" fmla="*/ 816225 w 1279418"/>
                <a:gd name="connsiteY16" fmla="*/ 2843630 h 2843630"/>
                <a:gd name="connsiteX17" fmla="*/ 695573 w 1279418"/>
                <a:gd name="connsiteY17" fmla="*/ 2722978 h 2843630"/>
                <a:gd name="connsiteX18" fmla="*/ 695573 w 1279418"/>
                <a:gd name="connsiteY18" fmla="*/ 2070157 h 2843630"/>
                <a:gd name="connsiteX19" fmla="*/ 584764 w 1279418"/>
                <a:gd name="connsiteY19" fmla="*/ 2071736 h 2843630"/>
                <a:gd name="connsiteX20" fmla="*/ 584764 w 1279418"/>
                <a:gd name="connsiteY20" fmla="*/ 2722978 h 2843630"/>
                <a:gd name="connsiteX21" fmla="*/ 464112 w 1279418"/>
                <a:gd name="connsiteY21" fmla="*/ 2843630 h 2843630"/>
                <a:gd name="connsiteX22" fmla="*/ 458395 w 1279418"/>
                <a:gd name="connsiteY22" fmla="*/ 2843630 h 2843630"/>
                <a:gd name="connsiteX23" fmla="*/ 337743 w 1279418"/>
                <a:gd name="connsiteY23" fmla="*/ 2722978 h 2843630"/>
                <a:gd name="connsiteX24" fmla="*/ 337743 w 1279418"/>
                <a:gd name="connsiteY24" fmla="*/ 2075257 h 2843630"/>
                <a:gd name="connsiteX25" fmla="*/ 304101 w 1279418"/>
                <a:gd name="connsiteY25" fmla="*/ 2075736 h 2843630"/>
                <a:gd name="connsiteX26" fmla="*/ 250400 w 1279418"/>
                <a:gd name="connsiteY26" fmla="*/ 1616543 h 2843630"/>
                <a:gd name="connsiteX27" fmla="*/ 347144 w 1279418"/>
                <a:gd name="connsiteY27" fmla="*/ 1331689 h 2843630"/>
                <a:gd name="connsiteX28" fmla="*/ 347144 w 1279418"/>
                <a:gd name="connsiteY28" fmla="*/ 987825 h 2843630"/>
                <a:gd name="connsiteX29" fmla="*/ 333380 w 1279418"/>
                <a:gd name="connsiteY29" fmla="*/ 987825 h 2843630"/>
                <a:gd name="connsiteX30" fmla="*/ 214156 w 1279418"/>
                <a:gd name="connsiteY30" fmla="*/ 1650893 h 2843630"/>
                <a:gd name="connsiteX31" fmla="*/ 88840 w 1279418"/>
                <a:gd name="connsiteY31" fmla="*/ 1738012 h 2843630"/>
                <a:gd name="connsiteX32" fmla="*/ 1721 w 1279418"/>
                <a:gd name="connsiteY32" fmla="*/ 1612696 h 2843630"/>
                <a:gd name="connsiteX33" fmla="*/ 151558 w 1279418"/>
                <a:gd name="connsiteY33" fmla="*/ 779369 h 2843630"/>
                <a:gd name="connsiteX34" fmla="*/ 165076 w 1279418"/>
                <a:gd name="connsiteY34" fmla="*/ 745240 h 2843630"/>
                <a:gd name="connsiteX35" fmla="*/ 166159 w 1279418"/>
                <a:gd name="connsiteY35" fmla="*/ 739877 h 2843630"/>
                <a:gd name="connsiteX36" fmla="*/ 330610 w 1279418"/>
                <a:gd name="connsiteY36" fmla="*/ 630871 h 2843630"/>
                <a:gd name="connsiteX37" fmla="*/ 631229 w 1279418"/>
                <a:gd name="connsiteY37" fmla="*/ 0 h 2843630"/>
                <a:gd name="connsiteX38" fmla="*/ 930644 w 1279418"/>
                <a:gd name="connsiteY38" fmla="*/ 299414 h 2843630"/>
                <a:gd name="connsiteX39" fmla="*/ 631229 w 1279418"/>
                <a:gd name="connsiteY39" fmla="*/ 598828 h 2843630"/>
                <a:gd name="connsiteX40" fmla="*/ 331814 w 1279418"/>
                <a:gd name="connsiteY40" fmla="*/ 299414 h 2843630"/>
                <a:gd name="connsiteX41" fmla="*/ 631229 w 1279418"/>
                <a:gd name="connsiteY41"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17536" y="987825"/>
                  </a:lnTo>
                  <a:lnTo>
                    <a:pt x="917536" y="1331686"/>
                  </a:lnTo>
                  <a:lnTo>
                    <a:pt x="1014281" y="1616543"/>
                  </a:lnTo>
                  <a:cubicBezTo>
                    <a:pt x="996406" y="1766519"/>
                    <a:pt x="978455" y="1916404"/>
                    <a:pt x="960580" y="2066380"/>
                  </a:cubicBezTo>
                  <a:lnTo>
                    <a:pt x="942594" y="2066636"/>
                  </a:lnTo>
                  <a:lnTo>
                    <a:pt x="942594" y="2722978"/>
                  </a:lnTo>
                  <a:cubicBezTo>
                    <a:pt x="942594" y="2789612"/>
                    <a:pt x="888576" y="2843630"/>
                    <a:pt x="821942" y="2843630"/>
                  </a:cubicBezTo>
                  <a:lnTo>
                    <a:pt x="816225" y="2843630"/>
                  </a:lnTo>
                  <a:cubicBezTo>
                    <a:pt x="749591" y="2843630"/>
                    <a:pt x="695573" y="2789612"/>
                    <a:pt x="695573" y="2722978"/>
                  </a:cubicBezTo>
                  <a:lnTo>
                    <a:pt x="695573" y="2070157"/>
                  </a:lnTo>
                  <a:lnTo>
                    <a:pt x="584764" y="2071736"/>
                  </a:lnTo>
                  <a:lnTo>
                    <a:pt x="584764" y="2722978"/>
                  </a:lnTo>
                  <a:cubicBezTo>
                    <a:pt x="584764" y="2789612"/>
                    <a:pt x="530746" y="2843630"/>
                    <a:pt x="464112" y="2843630"/>
                  </a:cubicBezTo>
                  <a:lnTo>
                    <a:pt x="458395" y="2843630"/>
                  </a:lnTo>
                  <a:cubicBezTo>
                    <a:pt x="391761" y="2843630"/>
                    <a:pt x="337743" y="2789612"/>
                    <a:pt x="337743" y="2722978"/>
                  </a:cubicBezTo>
                  <a:lnTo>
                    <a:pt x="337743" y="2075257"/>
                  </a:lnTo>
                  <a:lnTo>
                    <a:pt x="304101" y="2075736"/>
                  </a:lnTo>
                  <a:lnTo>
                    <a:pt x="250400" y="1616543"/>
                  </a:lnTo>
                  <a:lnTo>
                    <a:pt x="347144" y="1331689"/>
                  </a:lnTo>
                  <a:lnTo>
                    <a:pt x="347144"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3"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solidFill>
              <a:schemeClr val="bg1"/>
            </a:solidFill>
            <a:ln w="3175">
              <a:noFill/>
              <a:round/>
              <a:headEnd/>
              <a:tailEnd/>
            </a:ln>
          </p:spPr>
          <p:txBody>
            <a:bodyPr vert="horz" wrap="square" lIns="93252" tIns="46627" rIns="93252" bIns="46627" numCol="1" anchor="t" anchorCtr="0" compatLnSpc="1">
              <a:prstTxWarp prst="textNoShape">
                <a:avLst/>
              </a:prstTxWarp>
            </a:bodyPr>
            <a:lstStyle/>
            <a:p>
              <a:pPr defTabSz="932518"/>
              <a:endParaRPr lang="en-US" sz="1938">
                <a:solidFill>
                  <a:prstClr val="black"/>
                </a:solidFill>
              </a:endParaRPr>
            </a:p>
          </p:txBody>
        </p:sp>
      </p:grpSp>
      <p:sp>
        <p:nvSpPr>
          <p:cNvPr id="38" name="TextBox 37"/>
          <p:cNvSpPr txBox="1"/>
          <p:nvPr/>
        </p:nvSpPr>
        <p:spPr>
          <a:xfrm>
            <a:off x="2483030" y="1797886"/>
            <a:ext cx="2300999" cy="830997"/>
          </a:xfrm>
          <a:prstGeom prst="rect">
            <a:avLst/>
          </a:prstGeom>
          <a:noFill/>
        </p:spPr>
        <p:txBody>
          <a:bodyPr wrap="square" rtlCol="0">
            <a:spAutoFit/>
          </a:bodyPr>
          <a:lstStyle/>
          <a:p>
            <a:pPr defTabSz="914400"/>
            <a:r>
              <a:rPr lang="en-US" sz="2400" b="1" dirty="0">
                <a:solidFill>
                  <a:prstClr val="black"/>
                </a:solidFill>
              </a:rPr>
              <a:t>Reported</a:t>
            </a:r>
          </a:p>
          <a:p>
            <a:pPr defTabSz="914400"/>
            <a:r>
              <a:rPr lang="en-US" sz="2400" b="1" dirty="0">
                <a:solidFill>
                  <a:prstClr val="black"/>
                </a:solidFill>
              </a:rPr>
              <a:t>~1 in 3</a:t>
            </a:r>
          </a:p>
        </p:txBody>
      </p:sp>
      <p:sp>
        <p:nvSpPr>
          <p:cNvPr id="39" name="TextBox 38"/>
          <p:cNvSpPr txBox="1"/>
          <p:nvPr/>
        </p:nvSpPr>
        <p:spPr>
          <a:xfrm>
            <a:off x="2452844" y="2840894"/>
            <a:ext cx="2853241" cy="830997"/>
          </a:xfrm>
          <a:prstGeom prst="rect">
            <a:avLst/>
          </a:prstGeom>
          <a:noFill/>
        </p:spPr>
        <p:txBody>
          <a:bodyPr wrap="square" rtlCol="0">
            <a:spAutoFit/>
          </a:bodyPr>
          <a:lstStyle/>
          <a:p>
            <a:pPr defTabSz="914400"/>
            <a:r>
              <a:rPr lang="en-US" sz="2400" b="1" dirty="0">
                <a:solidFill>
                  <a:prstClr val="black"/>
                </a:solidFill>
              </a:rPr>
              <a:t>Screened In</a:t>
            </a:r>
          </a:p>
          <a:p>
            <a:pPr defTabSz="914400"/>
            <a:r>
              <a:rPr lang="en-US" sz="2400" b="1" dirty="0">
                <a:solidFill>
                  <a:prstClr val="black"/>
                </a:solidFill>
              </a:rPr>
              <a:t>~1 in 4</a:t>
            </a:r>
          </a:p>
        </p:txBody>
      </p:sp>
      <p:sp>
        <p:nvSpPr>
          <p:cNvPr id="40" name="TextBox 39"/>
          <p:cNvSpPr txBox="1"/>
          <p:nvPr/>
        </p:nvSpPr>
        <p:spPr>
          <a:xfrm>
            <a:off x="2437797" y="3902123"/>
            <a:ext cx="1981275" cy="830997"/>
          </a:xfrm>
          <a:prstGeom prst="rect">
            <a:avLst/>
          </a:prstGeom>
          <a:noFill/>
        </p:spPr>
        <p:txBody>
          <a:bodyPr wrap="square" rtlCol="0">
            <a:spAutoFit/>
          </a:bodyPr>
          <a:lstStyle/>
          <a:p>
            <a:pPr defTabSz="914400"/>
            <a:r>
              <a:rPr lang="en-US" sz="2400" b="1" dirty="0">
                <a:solidFill>
                  <a:prstClr val="black"/>
                </a:solidFill>
              </a:rPr>
              <a:t>Substantiated</a:t>
            </a:r>
          </a:p>
          <a:p>
            <a:pPr defTabSz="914400"/>
            <a:r>
              <a:rPr lang="en-US" sz="2400" b="1" dirty="0">
                <a:solidFill>
                  <a:prstClr val="black"/>
                </a:solidFill>
              </a:rPr>
              <a:t>~1 in 8</a:t>
            </a:r>
          </a:p>
        </p:txBody>
      </p:sp>
      <p:pic>
        <p:nvPicPr>
          <p:cNvPr id="47" name="Picture 46" descr="DHSS-Logo-BLACK"/>
          <p:cNvPicPr>
            <a:picLocks noChangeAspect="1" noChangeArrowheads="1"/>
          </p:cNvPicPr>
          <p:nvPr/>
        </p:nvPicPr>
        <p:blipFill>
          <a:blip r:embed="rId3" cstate="print">
            <a:lum bright="70000" contrast="-70000"/>
          </a:blip>
          <a:srcRect/>
          <a:stretch>
            <a:fillRect/>
          </a:stretch>
        </p:blipFill>
        <p:spPr bwMode="auto">
          <a:xfrm>
            <a:off x="105540" y="6200011"/>
            <a:ext cx="662599" cy="632480"/>
          </a:xfrm>
          <a:prstGeom prst="rect">
            <a:avLst/>
          </a:prstGeom>
          <a:noFill/>
          <a:ln w="9525">
            <a:noFill/>
            <a:miter lim="800000"/>
            <a:headEnd/>
            <a:tailEnd/>
          </a:ln>
        </p:spPr>
      </p:pic>
      <p:pic>
        <p:nvPicPr>
          <p:cNvPr id="48" name="Picture 47" descr="C:\Users\jwparrish\AppData\Local\Microsoft\Windows\Temporary Internet Files\Content.Outlook\1AXMCYBU\DPH logo bw.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9657" y="6392176"/>
            <a:ext cx="534323" cy="440321"/>
          </a:xfrm>
          <a:prstGeom prst="rect">
            <a:avLst/>
          </a:prstGeom>
          <a:noFill/>
          <a:extLst>
            <a:ext uri="{909E8E84-426E-40DD-AFC4-6F175D3DCCD1}">
              <a14:hiddenFill xmlns:a14="http://schemas.microsoft.com/office/drawing/2010/main">
                <a:solidFill>
                  <a:srgbClr val="FFFFFF"/>
                </a:solidFill>
              </a14:hiddenFill>
            </a:ext>
          </a:extLst>
        </p:spPr>
      </p:pic>
      <p:grpSp>
        <p:nvGrpSpPr>
          <p:cNvPr id="49" name="Group 48"/>
          <p:cNvGrpSpPr/>
          <p:nvPr/>
        </p:nvGrpSpPr>
        <p:grpSpPr>
          <a:xfrm>
            <a:off x="4324513" y="3993829"/>
            <a:ext cx="3744737" cy="830240"/>
            <a:chOff x="8615044" y="5269686"/>
            <a:chExt cx="2605241" cy="601075"/>
          </a:xfrm>
        </p:grpSpPr>
        <p:sp>
          <p:nvSpPr>
            <p:cNvPr id="50" name="Freeform: Shape 174"/>
            <p:cNvSpPr>
              <a:spLocks noChangeAspect="1"/>
            </p:cNvSpPr>
            <p:nvPr/>
          </p:nvSpPr>
          <p:spPr>
            <a:xfrm>
              <a:off x="8615044" y="5270989"/>
              <a:ext cx="280393" cy="595783"/>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42594 w 1279418"/>
                <a:gd name="connsiteY9" fmla="*/ 987825 h 2843630"/>
                <a:gd name="connsiteX10" fmla="*/ 942594 w 1279418"/>
                <a:gd name="connsiteY10" fmla="*/ 1501242 h 2843630"/>
                <a:gd name="connsiteX11" fmla="*/ 942594 w 1279418"/>
                <a:gd name="connsiteY11" fmla="*/ 1845442 h 2843630"/>
                <a:gd name="connsiteX12" fmla="*/ 942594 w 1279418"/>
                <a:gd name="connsiteY12" fmla="*/ 2722978 h 2843630"/>
                <a:gd name="connsiteX13" fmla="*/ 821942 w 1279418"/>
                <a:gd name="connsiteY13" fmla="*/ 2843630 h 2843630"/>
                <a:gd name="connsiteX14" fmla="*/ 816225 w 1279418"/>
                <a:gd name="connsiteY14" fmla="*/ 2843630 h 2843630"/>
                <a:gd name="connsiteX15" fmla="*/ 695573 w 1279418"/>
                <a:gd name="connsiteY15" fmla="*/ 2722978 h 2843630"/>
                <a:gd name="connsiteX16" fmla="*/ 695573 w 1279418"/>
                <a:gd name="connsiteY16" fmla="*/ 1845442 h 2843630"/>
                <a:gd name="connsiteX17" fmla="*/ 584764 w 1279418"/>
                <a:gd name="connsiteY17" fmla="*/ 1845442 h 2843630"/>
                <a:gd name="connsiteX18" fmla="*/ 584764 w 1279418"/>
                <a:gd name="connsiteY18" fmla="*/ 2722978 h 2843630"/>
                <a:gd name="connsiteX19" fmla="*/ 464112 w 1279418"/>
                <a:gd name="connsiteY19" fmla="*/ 2843630 h 2843630"/>
                <a:gd name="connsiteX20" fmla="*/ 458395 w 1279418"/>
                <a:gd name="connsiteY20" fmla="*/ 2843630 h 2843630"/>
                <a:gd name="connsiteX21" fmla="*/ 337743 w 1279418"/>
                <a:gd name="connsiteY21" fmla="*/ 2722978 h 2843630"/>
                <a:gd name="connsiteX22" fmla="*/ 337743 w 1279418"/>
                <a:gd name="connsiteY22" fmla="*/ 1845442 h 2843630"/>
                <a:gd name="connsiteX23" fmla="*/ 337743 w 1279418"/>
                <a:gd name="connsiteY23" fmla="*/ 1845442 h 2843630"/>
                <a:gd name="connsiteX24" fmla="*/ 337743 w 1279418"/>
                <a:gd name="connsiteY24" fmla="*/ 987825 h 2843630"/>
                <a:gd name="connsiteX25" fmla="*/ 333380 w 1279418"/>
                <a:gd name="connsiteY25" fmla="*/ 987825 h 2843630"/>
                <a:gd name="connsiteX26" fmla="*/ 214156 w 1279418"/>
                <a:gd name="connsiteY26" fmla="*/ 1650893 h 2843630"/>
                <a:gd name="connsiteX27" fmla="*/ 88840 w 1279418"/>
                <a:gd name="connsiteY27" fmla="*/ 1738012 h 2843630"/>
                <a:gd name="connsiteX28" fmla="*/ 1721 w 1279418"/>
                <a:gd name="connsiteY28" fmla="*/ 1612696 h 2843630"/>
                <a:gd name="connsiteX29" fmla="*/ 151558 w 1279418"/>
                <a:gd name="connsiteY29" fmla="*/ 779369 h 2843630"/>
                <a:gd name="connsiteX30" fmla="*/ 165076 w 1279418"/>
                <a:gd name="connsiteY30" fmla="*/ 745240 h 2843630"/>
                <a:gd name="connsiteX31" fmla="*/ 166159 w 1279418"/>
                <a:gd name="connsiteY31" fmla="*/ 739877 h 2843630"/>
                <a:gd name="connsiteX32" fmla="*/ 330610 w 1279418"/>
                <a:gd name="connsiteY32" fmla="*/ 630871 h 2843630"/>
                <a:gd name="connsiteX33" fmla="*/ 631229 w 1279418"/>
                <a:gd name="connsiteY33" fmla="*/ 0 h 2843630"/>
                <a:gd name="connsiteX34" fmla="*/ 930644 w 1279418"/>
                <a:gd name="connsiteY34" fmla="*/ 299414 h 2843630"/>
                <a:gd name="connsiteX35" fmla="*/ 631229 w 1279418"/>
                <a:gd name="connsiteY35" fmla="*/ 598828 h 2843630"/>
                <a:gd name="connsiteX36" fmla="*/ 331814 w 1279418"/>
                <a:gd name="connsiteY36" fmla="*/ 299414 h 2843630"/>
                <a:gd name="connsiteX37" fmla="*/ 631229 w 1279418"/>
                <a:gd name="connsiteY37"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42594" y="987825"/>
                  </a:lnTo>
                  <a:lnTo>
                    <a:pt x="942594" y="1501242"/>
                  </a:lnTo>
                  <a:lnTo>
                    <a:pt x="942594" y="1845442"/>
                  </a:lnTo>
                  <a:lnTo>
                    <a:pt x="942594" y="2722978"/>
                  </a:lnTo>
                  <a:cubicBezTo>
                    <a:pt x="942594" y="2789612"/>
                    <a:pt x="888576" y="2843630"/>
                    <a:pt x="821942" y="2843630"/>
                  </a:cubicBezTo>
                  <a:lnTo>
                    <a:pt x="816225" y="2843630"/>
                  </a:lnTo>
                  <a:cubicBezTo>
                    <a:pt x="749591" y="2843630"/>
                    <a:pt x="695573" y="2789612"/>
                    <a:pt x="695573" y="2722978"/>
                  </a:cubicBezTo>
                  <a:lnTo>
                    <a:pt x="695573" y="1845442"/>
                  </a:lnTo>
                  <a:lnTo>
                    <a:pt x="584764" y="1845442"/>
                  </a:lnTo>
                  <a:lnTo>
                    <a:pt x="584764" y="2722978"/>
                  </a:lnTo>
                  <a:cubicBezTo>
                    <a:pt x="584764" y="2789612"/>
                    <a:pt x="530746" y="2843630"/>
                    <a:pt x="464112" y="2843630"/>
                  </a:cubicBezTo>
                  <a:lnTo>
                    <a:pt x="458395" y="2843630"/>
                  </a:lnTo>
                  <a:cubicBezTo>
                    <a:pt x="391761" y="2843630"/>
                    <a:pt x="337743" y="2789612"/>
                    <a:pt x="337743" y="2722978"/>
                  </a:cubicBezTo>
                  <a:lnTo>
                    <a:pt x="337743" y="1845442"/>
                  </a:lnTo>
                  <a:lnTo>
                    <a:pt x="337743" y="1845442"/>
                  </a:lnTo>
                  <a:lnTo>
                    <a:pt x="337743"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2"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solidFill>
              <a:srgbClr val="F96C28"/>
            </a:solidFill>
            <a:ln w="3175">
              <a:noFill/>
              <a:round/>
              <a:headEnd/>
              <a:tailEnd/>
            </a:ln>
          </p:spPr>
          <p:txBody>
            <a:bodyPr vert="horz" wrap="square" lIns="93252" tIns="46627" rIns="93252" bIns="46627" numCol="1" anchor="t" anchorCtr="0" compatLnSpc="1">
              <a:prstTxWarp prst="textNoShape">
                <a:avLst/>
              </a:prstTxWarp>
            </a:bodyPr>
            <a:lstStyle/>
            <a:p>
              <a:pPr defTabSz="932518"/>
              <a:endParaRPr lang="en-US" sz="1938">
                <a:solidFill>
                  <a:prstClr val="black"/>
                </a:solidFill>
              </a:endParaRPr>
            </a:p>
          </p:txBody>
        </p:sp>
        <p:sp>
          <p:nvSpPr>
            <p:cNvPr id="51" name="Freeform: Shape 175"/>
            <p:cNvSpPr/>
            <p:nvPr/>
          </p:nvSpPr>
          <p:spPr>
            <a:xfrm>
              <a:off x="8974041" y="5270989"/>
              <a:ext cx="286807" cy="595783"/>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17536 w 1279418"/>
                <a:gd name="connsiteY9" fmla="*/ 987825 h 2843630"/>
                <a:gd name="connsiteX10" fmla="*/ 917536 w 1279418"/>
                <a:gd name="connsiteY10" fmla="*/ 1331686 h 2843630"/>
                <a:gd name="connsiteX11" fmla="*/ 1014281 w 1279418"/>
                <a:gd name="connsiteY11" fmla="*/ 1616543 h 2843630"/>
                <a:gd name="connsiteX12" fmla="*/ 960580 w 1279418"/>
                <a:gd name="connsiteY12" fmla="*/ 2066380 h 2843630"/>
                <a:gd name="connsiteX13" fmla="*/ 942594 w 1279418"/>
                <a:gd name="connsiteY13" fmla="*/ 2066636 h 2843630"/>
                <a:gd name="connsiteX14" fmla="*/ 942594 w 1279418"/>
                <a:gd name="connsiteY14" fmla="*/ 2722978 h 2843630"/>
                <a:gd name="connsiteX15" fmla="*/ 821942 w 1279418"/>
                <a:gd name="connsiteY15" fmla="*/ 2843630 h 2843630"/>
                <a:gd name="connsiteX16" fmla="*/ 816225 w 1279418"/>
                <a:gd name="connsiteY16" fmla="*/ 2843630 h 2843630"/>
                <a:gd name="connsiteX17" fmla="*/ 695573 w 1279418"/>
                <a:gd name="connsiteY17" fmla="*/ 2722978 h 2843630"/>
                <a:gd name="connsiteX18" fmla="*/ 695573 w 1279418"/>
                <a:gd name="connsiteY18" fmla="*/ 2070157 h 2843630"/>
                <a:gd name="connsiteX19" fmla="*/ 584764 w 1279418"/>
                <a:gd name="connsiteY19" fmla="*/ 2071736 h 2843630"/>
                <a:gd name="connsiteX20" fmla="*/ 584764 w 1279418"/>
                <a:gd name="connsiteY20" fmla="*/ 2722978 h 2843630"/>
                <a:gd name="connsiteX21" fmla="*/ 464112 w 1279418"/>
                <a:gd name="connsiteY21" fmla="*/ 2843630 h 2843630"/>
                <a:gd name="connsiteX22" fmla="*/ 458395 w 1279418"/>
                <a:gd name="connsiteY22" fmla="*/ 2843630 h 2843630"/>
                <a:gd name="connsiteX23" fmla="*/ 337743 w 1279418"/>
                <a:gd name="connsiteY23" fmla="*/ 2722978 h 2843630"/>
                <a:gd name="connsiteX24" fmla="*/ 337743 w 1279418"/>
                <a:gd name="connsiteY24" fmla="*/ 2075257 h 2843630"/>
                <a:gd name="connsiteX25" fmla="*/ 304101 w 1279418"/>
                <a:gd name="connsiteY25" fmla="*/ 2075736 h 2843630"/>
                <a:gd name="connsiteX26" fmla="*/ 250400 w 1279418"/>
                <a:gd name="connsiteY26" fmla="*/ 1616543 h 2843630"/>
                <a:gd name="connsiteX27" fmla="*/ 347144 w 1279418"/>
                <a:gd name="connsiteY27" fmla="*/ 1331689 h 2843630"/>
                <a:gd name="connsiteX28" fmla="*/ 347144 w 1279418"/>
                <a:gd name="connsiteY28" fmla="*/ 987825 h 2843630"/>
                <a:gd name="connsiteX29" fmla="*/ 333380 w 1279418"/>
                <a:gd name="connsiteY29" fmla="*/ 987825 h 2843630"/>
                <a:gd name="connsiteX30" fmla="*/ 214156 w 1279418"/>
                <a:gd name="connsiteY30" fmla="*/ 1650893 h 2843630"/>
                <a:gd name="connsiteX31" fmla="*/ 88840 w 1279418"/>
                <a:gd name="connsiteY31" fmla="*/ 1738012 h 2843630"/>
                <a:gd name="connsiteX32" fmla="*/ 1721 w 1279418"/>
                <a:gd name="connsiteY32" fmla="*/ 1612696 h 2843630"/>
                <a:gd name="connsiteX33" fmla="*/ 151558 w 1279418"/>
                <a:gd name="connsiteY33" fmla="*/ 779369 h 2843630"/>
                <a:gd name="connsiteX34" fmla="*/ 165076 w 1279418"/>
                <a:gd name="connsiteY34" fmla="*/ 745240 h 2843630"/>
                <a:gd name="connsiteX35" fmla="*/ 166159 w 1279418"/>
                <a:gd name="connsiteY35" fmla="*/ 739877 h 2843630"/>
                <a:gd name="connsiteX36" fmla="*/ 330610 w 1279418"/>
                <a:gd name="connsiteY36" fmla="*/ 630871 h 2843630"/>
                <a:gd name="connsiteX37" fmla="*/ 631229 w 1279418"/>
                <a:gd name="connsiteY37" fmla="*/ 0 h 2843630"/>
                <a:gd name="connsiteX38" fmla="*/ 930644 w 1279418"/>
                <a:gd name="connsiteY38" fmla="*/ 299414 h 2843630"/>
                <a:gd name="connsiteX39" fmla="*/ 631229 w 1279418"/>
                <a:gd name="connsiteY39" fmla="*/ 598828 h 2843630"/>
                <a:gd name="connsiteX40" fmla="*/ 331814 w 1279418"/>
                <a:gd name="connsiteY40" fmla="*/ 299414 h 2843630"/>
                <a:gd name="connsiteX41" fmla="*/ 631229 w 1279418"/>
                <a:gd name="connsiteY41"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17536" y="987825"/>
                  </a:lnTo>
                  <a:lnTo>
                    <a:pt x="917536" y="1331686"/>
                  </a:lnTo>
                  <a:lnTo>
                    <a:pt x="1014281" y="1616543"/>
                  </a:lnTo>
                  <a:cubicBezTo>
                    <a:pt x="996406" y="1766519"/>
                    <a:pt x="978455" y="1916404"/>
                    <a:pt x="960580" y="2066380"/>
                  </a:cubicBezTo>
                  <a:lnTo>
                    <a:pt x="942594" y="2066636"/>
                  </a:lnTo>
                  <a:lnTo>
                    <a:pt x="942594" y="2722978"/>
                  </a:lnTo>
                  <a:cubicBezTo>
                    <a:pt x="942594" y="2789612"/>
                    <a:pt x="888576" y="2843630"/>
                    <a:pt x="821942" y="2843630"/>
                  </a:cubicBezTo>
                  <a:lnTo>
                    <a:pt x="816225" y="2843630"/>
                  </a:lnTo>
                  <a:cubicBezTo>
                    <a:pt x="749591" y="2843630"/>
                    <a:pt x="695573" y="2789612"/>
                    <a:pt x="695573" y="2722978"/>
                  </a:cubicBezTo>
                  <a:lnTo>
                    <a:pt x="695573" y="2070157"/>
                  </a:lnTo>
                  <a:lnTo>
                    <a:pt x="584764" y="2071736"/>
                  </a:lnTo>
                  <a:lnTo>
                    <a:pt x="584764" y="2722978"/>
                  </a:lnTo>
                  <a:cubicBezTo>
                    <a:pt x="584764" y="2789612"/>
                    <a:pt x="530746" y="2843630"/>
                    <a:pt x="464112" y="2843630"/>
                  </a:cubicBezTo>
                  <a:lnTo>
                    <a:pt x="458395" y="2843630"/>
                  </a:lnTo>
                  <a:cubicBezTo>
                    <a:pt x="391761" y="2843630"/>
                    <a:pt x="337743" y="2789612"/>
                    <a:pt x="337743" y="2722978"/>
                  </a:cubicBezTo>
                  <a:lnTo>
                    <a:pt x="337743" y="2075257"/>
                  </a:lnTo>
                  <a:lnTo>
                    <a:pt x="304101" y="2075736"/>
                  </a:lnTo>
                  <a:lnTo>
                    <a:pt x="250400" y="1616543"/>
                  </a:lnTo>
                  <a:lnTo>
                    <a:pt x="347144" y="1331689"/>
                  </a:lnTo>
                  <a:lnTo>
                    <a:pt x="347144"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3"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solidFill>
              <a:schemeClr val="bg1"/>
            </a:solidFill>
            <a:ln w="3175">
              <a:noFill/>
              <a:round/>
              <a:headEnd/>
              <a:tailEnd/>
            </a:ln>
          </p:spPr>
          <p:txBody>
            <a:bodyPr vert="horz" wrap="square" lIns="93252" tIns="46627" rIns="93252" bIns="46627" numCol="1" anchor="t" anchorCtr="0" compatLnSpc="1">
              <a:prstTxWarp prst="textNoShape">
                <a:avLst/>
              </a:prstTxWarp>
            </a:bodyPr>
            <a:lstStyle/>
            <a:p>
              <a:pPr defTabSz="932518"/>
              <a:endParaRPr lang="en-US" sz="1938">
                <a:solidFill>
                  <a:prstClr val="black"/>
                </a:solidFill>
              </a:endParaRPr>
            </a:p>
          </p:txBody>
        </p:sp>
        <p:sp>
          <p:nvSpPr>
            <p:cNvPr id="52" name="Freeform: Shape 174"/>
            <p:cNvSpPr>
              <a:spLocks noChangeAspect="1"/>
            </p:cNvSpPr>
            <p:nvPr/>
          </p:nvSpPr>
          <p:spPr>
            <a:xfrm>
              <a:off x="9329177" y="5269687"/>
              <a:ext cx="280393" cy="595783"/>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42594 w 1279418"/>
                <a:gd name="connsiteY9" fmla="*/ 987825 h 2843630"/>
                <a:gd name="connsiteX10" fmla="*/ 942594 w 1279418"/>
                <a:gd name="connsiteY10" fmla="*/ 1501242 h 2843630"/>
                <a:gd name="connsiteX11" fmla="*/ 942594 w 1279418"/>
                <a:gd name="connsiteY11" fmla="*/ 1845442 h 2843630"/>
                <a:gd name="connsiteX12" fmla="*/ 942594 w 1279418"/>
                <a:gd name="connsiteY12" fmla="*/ 2722978 h 2843630"/>
                <a:gd name="connsiteX13" fmla="*/ 821942 w 1279418"/>
                <a:gd name="connsiteY13" fmla="*/ 2843630 h 2843630"/>
                <a:gd name="connsiteX14" fmla="*/ 816225 w 1279418"/>
                <a:gd name="connsiteY14" fmla="*/ 2843630 h 2843630"/>
                <a:gd name="connsiteX15" fmla="*/ 695573 w 1279418"/>
                <a:gd name="connsiteY15" fmla="*/ 2722978 h 2843630"/>
                <a:gd name="connsiteX16" fmla="*/ 695573 w 1279418"/>
                <a:gd name="connsiteY16" fmla="*/ 1845442 h 2843630"/>
                <a:gd name="connsiteX17" fmla="*/ 584764 w 1279418"/>
                <a:gd name="connsiteY17" fmla="*/ 1845442 h 2843630"/>
                <a:gd name="connsiteX18" fmla="*/ 584764 w 1279418"/>
                <a:gd name="connsiteY18" fmla="*/ 2722978 h 2843630"/>
                <a:gd name="connsiteX19" fmla="*/ 464112 w 1279418"/>
                <a:gd name="connsiteY19" fmla="*/ 2843630 h 2843630"/>
                <a:gd name="connsiteX20" fmla="*/ 458395 w 1279418"/>
                <a:gd name="connsiteY20" fmla="*/ 2843630 h 2843630"/>
                <a:gd name="connsiteX21" fmla="*/ 337743 w 1279418"/>
                <a:gd name="connsiteY21" fmla="*/ 2722978 h 2843630"/>
                <a:gd name="connsiteX22" fmla="*/ 337743 w 1279418"/>
                <a:gd name="connsiteY22" fmla="*/ 1845442 h 2843630"/>
                <a:gd name="connsiteX23" fmla="*/ 337743 w 1279418"/>
                <a:gd name="connsiteY23" fmla="*/ 1845442 h 2843630"/>
                <a:gd name="connsiteX24" fmla="*/ 337743 w 1279418"/>
                <a:gd name="connsiteY24" fmla="*/ 987825 h 2843630"/>
                <a:gd name="connsiteX25" fmla="*/ 333380 w 1279418"/>
                <a:gd name="connsiteY25" fmla="*/ 987825 h 2843630"/>
                <a:gd name="connsiteX26" fmla="*/ 214156 w 1279418"/>
                <a:gd name="connsiteY26" fmla="*/ 1650893 h 2843630"/>
                <a:gd name="connsiteX27" fmla="*/ 88840 w 1279418"/>
                <a:gd name="connsiteY27" fmla="*/ 1738012 h 2843630"/>
                <a:gd name="connsiteX28" fmla="*/ 1721 w 1279418"/>
                <a:gd name="connsiteY28" fmla="*/ 1612696 h 2843630"/>
                <a:gd name="connsiteX29" fmla="*/ 151558 w 1279418"/>
                <a:gd name="connsiteY29" fmla="*/ 779369 h 2843630"/>
                <a:gd name="connsiteX30" fmla="*/ 165076 w 1279418"/>
                <a:gd name="connsiteY30" fmla="*/ 745240 h 2843630"/>
                <a:gd name="connsiteX31" fmla="*/ 166159 w 1279418"/>
                <a:gd name="connsiteY31" fmla="*/ 739877 h 2843630"/>
                <a:gd name="connsiteX32" fmla="*/ 330610 w 1279418"/>
                <a:gd name="connsiteY32" fmla="*/ 630871 h 2843630"/>
                <a:gd name="connsiteX33" fmla="*/ 631229 w 1279418"/>
                <a:gd name="connsiteY33" fmla="*/ 0 h 2843630"/>
                <a:gd name="connsiteX34" fmla="*/ 930644 w 1279418"/>
                <a:gd name="connsiteY34" fmla="*/ 299414 h 2843630"/>
                <a:gd name="connsiteX35" fmla="*/ 631229 w 1279418"/>
                <a:gd name="connsiteY35" fmla="*/ 598828 h 2843630"/>
                <a:gd name="connsiteX36" fmla="*/ 331814 w 1279418"/>
                <a:gd name="connsiteY36" fmla="*/ 299414 h 2843630"/>
                <a:gd name="connsiteX37" fmla="*/ 631229 w 1279418"/>
                <a:gd name="connsiteY37"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42594" y="987825"/>
                  </a:lnTo>
                  <a:lnTo>
                    <a:pt x="942594" y="1501242"/>
                  </a:lnTo>
                  <a:lnTo>
                    <a:pt x="942594" y="1845442"/>
                  </a:lnTo>
                  <a:lnTo>
                    <a:pt x="942594" y="2722978"/>
                  </a:lnTo>
                  <a:cubicBezTo>
                    <a:pt x="942594" y="2789612"/>
                    <a:pt x="888576" y="2843630"/>
                    <a:pt x="821942" y="2843630"/>
                  </a:cubicBezTo>
                  <a:lnTo>
                    <a:pt x="816225" y="2843630"/>
                  </a:lnTo>
                  <a:cubicBezTo>
                    <a:pt x="749591" y="2843630"/>
                    <a:pt x="695573" y="2789612"/>
                    <a:pt x="695573" y="2722978"/>
                  </a:cubicBezTo>
                  <a:lnTo>
                    <a:pt x="695573" y="1845442"/>
                  </a:lnTo>
                  <a:lnTo>
                    <a:pt x="584764" y="1845442"/>
                  </a:lnTo>
                  <a:lnTo>
                    <a:pt x="584764" y="2722978"/>
                  </a:lnTo>
                  <a:cubicBezTo>
                    <a:pt x="584764" y="2789612"/>
                    <a:pt x="530746" y="2843630"/>
                    <a:pt x="464112" y="2843630"/>
                  </a:cubicBezTo>
                  <a:lnTo>
                    <a:pt x="458395" y="2843630"/>
                  </a:lnTo>
                  <a:cubicBezTo>
                    <a:pt x="391761" y="2843630"/>
                    <a:pt x="337743" y="2789612"/>
                    <a:pt x="337743" y="2722978"/>
                  </a:cubicBezTo>
                  <a:lnTo>
                    <a:pt x="337743" y="1845442"/>
                  </a:lnTo>
                  <a:lnTo>
                    <a:pt x="337743" y="1845442"/>
                  </a:lnTo>
                  <a:lnTo>
                    <a:pt x="337743"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2"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solidFill>
              <a:schemeClr val="bg1"/>
            </a:solidFill>
            <a:ln w="3175">
              <a:noFill/>
              <a:round/>
              <a:headEnd/>
              <a:tailEnd/>
            </a:ln>
          </p:spPr>
          <p:txBody>
            <a:bodyPr vert="horz" wrap="square" lIns="93252" tIns="46627" rIns="93252" bIns="46627" numCol="1" anchor="t" anchorCtr="0" compatLnSpc="1">
              <a:prstTxWarp prst="textNoShape">
                <a:avLst/>
              </a:prstTxWarp>
            </a:bodyPr>
            <a:lstStyle/>
            <a:p>
              <a:pPr defTabSz="932518"/>
              <a:endParaRPr lang="en-US" sz="1938">
                <a:solidFill>
                  <a:prstClr val="black"/>
                </a:solidFill>
              </a:endParaRPr>
            </a:p>
          </p:txBody>
        </p:sp>
        <p:sp>
          <p:nvSpPr>
            <p:cNvPr id="53" name="Freeform: Shape 175"/>
            <p:cNvSpPr/>
            <p:nvPr/>
          </p:nvSpPr>
          <p:spPr>
            <a:xfrm>
              <a:off x="9640403" y="5274978"/>
              <a:ext cx="286807" cy="595783"/>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17536 w 1279418"/>
                <a:gd name="connsiteY9" fmla="*/ 987825 h 2843630"/>
                <a:gd name="connsiteX10" fmla="*/ 917536 w 1279418"/>
                <a:gd name="connsiteY10" fmla="*/ 1331686 h 2843630"/>
                <a:gd name="connsiteX11" fmla="*/ 1014281 w 1279418"/>
                <a:gd name="connsiteY11" fmla="*/ 1616543 h 2843630"/>
                <a:gd name="connsiteX12" fmla="*/ 960580 w 1279418"/>
                <a:gd name="connsiteY12" fmla="*/ 2066380 h 2843630"/>
                <a:gd name="connsiteX13" fmla="*/ 942594 w 1279418"/>
                <a:gd name="connsiteY13" fmla="*/ 2066636 h 2843630"/>
                <a:gd name="connsiteX14" fmla="*/ 942594 w 1279418"/>
                <a:gd name="connsiteY14" fmla="*/ 2722978 h 2843630"/>
                <a:gd name="connsiteX15" fmla="*/ 821942 w 1279418"/>
                <a:gd name="connsiteY15" fmla="*/ 2843630 h 2843630"/>
                <a:gd name="connsiteX16" fmla="*/ 816225 w 1279418"/>
                <a:gd name="connsiteY16" fmla="*/ 2843630 h 2843630"/>
                <a:gd name="connsiteX17" fmla="*/ 695573 w 1279418"/>
                <a:gd name="connsiteY17" fmla="*/ 2722978 h 2843630"/>
                <a:gd name="connsiteX18" fmla="*/ 695573 w 1279418"/>
                <a:gd name="connsiteY18" fmla="*/ 2070157 h 2843630"/>
                <a:gd name="connsiteX19" fmla="*/ 584764 w 1279418"/>
                <a:gd name="connsiteY19" fmla="*/ 2071736 h 2843630"/>
                <a:gd name="connsiteX20" fmla="*/ 584764 w 1279418"/>
                <a:gd name="connsiteY20" fmla="*/ 2722978 h 2843630"/>
                <a:gd name="connsiteX21" fmla="*/ 464112 w 1279418"/>
                <a:gd name="connsiteY21" fmla="*/ 2843630 h 2843630"/>
                <a:gd name="connsiteX22" fmla="*/ 458395 w 1279418"/>
                <a:gd name="connsiteY22" fmla="*/ 2843630 h 2843630"/>
                <a:gd name="connsiteX23" fmla="*/ 337743 w 1279418"/>
                <a:gd name="connsiteY23" fmla="*/ 2722978 h 2843630"/>
                <a:gd name="connsiteX24" fmla="*/ 337743 w 1279418"/>
                <a:gd name="connsiteY24" fmla="*/ 2075257 h 2843630"/>
                <a:gd name="connsiteX25" fmla="*/ 304101 w 1279418"/>
                <a:gd name="connsiteY25" fmla="*/ 2075736 h 2843630"/>
                <a:gd name="connsiteX26" fmla="*/ 250400 w 1279418"/>
                <a:gd name="connsiteY26" fmla="*/ 1616543 h 2843630"/>
                <a:gd name="connsiteX27" fmla="*/ 347144 w 1279418"/>
                <a:gd name="connsiteY27" fmla="*/ 1331689 h 2843630"/>
                <a:gd name="connsiteX28" fmla="*/ 347144 w 1279418"/>
                <a:gd name="connsiteY28" fmla="*/ 987825 h 2843630"/>
                <a:gd name="connsiteX29" fmla="*/ 333380 w 1279418"/>
                <a:gd name="connsiteY29" fmla="*/ 987825 h 2843630"/>
                <a:gd name="connsiteX30" fmla="*/ 214156 w 1279418"/>
                <a:gd name="connsiteY30" fmla="*/ 1650893 h 2843630"/>
                <a:gd name="connsiteX31" fmla="*/ 88840 w 1279418"/>
                <a:gd name="connsiteY31" fmla="*/ 1738012 h 2843630"/>
                <a:gd name="connsiteX32" fmla="*/ 1721 w 1279418"/>
                <a:gd name="connsiteY32" fmla="*/ 1612696 h 2843630"/>
                <a:gd name="connsiteX33" fmla="*/ 151558 w 1279418"/>
                <a:gd name="connsiteY33" fmla="*/ 779369 h 2843630"/>
                <a:gd name="connsiteX34" fmla="*/ 165076 w 1279418"/>
                <a:gd name="connsiteY34" fmla="*/ 745240 h 2843630"/>
                <a:gd name="connsiteX35" fmla="*/ 166159 w 1279418"/>
                <a:gd name="connsiteY35" fmla="*/ 739877 h 2843630"/>
                <a:gd name="connsiteX36" fmla="*/ 330610 w 1279418"/>
                <a:gd name="connsiteY36" fmla="*/ 630871 h 2843630"/>
                <a:gd name="connsiteX37" fmla="*/ 631229 w 1279418"/>
                <a:gd name="connsiteY37" fmla="*/ 0 h 2843630"/>
                <a:gd name="connsiteX38" fmla="*/ 930644 w 1279418"/>
                <a:gd name="connsiteY38" fmla="*/ 299414 h 2843630"/>
                <a:gd name="connsiteX39" fmla="*/ 631229 w 1279418"/>
                <a:gd name="connsiteY39" fmla="*/ 598828 h 2843630"/>
                <a:gd name="connsiteX40" fmla="*/ 331814 w 1279418"/>
                <a:gd name="connsiteY40" fmla="*/ 299414 h 2843630"/>
                <a:gd name="connsiteX41" fmla="*/ 631229 w 1279418"/>
                <a:gd name="connsiteY41"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17536" y="987825"/>
                  </a:lnTo>
                  <a:lnTo>
                    <a:pt x="917536" y="1331686"/>
                  </a:lnTo>
                  <a:lnTo>
                    <a:pt x="1014281" y="1616543"/>
                  </a:lnTo>
                  <a:cubicBezTo>
                    <a:pt x="996406" y="1766519"/>
                    <a:pt x="978455" y="1916404"/>
                    <a:pt x="960580" y="2066380"/>
                  </a:cubicBezTo>
                  <a:lnTo>
                    <a:pt x="942594" y="2066636"/>
                  </a:lnTo>
                  <a:lnTo>
                    <a:pt x="942594" y="2722978"/>
                  </a:lnTo>
                  <a:cubicBezTo>
                    <a:pt x="942594" y="2789612"/>
                    <a:pt x="888576" y="2843630"/>
                    <a:pt x="821942" y="2843630"/>
                  </a:cubicBezTo>
                  <a:lnTo>
                    <a:pt x="816225" y="2843630"/>
                  </a:lnTo>
                  <a:cubicBezTo>
                    <a:pt x="749591" y="2843630"/>
                    <a:pt x="695573" y="2789612"/>
                    <a:pt x="695573" y="2722978"/>
                  </a:cubicBezTo>
                  <a:lnTo>
                    <a:pt x="695573" y="2070157"/>
                  </a:lnTo>
                  <a:lnTo>
                    <a:pt x="584764" y="2071736"/>
                  </a:lnTo>
                  <a:lnTo>
                    <a:pt x="584764" y="2722978"/>
                  </a:lnTo>
                  <a:cubicBezTo>
                    <a:pt x="584764" y="2789612"/>
                    <a:pt x="530746" y="2843630"/>
                    <a:pt x="464112" y="2843630"/>
                  </a:cubicBezTo>
                  <a:lnTo>
                    <a:pt x="458395" y="2843630"/>
                  </a:lnTo>
                  <a:cubicBezTo>
                    <a:pt x="391761" y="2843630"/>
                    <a:pt x="337743" y="2789612"/>
                    <a:pt x="337743" y="2722978"/>
                  </a:cubicBezTo>
                  <a:lnTo>
                    <a:pt x="337743" y="2075257"/>
                  </a:lnTo>
                  <a:lnTo>
                    <a:pt x="304101" y="2075736"/>
                  </a:lnTo>
                  <a:lnTo>
                    <a:pt x="250400" y="1616543"/>
                  </a:lnTo>
                  <a:lnTo>
                    <a:pt x="347144" y="1331689"/>
                  </a:lnTo>
                  <a:lnTo>
                    <a:pt x="347144"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3"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solidFill>
              <a:schemeClr val="bg1"/>
            </a:solidFill>
            <a:ln w="3175">
              <a:noFill/>
              <a:round/>
              <a:headEnd/>
              <a:tailEnd/>
            </a:ln>
          </p:spPr>
          <p:txBody>
            <a:bodyPr vert="horz" wrap="square" lIns="93252" tIns="46627" rIns="93252" bIns="46627" numCol="1" anchor="t" anchorCtr="0" compatLnSpc="1">
              <a:prstTxWarp prst="textNoShape">
                <a:avLst/>
              </a:prstTxWarp>
            </a:bodyPr>
            <a:lstStyle/>
            <a:p>
              <a:pPr defTabSz="932518"/>
              <a:endParaRPr lang="en-US" sz="1938">
                <a:solidFill>
                  <a:prstClr val="black"/>
                </a:solidFill>
              </a:endParaRPr>
            </a:p>
          </p:txBody>
        </p:sp>
        <p:sp>
          <p:nvSpPr>
            <p:cNvPr id="54" name="Freeform: Shape 174"/>
            <p:cNvSpPr>
              <a:spLocks noChangeAspect="1"/>
            </p:cNvSpPr>
            <p:nvPr/>
          </p:nvSpPr>
          <p:spPr>
            <a:xfrm>
              <a:off x="9980128" y="5274978"/>
              <a:ext cx="280393" cy="595783"/>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42594 w 1279418"/>
                <a:gd name="connsiteY9" fmla="*/ 987825 h 2843630"/>
                <a:gd name="connsiteX10" fmla="*/ 942594 w 1279418"/>
                <a:gd name="connsiteY10" fmla="*/ 1501242 h 2843630"/>
                <a:gd name="connsiteX11" fmla="*/ 942594 w 1279418"/>
                <a:gd name="connsiteY11" fmla="*/ 1845442 h 2843630"/>
                <a:gd name="connsiteX12" fmla="*/ 942594 w 1279418"/>
                <a:gd name="connsiteY12" fmla="*/ 2722978 h 2843630"/>
                <a:gd name="connsiteX13" fmla="*/ 821942 w 1279418"/>
                <a:gd name="connsiteY13" fmla="*/ 2843630 h 2843630"/>
                <a:gd name="connsiteX14" fmla="*/ 816225 w 1279418"/>
                <a:gd name="connsiteY14" fmla="*/ 2843630 h 2843630"/>
                <a:gd name="connsiteX15" fmla="*/ 695573 w 1279418"/>
                <a:gd name="connsiteY15" fmla="*/ 2722978 h 2843630"/>
                <a:gd name="connsiteX16" fmla="*/ 695573 w 1279418"/>
                <a:gd name="connsiteY16" fmla="*/ 1845442 h 2843630"/>
                <a:gd name="connsiteX17" fmla="*/ 584764 w 1279418"/>
                <a:gd name="connsiteY17" fmla="*/ 1845442 h 2843630"/>
                <a:gd name="connsiteX18" fmla="*/ 584764 w 1279418"/>
                <a:gd name="connsiteY18" fmla="*/ 2722978 h 2843630"/>
                <a:gd name="connsiteX19" fmla="*/ 464112 w 1279418"/>
                <a:gd name="connsiteY19" fmla="*/ 2843630 h 2843630"/>
                <a:gd name="connsiteX20" fmla="*/ 458395 w 1279418"/>
                <a:gd name="connsiteY20" fmla="*/ 2843630 h 2843630"/>
                <a:gd name="connsiteX21" fmla="*/ 337743 w 1279418"/>
                <a:gd name="connsiteY21" fmla="*/ 2722978 h 2843630"/>
                <a:gd name="connsiteX22" fmla="*/ 337743 w 1279418"/>
                <a:gd name="connsiteY22" fmla="*/ 1845442 h 2843630"/>
                <a:gd name="connsiteX23" fmla="*/ 337743 w 1279418"/>
                <a:gd name="connsiteY23" fmla="*/ 1845442 h 2843630"/>
                <a:gd name="connsiteX24" fmla="*/ 337743 w 1279418"/>
                <a:gd name="connsiteY24" fmla="*/ 987825 h 2843630"/>
                <a:gd name="connsiteX25" fmla="*/ 333380 w 1279418"/>
                <a:gd name="connsiteY25" fmla="*/ 987825 h 2843630"/>
                <a:gd name="connsiteX26" fmla="*/ 214156 w 1279418"/>
                <a:gd name="connsiteY26" fmla="*/ 1650893 h 2843630"/>
                <a:gd name="connsiteX27" fmla="*/ 88840 w 1279418"/>
                <a:gd name="connsiteY27" fmla="*/ 1738012 h 2843630"/>
                <a:gd name="connsiteX28" fmla="*/ 1721 w 1279418"/>
                <a:gd name="connsiteY28" fmla="*/ 1612696 h 2843630"/>
                <a:gd name="connsiteX29" fmla="*/ 151558 w 1279418"/>
                <a:gd name="connsiteY29" fmla="*/ 779369 h 2843630"/>
                <a:gd name="connsiteX30" fmla="*/ 165076 w 1279418"/>
                <a:gd name="connsiteY30" fmla="*/ 745240 h 2843630"/>
                <a:gd name="connsiteX31" fmla="*/ 166159 w 1279418"/>
                <a:gd name="connsiteY31" fmla="*/ 739877 h 2843630"/>
                <a:gd name="connsiteX32" fmla="*/ 330610 w 1279418"/>
                <a:gd name="connsiteY32" fmla="*/ 630871 h 2843630"/>
                <a:gd name="connsiteX33" fmla="*/ 631229 w 1279418"/>
                <a:gd name="connsiteY33" fmla="*/ 0 h 2843630"/>
                <a:gd name="connsiteX34" fmla="*/ 930644 w 1279418"/>
                <a:gd name="connsiteY34" fmla="*/ 299414 h 2843630"/>
                <a:gd name="connsiteX35" fmla="*/ 631229 w 1279418"/>
                <a:gd name="connsiteY35" fmla="*/ 598828 h 2843630"/>
                <a:gd name="connsiteX36" fmla="*/ 331814 w 1279418"/>
                <a:gd name="connsiteY36" fmla="*/ 299414 h 2843630"/>
                <a:gd name="connsiteX37" fmla="*/ 631229 w 1279418"/>
                <a:gd name="connsiteY37"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42594" y="987825"/>
                  </a:lnTo>
                  <a:lnTo>
                    <a:pt x="942594" y="1501242"/>
                  </a:lnTo>
                  <a:lnTo>
                    <a:pt x="942594" y="1845442"/>
                  </a:lnTo>
                  <a:lnTo>
                    <a:pt x="942594" y="2722978"/>
                  </a:lnTo>
                  <a:cubicBezTo>
                    <a:pt x="942594" y="2789612"/>
                    <a:pt x="888576" y="2843630"/>
                    <a:pt x="821942" y="2843630"/>
                  </a:cubicBezTo>
                  <a:lnTo>
                    <a:pt x="816225" y="2843630"/>
                  </a:lnTo>
                  <a:cubicBezTo>
                    <a:pt x="749591" y="2843630"/>
                    <a:pt x="695573" y="2789612"/>
                    <a:pt x="695573" y="2722978"/>
                  </a:cubicBezTo>
                  <a:lnTo>
                    <a:pt x="695573" y="1845442"/>
                  </a:lnTo>
                  <a:lnTo>
                    <a:pt x="584764" y="1845442"/>
                  </a:lnTo>
                  <a:lnTo>
                    <a:pt x="584764" y="2722978"/>
                  </a:lnTo>
                  <a:cubicBezTo>
                    <a:pt x="584764" y="2789612"/>
                    <a:pt x="530746" y="2843630"/>
                    <a:pt x="464112" y="2843630"/>
                  </a:cubicBezTo>
                  <a:lnTo>
                    <a:pt x="458395" y="2843630"/>
                  </a:lnTo>
                  <a:cubicBezTo>
                    <a:pt x="391761" y="2843630"/>
                    <a:pt x="337743" y="2789612"/>
                    <a:pt x="337743" y="2722978"/>
                  </a:cubicBezTo>
                  <a:lnTo>
                    <a:pt x="337743" y="1845442"/>
                  </a:lnTo>
                  <a:lnTo>
                    <a:pt x="337743" y="1845442"/>
                  </a:lnTo>
                  <a:lnTo>
                    <a:pt x="337743"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2"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solidFill>
              <a:schemeClr val="bg1"/>
            </a:solidFill>
            <a:ln w="3175">
              <a:noFill/>
              <a:round/>
              <a:headEnd/>
              <a:tailEnd/>
            </a:ln>
          </p:spPr>
          <p:txBody>
            <a:bodyPr vert="horz" wrap="square" lIns="93252" tIns="46627" rIns="93252" bIns="46627" numCol="1" anchor="t" anchorCtr="0" compatLnSpc="1">
              <a:prstTxWarp prst="textNoShape">
                <a:avLst/>
              </a:prstTxWarp>
            </a:bodyPr>
            <a:lstStyle/>
            <a:p>
              <a:pPr defTabSz="932518"/>
              <a:endParaRPr lang="en-US" sz="1938">
                <a:solidFill>
                  <a:prstClr val="black"/>
                </a:solidFill>
              </a:endParaRPr>
            </a:p>
          </p:txBody>
        </p:sp>
        <p:sp>
          <p:nvSpPr>
            <p:cNvPr id="55" name="Freeform: Shape 175"/>
            <p:cNvSpPr/>
            <p:nvPr/>
          </p:nvSpPr>
          <p:spPr>
            <a:xfrm>
              <a:off x="10304016" y="5269686"/>
              <a:ext cx="286807" cy="595783"/>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17536 w 1279418"/>
                <a:gd name="connsiteY9" fmla="*/ 987825 h 2843630"/>
                <a:gd name="connsiteX10" fmla="*/ 917536 w 1279418"/>
                <a:gd name="connsiteY10" fmla="*/ 1331686 h 2843630"/>
                <a:gd name="connsiteX11" fmla="*/ 1014281 w 1279418"/>
                <a:gd name="connsiteY11" fmla="*/ 1616543 h 2843630"/>
                <a:gd name="connsiteX12" fmla="*/ 960580 w 1279418"/>
                <a:gd name="connsiteY12" fmla="*/ 2066380 h 2843630"/>
                <a:gd name="connsiteX13" fmla="*/ 942594 w 1279418"/>
                <a:gd name="connsiteY13" fmla="*/ 2066636 h 2843630"/>
                <a:gd name="connsiteX14" fmla="*/ 942594 w 1279418"/>
                <a:gd name="connsiteY14" fmla="*/ 2722978 h 2843630"/>
                <a:gd name="connsiteX15" fmla="*/ 821942 w 1279418"/>
                <a:gd name="connsiteY15" fmla="*/ 2843630 h 2843630"/>
                <a:gd name="connsiteX16" fmla="*/ 816225 w 1279418"/>
                <a:gd name="connsiteY16" fmla="*/ 2843630 h 2843630"/>
                <a:gd name="connsiteX17" fmla="*/ 695573 w 1279418"/>
                <a:gd name="connsiteY17" fmla="*/ 2722978 h 2843630"/>
                <a:gd name="connsiteX18" fmla="*/ 695573 w 1279418"/>
                <a:gd name="connsiteY18" fmla="*/ 2070157 h 2843630"/>
                <a:gd name="connsiteX19" fmla="*/ 584764 w 1279418"/>
                <a:gd name="connsiteY19" fmla="*/ 2071736 h 2843630"/>
                <a:gd name="connsiteX20" fmla="*/ 584764 w 1279418"/>
                <a:gd name="connsiteY20" fmla="*/ 2722978 h 2843630"/>
                <a:gd name="connsiteX21" fmla="*/ 464112 w 1279418"/>
                <a:gd name="connsiteY21" fmla="*/ 2843630 h 2843630"/>
                <a:gd name="connsiteX22" fmla="*/ 458395 w 1279418"/>
                <a:gd name="connsiteY22" fmla="*/ 2843630 h 2843630"/>
                <a:gd name="connsiteX23" fmla="*/ 337743 w 1279418"/>
                <a:gd name="connsiteY23" fmla="*/ 2722978 h 2843630"/>
                <a:gd name="connsiteX24" fmla="*/ 337743 w 1279418"/>
                <a:gd name="connsiteY24" fmla="*/ 2075257 h 2843630"/>
                <a:gd name="connsiteX25" fmla="*/ 304101 w 1279418"/>
                <a:gd name="connsiteY25" fmla="*/ 2075736 h 2843630"/>
                <a:gd name="connsiteX26" fmla="*/ 250400 w 1279418"/>
                <a:gd name="connsiteY26" fmla="*/ 1616543 h 2843630"/>
                <a:gd name="connsiteX27" fmla="*/ 347144 w 1279418"/>
                <a:gd name="connsiteY27" fmla="*/ 1331689 h 2843630"/>
                <a:gd name="connsiteX28" fmla="*/ 347144 w 1279418"/>
                <a:gd name="connsiteY28" fmla="*/ 987825 h 2843630"/>
                <a:gd name="connsiteX29" fmla="*/ 333380 w 1279418"/>
                <a:gd name="connsiteY29" fmla="*/ 987825 h 2843630"/>
                <a:gd name="connsiteX30" fmla="*/ 214156 w 1279418"/>
                <a:gd name="connsiteY30" fmla="*/ 1650893 h 2843630"/>
                <a:gd name="connsiteX31" fmla="*/ 88840 w 1279418"/>
                <a:gd name="connsiteY31" fmla="*/ 1738012 h 2843630"/>
                <a:gd name="connsiteX32" fmla="*/ 1721 w 1279418"/>
                <a:gd name="connsiteY32" fmla="*/ 1612696 h 2843630"/>
                <a:gd name="connsiteX33" fmla="*/ 151558 w 1279418"/>
                <a:gd name="connsiteY33" fmla="*/ 779369 h 2843630"/>
                <a:gd name="connsiteX34" fmla="*/ 165076 w 1279418"/>
                <a:gd name="connsiteY34" fmla="*/ 745240 h 2843630"/>
                <a:gd name="connsiteX35" fmla="*/ 166159 w 1279418"/>
                <a:gd name="connsiteY35" fmla="*/ 739877 h 2843630"/>
                <a:gd name="connsiteX36" fmla="*/ 330610 w 1279418"/>
                <a:gd name="connsiteY36" fmla="*/ 630871 h 2843630"/>
                <a:gd name="connsiteX37" fmla="*/ 631229 w 1279418"/>
                <a:gd name="connsiteY37" fmla="*/ 0 h 2843630"/>
                <a:gd name="connsiteX38" fmla="*/ 930644 w 1279418"/>
                <a:gd name="connsiteY38" fmla="*/ 299414 h 2843630"/>
                <a:gd name="connsiteX39" fmla="*/ 631229 w 1279418"/>
                <a:gd name="connsiteY39" fmla="*/ 598828 h 2843630"/>
                <a:gd name="connsiteX40" fmla="*/ 331814 w 1279418"/>
                <a:gd name="connsiteY40" fmla="*/ 299414 h 2843630"/>
                <a:gd name="connsiteX41" fmla="*/ 631229 w 1279418"/>
                <a:gd name="connsiteY41"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17536" y="987825"/>
                  </a:lnTo>
                  <a:lnTo>
                    <a:pt x="917536" y="1331686"/>
                  </a:lnTo>
                  <a:lnTo>
                    <a:pt x="1014281" y="1616543"/>
                  </a:lnTo>
                  <a:cubicBezTo>
                    <a:pt x="996406" y="1766519"/>
                    <a:pt x="978455" y="1916404"/>
                    <a:pt x="960580" y="2066380"/>
                  </a:cubicBezTo>
                  <a:lnTo>
                    <a:pt x="942594" y="2066636"/>
                  </a:lnTo>
                  <a:lnTo>
                    <a:pt x="942594" y="2722978"/>
                  </a:lnTo>
                  <a:cubicBezTo>
                    <a:pt x="942594" y="2789612"/>
                    <a:pt x="888576" y="2843630"/>
                    <a:pt x="821942" y="2843630"/>
                  </a:cubicBezTo>
                  <a:lnTo>
                    <a:pt x="816225" y="2843630"/>
                  </a:lnTo>
                  <a:cubicBezTo>
                    <a:pt x="749591" y="2843630"/>
                    <a:pt x="695573" y="2789612"/>
                    <a:pt x="695573" y="2722978"/>
                  </a:cubicBezTo>
                  <a:lnTo>
                    <a:pt x="695573" y="2070157"/>
                  </a:lnTo>
                  <a:lnTo>
                    <a:pt x="584764" y="2071736"/>
                  </a:lnTo>
                  <a:lnTo>
                    <a:pt x="584764" y="2722978"/>
                  </a:lnTo>
                  <a:cubicBezTo>
                    <a:pt x="584764" y="2789612"/>
                    <a:pt x="530746" y="2843630"/>
                    <a:pt x="464112" y="2843630"/>
                  </a:cubicBezTo>
                  <a:lnTo>
                    <a:pt x="458395" y="2843630"/>
                  </a:lnTo>
                  <a:cubicBezTo>
                    <a:pt x="391761" y="2843630"/>
                    <a:pt x="337743" y="2789612"/>
                    <a:pt x="337743" y="2722978"/>
                  </a:cubicBezTo>
                  <a:lnTo>
                    <a:pt x="337743" y="2075257"/>
                  </a:lnTo>
                  <a:lnTo>
                    <a:pt x="304101" y="2075736"/>
                  </a:lnTo>
                  <a:lnTo>
                    <a:pt x="250400" y="1616543"/>
                  </a:lnTo>
                  <a:lnTo>
                    <a:pt x="347144" y="1331689"/>
                  </a:lnTo>
                  <a:lnTo>
                    <a:pt x="347144"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3"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solidFill>
              <a:schemeClr val="bg1"/>
            </a:solidFill>
            <a:ln w="3175">
              <a:noFill/>
              <a:round/>
              <a:headEnd/>
              <a:tailEnd/>
            </a:ln>
          </p:spPr>
          <p:txBody>
            <a:bodyPr vert="horz" wrap="square" lIns="93252" tIns="46627" rIns="93252" bIns="46627" numCol="1" anchor="t" anchorCtr="0" compatLnSpc="1">
              <a:prstTxWarp prst="textNoShape">
                <a:avLst/>
              </a:prstTxWarp>
            </a:bodyPr>
            <a:lstStyle/>
            <a:p>
              <a:pPr defTabSz="932518"/>
              <a:endParaRPr lang="en-US" sz="1938">
                <a:solidFill>
                  <a:prstClr val="black"/>
                </a:solidFill>
              </a:endParaRPr>
            </a:p>
          </p:txBody>
        </p:sp>
        <p:sp>
          <p:nvSpPr>
            <p:cNvPr id="56" name="Freeform: Shape 174"/>
            <p:cNvSpPr>
              <a:spLocks noChangeAspect="1"/>
            </p:cNvSpPr>
            <p:nvPr/>
          </p:nvSpPr>
          <p:spPr>
            <a:xfrm>
              <a:off x="10633183" y="5269686"/>
              <a:ext cx="280393" cy="595783"/>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42594 w 1279418"/>
                <a:gd name="connsiteY9" fmla="*/ 987825 h 2843630"/>
                <a:gd name="connsiteX10" fmla="*/ 942594 w 1279418"/>
                <a:gd name="connsiteY10" fmla="*/ 1501242 h 2843630"/>
                <a:gd name="connsiteX11" fmla="*/ 942594 w 1279418"/>
                <a:gd name="connsiteY11" fmla="*/ 1845442 h 2843630"/>
                <a:gd name="connsiteX12" fmla="*/ 942594 w 1279418"/>
                <a:gd name="connsiteY12" fmla="*/ 2722978 h 2843630"/>
                <a:gd name="connsiteX13" fmla="*/ 821942 w 1279418"/>
                <a:gd name="connsiteY13" fmla="*/ 2843630 h 2843630"/>
                <a:gd name="connsiteX14" fmla="*/ 816225 w 1279418"/>
                <a:gd name="connsiteY14" fmla="*/ 2843630 h 2843630"/>
                <a:gd name="connsiteX15" fmla="*/ 695573 w 1279418"/>
                <a:gd name="connsiteY15" fmla="*/ 2722978 h 2843630"/>
                <a:gd name="connsiteX16" fmla="*/ 695573 w 1279418"/>
                <a:gd name="connsiteY16" fmla="*/ 1845442 h 2843630"/>
                <a:gd name="connsiteX17" fmla="*/ 584764 w 1279418"/>
                <a:gd name="connsiteY17" fmla="*/ 1845442 h 2843630"/>
                <a:gd name="connsiteX18" fmla="*/ 584764 w 1279418"/>
                <a:gd name="connsiteY18" fmla="*/ 2722978 h 2843630"/>
                <a:gd name="connsiteX19" fmla="*/ 464112 w 1279418"/>
                <a:gd name="connsiteY19" fmla="*/ 2843630 h 2843630"/>
                <a:gd name="connsiteX20" fmla="*/ 458395 w 1279418"/>
                <a:gd name="connsiteY20" fmla="*/ 2843630 h 2843630"/>
                <a:gd name="connsiteX21" fmla="*/ 337743 w 1279418"/>
                <a:gd name="connsiteY21" fmla="*/ 2722978 h 2843630"/>
                <a:gd name="connsiteX22" fmla="*/ 337743 w 1279418"/>
                <a:gd name="connsiteY22" fmla="*/ 1845442 h 2843630"/>
                <a:gd name="connsiteX23" fmla="*/ 337743 w 1279418"/>
                <a:gd name="connsiteY23" fmla="*/ 1845442 h 2843630"/>
                <a:gd name="connsiteX24" fmla="*/ 337743 w 1279418"/>
                <a:gd name="connsiteY24" fmla="*/ 987825 h 2843630"/>
                <a:gd name="connsiteX25" fmla="*/ 333380 w 1279418"/>
                <a:gd name="connsiteY25" fmla="*/ 987825 h 2843630"/>
                <a:gd name="connsiteX26" fmla="*/ 214156 w 1279418"/>
                <a:gd name="connsiteY26" fmla="*/ 1650893 h 2843630"/>
                <a:gd name="connsiteX27" fmla="*/ 88840 w 1279418"/>
                <a:gd name="connsiteY27" fmla="*/ 1738012 h 2843630"/>
                <a:gd name="connsiteX28" fmla="*/ 1721 w 1279418"/>
                <a:gd name="connsiteY28" fmla="*/ 1612696 h 2843630"/>
                <a:gd name="connsiteX29" fmla="*/ 151558 w 1279418"/>
                <a:gd name="connsiteY29" fmla="*/ 779369 h 2843630"/>
                <a:gd name="connsiteX30" fmla="*/ 165076 w 1279418"/>
                <a:gd name="connsiteY30" fmla="*/ 745240 h 2843630"/>
                <a:gd name="connsiteX31" fmla="*/ 166159 w 1279418"/>
                <a:gd name="connsiteY31" fmla="*/ 739877 h 2843630"/>
                <a:gd name="connsiteX32" fmla="*/ 330610 w 1279418"/>
                <a:gd name="connsiteY32" fmla="*/ 630871 h 2843630"/>
                <a:gd name="connsiteX33" fmla="*/ 631229 w 1279418"/>
                <a:gd name="connsiteY33" fmla="*/ 0 h 2843630"/>
                <a:gd name="connsiteX34" fmla="*/ 930644 w 1279418"/>
                <a:gd name="connsiteY34" fmla="*/ 299414 h 2843630"/>
                <a:gd name="connsiteX35" fmla="*/ 631229 w 1279418"/>
                <a:gd name="connsiteY35" fmla="*/ 598828 h 2843630"/>
                <a:gd name="connsiteX36" fmla="*/ 331814 w 1279418"/>
                <a:gd name="connsiteY36" fmla="*/ 299414 h 2843630"/>
                <a:gd name="connsiteX37" fmla="*/ 631229 w 1279418"/>
                <a:gd name="connsiteY37"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42594" y="987825"/>
                  </a:lnTo>
                  <a:lnTo>
                    <a:pt x="942594" y="1501242"/>
                  </a:lnTo>
                  <a:lnTo>
                    <a:pt x="942594" y="1845442"/>
                  </a:lnTo>
                  <a:lnTo>
                    <a:pt x="942594" y="2722978"/>
                  </a:lnTo>
                  <a:cubicBezTo>
                    <a:pt x="942594" y="2789612"/>
                    <a:pt x="888576" y="2843630"/>
                    <a:pt x="821942" y="2843630"/>
                  </a:cubicBezTo>
                  <a:lnTo>
                    <a:pt x="816225" y="2843630"/>
                  </a:lnTo>
                  <a:cubicBezTo>
                    <a:pt x="749591" y="2843630"/>
                    <a:pt x="695573" y="2789612"/>
                    <a:pt x="695573" y="2722978"/>
                  </a:cubicBezTo>
                  <a:lnTo>
                    <a:pt x="695573" y="1845442"/>
                  </a:lnTo>
                  <a:lnTo>
                    <a:pt x="584764" y="1845442"/>
                  </a:lnTo>
                  <a:lnTo>
                    <a:pt x="584764" y="2722978"/>
                  </a:lnTo>
                  <a:cubicBezTo>
                    <a:pt x="584764" y="2789612"/>
                    <a:pt x="530746" y="2843630"/>
                    <a:pt x="464112" y="2843630"/>
                  </a:cubicBezTo>
                  <a:lnTo>
                    <a:pt x="458395" y="2843630"/>
                  </a:lnTo>
                  <a:cubicBezTo>
                    <a:pt x="391761" y="2843630"/>
                    <a:pt x="337743" y="2789612"/>
                    <a:pt x="337743" y="2722978"/>
                  </a:cubicBezTo>
                  <a:lnTo>
                    <a:pt x="337743" y="1845442"/>
                  </a:lnTo>
                  <a:lnTo>
                    <a:pt x="337743" y="1845442"/>
                  </a:lnTo>
                  <a:lnTo>
                    <a:pt x="337743"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2"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solidFill>
              <a:schemeClr val="bg1"/>
            </a:solidFill>
            <a:ln w="3175">
              <a:noFill/>
              <a:round/>
              <a:headEnd/>
              <a:tailEnd/>
            </a:ln>
          </p:spPr>
          <p:txBody>
            <a:bodyPr vert="horz" wrap="square" lIns="93252" tIns="46627" rIns="93252" bIns="46627" numCol="1" anchor="t" anchorCtr="0" compatLnSpc="1">
              <a:prstTxWarp prst="textNoShape">
                <a:avLst/>
              </a:prstTxWarp>
            </a:bodyPr>
            <a:lstStyle/>
            <a:p>
              <a:pPr defTabSz="932518"/>
              <a:endParaRPr lang="en-US" sz="1938">
                <a:solidFill>
                  <a:prstClr val="black"/>
                </a:solidFill>
              </a:endParaRPr>
            </a:p>
          </p:txBody>
        </p:sp>
        <p:sp>
          <p:nvSpPr>
            <p:cNvPr id="57" name="Freeform: Shape 175"/>
            <p:cNvSpPr/>
            <p:nvPr/>
          </p:nvSpPr>
          <p:spPr>
            <a:xfrm>
              <a:off x="10933478" y="5274978"/>
              <a:ext cx="286807" cy="595783"/>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17536 w 1279418"/>
                <a:gd name="connsiteY9" fmla="*/ 987825 h 2843630"/>
                <a:gd name="connsiteX10" fmla="*/ 917536 w 1279418"/>
                <a:gd name="connsiteY10" fmla="*/ 1331686 h 2843630"/>
                <a:gd name="connsiteX11" fmla="*/ 1014281 w 1279418"/>
                <a:gd name="connsiteY11" fmla="*/ 1616543 h 2843630"/>
                <a:gd name="connsiteX12" fmla="*/ 960580 w 1279418"/>
                <a:gd name="connsiteY12" fmla="*/ 2066380 h 2843630"/>
                <a:gd name="connsiteX13" fmla="*/ 942594 w 1279418"/>
                <a:gd name="connsiteY13" fmla="*/ 2066636 h 2843630"/>
                <a:gd name="connsiteX14" fmla="*/ 942594 w 1279418"/>
                <a:gd name="connsiteY14" fmla="*/ 2722978 h 2843630"/>
                <a:gd name="connsiteX15" fmla="*/ 821942 w 1279418"/>
                <a:gd name="connsiteY15" fmla="*/ 2843630 h 2843630"/>
                <a:gd name="connsiteX16" fmla="*/ 816225 w 1279418"/>
                <a:gd name="connsiteY16" fmla="*/ 2843630 h 2843630"/>
                <a:gd name="connsiteX17" fmla="*/ 695573 w 1279418"/>
                <a:gd name="connsiteY17" fmla="*/ 2722978 h 2843630"/>
                <a:gd name="connsiteX18" fmla="*/ 695573 w 1279418"/>
                <a:gd name="connsiteY18" fmla="*/ 2070157 h 2843630"/>
                <a:gd name="connsiteX19" fmla="*/ 584764 w 1279418"/>
                <a:gd name="connsiteY19" fmla="*/ 2071736 h 2843630"/>
                <a:gd name="connsiteX20" fmla="*/ 584764 w 1279418"/>
                <a:gd name="connsiteY20" fmla="*/ 2722978 h 2843630"/>
                <a:gd name="connsiteX21" fmla="*/ 464112 w 1279418"/>
                <a:gd name="connsiteY21" fmla="*/ 2843630 h 2843630"/>
                <a:gd name="connsiteX22" fmla="*/ 458395 w 1279418"/>
                <a:gd name="connsiteY22" fmla="*/ 2843630 h 2843630"/>
                <a:gd name="connsiteX23" fmla="*/ 337743 w 1279418"/>
                <a:gd name="connsiteY23" fmla="*/ 2722978 h 2843630"/>
                <a:gd name="connsiteX24" fmla="*/ 337743 w 1279418"/>
                <a:gd name="connsiteY24" fmla="*/ 2075257 h 2843630"/>
                <a:gd name="connsiteX25" fmla="*/ 304101 w 1279418"/>
                <a:gd name="connsiteY25" fmla="*/ 2075736 h 2843630"/>
                <a:gd name="connsiteX26" fmla="*/ 250400 w 1279418"/>
                <a:gd name="connsiteY26" fmla="*/ 1616543 h 2843630"/>
                <a:gd name="connsiteX27" fmla="*/ 347144 w 1279418"/>
                <a:gd name="connsiteY27" fmla="*/ 1331689 h 2843630"/>
                <a:gd name="connsiteX28" fmla="*/ 347144 w 1279418"/>
                <a:gd name="connsiteY28" fmla="*/ 987825 h 2843630"/>
                <a:gd name="connsiteX29" fmla="*/ 333380 w 1279418"/>
                <a:gd name="connsiteY29" fmla="*/ 987825 h 2843630"/>
                <a:gd name="connsiteX30" fmla="*/ 214156 w 1279418"/>
                <a:gd name="connsiteY30" fmla="*/ 1650893 h 2843630"/>
                <a:gd name="connsiteX31" fmla="*/ 88840 w 1279418"/>
                <a:gd name="connsiteY31" fmla="*/ 1738012 h 2843630"/>
                <a:gd name="connsiteX32" fmla="*/ 1721 w 1279418"/>
                <a:gd name="connsiteY32" fmla="*/ 1612696 h 2843630"/>
                <a:gd name="connsiteX33" fmla="*/ 151558 w 1279418"/>
                <a:gd name="connsiteY33" fmla="*/ 779369 h 2843630"/>
                <a:gd name="connsiteX34" fmla="*/ 165076 w 1279418"/>
                <a:gd name="connsiteY34" fmla="*/ 745240 h 2843630"/>
                <a:gd name="connsiteX35" fmla="*/ 166159 w 1279418"/>
                <a:gd name="connsiteY35" fmla="*/ 739877 h 2843630"/>
                <a:gd name="connsiteX36" fmla="*/ 330610 w 1279418"/>
                <a:gd name="connsiteY36" fmla="*/ 630871 h 2843630"/>
                <a:gd name="connsiteX37" fmla="*/ 631229 w 1279418"/>
                <a:gd name="connsiteY37" fmla="*/ 0 h 2843630"/>
                <a:gd name="connsiteX38" fmla="*/ 930644 w 1279418"/>
                <a:gd name="connsiteY38" fmla="*/ 299414 h 2843630"/>
                <a:gd name="connsiteX39" fmla="*/ 631229 w 1279418"/>
                <a:gd name="connsiteY39" fmla="*/ 598828 h 2843630"/>
                <a:gd name="connsiteX40" fmla="*/ 331814 w 1279418"/>
                <a:gd name="connsiteY40" fmla="*/ 299414 h 2843630"/>
                <a:gd name="connsiteX41" fmla="*/ 631229 w 1279418"/>
                <a:gd name="connsiteY41"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17536" y="987825"/>
                  </a:lnTo>
                  <a:lnTo>
                    <a:pt x="917536" y="1331686"/>
                  </a:lnTo>
                  <a:lnTo>
                    <a:pt x="1014281" y="1616543"/>
                  </a:lnTo>
                  <a:cubicBezTo>
                    <a:pt x="996406" y="1766519"/>
                    <a:pt x="978455" y="1916404"/>
                    <a:pt x="960580" y="2066380"/>
                  </a:cubicBezTo>
                  <a:lnTo>
                    <a:pt x="942594" y="2066636"/>
                  </a:lnTo>
                  <a:lnTo>
                    <a:pt x="942594" y="2722978"/>
                  </a:lnTo>
                  <a:cubicBezTo>
                    <a:pt x="942594" y="2789612"/>
                    <a:pt x="888576" y="2843630"/>
                    <a:pt x="821942" y="2843630"/>
                  </a:cubicBezTo>
                  <a:lnTo>
                    <a:pt x="816225" y="2843630"/>
                  </a:lnTo>
                  <a:cubicBezTo>
                    <a:pt x="749591" y="2843630"/>
                    <a:pt x="695573" y="2789612"/>
                    <a:pt x="695573" y="2722978"/>
                  </a:cubicBezTo>
                  <a:lnTo>
                    <a:pt x="695573" y="2070157"/>
                  </a:lnTo>
                  <a:lnTo>
                    <a:pt x="584764" y="2071736"/>
                  </a:lnTo>
                  <a:lnTo>
                    <a:pt x="584764" y="2722978"/>
                  </a:lnTo>
                  <a:cubicBezTo>
                    <a:pt x="584764" y="2789612"/>
                    <a:pt x="530746" y="2843630"/>
                    <a:pt x="464112" y="2843630"/>
                  </a:cubicBezTo>
                  <a:lnTo>
                    <a:pt x="458395" y="2843630"/>
                  </a:lnTo>
                  <a:cubicBezTo>
                    <a:pt x="391761" y="2843630"/>
                    <a:pt x="337743" y="2789612"/>
                    <a:pt x="337743" y="2722978"/>
                  </a:cubicBezTo>
                  <a:lnTo>
                    <a:pt x="337743" y="2075257"/>
                  </a:lnTo>
                  <a:lnTo>
                    <a:pt x="304101" y="2075736"/>
                  </a:lnTo>
                  <a:lnTo>
                    <a:pt x="250400" y="1616543"/>
                  </a:lnTo>
                  <a:lnTo>
                    <a:pt x="347144" y="1331689"/>
                  </a:lnTo>
                  <a:lnTo>
                    <a:pt x="347144"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3"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solidFill>
              <a:schemeClr val="bg1"/>
            </a:solidFill>
            <a:ln w="3175">
              <a:noFill/>
              <a:round/>
              <a:headEnd/>
              <a:tailEnd/>
            </a:ln>
          </p:spPr>
          <p:txBody>
            <a:bodyPr vert="horz" wrap="square" lIns="93252" tIns="46627" rIns="93252" bIns="46627" numCol="1" anchor="t" anchorCtr="0" compatLnSpc="1">
              <a:prstTxWarp prst="textNoShape">
                <a:avLst/>
              </a:prstTxWarp>
            </a:bodyPr>
            <a:lstStyle/>
            <a:p>
              <a:pPr defTabSz="932518"/>
              <a:endParaRPr lang="en-US" sz="1938">
                <a:solidFill>
                  <a:prstClr val="black"/>
                </a:solidFill>
              </a:endParaRPr>
            </a:p>
          </p:txBody>
        </p:sp>
      </p:grpSp>
      <p:grpSp>
        <p:nvGrpSpPr>
          <p:cNvPr id="41" name="Group 40"/>
          <p:cNvGrpSpPr/>
          <p:nvPr/>
        </p:nvGrpSpPr>
        <p:grpSpPr>
          <a:xfrm>
            <a:off x="4316655" y="5074124"/>
            <a:ext cx="7138804" cy="844860"/>
            <a:chOff x="4377541" y="5068099"/>
            <a:chExt cx="7138804" cy="844860"/>
          </a:xfrm>
        </p:grpSpPr>
        <p:grpSp>
          <p:nvGrpSpPr>
            <p:cNvPr id="37" name="Group 36"/>
            <p:cNvGrpSpPr/>
            <p:nvPr/>
          </p:nvGrpSpPr>
          <p:grpSpPr>
            <a:xfrm>
              <a:off x="4377541" y="5068099"/>
              <a:ext cx="3744737" cy="830240"/>
              <a:chOff x="8615044" y="5269686"/>
              <a:chExt cx="2605241" cy="601075"/>
            </a:xfrm>
          </p:grpSpPr>
          <p:sp>
            <p:nvSpPr>
              <p:cNvPr id="23" name="Freeform: Shape 174"/>
              <p:cNvSpPr>
                <a:spLocks noChangeAspect="1"/>
              </p:cNvSpPr>
              <p:nvPr/>
            </p:nvSpPr>
            <p:spPr>
              <a:xfrm>
                <a:off x="8615044" y="5270989"/>
                <a:ext cx="280393" cy="595783"/>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42594 w 1279418"/>
                  <a:gd name="connsiteY9" fmla="*/ 987825 h 2843630"/>
                  <a:gd name="connsiteX10" fmla="*/ 942594 w 1279418"/>
                  <a:gd name="connsiteY10" fmla="*/ 1501242 h 2843630"/>
                  <a:gd name="connsiteX11" fmla="*/ 942594 w 1279418"/>
                  <a:gd name="connsiteY11" fmla="*/ 1845442 h 2843630"/>
                  <a:gd name="connsiteX12" fmla="*/ 942594 w 1279418"/>
                  <a:gd name="connsiteY12" fmla="*/ 2722978 h 2843630"/>
                  <a:gd name="connsiteX13" fmla="*/ 821942 w 1279418"/>
                  <a:gd name="connsiteY13" fmla="*/ 2843630 h 2843630"/>
                  <a:gd name="connsiteX14" fmla="*/ 816225 w 1279418"/>
                  <a:gd name="connsiteY14" fmla="*/ 2843630 h 2843630"/>
                  <a:gd name="connsiteX15" fmla="*/ 695573 w 1279418"/>
                  <a:gd name="connsiteY15" fmla="*/ 2722978 h 2843630"/>
                  <a:gd name="connsiteX16" fmla="*/ 695573 w 1279418"/>
                  <a:gd name="connsiteY16" fmla="*/ 1845442 h 2843630"/>
                  <a:gd name="connsiteX17" fmla="*/ 584764 w 1279418"/>
                  <a:gd name="connsiteY17" fmla="*/ 1845442 h 2843630"/>
                  <a:gd name="connsiteX18" fmla="*/ 584764 w 1279418"/>
                  <a:gd name="connsiteY18" fmla="*/ 2722978 h 2843630"/>
                  <a:gd name="connsiteX19" fmla="*/ 464112 w 1279418"/>
                  <a:gd name="connsiteY19" fmla="*/ 2843630 h 2843630"/>
                  <a:gd name="connsiteX20" fmla="*/ 458395 w 1279418"/>
                  <a:gd name="connsiteY20" fmla="*/ 2843630 h 2843630"/>
                  <a:gd name="connsiteX21" fmla="*/ 337743 w 1279418"/>
                  <a:gd name="connsiteY21" fmla="*/ 2722978 h 2843630"/>
                  <a:gd name="connsiteX22" fmla="*/ 337743 w 1279418"/>
                  <a:gd name="connsiteY22" fmla="*/ 1845442 h 2843630"/>
                  <a:gd name="connsiteX23" fmla="*/ 337743 w 1279418"/>
                  <a:gd name="connsiteY23" fmla="*/ 1845442 h 2843630"/>
                  <a:gd name="connsiteX24" fmla="*/ 337743 w 1279418"/>
                  <a:gd name="connsiteY24" fmla="*/ 987825 h 2843630"/>
                  <a:gd name="connsiteX25" fmla="*/ 333380 w 1279418"/>
                  <a:gd name="connsiteY25" fmla="*/ 987825 h 2843630"/>
                  <a:gd name="connsiteX26" fmla="*/ 214156 w 1279418"/>
                  <a:gd name="connsiteY26" fmla="*/ 1650893 h 2843630"/>
                  <a:gd name="connsiteX27" fmla="*/ 88840 w 1279418"/>
                  <a:gd name="connsiteY27" fmla="*/ 1738012 h 2843630"/>
                  <a:gd name="connsiteX28" fmla="*/ 1721 w 1279418"/>
                  <a:gd name="connsiteY28" fmla="*/ 1612696 h 2843630"/>
                  <a:gd name="connsiteX29" fmla="*/ 151558 w 1279418"/>
                  <a:gd name="connsiteY29" fmla="*/ 779369 h 2843630"/>
                  <a:gd name="connsiteX30" fmla="*/ 165076 w 1279418"/>
                  <a:gd name="connsiteY30" fmla="*/ 745240 h 2843630"/>
                  <a:gd name="connsiteX31" fmla="*/ 166159 w 1279418"/>
                  <a:gd name="connsiteY31" fmla="*/ 739877 h 2843630"/>
                  <a:gd name="connsiteX32" fmla="*/ 330610 w 1279418"/>
                  <a:gd name="connsiteY32" fmla="*/ 630871 h 2843630"/>
                  <a:gd name="connsiteX33" fmla="*/ 631229 w 1279418"/>
                  <a:gd name="connsiteY33" fmla="*/ 0 h 2843630"/>
                  <a:gd name="connsiteX34" fmla="*/ 930644 w 1279418"/>
                  <a:gd name="connsiteY34" fmla="*/ 299414 h 2843630"/>
                  <a:gd name="connsiteX35" fmla="*/ 631229 w 1279418"/>
                  <a:gd name="connsiteY35" fmla="*/ 598828 h 2843630"/>
                  <a:gd name="connsiteX36" fmla="*/ 331814 w 1279418"/>
                  <a:gd name="connsiteY36" fmla="*/ 299414 h 2843630"/>
                  <a:gd name="connsiteX37" fmla="*/ 631229 w 1279418"/>
                  <a:gd name="connsiteY37"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42594" y="987825"/>
                    </a:lnTo>
                    <a:lnTo>
                      <a:pt x="942594" y="1501242"/>
                    </a:lnTo>
                    <a:lnTo>
                      <a:pt x="942594" y="1845442"/>
                    </a:lnTo>
                    <a:lnTo>
                      <a:pt x="942594" y="2722978"/>
                    </a:lnTo>
                    <a:cubicBezTo>
                      <a:pt x="942594" y="2789612"/>
                      <a:pt x="888576" y="2843630"/>
                      <a:pt x="821942" y="2843630"/>
                    </a:cubicBezTo>
                    <a:lnTo>
                      <a:pt x="816225" y="2843630"/>
                    </a:lnTo>
                    <a:cubicBezTo>
                      <a:pt x="749591" y="2843630"/>
                      <a:pt x="695573" y="2789612"/>
                      <a:pt x="695573" y="2722978"/>
                    </a:cubicBezTo>
                    <a:lnTo>
                      <a:pt x="695573" y="1845442"/>
                    </a:lnTo>
                    <a:lnTo>
                      <a:pt x="584764" y="1845442"/>
                    </a:lnTo>
                    <a:lnTo>
                      <a:pt x="584764" y="2722978"/>
                    </a:lnTo>
                    <a:cubicBezTo>
                      <a:pt x="584764" y="2789612"/>
                      <a:pt x="530746" y="2843630"/>
                      <a:pt x="464112" y="2843630"/>
                    </a:cubicBezTo>
                    <a:lnTo>
                      <a:pt x="458395" y="2843630"/>
                    </a:lnTo>
                    <a:cubicBezTo>
                      <a:pt x="391761" y="2843630"/>
                      <a:pt x="337743" y="2789612"/>
                      <a:pt x="337743" y="2722978"/>
                    </a:cubicBezTo>
                    <a:lnTo>
                      <a:pt x="337743" y="1845442"/>
                    </a:lnTo>
                    <a:lnTo>
                      <a:pt x="337743" y="1845442"/>
                    </a:lnTo>
                    <a:lnTo>
                      <a:pt x="337743"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2"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solidFill>
                <a:srgbClr val="F96C28"/>
              </a:solidFill>
              <a:ln w="3175">
                <a:noFill/>
                <a:round/>
                <a:headEnd/>
                <a:tailEnd/>
              </a:ln>
            </p:spPr>
            <p:txBody>
              <a:bodyPr vert="horz" wrap="square" lIns="93252" tIns="46627" rIns="93252" bIns="46627" numCol="1" anchor="t" anchorCtr="0" compatLnSpc="1">
                <a:prstTxWarp prst="textNoShape">
                  <a:avLst/>
                </a:prstTxWarp>
              </a:bodyPr>
              <a:lstStyle/>
              <a:p>
                <a:pPr defTabSz="932518"/>
                <a:endParaRPr lang="en-US" sz="1938">
                  <a:solidFill>
                    <a:prstClr val="black"/>
                  </a:solidFill>
                </a:endParaRPr>
              </a:p>
            </p:txBody>
          </p:sp>
          <p:sp>
            <p:nvSpPr>
              <p:cNvPr id="24" name="Freeform: Shape 175"/>
              <p:cNvSpPr/>
              <p:nvPr/>
            </p:nvSpPr>
            <p:spPr>
              <a:xfrm>
                <a:off x="8974041" y="5270989"/>
                <a:ext cx="286807" cy="595783"/>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17536 w 1279418"/>
                  <a:gd name="connsiteY9" fmla="*/ 987825 h 2843630"/>
                  <a:gd name="connsiteX10" fmla="*/ 917536 w 1279418"/>
                  <a:gd name="connsiteY10" fmla="*/ 1331686 h 2843630"/>
                  <a:gd name="connsiteX11" fmla="*/ 1014281 w 1279418"/>
                  <a:gd name="connsiteY11" fmla="*/ 1616543 h 2843630"/>
                  <a:gd name="connsiteX12" fmla="*/ 960580 w 1279418"/>
                  <a:gd name="connsiteY12" fmla="*/ 2066380 h 2843630"/>
                  <a:gd name="connsiteX13" fmla="*/ 942594 w 1279418"/>
                  <a:gd name="connsiteY13" fmla="*/ 2066636 h 2843630"/>
                  <a:gd name="connsiteX14" fmla="*/ 942594 w 1279418"/>
                  <a:gd name="connsiteY14" fmla="*/ 2722978 h 2843630"/>
                  <a:gd name="connsiteX15" fmla="*/ 821942 w 1279418"/>
                  <a:gd name="connsiteY15" fmla="*/ 2843630 h 2843630"/>
                  <a:gd name="connsiteX16" fmla="*/ 816225 w 1279418"/>
                  <a:gd name="connsiteY16" fmla="*/ 2843630 h 2843630"/>
                  <a:gd name="connsiteX17" fmla="*/ 695573 w 1279418"/>
                  <a:gd name="connsiteY17" fmla="*/ 2722978 h 2843630"/>
                  <a:gd name="connsiteX18" fmla="*/ 695573 w 1279418"/>
                  <a:gd name="connsiteY18" fmla="*/ 2070157 h 2843630"/>
                  <a:gd name="connsiteX19" fmla="*/ 584764 w 1279418"/>
                  <a:gd name="connsiteY19" fmla="*/ 2071736 h 2843630"/>
                  <a:gd name="connsiteX20" fmla="*/ 584764 w 1279418"/>
                  <a:gd name="connsiteY20" fmla="*/ 2722978 h 2843630"/>
                  <a:gd name="connsiteX21" fmla="*/ 464112 w 1279418"/>
                  <a:gd name="connsiteY21" fmla="*/ 2843630 h 2843630"/>
                  <a:gd name="connsiteX22" fmla="*/ 458395 w 1279418"/>
                  <a:gd name="connsiteY22" fmla="*/ 2843630 h 2843630"/>
                  <a:gd name="connsiteX23" fmla="*/ 337743 w 1279418"/>
                  <a:gd name="connsiteY23" fmla="*/ 2722978 h 2843630"/>
                  <a:gd name="connsiteX24" fmla="*/ 337743 w 1279418"/>
                  <a:gd name="connsiteY24" fmla="*/ 2075257 h 2843630"/>
                  <a:gd name="connsiteX25" fmla="*/ 304101 w 1279418"/>
                  <a:gd name="connsiteY25" fmla="*/ 2075736 h 2843630"/>
                  <a:gd name="connsiteX26" fmla="*/ 250400 w 1279418"/>
                  <a:gd name="connsiteY26" fmla="*/ 1616543 h 2843630"/>
                  <a:gd name="connsiteX27" fmla="*/ 347144 w 1279418"/>
                  <a:gd name="connsiteY27" fmla="*/ 1331689 h 2843630"/>
                  <a:gd name="connsiteX28" fmla="*/ 347144 w 1279418"/>
                  <a:gd name="connsiteY28" fmla="*/ 987825 h 2843630"/>
                  <a:gd name="connsiteX29" fmla="*/ 333380 w 1279418"/>
                  <a:gd name="connsiteY29" fmla="*/ 987825 h 2843630"/>
                  <a:gd name="connsiteX30" fmla="*/ 214156 w 1279418"/>
                  <a:gd name="connsiteY30" fmla="*/ 1650893 h 2843630"/>
                  <a:gd name="connsiteX31" fmla="*/ 88840 w 1279418"/>
                  <a:gd name="connsiteY31" fmla="*/ 1738012 h 2843630"/>
                  <a:gd name="connsiteX32" fmla="*/ 1721 w 1279418"/>
                  <a:gd name="connsiteY32" fmla="*/ 1612696 h 2843630"/>
                  <a:gd name="connsiteX33" fmla="*/ 151558 w 1279418"/>
                  <a:gd name="connsiteY33" fmla="*/ 779369 h 2843630"/>
                  <a:gd name="connsiteX34" fmla="*/ 165076 w 1279418"/>
                  <a:gd name="connsiteY34" fmla="*/ 745240 h 2843630"/>
                  <a:gd name="connsiteX35" fmla="*/ 166159 w 1279418"/>
                  <a:gd name="connsiteY35" fmla="*/ 739877 h 2843630"/>
                  <a:gd name="connsiteX36" fmla="*/ 330610 w 1279418"/>
                  <a:gd name="connsiteY36" fmla="*/ 630871 h 2843630"/>
                  <a:gd name="connsiteX37" fmla="*/ 631229 w 1279418"/>
                  <a:gd name="connsiteY37" fmla="*/ 0 h 2843630"/>
                  <a:gd name="connsiteX38" fmla="*/ 930644 w 1279418"/>
                  <a:gd name="connsiteY38" fmla="*/ 299414 h 2843630"/>
                  <a:gd name="connsiteX39" fmla="*/ 631229 w 1279418"/>
                  <a:gd name="connsiteY39" fmla="*/ 598828 h 2843630"/>
                  <a:gd name="connsiteX40" fmla="*/ 331814 w 1279418"/>
                  <a:gd name="connsiteY40" fmla="*/ 299414 h 2843630"/>
                  <a:gd name="connsiteX41" fmla="*/ 631229 w 1279418"/>
                  <a:gd name="connsiteY41"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17536" y="987825"/>
                    </a:lnTo>
                    <a:lnTo>
                      <a:pt x="917536" y="1331686"/>
                    </a:lnTo>
                    <a:lnTo>
                      <a:pt x="1014281" y="1616543"/>
                    </a:lnTo>
                    <a:cubicBezTo>
                      <a:pt x="996406" y="1766519"/>
                      <a:pt x="978455" y="1916404"/>
                      <a:pt x="960580" y="2066380"/>
                    </a:cubicBezTo>
                    <a:lnTo>
                      <a:pt x="942594" y="2066636"/>
                    </a:lnTo>
                    <a:lnTo>
                      <a:pt x="942594" y="2722978"/>
                    </a:lnTo>
                    <a:cubicBezTo>
                      <a:pt x="942594" y="2789612"/>
                      <a:pt x="888576" y="2843630"/>
                      <a:pt x="821942" y="2843630"/>
                    </a:cubicBezTo>
                    <a:lnTo>
                      <a:pt x="816225" y="2843630"/>
                    </a:lnTo>
                    <a:cubicBezTo>
                      <a:pt x="749591" y="2843630"/>
                      <a:pt x="695573" y="2789612"/>
                      <a:pt x="695573" y="2722978"/>
                    </a:cubicBezTo>
                    <a:lnTo>
                      <a:pt x="695573" y="2070157"/>
                    </a:lnTo>
                    <a:lnTo>
                      <a:pt x="584764" y="2071736"/>
                    </a:lnTo>
                    <a:lnTo>
                      <a:pt x="584764" y="2722978"/>
                    </a:lnTo>
                    <a:cubicBezTo>
                      <a:pt x="584764" y="2789612"/>
                      <a:pt x="530746" y="2843630"/>
                      <a:pt x="464112" y="2843630"/>
                    </a:cubicBezTo>
                    <a:lnTo>
                      <a:pt x="458395" y="2843630"/>
                    </a:lnTo>
                    <a:cubicBezTo>
                      <a:pt x="391761" y="2843630"/>
                      <a:pt x="337743" y="2789612"/>
                      <a:pt x="337743" y="2722978"/>
                    </a:cubicBezTo>
                    <a:lnTo>
                      <a:pt x="337743" y="2075257"/>
                    </a:lnTo>
                    <a:lnTo>
                      <a:pt x="304101" y="2075736"/>
                    </a:lnTo>
                    <a:lnTo>
                      <a:pt x="250400" y="1616543"/>
                    </a:lnTo>
                    <a:lnTo>
                      <a:pt x="347144" y="1331689"/>
                    </a:lnTo>
                    <a:lnTo>
                      <a:pt x="347144"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3"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solidFill>
                <a:schemeClr val="bg1"/>
              </a:solidFill>
              <a:ln w="3175">
                <a:noFill/>
                <a:round/>
                <a:headEnd/>
                <a:tailEnd/>
              </a:ln>
            </p:spPr>
            <p:txBody>
              <a:bodyPr vert="horz" wrap="square" lIns="93252" tIns="46627" rIns="93252" bIns="46627" numCol="1" anchor="t" anchorCtr="0" compatLnSpc="1">
                <a:prstTxWarp prst="textNoShape">
                  <a:avLst/>
                </a:prstTxWarp>
              </a:bodyPr>
              <a:lstStyle/>
              <a:p>
                <a:pPr defTabSz="932518"/>
                <a:endParaRPr lang="en-US" sz="1938">
                  <a:solidFill>
                    <a:prstClr val="black"/>
                  </a:solidFill>
                </a:endParaRPr>
              </a:p>
            </p:txBody>
          </p:sp>
          <p:sp>
            <p:nvSpPr>
              <p:cNvPr id="25" name="Freeform: Shape 174"/>
              <p:cNvSpPr>
                <a:spLocks noChangeAspect="1"/>
              </p:cNvSpPr>
              <p:nvPr/>
            </p:nvSpPr>
            <p:spPr>
              <a:xfrm>
                <a:off x="9329177" y="5269687"/>
                <a:ext cx="280393" cy="595783"/>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42594 w 1279418"/>
                  <a:gd name="connsiteY9" fmla="*/ 987825 h 2843630"/>
                  <a:gd name="connsiteX10" fmla="*/ 942594 w 1279418"/>
                  <a:gd name="connsiteY10" fmla="*/ 1501242 h 2843630"/>
                  <a:gd name="connsiteX11" fmla="*/ 942594 w 1279418"/>
                  <a:gd name="connsiteY11" fmla="*/ 1845442 h 2843630"/>
                  <a:gd name="connsiteX12" fmla="*/ 942594 w 1279418"/>
                  <a:gd name="connsiteY12" fmla="*/ 2722978 h 2843630"/>
                  <a:gd name="connsiteX13" fmla="*/ 821942 w 1279418"/>
                  <a:gd name="connsiteY13" fmla="*/ 2843630 h 2843630"/>
                  <a:gd name="connsiteX14" fmla="*/ 816225 w 1279418"/>
                  <a:gd name="connsiteY14" fmla="*/ 2843630 h 2843630"/>
                  <a:gd name="connsiteX15" fmla="*/ 695573 w 1279418"/>
                  <a:gd name="connsiteY15" fmla="*/ 2722978 h 2843630"/>
                  <a:gd name="connsiteX16" fmla="*/ 695573 w 1279418"/>
                  <a:gd name="connsiteY16" fmla="*/ 1845442 h 2843630"/>
                  <a:gd name="connsiteX17" fmla="*/ 584764 w 1279418"/>
                  <a:gd name="connsiteY17" fmla="*/ 1845442 h 2843630"/>
                  <a:gd name="connsiteX18" fmla="*/ 584764 w 1279418"/>
                  <a:gd name="connsiteY18" fmla="*/ 2722978 h 2843630"/>
                  <a:gd name="connsiteX19" fmla="*/ 464112 w 1279418"/>
                  <a:gd name="connsiteY19" fmla="*/ 2843630 h 2843630"/>
                  <a:gd name="connsiteX20" fmla="*/ 458395 w 1279418"/>
                  <a:gd name="connsiteY20" fmla="*/ 2843630 h 2843630"/>
                  <a:gd name="connsiteX21" fmla="*/ 337743 w 1279418"/>
                  <a:gd name="connsiteY21" fmla="*/ 2722978 h 2843630"/>
                  <a:gd name="connsiteX22" fmla="*/ 337743 w 1279418"/>
                  <a:gd name="connsiteY22" fmla="*/ 1845442 h 2843630"/>
                  <a:gd name="connsiteX23" fmla="*/ 337743 w 1279418"/>
                  <a:gd name="connsiteY23" fmla="*/ 1845442 h 2843630"/>
                  <a:gd name="connsiteX24" fmla="*/ 337743 w 1279418"/>
                  <a:gd name="connsiteY24" fmla="*/ 987825 h 2843630"/>
                  <a:gd name="connsiteX25" fmla="*/ 333380 w 1279418"/>
                  <a:gd name="connsiteY25" fmla="*/ 987825 h 2843630"/>
                  <a:gd name="connsiteX26" fmla="*/ 214156 w 1279418"/>
                  <a:gd name="connsiteY26" fmla="*/ 1650893 h 2843630"/>
                  <a:gd name="connsiteX27" fmla="*/ 88840 w 1279418"/>
                  <a:gd name="connsiteY27" fmla="*/ 1738012 h 2843630"/>
                  <a:gd name="connsiteX28" fmla="*/ 1721 w 1279418"/>
                  <a:gd name="connsiteY28" fmla="*/ 1612696 h 2843630"/>
                  <a:gd name="connsiteX29" fmla="*/ 151558 w 1279418"/>
                  <a:gd name="connsiteY29" fmla="*/ 779369 h 2843630"/>
                  <a:gd name="connsiteX30" fmla="*/ 165076 w 1279418"/>
                  <a:gd name="connsiteY30" fmla="*/ 745240 h 2843630"/>
                  <a:gd name="connsiteX31" fmla="*/ 166159 w 1279418"/>
                  <a:gd name="connsiteY31" fmla="*/ 739877 h 2843630"/>
                  <a:gd name="connsiteX32" fmla="*/ 330610 w 1279418"/>
                  <a:gd name="connsiteY32" fmla="*/ 630871 h 2843630"/>
                  <a:gd name="connsiteX33" fmla="*/ 631229 w 1279418"/>
                  <a:gd name="connsiteY33" fmla="*/ 0 h 2843630"/>
                  <a:gd name="connsiteX34" fmla="*/ 930644 w 1279418"/>
                  <a:gd name="connsiteY34" fmla="*/ 299414 h 2843630"/>
                  <a:gd name="connsiteX35" fmla="*/ 631229 w 1279418"/>
                  <a:gd name="connsiteY35" fmla="*/ 598828 h 2843630"/>
                  <a:gd name="connsiteX36" fmla="*/ 331814 w 1279418"/>
                  <a:gd name="connsiteY36" fmla="*/ 299414 h 2843630"/>
                  <a:gd name="connsiteX37" fmla="*/ 631229 w 1279418"/>
                  <a:gd name="connsiteY37"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42594" y="987825"/>
                    </a:lnTo>
                    <a:lnTo>
                      <a:pt x="942594" y="1501242"/>
                    </a:lnTo>
                    <a:lnTo>
                      <a:pt x="942594" y="1845442"/>
                    </a:lnTo>
                    <a:lnTo>
                      <a:pt x="942594" y="2722978"/>
                    </a:lnTo>
                    <a:cubicBezTo>
                      <a:pt x="942594" y="2789612"/>
                      <a:pt x="888576" y="2843630"/>
                      <a:pt x="821942" y="2843630"/>
                    </a:cubicBezTo>
                    <a:lnTo>
                      <a:pt x="816225" y="2843630"/>
                    </a:lnTo>
                    <a:cubicBezTo>
                      <a:pt x="749591" y="2843630"/>
                      <a:pt x="695573" y="2789612"/>
                      <a:pt x="695573" y="2722978"/>
                    </a:cubicBezTo>
                    <a:lnTo>
                      <a:pt x="695573" y="1845442"/>
                    </a:lnTo>
                    <a:lnTo>
                      <a:pt x="584764" y="1845442"/>
                    </a:lnTo>
                    <a:lnTo>
                      <a:pt x="584764" y="2722978"/>
                    </a:lnTo>
                    <a:cubicBezTo>
                      <a:pt x="584764" y="2789612"/>
                      <a:pt x="530746" y="2843630"/>
                      <a:pt x="464112" y="2843630"/>
                    </a:cubicBezTo>
                    <a:lnTo>
                      <a:pt x="458395" y="2843630"/>
                    </a:lnTo>
                    <a:cubicBezTo>
                      <a:pt x="391761" y="2843630"/>
                      <a:pt x="337743" y="2789612"/>
                      <a:pt x="337743" y="2722978"/>
                    </a:cubicBezTo>
                    <a:lnTo>
                      <a:pt x="337743" y="1845442"/>
                    </a:lnTo>
                    <a:lnTo>
                      <a:pt x="337743" y="1845442"/>
                    </a:lnTo>
                    <a:lnTo>
                      <a:pt x="337743"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2"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solidFill>
                <a:schemeClr val="bg1"/>
              </a:solidFill>
              <a:ln w="3175">
                <a:noFill/>
                <a:round/>
                <a:headEnd/>
                <a:tailEnd/>
              </a:ln>
            </p:spPr>
            <p:txBody>
              <a:bodyPr vert="horz" wrap="square" lIns="93252" tIns="46627" rIns="93252" bIns="46627" numCol="1" anchor="t" anchorCtr="0" compatLnSpc="1">
                <a:prstTxWarp prst="textNoShape">
                  <a:avLst/>
                </a:prstTxWarp>
              </a:bodyPr>
              <a:lstStyle/>
              <a:p>
                <a:pPr defTabSz="932518"/>
                <a:endParaRPr lang="en-US" sz="1938">
                  <a:solidFill>
                    <a:prstClr val="black"/>
                  </a:solidFill>
                </a:endParaRPr>
              </a:p>
            </p:txBody>
          </p:sp>
          <p:sp>
            <p:nvSpPr>
              <p:cNvPr id="27" name="Freeform: Shape 175"/>
              <p:cNvSpPr/>
              <p:nvPr/>
            </p:nvSpPr>
            <p:spPr>
              <a:xfrm>
                <a:off x="9640403" y="5274978"/>
                <a:ext cx="286807" cy="595783"/>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17536 w 1279418"/>
                  <a:gd name="connsiteY9" fmla="*/ 987825 h 2843630"/>
                  <a:gd name="connsiteX10" fmla="*/ 917536 w 1279418"/>
                  <a:gd name="connsiteY10" fmla="*/ 1331686 h 2843630"/>
                  <a:gd name="connsiteX11" fmla="*/ 1014281 w 1279418"/>
                  <a:gd name="connsiteY11" fmla="*/ 1616543 h 2843630"/>
                  <a:gd name="connsiteX12" fmla="*/ 960580 w 1279418"/>
                  <a:gd name="connsiteY12" fmla="*/ 2066380 h 2843630"/>
                  <a:gd name="connsiteX13" fmla="*/ 942594 w 1279418"/>
                  <a:gd name="connsiteY13" fmla="*/ 2066636 h 2843630"/>
                  <a:gd name="connsiteX14" fmla="*/ 942594 w 1279418"/>
                  <a:gd name="connsiteY14" fmla="*/ 2722978 h 2843630"/>
                  <a:gd name="connsiteX15" fmla="*/ 821942 w 1279418"/>
                  <a:gd name="connsiteY15" fmla="*/ 2843630 h 2843630"/>
                  <a:gd name="connsiteX16" fmla="*/ 816225 w 1279418"/>
                  <a:gd name="connsiteY16" fmla="*/ 2843630 h 2843630"/>
                  <a:gd name="connsiteX17" fmla="*/ 695573 w 1279418"/>
                  <a:gd name="connsiteY17" fmla="*/ 2722978 h 2843630"/>
                  <a:gd name="connsiteX18" fmla="*/ 695573 w 1279418"/>
                  <a:gd name="connsiteY18" fmla="*/ 2070157 h 2843630"/>
                  <a:gd name="connsiteX19" fmla="*/ 584764 w 1279418"/>
                  <a:gd name="connsiteY19" fmla="*/ 2071736 h 2843630"/>
                  <a:gd name="connsiteX20" fmla="*/ 584764 w 1279418"/>
                  <a:gd name="connsiteY20" fmla="*/ 2722978 h 2843630"/>
                  <a:gd name="connsiteX21" fmla="*/ 464112 w 1279418"/>
                  <a:gd name="connsiteY21" fmla="*/ 2843630 h 2843630"/>
                  <a:gd name="connsiteX22" fmla="*/ 458395 w 1279418"/>
                  <a:gd name="connsiteY22" fmla="*/ 2843630 h 2843630"/>
                  <a:gd name="connsiteX23" fmla="*/ 337743 w 1279418"/>
                  <a:gd name="connsiteY23" fmla="*/ 2722978 h 2843630"/>
                  <a:gd name="connsiteX24" fmla="*/ 337743 w 1279418"/>
                  <a:gd name="connsiteY24" fmla="*/ 2075257 h 2843630"/>
                  <a:gd name="connsiteX25" fmla="*/ 304101 w 1279418"/>
                  <a:gd name="connsiteY25" fmla="*/ 2075736 h 2843630"/>
                  <a:gd name="connsiteX26" fmla="*/ 250400 w 1279418"/>
                  <a:gd name="connsiteY26" fmla="*/ 1616543 h 2843630"/>
                  <a:gd name="connsiteX27" fmla="*/ 347144 w 1279418"/>
                  <a:gd name="connsiteY27" fmla="*/ 1331689 h 2843630"/>
                  <a:gd name="connsiteX28" fmla="*/ 347144 w 1279418"/>
                  <a:gd name="connsiteY28" fmla="*/ 987825 h 2843630"/>
                  <a:gd name="connsiteX29" fmla="*/ 333380 w 1279418"/>
                  <a:gd name="connsiteY29" fmla="*/ 987825 h 2843630"/>
                  <a:gd name="connsiteX30" fmla="*/ 214156 w 1279418"/>
                  <a:gd name="connsiteY30" fmla="*/ 1650893 h 2843630"/>
                  <a:gd name="connsiteX31" fmla="*/ 88840 w 1279418"/>
                  <a:gd name="connsiteY31" fmla="*/ 1738012 h 2843630"/>
                  <a:gd name="connsiteX32" fmla="*/ 1721 w 1279418"/>
                  <a:gd name="connsiteY32" fmla="*/ 1612696 h 2843630"/>
                  <a:gd name="connsiteX33" fmla="*/ 151558 w 1279418"/>
                  <a:gd name="connsiteY33" fmla="*/ 779369 h 2843630"/>
                  <a:gd name="connsiteX34" fmla="*/ 165076 w 1279418"/>
                  <a:gd name="connsiteY34" fmla="*/ 745240 h 2843630"/>
                  <a:gd name="connsiteX35" fmla="*/ 166159 w 1279418"/>
                  <a:gd name="connsiteY35" fmla="*/ 739877 h 2843630"/>
                  <a:gd name="connsiteX36" fmla="*/ 330610 w 1279418"/>
                  <a:gd name="connsiteY36" fmla="*/ 630871 h 2843630"/>
                  <a:gd name="connsiteX37" fmla="*/ 631229 w 1279418"/>
                  <a:gd name="connsiteY37" fmla="*/ 0 h 2843630"/>
                  <a:gd name="connsiteX38" fmla="*/ 930644 w 1279418"/>
                  <a:gd name="connsiteY38" fmla="*/ 299414 h 2843630"/>
                  <a:gd name="connsiteX39" fmla="*/ 631229 w 1279418"/>
                  <a:gd name="connsiteY39" fmla="*/ 598828 h 2843630"/>
                  <a:gd name="connsiteX40" fmla="*/ 331814 w 1279418"/>
                  <a:gd name="connsiteY40" fmla="*/ 299414 h 2843630"/>
                  <a:gd name="connsiteX41" fmla="*/ 631229 w 1279418"/>
                  <a:gd name="connsiteY41"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17536" y="987825"/>
                    </a:lnTo>
                    <a:lnTo>
                      <a:pt x="917536" y="1331686"/>
                    </a:lnTo>
                    <a:lnTo>
                      <a:pt x="1014281" y="1616543"/>
                    </a:lnTo>
                    <a:cubicBezTo>
                      <a:pt x="996406" y="1766519"/>
                      <a:pt x="978455" y="1916404"/>
                      <a:pt x="960580" y="2066380"/>
                    </a:cubicBezTo>
                    <a:lnTo>
                      <a:pt x="942594" y="2066636"/>
                    </a:lnTo>
                    <a:lnTo>
                      <a:pt x="942594" y="2722978"/>
                    </a:lnTo>
                    <a:cubicBezTo>
                      <a:pt x="942594" y="2789612"/>
                      <a:pt x="888576" y="2843630"/>
                      <a:pt x="821942" y="2843630"/>
                    </a:cubicBezTo>
                    <a:lnTo>
                      <a:pt x="816225" y="2843630"/>
                    </a:lnTo>
                    <a:cubicBezTo>
                      <a:pt x="749591" y="2843630"/>
                      <a:pt x="695573" y="2789612"/>
                      <a:pt x="695573" y="2722978"/>
                    </a:cubicBezTo>
                    <a:lnTo>
                      <a:pt x="695573" y="2070157"/>
                    </a:lnTo>
                    <a:lnTo>
                      <a:pt x="584764" y="2071736"/>
                    </a:lnTo>
                    <a:lnTo>
                      <a:pt x="584764" y="2722978"/>
                    </a:lnTo>
                    <a:cubicBezTo>
                      <a:pt x="584764" y="2789612"/>
                      <a:pt x="530746" y="2843630"/>
                      <a:pt x="464112" y="2843630"/>
                    </a:cubicBezTo>
                    <a:lnTo>
                      <a:pt x="458395" y="2843630"/>
                    </a:lnTo>
                    <a:cubicBezTo>
                      <a:pt x="391761" y="2843630"/>
                      <a:pt x="337743" y="2789612"/>
                      <a:pt x="337743" y="2722978"/>
                    </a:cubicBezTo>
                    <a:lnTo>
                      <a:pt x="337743" y="2075257"/>
                    </a:lnTo>
                    <a:lnTo>
                      <a:pt x="304101" y="2075736"/>
                    </a:lnTo>
                    <a:lnTo>
                      <a:pt x="250400" y="1616543"/>
                    </a:lnTo>
                    <a:lnTo>
                      <a:pt x="347144" y="1331689"/>
                    </a:lnTo>
                    <a:lnTo>
                      <a:pt x="347144"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3"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solidFill>
                <a:schemeClr val="bg1"/>
              </a:solidFill>
              <a:ln w="3175">
                <a:noFill/>
                <a:round/>
                <a:headEnd/>
                <a:tailEnd/>
              </a:ln>
            </p:spPr>
            <p:txBody>
              <a:bodyPr vert="horz" wrap="square" lIns="93252" tIns="46627" rIns="93252" bIns="46627" numCol="1" anchor="t" anchorCtr="0" compatLnSpc="1">
                <a:prstTxWarp prst="textNoShape">
                  <a:avLst/>
                </a:prstTxWarp>
              </a:bodyPr>
              <a:lstStyle/>
              <a:p>
                <a:pPr defTabSz="932518"/>
                <a:endParaRPr lang="en-US" sz="1938">
                  <a:solidFill>
                    <a:prstClr val="black"/>
                  </a:solidFill>
                </a:endParaRPr>
              </a:p>
            </p:txBody>
          </p:sp>
          <p:sp>
            <p:nvSpPr>
              <p:cNvPr id="28" name="Freeform: Shape 174"/>
              <p:cNvSpPr>
                <a:spLocks noChangeAspect="1"/>
              </p:cNvSpPr>
              <p:nvPr/>
            </p:nvSpPr>
            <p:spPr>
              <a:xfrm>
                <a:off x="9980128" y="5274978"/>
                <a:ext cx="280393" cy="595783"/>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42594 w 1279418"/>
                  <a:gd name="connsiteY9" fmla="*/ 987825 h 2843630"/>
                  <a:gd name="connsiteX10" fmla="*/ 942594 w 1279418"/>
                  <a:gd name="connsiteY10" fmla="*/ 1501242 h 2843630"/>
                  <a:gd name="connsiteX11" fmla="*/ 942594 w 1279418"/>
                  <a:gd name="connsiteY11" fmla="*/ 1845442 h 2843630"/>
                  <a:gd name="connsiteX12" fmla="*/ 942594 w 1279418"/>
                  <a:gd name="connsiteY12" fmla="*/ 2722978 h 2843630"/>
                  <a:gd name="connsiteX13" fmla="*/ 821942 w 1279418"/>
                  <a:gd name="connsiteY13" fmla="*/ 2843630 h 2843630"/>
                  <a:gd name="connsiteX14" fmla="*/ 816225 w 1279418"/>
                  <a:gd name="connsiteY14" fmla="*/ 2843630 h 2843630"/>
                  <a:gd name="connsiteX15" fmla="*/ 695573 w 1279418"/>
                  <a:gd name="connsiteY15" fmla="*/ 2722978 h 2843630"/>
                  <a:gd name="connsiteX16" fmla="*/ 695573 w 1279418"/>
                  <a:gd name="connsiteY16" fmla="*/ 1845442 h 2843630"/>
                  <a:gd name="connsiteX17" fmla="*/ 584764 w 1279418"/>
                  <a:gd name="connsiteY17" fmla="*/ 1845442 h 2843630"/>
                  <a:gd name="connsiteX18" fmla="*/ 584764 w 1279418"/>
                  <a:gd name="connsiteY18" fmla="*/ 2722978 h 2843630"/>
                  <a:gd name="connsiteX19" fmla="*/ 464112 w 1279418"/>
                  <a:gd name="connsiteY19" fmla="*/ 2843630 h 2843630"/>
                  <a:gd name="connsiteX20" fmla="*/ 458395 w 1279418"/>
                  <a:gd name="connsiteY20" fmla="*/ 2843630 h 2843630"/>
                  <a:gd name="connsiteX21" fmla="*/ 337743 w 1279418"/>
                  <a:gd name="connsiteY21" fmla="*/ 2722978 h 2843630"/>
                  <a:gd name="connsiteX22" fmla="*/ 337743 w 1279418"/>
                  <a:gd name="connsiteY22" fmla="*/ 1845442 h 2843630"/>
                  <a:gd name="connsiteX23" fmla="*/ 337743 w 1279418"/>
                  <a:gd name="connsiteY23" fmla="*/ 1845442 h 2843630"/>
                  <a:gd name="connsiteX24" fmla="*/ 337743 w 1279418"/>
                  <a:gd name="connsiteY24" fmla="*/ 987825 h 2843630"/>
                  <a:gd name="connsiteX25" fmla="*/ 333380 w 1279418"/>
                  <a:gd name="connsiteY25" fmla="*/ 987825 h 2843630"/>
                  <a:gd name="connsiteX26" fmla="*/ 214156 w 1279418"/>
                  <a:gd name="connsiteY26" fmla="*/ 1650893 h 2843630"/>
                  <a:gd name="connsiteX27" fmla="*/ 88840 w 1279418"/>
                  <a:gd name="connsiteY27" fmla="*/ 1738012 h 2843630"/>
                  <a:gd name="connsiteX28" fmla="*/ 1721 w 1279418"/>
                  <a:gd name="connsiteY28" fmla="*/ 1612696 h 2843630"/>
                  <a:gd name="connsiteX29" fmla="*/ 151558 w 1279418"/>
                  <a:gd name="connsiteY29" fmla="*/ 779369 h 2843630"/>
                  <a:gd name="connsiteX30" fmla="*/ 165076 w 1279418"/>
                  <a:gd name="connsiteY30" fmla="*/ 745240 h 2843630"/>
                  <a:gd name="connsiteX31" fmla="*/ 166159 w 1279418"/>
                  <a:gd name="connsiteY31" fmla="*/ 739877 h 2843630"/>
                  <a:gd name="connsiteX32" fmla="*/ 330610 w 1279418"/>
                  <a:gd name="connsiteY32" fmla="*/ 630871 h 2843630"/>
                  <a:gd name="connsiteX33" fmla="*/ 631229 w 1279418"/>
                  <a:gd name="connsiteY33" fmla="*/ 0 h 2843630"/>
                  <a:gd name="connsiteX34" fmla="*/ 930644 w 1279418"/>
                  <a:gd name="connsiteY34" fmla="*/ 299414 h 2843630"/>
                  <a:gd name="connsiteX35" fmla="*/ 631229 w 1279418"/>
                  <a:gd name="connsiteY35" fmla="*/ 598828 h 2843630"/>
                  <a:gd name="connsiteX36" fmla="*/ 331814 w 1279418"/>
                  <a:gd name="connsiteY36" fmla="*/ 299414 h 2843630"/>
                  <a:gd name="connsiteX37" fmla="*/ 631229 w 1279418"/>
                  <a:gd name="connsiteY37"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42594" y="987825"/>
                    </a:lnTo>
                    <a:lnTo>
                      <a:pt x="942594" y="1501242"/>
                    </a:lnTo>
                    <a:lnTo>
                      <a:pt x="942594" y="1845442"/>
                    </a:lnTo>
                    <a:lnTo>
                      <a:pt x="942594" y="2722978"/>
                    </a:lnTo>
                    <a:cubicBezTo>
                      <a:pt x="942594" y="2789612"/>
                      <a:pt x="888576" y="2843630"/>
                      <a:pt x="821942" y="2843630"/>
                    </a:cubicBezTo>
                    <a:lnTo>
                      <a:pt x="816225" y="2843630"/>
                    </a:lnTo>
                    <a:cubicBezTo>
                      <a:pt x="749591" y="2843630"/>
                      <a:pt x="695573" y="2789612"/>
                      <a:pt x="695573" y="2722978"/>
                    </a:cubicBezTo>
                    <a:lnTo>
                      <a:pt x="695573" y="1845442"/>
                    </a:lnTo>
                    <a:lnTo>
                      <a:pt x="584764" y="1845442"/>
                    </a:lnTo>
                    <a:lnTo>
                      <a:pt x="584764" y="2722978"/>
                    </a:lnTo>
                    <a:cubicBezTo>
                      <a:pt x="584764" y="2789612"/>
                      <a:pt x="530746" y="2843630"/>
                      <a:pt x="464112" y="2843630"/>
                    </a:cubicBezTo>
                    <a:lnTo>
                      <a:pt x="458395" y="2843630"/>
                    </a:lnTo>
                    <a:cubicBezTo>
                      <a:pt x="391761" y="2843630"/>
                      <a:pt x="337743" y="2789612"/>
                      <a:pt x="337743" y="2722978"/>
                    </a:cubicBezTo>
                    <a:lnTo>
                      <a:pt x="337743" y="1845442"/>
                    </a:lnTo>
                    <a:lnTo>
                      <a:pt x="337743" y="1845442"/>
                    </a:lnTo>
                    <a:lnTo>
                      <a:pt x="337743"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2"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solidFill>
                <a:schemeClr val="bg1"/>
              </a:solidFill>
              <a:ln w="3175">
                <a:noFill/>
                <a:round/>
                <a:headEnd/>
                <a:tailEnd/>
              </a:ln>
            </p:spPr>
            <p:txBody>
              <a:bodyPr vert="horz" wrap="square" lIns="93252" tIns="46627" rIns="93252" bIns="46627" numCol="1" anchor="t" anchorCtr="0" compatLnSpc="1">
                <a:prstTxWarp prst="textNoShape">
                  <a:avLst/>
                </a:prstTxWarp>
              </a:bodyPr>
              <a:lstStyle/>
              <a:p>
                <a:pPr defTabSz="932518"/>
                <a:endParaRPr lang="en-US" sz="1938">
                  <a:solidFill>
                    <a:prstClr val="black"/>
                  </a:solidFill>
                </a:endParaRPr>
              </a:p>
            </p:txBody>
          </p:sp>
          <p:sp>
            <p:nvSpPr>
              <p:cNvPr id="29" name="Freeform: Shape 175"/>
              <p:cNvSpPr/>
              <p:nvPr/>
            </p:nvSpPr>
            <p:spPr>
              <a:xfrm>
                <a:off x="10304016" y="5269686"/>
                <a:ext cx="286807" cy="595783"/>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17536 w 1279418"/>
                  <a:gd name="connsiteY9" fmla="*/ 987825 h 2843630"/>
                  <a:gd name="connsiteX10" fmla="*/ 917536 w 1279418"/>
                  <a:gd name="connsiteY10" fmla="*/ 1331686 h 2843630"/>
                  <a:gd name="connsiteX11" fmla="*/ 1014281 w 1279418"/>
                  <a:gd name="connsiteY11" fmla="*/ 1616543 h 2843630"/>
                  <a:gd name="connsiteX12" fmla="*/ 960580 w 1279418"/>
                  <a:gd name="connsiteY12" fmla="*/ 2066380 h 2843630"/>
                  <a:gd name="connsiteX13" fmla="*/ 942594 w 1279418"/>
                  <a:gd name="connsiteY13" fmla="*/ 2066636 h 2843630"/>
                  <a:gd name="connsiteX14" fmla="*/ 942594 w 1279418"/>
                  <a:gd name="connsiteY14" fmla="*/ 2722978 h 2843630"/>
                  <a:gd name="connsiteX15" fmla="*/ 821942 w 1279418"/>
                  <a:gd name="connsiteY15" fmla="*/ 2843630 h 2843630"/>
                  <a:gd name="connsiteX16" fmla="*/ 816225 w 1279418"/>
                  <a:gd name="connsiteY16" fmla="*/ 2843630 h 2843630"/>
                  <a:gd name="connsiteX17" fmla="*/ 695573 w 1279418"/>
                  <a:gd name="connsiteY17" fmla="*/ 2722978 h 2843630"/>
                  <a:gd name="connsiteX18" fmla="*/ 695573 w 1279418"/>
                  <a:gd name="connsiteY18" fmla="*/ 2070157 h 2843630"/>
                  <a:gd name="connsiteX19" fmla="*/ 584764 w 1279418"/>
                  <a:gd name="connsiteY19" fmla="*/ 2071736 h 2843630"/>
                  <a:gd name="connsiteX20" fmla="*/ 584764 w 1279418"/>
                  <a:gd name="connsiteY20" fmla="*/ 2722978 h 2843630"/>
                  <a:gd name="connsiteX21" fmla="*/ 464112 w 1279418"/>
                  <a:gd name="connsiteY21" fmla="*/ 2843630 h 2843630"/>
                  <a:gd name="connsiteX22" fmla="*/ 458395 w 1279418"/>
                  <a:gd name="connsiteY22" fmla="*/ 2843630 h 2843630"/>
                  <a:gd name="connsiteX23" fmla="*/ 337743 w 1279418"/>
                  <a:gd name="connsiteY23" fmla="*/ 2722978 h 2843630"/>
                  <a:gd name="connsiteX24" fmla="*/ 337743 w 1279418"/>
                  <a:gd name="connsiteY24" fmla="*/ 2075257 h 2843630"/>
                  <a:gd name="connsiteX25" fmla="*/ 304101 w 1279418"/>
                  <a:gd name="connsiteY25" fmla="*/ 2075736 h 2843630"/>
                  <a:gd name="connsiteX26" fmla="*/ 250400 w 1279418"/>
                  <a:gd name="connsiteY26" fmla="*/ 1616543 h 2843630"/>
                  <a:gd name="connsiteX27" fmla="*/ 347144 w 1279418"/>
                  <a:gd name="connsiteY27" fmla="*/ 1331689 h 2843630"/>
                  <a:gd name="connsiteX28" fmla="*/ 347144 w 1279418"/>
                  <a:gd name="connsiteY28" fmla="*/ 987825 h 2843630"/>
                  <a:gd name="connsiteX29" fmla="*/ 333380 w 1279418"/>
                  <a:gd name="connsiteY29" fmla="*/ 987825 h 2843630"/>
                  <a:gd name="connsiteX30" fmla="*/ 214156 w 1279418"/>
                  <a:gd name="connsiteY30" fmla="*/ 1650893 h 2843630"/>
                  <a:gd name="connsiteX31" fmla="*/ 88840 w 1279418"/>
                  <a:gd name="connsiteY31" fmla="*/ 1738012 h 2843630"/>
                  <a:gd name="connsiteX32" fmla="*/ 1721 w 1279418"/>
                  <a:gd name="connsiteY32" fmla="*/ 1612696 h 2843630"/>
                  <a:gd name="connsiteX33" fmla="*/ 151558 w 1279418"/>
                  <a:gd name="connsiteY33" fmla="*/ 779369 h 2843630"/>
                  <a:gd name="connsiteX34" fmla="*/ 165076 w 1279418"/>
                  <a:gd name="connsiteY34" fmla="*/ 745240 h 2843630"/>
                  <a:gd name="connsiteX35" fmla="*/ 166159 w 1279418"/>
                  <a:gd name="connsiteY35" fmla="*/ 739877 h 2843630"/>
                  <a:gd name="connsiteX36" fmla="*/ 330610 w 1279418"/>
                  <a:gd name="connsiteY36" fmla="*/ 630871 h 2843630"/>
                  <a:gd name="connsiteX37" fmla="*/ 631229 w 1279418"/>
                  <a:gd name="connsiteY37" fmla="*/ 0 h 2843630"/>
                  <a:gd name="connsiteX38" fmla="*/ 930644 w 1279418"/>
                  <a:gd name="connsiteY38" fmla="*/ 299414 h 2843630"/>
                  <a:gd name="connsiteX39" fmla="*/ 631229 w 1279418"/>
                  <a:gd name="connsiteY39" fmla="*/ 598828 h 2843630"/>
                  <a:gd name="connsiteX40" fmla="*/ 331814 w 1279418"/>
                  <a:gd name="connsiteY40" fmla="*/ 299414 h 2843630"/>
                  <a:gd name="connsiteX41" fmla="*/ 631229 w 1279418"/>
                  <a:gd name="connsiteY41"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17536" y="987825"/>
                    </a:lnTo>
                    <a:lnTo>
                      <a:pt x="917536" y="1331686"/>
                    </a:lnTo>
                    <a:lnTo>
                      <a:pt x="1014281" y="1616543"/>
                    </a:lnTo>
                    <a:cubicBezTo>
                      <a:pt x="996406" y="1766519"/>
                      <a:pt x="978455" y="1916404"/>
                      <a:pt x="960580" y="2066380"/>
                    </a:cubicBezTo>
                    <a:lnTo>
                      <a:pt x="942594" y="2066636"/>
                    </a:lnTo>
                    <a:lnTo>
                      <a:pt x="942594" y="2722978"/>
                    </a:lnTo>
                    <a:cubicBezTo>
                      <a:pt x="942594" y="2789612"/>
                      <a:pt x="888576" y="2843630"/>
                      <a:pt x="821942" y="2843630"/>
                    </a:cubicBezTo>
                    <a:lnTo>
                      <a:pt x="816225" y="2843630"/>
                    </a:lnTo>
                    <a:cubicBezTo>
                      <a:pt x="749591" y="2843630"/>
                      <a:pt x="695573" y="2789612"/>
                      <a:pt x="695573" y="2722978"/>
                    </a:cubicBezTo>
                    <a:lnTo>
                      <a:pt x="695573" y="2070157"/>
                    </a:lnTo>
                    <a:lnTo>
                      <a:pt x="584764" y="2071736"/>
                    </a:lnTo>
                    <a:lnTo>
                      <a:pt x="584764" y="2722978"/>
                    </a:lnTo>
                    <a:cubicBezTo>
                      <a:pt x="584764" y="2789612"/>
                      <a:pt x="530746" y="2843630"/>
                      <a:pt x="464112" y="2843630"/>
                    </a:cubicBezTo>
                    <a:lnTo>
                      <a:pt x="458395" y="2843630"/>
                    </a:lnTo>
                    <a:cubicBezTo>
                      <a:pt x="391761" y="2843630"/>
                      <a:pt x="337743" y="2789612"/>
                      <a:pt x="337743" y="2722978"/>
                    </a:cubicBezTo>
                    <a:lnTo>
                      <a:pt x="337743" y="2075257"/>
                    </a:lnTo>
                    <a:lnTo>
                      <a:pt x="304101" y="2075736"/>
                    </a:lnTo>
                    <a:lnTo>
                      <a:pt x="250400" y="1616543"/>
                    </a:lnTo>
                    <a:lnTo>
                      <a:pt x="347144" y="1331689"/>
                    </a:lnTo>
                    <a:lnTo>
                      <a:pt x="347144"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3"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solidFill>
                <a:schemeClr val="bg1"/>
              </a:solidFill>
              <a:ln w="3175">
                <a:noFill/>
                <a:round/>
                <a:headEnd/>
                <a:tailEnd/>
              </a:ln>
            </p:spPr>
            <p:txBody>
              <a:bodyPr vert="horz" wrap="square" lIns="93252" tIns="46627" rIns="93252" bIns="46627" numCol="1" anchor="t" anchorCtr="0" compatLnSpc="1">
                <a:prstTxWarp prst="textNoShape">
                  <a:avLst/>
                </a:prstTxWarp>
              </a:bodyPr>
              <a:lstStyle/>
              <a:p>
                <a:pPr defTabSz="932518"/>
                <a:endParaRPr lang="en-US" sz="1938">
                  <a:solidFill>
                    <a:prstClr val="black"/>
                  </a:solidFill>
                </a:endParaRPr>
              </a:p>
            </p:txBody>
          </p:sp>
          <p:sp>
            <p:nvSpPr>
              <p:cNvPr id="30" name="Freeform: Shape 174"/>
              <p:cNvSpPr>
                <a:spLocks noChangeAspect="1"/>
              </p:cNvSpPr>
              <p:nvPr/>
            </p:nvSpPr>
            <p:spPr>
              <a:xfrm>
                <a:off x="10633183" y="5269686"/>
                <a:ext cx="280393" cy="595783"/>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42594 w 1279418"/>
                  <a:gd name="connsiteY9" fmla="*/ 987825 h 2843630"/>
                  <a:gd name="connsiteX10" fmla="*/ 942594 w 1279418"/>
                  <a:gd name="connsiteY10" fmla="*/ 1501242 h 2843630"/>
                  <a:gd name="connsiteX11" fmla="*/ 942594 w 1279418"/>
                  <a:gd name="connsiteY11" fmla="*/ 1845442 h 2843630"/>
                  <a:gd name="connsiteX12" fmla="*/ 942594 w 1279418"/>
                  <a:gd name="connsiteY12" fmla="*/ 2722978 h 2843630"/>
                  <a:gd name="connsiteX13" fmla="*/ 821942 w 1279418"/>
                  <a:gd name="connsiteY13" fmla="*/ 2843630 h 2843630"/>
                  <a:gd name="connsiteX14" fmla="*/ 816225 w 1279418"/>
                  <a:gd name="connsiteY14" fmla="*/ 2843630 h 2843630"/>
                  <a:gd name="connsiteX15" fmla="*/ 695573 w 1279418"/>
                  <a:gd name="connsiteY15" fmla="*/ 2722978 h 2843630"/>
                  <a:gd name="connsiteX16" fmla="*/ 695573 w 1279418"/>
                  <a:gd name="connsiteY16" fmla="*/ 1845442 h 2843630"/>
                  <a:gd name="connsiteX17" fmla="*/ 584764 w 1279418"/>
                  <a:gd name="connsiteY17" fmla="*/ 1845442 h 2843630"/>
                  <a:gd name="connsiteX18" fmla="*/ 584764 w 1279418"/>
                  <a:gd name="connsiteY18" fmla="*/ 2722978 h 2843630"/>
                  <a:gd name="connsiteX19" fmla="*/ 464112 w 1279418"/>
                  <a:gd name="connsiteY19" fmla="*/ 2843630 h 2843630"/>
                  <a:gd name="connsiteX20" fmla="*/ 458395 w 1279418"/>
                  <a:gd name="connsiteY20" fmla="*/ 2843630 h 2843630"/>
                  <a:gd name="connsiteX21" fmla="*/ 337743 w 1279418"/>
                  <a:gd name="connsiteY21" fmla="*/ 2722978 h 2843630"/>
                  <a:gd name="connsiteX22" fmla="*/ 337743 w 1279418"/>
                  <a:gd name="connsiteY22" fmla="*/ 1845442 h 2843630"/>
                  <a:gd name="connsiteX23" fmla="*/ 337743 w 1279418"/>
                  <a:gd name="connsiteY23" fmla="*/ 1845442 h 2843630"/>
                  <a:gd name="connsiteX24" fmla="*/ 337743 w 1279418"/>
                  <a:gd name="connsiteY24" fmla="*/ 987825 h 2843630"/>
                  <a:gd name="connsiteX25" fmla="*/ 333380 w 1279418"/>
                  <a:gd name="connsiteY25" fmla="*/ 987825 h 2843630"/>
                  <a:gd name="connsiteX26" fmla="*/ 214156 w 1279418"/>
                  <a:gd name="connsiteY26" fmla="*/ 1650893 h 2843630"/>
                  <a:gd name="connsiteX27" fmla="*/ 88840 w 1279418"/>
                  <a:gd name="connsiteY27" fmla="*/ 1738012 h 2843630"/>
                  <a:gd name="connsiteX28" fmla="*/ 1721 w 1279418"/>
                  <a:gd name="connsiteY28" fmla="*/ 1612696 h 2843630"/>
                  <a:gd name="connsiteX29" fmla="*/ 151558 w 1279418"/>
                  <a:gd name="connsiteY29" fmla="*/ 779369 h 2843630"/>
                  <a:gd name="connsiteX30" fmla="*/ 165076 w 1279418"/>
                  <a:gd name="connsiteY30" fmla="*/ 745240 h 2843630"/>
                  <a:gd name="connsiteX31" fmla="*/ 166159 w 1279418"/>
                  <a:gd name="connsiteY31" fmla="*/ 739877 h 2843630"/>
                  <a:gd name="connsiteX32" fmla="*/ 330610 w 1279418"/>
                  <a:gd name="connsiteY32" fmla="*/ 630871 h 2843630"/>
                  <a:gd name="connsiteX33" fmla="*/ 631229 w 1279418"/>
                  <a:gd name="connsiteY33" fmla="*/ 0 h 2843630"/>
                  <a:gd name="connsiteX34" fmla="*/ 930644 w 1279418"/>
                  <a:gd name="connsiteY34" fmla="*/ 299414 h 2843630"/>
                  <a:gd name="connsiteX35" fmla="*/ 631229 w 1279418"/>
                  <a:gd name="connsiteY35" fmla="*/ 598828 h 2843630"/>
                  <a:gd name="connsiteX36" fmla="*/ 331814 w 1279418"/>
                  <a:gd name="connsiteY36" fmla="*/ 299414 h 2843630"/>
                  <a:gd name="connsiteX37" fmla="*/ 631229 w 1279418"/>
                  <a:gd name="connsiteY37"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42594" y="987825"/>
                    </a:lnTo>
                    <a:lnTo>
                      <a:pt x="942594" y="1501242"/>
                    </a:lnTo>
                    <a:lnTo>
                      <a:pt x="942594" y="1845442"/>
                    </a:lnTo>
                    <a:lnTo>
                      <a:pt x="942594" y="2722978"/>
                    </a:lnTo>
                    <a:cubicBezTo>
                      <a:pt x="942594" y="2789612"/>
                      <a:pt x="888576" y="2843630"/>
                      <a:pt x="821942" y="2843630"/>
                    </a:cubicBezTo>
                    <a:lnTo>
                      <a:pt x="816225" y="2843630"/>
                    </a:lnTo>
                    <a:cubicBezTo>
                      <a:pt x="749591" y="2843630"/>
                      <a:pt x="695573" y="2789612"/>
                      <a:pt x="695573" y="2722978"/>
                    </a:cubicBezTo>
                    <a:lnTo>
                      <a:pt x="695573" y="1845442"/>
                    </a:lnTo>
                    <a:lnTo>
                      <a:pt x="584764" y="1845442"/>
                    </a:lnTo>
                    <a:lnTo>
                      <a:pt x="584764" y="2722978"/>
                    </a:lnTo>
                    <a:cubicBezTo>
                      <a:pt x="584764" y="2789612"/>
                      <a:pt x="530746" y="2843630"/>
                      <a:pt x="464112" y="2843630"/>
                    </a:cubicBezTo>
                    <a:lnTo>
                      <a:pt x="458395" y="2843630"/>
                    </a:lnTo>
                    <a:cubicBezTo>
                      <a:pt x="391761" y="2843630"/>
                      <a:pt x="337743" y="2789612"/>
                      <a:pt x="337743" y="2722978"/>
                    </a:cubicBezTo>
                    <a:lnTo>
                      <a:pt x="337743" y="1845442"/>
                    </a:lnTo>
                    <a:lnTo>
                      <a:pt x="337743" y="1845442"/>
                    </a:lnTo>
                    <a:lnTo>
                      <a:pt x="337743"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2"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solidFill>
                <a:schemeClr val="bg1"/>
              </a:solidFill>
              <a:ln w="3175">
                <a:noFill/>
                <a:round/>
                <a:headEnd/>
                <a:tailEnd/>
              </a:ln>
            </p:spPr>
            <p:txBody>
              <a:bodyPr vert="horz" wrap="square" lIns="93252" tIns="46627" rIns="93252" bIns="46627" numCol="1" anchor="t" anchorCtr="0" compatLnSpc="1">
                <a:prstTxWarp prst="textNoShape">
                  <a:avLst/>
                </a:prstTxWarp>
              </a:bodyPr>
              <a:lstStyle/>
              <a:p>
                <a:pPr defTabSz="932518"/>
                <a:endParaRPr lang="en-US" sz="1938">
                  <a:solidFill>
                    <a:prstClr val="black"/>
                  </a:solidFill>
                </a:endParaRPr>
              </a:p>
            </p:txBody>
          </p:sp>
          <p:sp>
            <p:nvSpPr>
              <p:cNvPr id="31" name="Freeform: Shape 175"/>
              <p:cNvSpPr/>
              <p:nvPr/>
            </p:nvSpPr>
            <p:spPr>
              <a:xfrm>
                <a:off x="10933478" y="5274978"/>
                <a:ext cx="286807" cy="595783"/>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17536 w 1279418"/>
                  <a:gd name="connsiteY9" fmla="*/ 987825 h 2843630"/>
                  <a:gd name="connsiteX10" fmla="*/ 917536 w 1279418"/>
                  <a:gd name="connsiteY10" fmla="*/ 1331686 h 2843630"/>
                  <a:gd name="connsiteX11" fmla="*/ 1014281 w 1279418"/>
                  <a:gd name="connsiteY11" fmla="*/ 1616543 h 2843630"/>
                  <a:gd name="connsiteX12" fmla="*/ 960580 w 1279418"/>
                  <a:gd name="connsiteY12" fmla="*/ 2066380 h 2843630"/>
                  <a:gd name="connsiteX13" fmla="*/ 942594 w 1279418"/>
                  <a:gd name="connsiteY13" fmla="*/ 2066636 h 2843630"/>
                  <a:gd name="connsiteX14" fmla="*/ 942594 w 1279418"/>
                  <a:gd name="connsiteY14" fmla="*/ 2722978 h 2843630"/>
                  <a:gd name="connsiteX15" fmla="*/ 821942 w 1279418"/>
                  <a:gd name="connsiteY15" fmla="*/ 2843630 h 2843630"/>
                  <a:gd name="connsiteX16" fmla="*/ 816225 w 1279418"/>
                  <a:gd name="connsiteY16" fmla="*/ 2843630 h 2843630"/>
                  <a:gd name="connsiteX17" fmla="*/ 695573 w 1279418"/>
                  <a:gd name="connsiteY17" fmla="*/ 2722978 h 2843630"/>
                  <a:gd name="connsiteX18" fmla="*/ 695573 w 1279418"/>
                  <a:gd name="connsiteY18" fmla="*/ 2070157 h 2843630"/>
                  <a:gd name="connsiteX19" fmla="*/ 584764 w 1279418"/>
                  <a:gd name="connsiteY19" fmla="*/ 2071736 h 2843630"/>
                  <a:gd name="connsiteX20" fmla="*/ 584764 w 1279418"/>
                  <a:gd name="connsiteY20" fmla="*/ 2722978 h 2843630"/>
                  <a:gd name="connsiteX21" fmla="*/ 464112 w 1279418"/>
                  <a:gd name="connsiteY21" fmla="*/ 2843630 h 2843630"/>
                  <a:gd name="connsiteX22" fmla="*/ 458395 w 1279418"/>
                  <a:gd name="connsiteY22" fmla="*/ 2843630 h 2843630"/>
                  <a:gd name="connsiteX23" fmla="*/ 337743 w 1279418"/>
                  <a:gd name="connsiteY23" fmla="*/ 2722978 h 2843630"/>
                  <a:gd name="connsiteX24" fmla="*/ 337743 w 1279418"/>
                  <a:gd name="connsiteY24" fmla="*/ 2075257 h 2843630"/>
                  <a:gd name="connsiteX25" fmla="*/ 304101 w 1279418"/>
                  <a:gd name="connsiteY25" fmla="*/ 2075736 h 2843630"/>
                  <a:gd name="connsiteX26" fmla="*/ 250400 w 1279418"/>
                  <a:gd name="connsiteY26" fmla="*/ 1616543 h 2843630"/>
                  <a:gd name="connsiteX27" fmla="*/ 347144 w 1279418"/>
                  <a:gd name="connsiteY27" fmla="*/ 1331689 h 2843630"/>
                  <a:gd name="connsiteX28" fmla="*/ 347144 w 1279418"/>
                  <a:gd name="connsiteY28" fmla="*/ 987825 h 2843630"/>
                  <a:gd name="connsiteX29" fmla="*/ 333380 w 1279418"/>
                  <a:gd name="connsiteY29" fmla="*/ 987825 h 2843630"/>
                  <a:gd name="connsiteX30" fmla="*/ 214156 w 1279418"/>
                  <a:gd name="connsiteY30" fmla="*/ 1650893 h 2843630"/>
                  <a:gd name="connsiteX31" fmla="*/ 88840 w 1279418"/>
                  <a:gd name="connsiteY31" fmla="*/ 1738012 h 2843630"/>
                  <a:gd name="connsiteX32" fmla="*/ 1721 w 1279418"/>
                  <a:gd name="connsiteY32" fmla="*/ 1612696 h 2843630"/>
                  <a:gd name="connsiteX33" fmla="*/ 151558 w 1279418"/>
                  <a:gd name="connsiteY33" fmla="*/ 779369 h 2843630"/>
                  <a:gd name="connsiteX34" fmla="*/ 165076 w 1279418"/>
                  <a:gd name="connsiteY34" fmla="*/ 745240 h 2843630"/>
                  <a:gd name="connsiteX35" fmla="*/ 166159 w 1279418"/>
                  <a:gd name="connsiteY35" fmla="*/ 739877 h 2843630"/>
                  <a:gd name="connsiteX36" fmla="*/ 330610 w 1279418"/>
                  <a:gd name="connsiteY36" fmla="*/ 630871 h 2843630"/>
                  <a:gd name="connsiteX37" fmla="*/ 631229 w 1279418"/>
                  <a:gd name="connsiteY37" fmla="*/ 0 h 2843630"/>
                  <a:gd name="connsiteX38" fmla="*/ 930644 w 1279418"/>
                  <a:gd name="connsiteY38" fmla="*/ 299414 h 2843630"/>
                  <a:gd name="connsiteX39" fmla="*/ 631229 w 1279418"/>
                  <a:gd name="connsiteY39" fmla="*/ 598828 h 2843630"/>
                  <a:gd name="connsiteX40" fmla="*/ 331814 w 1279418"/>
                  <a:gd name="connsiteY40" fmla="*/ 299414 h 2843630"/>
                  <a:gd name="connsiteX41" fmla="*/ 631229 w 1279418"/>
                  <a:gd name="connsiteY41"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17536" y="987825"/>
                    </a:lnTo>
                    <a:lnTo>
                      <a:pt x="917536" y="1331686"/>
                    </a:lnTo>
                    <a:lnTo>
                      <a:pt x="1014281" y="1616543"/>
                    </a:lnTo>
                    <a:cubicBezTo>
                      <a:pt x="996406" y="1766519"/>
                      <a:pt x="978455" y="1916404"/>
                      <a:pt x="960580" y="2066380"/>
                    </a:cubicBezTo>
                    <a:lnTo>
                      <a:pt x="942594" y="2066636"/>
                    </a:lnTo>
                    <a:lnTo>
                      <a:pt x="942594" y="2722978"/>
                    </a:lnTo>
                    <a:cubicBezTo>
                      <a:pt x="942594" y="2789612"/>
                      <a:pt x="888576" y="2843630"/>
                      <a:pt x="821942" y="2843630"/>
                    </a:cubicBezTo>
                    <a:lnTo>
                      <a:pt x="816225" y="2843630"/>
                    </a:lnTo>
                    <a:cubicBezTo>
                      <a:pt x="749591" y="2843630"/>
                      <a:pt x="695573" y="2789612"/>
                      <a:pt x="695573" y="2722978"/>
                    </a:cubicBezTo>
                    <a:lnTo>
                      <a:pt x="695573" y="2070157"/>
                    </a:lnTo>
                    <a:lnTo>
                      <a:pt x="584764" y="2071736"/>
                    </a:lnTo>
                    <a:lnTo>
                      <a:pt x="584764" y="2722978"/>
                    </a:lnTo>
                    <a:cubicBezTo>
                      <a:pt x="584764" y="2789612"/>
                      <a:pt x="530746" y="2843630"/>
                      <a:pt x="464112" y="2843630"/>
                    </a:cubicBezTo>
                    <a:lnTo>
                      <a:pt x="458395" y="2843630"/>
                    </a:lnTo>
                    <a:cubicBezTo>
                      <a:pt x="391761" y="2843630"/>
                      <a:pt x="337743" y="2789612"/>
                      <a:pt x="337743" y="2722978"/>
                    </a:cubicBezTo>
                    <a:lnTo>
                      <a:pt x="337743" y="2075257"/>
                    </a:lnTo>
                    <a:lnTo>
                      <a:pt x="304101" y="2075736"/>
                    </a:lnTo>
                    <a:lnTo>
                      <a:pt x="250400" y="1616543"/>
                    </a:lnTo>
                    <a:lnTo>
                      <a:pt x="347144" y="1331689"/>
                    </a:lnTo>
                    <a:lnTo>
                      <a:pt x="347144"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3"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solidFill>
                <a:schemeClr val="bg1"/>
              </a:solidFill>
              <a:ln w="3175">
                <a:noFill/>
                <a:round/>
                <a:headEnd/>
                <a:tailEnd/>
              </a:ln>
            </p:spPr>
            <p:txBody>
              <a:bodyPr vert="horz" wrap="square" lIns="93252" tIns="46627" rIns="93252" bIns="46627" numCol="1" anchor="t" anchorCtr="0" compatLnSpc="1">
                <a:prstTxWarp prst="textNoShape">
                  <a:avLst/>
                </a:prstTxWarp>
              </a:bodyPr>
              <a:lstStyle/>
              <a:p>
                <a:pPr defTabSz="932518"/>
                <a:endParaRPr lang="en-US" sz="1938">
                  <a:solidFill>
                    <a:prstClr val="black"/>
                  </a:solidFill>
                </a:endParaRPr>
              </a:p>
            </p:txBody>
          </p:sp>
        </p:grpSp>
        <p:sp>
          <p:nvSpPr>
            <p:cNvPr id="58" name="Freeform: Shape 174"/>
            <p:cNvSpPr>
              <a:spLocks noChangeAspect="1"/>
            </p:cNvSpPr>
            <p:nvPr/>
          </p:nvSpPr>
          <p:spPr>
            <a:xfrm>
              <a:off x="8129462" y="5068099"/>
              <a:ext cx="403033" cy="822930"/>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42594 w 1279418"/>
                <a:gd name="connsiteY9" fmla="*/ 987825 h 2843630"/>
                <a:gd name="connsiteX10" fmla="*/ 942594 w 1279418"/>
                <a:gd name="connsiteY10" fmla="*/ 1501242 h 2843630"/>
                <a:gd name="connsiteX11" fmla="*/ 942594 w 1279418"/>
                <a:gd name="connsiteY11" fmla="*/ 1845442 h 2843630"/>
                <a:gd name="connsiteX12" fmla="*/ 942594 w 1279418"/>
                <a:gd name="connsiteY12" fmla="*/ 2722978 h 2843630"/>
                <a:gd name="connsiteX13" fmla="*/ 821942 w 1279418"/>
                <a:gd name="connsiteY13" fmla="*/ 2843630 h 2843630"/>
                <a:gd name="connsiteX14" fmla="*/ 816225 w 1279418"/>
                <a:gd name="connsiteY14" fmla="*/ 2843630 h 2843630"/>
                <a:gd name="connsiteX15" fmla="*/ 695573 w 1279418"/>
                <a:gd name="connsiteY15" fmla="*/ 2722978 h 2843630"/>
                <a:gd name="connsiteX16" fmla="*/ 695573 w 1279418"/>
                <a:gd name="connsiteY16" fmla="*/ 1845442 h 2843630"/>
                <a:gd name="connsiteX17" fmla="*/ 584764 w 1279418"/>
                <a:gd name="connsiteY17" fmla="*/ 1845442 h 2843630"/>
                <a:gd name="connsiteX18" fmla="*/ 584764 w 1279418"/>
                <a:gd name="connsiteY18" fmla="*/ 2722978 h 2843630"/>
                <a:gd name="connsiteX19" fmla="*/ 464112 w 1279418"/>
                <a:gd name="connsiteY19" fmla="*/ 2843630 h 2843630"/>
                <a:gd name="connsiteX20" fmla="*/ 458395 w 1279418"/>
                <a:gd name="connsiteY20" fmla="*/ 2843630 h 2843630"/>
                <a:gd name="connsiteX21" fmla="*/ 337743 w 1279418"/>
                <a:gd name="connsiteY21" fmla="*/ 2722978 h 2843630"/>
                <a:gd name="connsiteX22" fmla="*/ 337743 w 1279418"/>
                <a:gd name="connsiteY22" fmla="*/ 1845442 h 2843630"/>
                <a:gd name="connsiteX23" fmla="*/ 337743 w 1279418"/>
                <a:gd name="connsiteY23" fmla="*/ 1845442 h 2843630"/>
                <a:gd name="connsiteX24" fmla="*/ 337743 w 1279418"/>
                <a:gd name="connsiteY24" fmla="*/ 987825 h 2843630"/>
                <a:gd name="connsiteX25" fmla="*/ 333380 w 1279418"/>
                <a:gd name="connsiteY25" fmla="*/ 987825 h 2843630"/>
                <a:gd name="connsiteX26" fmla="*/ 214156 w 1279418"/>
                <a:gd name="connsiteY26" fmla="*/ 1650893 h 2843630"/>
                <a:gd name="connsiteX27" fmla="*/ 88840 w 1279418"/>
                <a:gd name="connsiteY27" fmla="*/ 1738012 h 2843630"/>
                <a:gd name="connsiteX28" fmla="*/ 1721 w 1279418"/>
                <a:gd name="connsiteY28" fmla="*/ 1612696 h 2843630"/>
                <a:gd name="connsiteX29" fmla="*/ 151558 w 1279418"/>
                <a:gd name="connsiteY29" fmla="*/ 779369 h 2843630"/>
                <a:gd name="connsiteX30" fmla="*/ 165076 w 1279418"/>
                <a:gd name="connsiteY30" fmla="*/ 745240 h 2843630"/>
                <a:gd name="connsiteX31" fmla="*/ 166159 w 1279418"/>
                <a:gd name="connsiteY31" fmla="*/ 739877 h 2843630"/>
                <a:gd name="connsiteX32" fmla="*/ 330610 w 1279418"/>
                <a:gd name="connsiteY32" fmla="*/ 630871 h 2843630"/>
                <a:gd name="connsiteX33" fmla="*/ 631229 w 1279418"/>
                <a:gd name="connsiteY33" fmla="*/ 0 h 2843630"/>
                <a:gd name="connsiteX34" fmla="*/ 930644 w 1279418"/>
                <a:gd name="connsiteY34" fmla="*/ 299414 h 2843630"/>
                <a:gd name="connsiteX35" fmla="*/ 631229 w 1279418"/>
                <a:gd name="connsiteY35" fmla="*/ 598828 h 2843630"/>
                <a:gd name="connsiteX36" fmla="*/ 331814 w 1279418"/>
                <a:gd name="connsiteY36" fmla="*/ 299414 h 2843630"/>
                <a:gd name="connsiteX37" fmla="*/ 631229 w 1279418"/>
                <a:gd name="connsiteY37"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42594" y="987825"/>
                  </a:lnTo>
                  <a:lnTo>
                    <a:pt x="942594" y="1501242"/>
                  </a:lnTo>
                  <a:lnTo>
                    <a:pt x="942594" y="1845442"/>
                  </a:lnTo>
                  <a:lnTo>
                    <a:pt x="942594" y="2722978"/>
                  </a:lnTo>
                  <a:cubicBezTo>
                    <a:pt x="942594" y="2789612"/>
                    <a:pt x="888576" y="2843630"/>
                    <a:pt x="821942" y="2843630"/>
                  </a:cubicBezTo>
                  <a:lnTo>
                    <a:pt x="816225" y="2843630"/>
                  </a:lnTo>
                  <a:cubicBezTo>
                    <a:pt x="749591" y="2843630"/>
                    <a:pt x="695573" y="2789612"/>
                    <a:pt x="695573" y="2722978"/>
                  </a:cubicBezTo>
                  <a:lnTo>
                    <a:pt x="695573" y="1845442"/>
                  </a:lnTo>
                  <a:lnTo>
                    <a:pt x="584764" y="1845442"/>
                  </a:lnTo>
                  <a:lnTo>
                    <a:pt x="584764" y="2722978"/>
                  </a:lnTo>
                  <a:cubicBezTo>
                    <a:pt x="584764" y="2789612"/>
                    <a:pt x="530746" y="2843630"/>
                    <a:pt x="464112" y="2843630"/>
                  </a:cubicBezTo>
                  <a:lnTo>
                    <a:pt x="458395" y="2843630"/>
                  </a:lnTo>
                  <a:cubicBezTo>
                    <a:pt x="391761" y="2843630"/>
                    <a:pt x="337743" y="2789612"/>
                    <a:pt x="337743" y="2722978"/>
                  </a:cubicBezTo>
                  <a:lnTo>
                    <a:pt x="337743" y="1845442"/>
                  </a:lnTo>
                  <a:lnTo>
                    <a:pt x="337743" y="1845442"/>
                  </a:lnTo>
                  <a:lnTo>
                    <a:pt x="337743"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2"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solidFill>
              <a:schemeClr val="bg1"/>
            </a:solidFill>
            <a:ln w="3175">
              <a:noFill/>
              <a:round/>
              <a:headEnd/>
              <a:tailEnd/>
            </a:ln>
          </p:spPr>
          <p:txBody>
            <a:bodyPr vert="horz" wrap="square" lIns="93252" tIns="46627" rIns="93252" bIns="46627" numCol="1" anchor="t" anchorCtr="0" compatLnSpc="1">
              <a:prstTxWarp prst="textNoShape">
                <a:avLst/>
              </a:prstTxWarp>
            </a:bodyPr>
            <a:lstStyle/>
            <a:p>
              <a:pPr defTabSz="932518"/>
              <a:endParaRPr lang="en-US" sz="1938">
                <a:solidFill>
                  <a:prstClr val="black"/>
                </a:solidFill>
              </a:endParaRPr>
            </a:p>
          </p:txBody>
        </p:sp>
        <p:sp>
          <p:nvSpPr>
            <p:cNvPr id="59" name="Freeform: Shape 175"/>
            <p:cNvSpPr/>
            <p:nvPr/>
          </p:nvSpPr>
          <p:spPr>
            <a:xfrm>
              <a:off x="8561102" y="5075409"/>
              <a:ext cx="412252" cy="822930"/>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17536 w 1279418"/>
                <a:gd name="connsiteY9" fmla="*/ 987825 h 2843630"/>
                <a:gd name="connsiteX10" fmla="*/ 917536 w 1279418"/>
                <a:gd name="connsiteY10" fmla="*/ 1331686 h 2843630"/>
                <a:gd name="connsiteX11" fmla="*/ 1014281 w 1279418"/>
                <a:gd name="connsiteY11" fmla="*/ 1616543 h 2843630"/>
                <a:gd name="connsiteX12" fmla="*/ 960580 w 1279418"/>
                <a:gd name="connsiteY12" fmla="*/ 2066380 h 2843630"/>
                <a:gd name="connsiteX13" fmla="*/ 942594 w 1279418"/>
                <a:gd name="connsiteY13" fmla="*/ 2066636 h 2843630"/>
                <a:gd name="connsiteX14" fmla="*/ 942594 w 1279418"/>
                <a:gd name="connsiteY14" fmla="*/ 2722978 h 2843630"/>
                <a:gd name="connsiteX15" fmla="*/ 821942 w 1279418"/>
                <a:gd name="connsiteY15" fmla="*/ 2843630 h 2843630"/>
                <a:gd name="connsiteX16" fmla="*/ 816225 w 1279418"/>
                <a:gd name="connsiteY16" fmla="*/ 2843630 h 2843630"/>
                <a:gd name="connsiteX17" fmla="*/ 695573 w 1279418"/>
                <a:gd name="connsiteY17" fmla="*/ 2722978 h 2843630"/>
                <a:gd name="connsiteX18" fmla="*/ 695573 w 1279418"/>
                <a:gd name="connsiteY18" fmla="*/ 2070157 h 2843630"/>
                <a:gd name="connsiteX19" fmla="*/ 584764 w 1279418"/>
                <a:gd name="connsiteY19" fmla="*/ 2071736 h 2843630"/>
                <a:gd name="connsiteX20" fmla="*/ 584764 w 1279418"/>
                <a:gd name="connsiteY20" fmla="*/ 2722978 h 2843630"/>
                <a:gd name="connsiteX21" fmla="*/ 464112 w 1279418"/>
                <a:gd name="connsiteY21" fmla="*/ 2843630 h 2843630"/>
                <a:gd name="connsiteX22" fmla="*/ 458395 w 1279418"/>
                <a:gd name="connsiteY22" fmla="*/ 2843630 h 2843630"/>
                <a:gd name="connsiteX23" fmla="*/ 337743 w 1279418"/>
                <a:gd name="connsiteY23" fmla="*/ 2722978 h 2843630"/>
                <a:gd name="connsiteX24" fmla="*/ 337743 w 1279418"/>
                <a:gd name="connsiteY24" fmla="*/ 2075257 h 2843630"/>
                <a:gd name="connsiteX25" fmla="*/ 304101 w 1279418"/>
                <a:gd name="connsiteY25" fmla="*/ 2075736 h 2843630"/>
                <a:gd name="connsiteX26" fmla="*/ 250400 w 1279418"/>
                <a:gd name="connsiteY26" fmla="*/ 1616543 h 2843630"/>
                <a:gd name="connsiteX27" fmla="*/ 347144 w 1279418"/>
                <a:gd name="connsiteY27" fmla="*/ 1331689 h 2843630"/>
                <a:gd name="connsiteX28" fmla="*/ 347144 w 1279418"/>
                <a:gd name="connsiteY28" fmla="*/ 987825 h 2843630"/>
                <a:gd name="connsiteX29" fmla="*/ 333380 w 1279418"/>
                <a:gd name="connsiteY29" fmla="*/ 987825 h 2843630"/>
                <a:gd name="connsiteX30" fmla="*/ 214156 w 1279418"/>
                <a:gd name="connsiteY30" fmla="*/ 1650893 h 2843630"/>
                <a:gd name="connsiteX31" fmla="*/ 88840 w 1279418"/>
                <a:gd name="connsiteY31" fmla="*/ 1738012 h 2843630"/>
                <a:gd name="connsiteX32" fmla="*/ 1721 w 1279418"/>
                <a:gd name="connsiteY32" fmla="*/ 1612696 h 2843630"/>
                <a:gd name="connsiteX33" fmla="*/ 151558 w 1279418"/>
                <a:gd name="connsiteY33" fmla="*/ 779369 h 2843630"/>
                <a:gd name="connsiteX34" fmla="*/ 165076 w 1279418"/>
                <a:gd name="connsiteY34" fmla="*/ 745240 h 2843630"/>
                <a:gd name="connsiteX35" fmla="*/ 166159 w 1279418"/>
                <a:gd name="connsiteY35" fmla="*/ 739877 h 2843630"/>
                <a:gd name="connsiteX36" fmla="*/ 330610 w 1279418"/>
                <a:gd name="connsiteY36" fmla="*/ 630871 h 2843630"/>
                <a:gd name="connsiteX37" fmla="*/ 631229 w 1279418"/>
                <a:gd name="connsiteY37" fmla="*/ 0 h 2843630"/>
                <a:gd name="connsiteX38" fmla="*/ 930644 w 1279418"/>
                <a:gd name="connsiteY38" fmla="*/ 299414 h 2843630"/>
                <a:gd name="connsiteX39" fmla="*/ 631229 w 1279418"/>
                <a:gd name="connsiteY39" fmla="*/ 598828 h 2843630"/>
                <a:gd name="connsiteX40" fmla="*/ 331814 w 1279418"/>
                <a:gd name="connsiteY40" fmla="*/ 299414 h 2843630"/>
                <a:gd name="connsiteX41" fmla="*/ 631229 w 1279418"/>
                <a:gd name="connsiteY41"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17536" y="987825"/>
                  </a:lnTo>
                  <a:lnTo>
                    <a:pt x="917536" y="1331686"/>
                  </a:lnTo>
                  <a:lnTo>
                    <a:pt x="1014281" y="1616543"/>
                  </a:lnTo>
                  <a:cubicBezTo>
                    <a:pt x="996406" y="1766519"/>
                    <a:pt x="978455" y="1916404"/>
                    <a:pt x="960580" y="2066380"/>
                  </a:cubicBezTo>
                  <a:lnTo>
                    <a:pt x="942594" y="2066636"/>
                  </a:lnTo>
                  <a:lnTo>
                    <a:pt x="942594" y="2722978"/>
                  </a:lnTo>
                  <a:cubicBezTo>
                    <a:pt x="942594" y="2789612"/>
                    <a:pt x="888576" y="2843630"/>
                    <a:pt x="821942" y="2843630"/>
                  </a:cubicBezTo>
                  <a:lnTo>
                    <a:pt x="816225" y="2843630"/>
                  </a:lnTo>
                  <a:cubicBezTo>
                    <a:pt x="749591" y="2843630"/>
                    <a:pt x="695573" y="2789612"/>
                    <a:pt x="695573" y="2722978"/>
                  </a:cubicBezTo>
                  <a:lnTo>
                    <a:pt x="695573" y="2070157"/>
                  </a:lnTo>
                  <a:lnTo>
                    <a:pt x="584764" y="2071736"/>
                  </a:lnTo>
                  <a:lnTo>
                    <a:pt x="584764" y="2722978"/>
                  </a:lnTo>
                  <a:cubicBezTo>
                    <a:pt x="584764" y="2789612"/>
                    <a:pt x="530746" y="2843630"/>
                    <a:pt x="464112" y="2843630"/>
                  </a:cubicBezTo>
                  <a:lnTo>
                    <a:pt x="458395" y="2843630"/>
                  </a:lnTo>
                  <a:cubicBezTo>
                    <a:pt x="391761" y="2843630"/>
                    <a:pt x="337743" y="2789612"/>
                    <a:pt x="337743" y="2722978"/>
                  </a:cubicBezTo>
                  <a:lnTo>
                    <a:pt x="337743" y="2075257"/>
                  </a:lnTo>
                  <a:lnTo>
                    <a:pt x="304101" y="2075736"/>
                  </a:lnTo>
                  <a:lnTo>
                    <a:pt x="250400" y="1616543"/>
                  </a:lnTo>
                  <a:lnTo>
                    <a:pt x="347144" y="1331689"/>
                  </a:lnTo>
                  <a:lnTo>
                    <a:pt x="347144"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3"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solidFill>
              <a:schemeClr val="bg1"/>
            </a:solidFill>
            <a:ln w="3175">
              <a:noFill/>
              <a:round/>
              <a:headEnd/>
              <a:tailEnd/>
            </a:ln>
          </p:spPr>
          <p:txBody>
            <a:bodyPr vert="horz" wrap="square" lIns="93252" tIns="46627" rIns="93252" bIns="46627" numCol="1" anchor="t" anchorCtr="0" compatLnSpc="1">
              <a:prstTxWarp prst="textNoShape">
                <a:avLst/>
              </a:prstTxWarp>
            </a:bodyPr>
            <a:lstStyle/>
            <a:p>
              <a:pPr defTabSz="932518"/>
              <a:endParaRPr lang="en-US" sz="1938">
                <a:solidFill>
                  <a:prstClr val="black"/>
                </a:solidFill>
              </a:endParaRPr>
            </a:p>
          </p:txBody>
        </p:sp>
        <p:sp>
          <p:nvSpPr>
            <p:cNvPr id="60" name="Freeform: Shape 174"/>
            <p:cNvSpPr>
              <a:spLocks noChangeAspect="1"/>
            </p:cNvSpPr>
            <p:nvPr/>
          </p:nvSpPr>
          <p:spPr>
            <a:xfrm>
              <a:off x="8992201" y="5075409"/>
              <a:ext cx="403033" cy="822930"/>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42594 w 1279418"/>
                <a:gd name="connsiteY9" fmla="*/ 987825 h 2843630"/>
                <a:gd name="connsiteX10" fmla="*/ 942594 w 1279418"/>
                <a:gd name="connsiteY10" fmla="*/ 1501242 h 2843630"/>
                <a:gd name="connsiteX11" fmla="*/ 942594 w 1279418"/>
                <a:gd name="connsiteY11" fmla="*/ 1845442 h 2843630"/>
                <a:gd name="connsiteX12" fmla="*/ 942594 w 1279418"/>
                <a:gd name="connsiteY12" fmla="*/ 2722978 h 2843630"/>
                <a:gd name="connsiteX13" fmla="*/ 821942 w 1279418"/>
                <a:gd name="connsiteY13" fmla="*/ 2843630 h 2843630"/>
                <a:gd name="connsiteX14" fmla="*/ 816225 w 1279418"/>
                <a:gd name="connsiteY14" fmla="*/ 2843630 h 2843630"/>
                <a:gd name="connsiteX15" fmla="*/ 695573 w 1279418"/>
                <a:gd name="connsiteY15" fmla="*/ 2722978 h 2843630"/>
                <a:gd name="connsiteX16" fmla="*/ 695573 w 1279418"/>
                <a:gd name="connsiteY16" fmla="*/ 1845442 h 2843630"/>
                <a:gd name="connsiteX17" fmla="*/ 584764 w 1279418"/>
                <a:gd name="connsiteY17" fmla="*/ 1845442 h 2843630"/>
                <a:gd name="connsiteX18" fmla="*/ 584764 w 1279418"/>
                <a:gd name="connsiteY18" fmla="*/ 2722978 h 2843630"/>
                <a:gd name="connsiteX19" fmla="*/ 464112 w 1279418"/>
                <a:gd name="connsiteY19" fmla="*/ 2843630 h 2843630"/>
                <a:gd name="connsiteX20" fmla="*/ 458395 w 1279418"/>
                <a:gd name="connsiteY20" fmla="*/ 2843630 h 2843630"/>
                <a:gd name="connsiteX21" fmla="*/ 337743 w 1279418"/>
                <a:gd name="connsiteY21" fmla="*/ 2722978 h 2843630"/>
                <a:gd name="connsiteX22" fmla="*/ 337743 w 1279418"/>
                <a:gd name="connsiteY22" fmla="*/ 1845442 h 2843630"/>
                <a:gd name="connsiteX23" fmla="*/ 337743 w 1279418"/>
                <a:gd name="connsiteY23" fmla="*/ 1845442 h 2843630"/>
                <a:gd name="connsiteX24" fmla="*/ 337743 w 1279418"/>
                <a:gd name="connsiteY24" fmla="*/ 987825 h 2843630"/>
                <a:gd name="connsiteX25" fmla="*/ 333380 w 1279418"/>
                <a:gd name="connsiteY25" fmla="*/ 987825 h 2843630"/>
                <a:gd name="connsiteX26" fmla="*/ 214156 w 1279418"/>
                <a:gd name="connsiteY26" fmla="*/ 1650893 h 2843630"/>
                <a:gd name="connsiteX27" fmla="*/ 88840 w 1279418"/>
                <a:gd name="connsiteY27" fmla="*/ 1738012 h 2843630"/>
                <a:gd name="connsiteX28" fmla="*/ 1721 w 1279418"/>
                <a:gd name="connsiteY28" fmla="*/ 1612696 h 2843630"/>
                <a:gd name="connsiteX29" fmla="*/ 151558 w 1279418"/>
                <a:gd name="connsiteY29" fmla="*/ 779369 h 2843630"/>
                <a:gd name="connsiteX30" fmla="*/ 165076 w 1279418"/>
                <a:gd name="connsiteY30" fmla="*/ 745240 h 2843630"/>
                <a:gd name="connsiteX31" fmla="*/ 166159 w 1279418"/>
                <a:gd name="connsiteY31" fmla="*/ 739877 h 2843630"/>
                <a:gd name="connsiteX32" fmla="*/ 330610 w 1279418"/>
                <a:gd name="connsiteY32" fmla="*/ 630871 h 2843630"/>
                <a:gd name="connsiteX33" fmla="*/ 631229 w 1279418"/>
                <a:gd name="connsiteY33" fmla="*/ 0 h 2843630"/>
                <a:gd name="connsiteX34" fmla="*/ 930644 w 1279418"/>
                <a:gd name="connsiteY34" fmla="*/ 299414 h 2843630"/>
                <a:gd name="connsiteX35" fmla="*/ 631229 w 1279418"/>
                <a:gd name="connsiteY35" fmla="*/ 598828 h 2843630"/>
                <a:gd name="connsiteX36" fmla="*/ 331814 w 1279418"/>
                <a:gd name="connsiteY36" fmla="*/ 299414 h 2843630"/>
                <a:gd name="connsiteX37" fmla="*/ 631229 w 1279418"/>
                <a:gd name="connsiteY37"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42594" y="987825"/>
                  </a:lnTo>
                  <a:lnTo>
                    <a:pt x="942594" y="1501242"/>
                  </a:lnTo>
                  <a:lnTo>
                    <a:pt x="942594" y="1845442"/>
                  </a:lnTo>
                  <a:lnTo>
                    <a:pt x="942594" y="2722978"/>
                  </a:lnTo>
                  <a:cubicBezTo>
                    <a:pt x="942594" y="2789612"/>
                    <a:pt x="888576" y="2843630"/>
                    <a:pt x="821942" y="2843630"/>
                  </a:cubicBezTo>
                  <a:lnTo>
                    <a:pt x="816225" y="2843630"/>
                  </a:lnTo>
                  <a:cubicBezTo>
                    <a:pt x="749591" y="2843630"/>
                    <a:pt x="695573" y="2789612"/>
                    <a:pt x="695573" y="2722978"/>
                  </a:cubicBezTo>
                  <a:lnTo>
                    <a:pt x="695573" y="1845442"/>
                  </a:lnTo>
                  <a:lnTo>
                    <a:pt x="584764" y="1845442"/>
                  </a:lnTo>
                  <a:lnTo>
                    <a:pt x="584764" y="2722978"/>
                  </a:lnTo>
                  <a:cubicBezTo>
                    <a:pt x="584764" y="2789612"/>
                    <a:pt x="530746" y="2843630"/>
                    <a:pt x="464112" y="2843630"/>
                  </a:cubicBezTo>
                  <a:lnTo>
                    <a:pt x="458395" y="2843630"/>
                  </a:lnTo>
                  <a:cubicBezTo>
                    <a:pt x="391761" y="2843630"/>
                    <a:pt x="337743" y="2789612"/>
                    <a:pt x="337743" y="2722978"/>
                  </a:cubicBezTo>
                  <a:lnTo>
                    <a:pt x="337743" y="1845442"/>
                  </a:lnTo>
                  <a:lnTo>
                    <a:pt x="337743" y="1845442"/>
                  </a:lnTo>
                  <a:lnTo>
                    <a:pt x="337743"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2"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solidFill>
              <a:schemeClr val="bg1"/>
            </a:solidFill>
            <a:ln w="3175">
              <a:noFill/>
              <a:round/>
              <a:headEnd/>
              <a:tailEnd/>
            </a:ln>
          </p:spPr>
          <p:txBody>
            <a:bodyPr vert="horz" wrap="square" lIns="93252" tIns="46627" rIns="93252" bIns="46627" numCol="1" anchor="t" anchorCtr="0" compatLnSpc="1">
              <a:prstTxWarp prst="textNoShape">
                <a:avLst/>
              </a:prstTxWarp>
            </a:bodyPr>
            <a:lstStyle/>
            <a:p>
              <a:pPr defTabSz="932518"/>
              <a:endParaRPr lang="en-US" sz="1938">
                <a:solidFill>
                  <a:prstClr val="black"/>
                </a:solidFill>
              </a:endParaRPr>
            </a:p>
          </p:txBody>
        </p:sp>
        <p:sp>
          <p:nvSpPr>
            <p:cNvPr id="61" name="Freeform: Shape 175"/>
            <p:cNvSpPr/>
            <p:nvPr/>
          </p:nvSpPr>
          <p:spPr>
            <a:xfrm>
              <a:off x="9423841" y="5082719"/>
              <a:ext cx="412252" cy="822930"/>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17536 w 1279418"/>
                <a:gd name="connsiteY9" fmla="*/ 987825 h 2843630"/>
                <a:gd name="connsiteX10" fmla="*/ 917536 w 1279418"/>
                <a:gd name="connsiteY10" fmla="*/ 1331686 h 2843630"/>
                <a:gd name="connsiteX11" fmla="*/ 1014281 w 1279418"/>
                <a:gd name="connsiteY11" fmla="*/ 1616543 h 2843630"/>
                <a:gd name="connsiteX12" fmla="*/ 960580 w 1279418"/>
                <a:gd name="connsiteY12" fmla="*/ 2066380 h 2843630"/>
                <a:gd name="connsiteX13" fmla="*/ 942594 w 1279418"/>
                <a:gd name="connsiteY13" fmla="*/ 2066636 h 2843630"/>
                <a:gd name="connsiteX14" fmla="*/ 942594 w 1279418"/>
                <a:gd name="connsiteY14" fmla="*/ 2722978 h 2843630"/>
                <a:gd name="connsiteX15" fmla="*/ 821942 w 1279418"/>
                <a:gd name="connsiteY15" fmla="*/ 2843630 h 2843630"/>
                <a:gd name="connsiteX16" fmla="*/ 816225 w 1279418"/>
                <a:gd name="connsiteY16" fmla="*/ 2843630 h 2843630"/>
                <a:gd name="connsiteX17" fmla="*/ 695573 w 1279418"/>
                <a:gd name="connsiteY17" fmla="*/ 2722978 h 2843630"/>
                <a:gd name="connsiteX18" fmla="*/ 695573 w 1279418"/>
                <a:gd name="connsiteY18" fmla="*/ 2070157 h 2843630"/>
                <a:gd name="connsiteX19" fmla="*/ 584764 w 1279418"/>
                <a:gd name="connsiteY19" fmla="*/ 2071736 h 2843630"/>
                <a:gd name="connsiteX20" fmla="*/ 584764 w 1279418"/>
                <a:gd name="connsiteY20" fmla="*/ 2722978 h 2843630"/>
                <a:gd name="connsiteX21" fmla="*/ 464112 w 1279418"/>
                <a:gd name="connsiteY21" fmla="*/ 2843630 h 2843630"/>
                <a:gd name="connsiteX22" fmla="*/ 458395 w 1279418"/>
                <a:gd name="connsiteY22" fmla="*/ 2843630 h 2843630"/>
                <a:gd name="connsiteX23" fmla="*/ 337743 w 1279418"/>
                <a:gd name="connsiteY23" fmla="*/ 2722978 h 2843630"/>
                <a:gd name="connsiteX24" fmla="*/ 337743 w 1279418"/>
                <a:gd name="connsiteY24" fmla="*/ 2075257 h 2843630"/>
                <a:gd name="connsiteX25" fmla="*/ 304101 w 1279418"/>
                <a:gd name="connsiteY25" fmla="*/ 2075736 h 2843630"/>
                <a:gd name="connsiteX26" fmla="*/ 250400 w 1279418"/>
                <a:gd name="connsiteY26" fmla="*/ 1616543 h 2843630"/>
                <a:gd name="connsiteX27" fmla="*/ 347144 w 1279418"/>
                <a:gd name="connsiteY27" fmla="*/ 1331689 h 2843630"/>
                <a:gd name="connsiteX28" fmla="*/ 347144 w 1279418"/>
                <a:gd name="connsiteY28" fmla="*/ 987825 h 2843630"/>
                <a:gd name="connsiteX29" fmla="*/ 333380 w 1279418"/>
                <a:gd name="connsiteY29" fmla="*/ 987825 h 2843630"/>
                <a:gd name="connsiteX30" fmla="*/ 214156 w 1279418"/>
                <a:gd name="connsiteY30" fmla="*/ 1650893 h 2843630"/>
                <a:gd name="connsiteX31" fmla="*/ 88840 w 1279418"/>
                <a:gd name="connsiteY31" fmla="*/ 1738012 h 2843630"/>
                <a:gd name="connsiteX32" fmla="*/ 1721 w 1279418"/>
                <a:gd name="connsiteY32" fmla="*/ 1612696 h 2843630"/>
                <a:gd name="connsiteX33" fmla="*/ 151558 w 1279418"/>
                <a:gd name="connsiteY33" fmla="*/ 779369 h 2843630"/>
                <a:gd name="connsiteX34" fmla="*/ 165076 w 1279418"/>
                <a:gd name="connsiteY34" fmla="*/ 745240 h 2843630"/>
                <a:gd name="connsiteX35" fmla="*/ 166159 w 1279418"/>
                <a:gd name="connsiteY35" fmla="*/ 739877 h 2843630"/>
                <a:gd name="connsiteX36" fmla="*/ 330610 w 1279418"/>
                <a:gd name="connsiteY36" fmla="*/ 630871 h 2843630"/>
                <a:gd name="connsiteX37" fmla="*/ 631229 w 1279418"/>
                <a:gd name="connsiteY37" fmla="*/ 0 h 2843630"/>
                <a:gd name="connsiteX38" fmla="*/ 930644 w 1279418"/>
                <a:gd name="connsiteY38" fmla="*/ 299414 h 2843630"/>
                <a:gd name="connsiteX39" fmla="*/ 631229 w 1279418"/>
                <a:gd name="connsiteY39" fmla="*/ 598828 h 2843630"/>
                <a:gd name="connsiteX40" fmla="*/ 331814 w 1279418"/>
                <a:gd name="connsiteY40" fmla="*/ 299414 h 2843630"/>
                <a:gd name="connsiteX41" fmla="*/ 631229 w 1279418"/>
                <a:gd name="connsiteY41"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17536" y="987825"/>
                  </a:lnTo>
                  <a:lnTo>
                    <a:pt x="917536" y="1331686"/>
                  </a:lnTo>
                  <a:lnTo>
                    <a:pt x="1014281" y="1616543"/>
                  </a:lnTo>
                  <a:cubicBezTo>
                    <a:pt x="996406" y="1766519"/>
                    <a:pt x="978455" y="1916404"/>
                    <a:pt x="960580" y="2066380"/>
                  </a:cubicBezTo>
                  <a:lnTo>
                    <a:pt x="942594" y="2066636"/>
                  </a:lnTo>
                  <a:lnTo>
                    <a:pt x="942594" y="2722978"/>
                  </a:lnTo>
                  <a:cubicBezTo>
                    <a:pt x="942594" y="2789612"/>
                    <a:pt x="888576" y="2843630"/>
                    <a:pt x="821942" y="2843630"/>
                  </a:cubicBezTo>
                  <a:lnTo>
                    <a:pt x="816225" y="2843630"/>
                  </a:lnTo>
                  <a:cubicBezTo>
                    <a:pt x="749591" y="2843630"/>
                    <a:pt x="695573" y="2789612"/>
                    <a:pt x="695573" y="2722978"/>
                  </a:cubicBezTo>
                  <a:lnTo>
                    <a:pt x="695573" y="2070157"/>
                  </a:lnTo>
                  <a:lnTo>
                    <a:pt x="584764" y="2071736"/>
                  </a:lnTo>
                  <a:lnTo>
                    <a:pt x="584764" y="2722978"/>
                  </a:lnTo>
                  <a:cubicBezTo>
                    <a:pt x="584764" y="2789612"/>
                    <a:pt x="530746" y="2843630"/>
                    <a:pt x="464112" y="2843630"/>
                  </a:cubicBezTo>
                  <a:lnTo>
                    <a:pt x="458395" y="2843630"/>
                  </a:lnTo>
                  <a:cubicBezTo>
                    <a:pt x="391761" y="2843630"/>
                    <a:pt x="337743" y="2789612"/>
                    <a:pt x="337743" y="2722978"/>
                  </a:cubicBezTo>
                  <a:lnTo>
                    <a:pt x="337743" y="2075257"/>
                  </a:lnTo>
                  <a:lnTo>
                    <a:pt x="304101" y="2075736"/>
                  </a:lnTo>
                  <a:lnTo>
                    <a:pt x="250400" y="1616543"/>
                  </a:lnTo>
                  <a:lnTo>
                    <a:pt x="347144" y="1331689"/>
                  </a:lnTo>
                  <a:lnTo>
                    <a:pt x="347144"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3"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solidFill>
              <a:schemeClr val="bg1"/>
            </a:solidFill>
            <a:ln w="3175">
              <a:noFill/>
              <a:round/>
              <a:headEnd/>
              <a:tailEnd/>
            </a:ln>
          </p:spPr>
          <p:txBody>
            <a:bodyPr vert="horz" wrap="square" lIns="93252" tIns="46627" rIns="93252" bIns="46627" numCol="1" anchor="t" anchorCtr="0" compatLnSpc="1">
              <a:prstTxWarp prst="textNoShape">
                <a:avLst/>
              </a:prstTxWarp>
            </a:bodyPr>
            <a:lstStyle/>
            <a:p>
              <a:pPr defTabSz="932518"/>
              <a:endParaRPr lang="en-US" sz="1938">
                <a:solidFill>
                  <a:prstClr val="black"/>
                </a:solidFill>
              </a:endParaRPr>
            </a:p>
          </p:txBody>
        </p:sp>
        <p:sp>
          <p:nvSpPr>
            <p:cNvPr id="62" name="Freeform: Shape 174"/>
            <p:cNvSpPr>
              <a:spLocks noChangeAspect="1"/>
            </p:cNvSpPr>
            <p:nvPr/>
          </p:nvSpPr>
          <p:spPr>
            <a:xfrm>
              <a:off x="10685134" y="5090029"/>
              <a:ext cx="403033" cy="822930"/>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42594 w 1279418"/>
                <a:gd name="connsiteY9" fmla="*/ 987825 h 2843630"/>
                <a:gd name="connsiteX10" fmla="*/ 942594 w 1279418"/>
                <a:gd name="connsiteY10" fmla="*/ 1501242 h 2843630"/>
                <a:gd name="connsiteX11" fmla="*/ 942594 w 1279418"/>
                <a:gd name="connsiteY11" fmla="*/ 1845442 h 2843630"/>
                <a:gd name="connsiteX12" fmla="*/ 942594 w 1279418"/>
                <a:gd name="connsiteY12" fmla="*/ 2722978 h 2843630"/>
                <a:gd name="connsiteX13" fmla="*/ 821942 w 1279418"/>
                <a:gd name="connsiteY13" fmla="*/ 2843630 h 2843630"/>
                <a:gd name="connsiteX14" fmla="*/ 816225 w 1279418"/>
                <a:gd name="connsiteY14" fmla="*/ 2843630 h 2843630"/>
                <a:gd name="connsiteX15" fmla="*/ 695573 w 1279418"/>
                <a:gd name="connsiteY15" fmla="*/ 2722978 h 2843630"/>
                <a:gd name="connsiteX16" fmla="*/ 695573 w 1279418"/>
                <a:gd name="connsiteY16" fmla="*/ 1845442 h 2843630"/>
                <a:gd name="connsiteX17" fmla="*/ 584764 w 1279418"/>
                <a:gd name="connsiteY17" fmla="*/ 1845442 h 2843630"/>
                <a:gd name="connsiteX18" fmla="*/ 584764 w 1279418"/>
                <a:gd name="connsiteY18" fmla="*/ 2722978 h 2843630"/>
                <a:gd name="connsiteX19" fmla="*/ 464112 w 1279418"/>
                <a:gd name="connsiteY19" fmla="*/ 2843630 h 2843630"/>
                <a:gd name="connsiteX20" fmla="*/ 458395 w 1279418"/>
                <a:gd name="connsiteY20" fmla="*/ 2843630 h 2843630"/>
                <a:gd name="connsiteX21" fmla="*/ 337743 w 1279418"/>
                <a:gd name="connsiteY21" fmla="*/ 2722978 h 2843630"/>
                <a:gd name="connsiteX22" fmla="*/ 337743 w 1279418"/>
                <a:gd name="connsiteY22" fmla="*/ 1845442 h 2843630"/>
                <a:gd name="connsiteX23" fmla="*/ 337743 w 1279418"/>
                <a:gd name="connsiteY23" fmla="*/ 1845442 h 2843630"/>
                <a:gd name="connsiteX24" fmla="*/ 337743 w 1279418"/>
                <a:gd name="connsiteY24" fmla="*/ 987825 h 2843630"/>
                <a:gd name="connsiteX25" fmla="*/ 333380 w 1279418"/>
                <a:gd name="connsiteY25" fmla="*/ 987825 h 2843630"/>
                <a:gd name="connsiteX26" fmla="*/ 214156 w 1279418"/>
                <a:gd name="connsiteY26" fmla="*/ 1650893 h 2843630"/>
                <a:gd name="connsiteX27" fmla="*/ 88840 w 1279418"/>
                <a:gd name="connsiteY27" fmla="*/ 1738012 h 2843630"/>
                <a:gd name="connsiteX28" fmla="*/ 1721 w 1279418"/>
                <a:gd name="connsiteY28" fmla="*/ 1612696 h 2843630"/>
                <a:gd name="connsiteX29" fmla="*/ 151558 w 1279418"/>
                <a:gd name="connsiteY29" fmla="*/ 779369 h 2843630"/>
                <a:gd name="connsiteX30" fmla="*/ 165076 w 1279418"/>
                <a:gd name="connsiteY30" fmla="*/ 745240 h 2843630"/>
                <a:gd name="connsiteX31" fmla="*/ 166159 w 1279418"/>
                <a:gd name="connsiteY31" fmla="*/ 739877 h 2843630"/>
                <a:gd name="connsiteX32" fmla="*/ 330610 w 1279418"/>
                <a:gd name="connsiteY32" fmla="*/ 630871 h 2843630"/>
                <a:gd name="connsiteX33" fmla="*/ 631229 w 1279418"/>
                <a:gd name="connsiteY33" fmla="*/ 0 h 2843630"/>
                <a:gd name="connsiteX34" fmla="*/ 930644 w 1279418"/>
                <a:gd name="connsiteY34" fmla="*/ 299414 h 2843630"/>
                <a:gd name="connsiteX35" fmla="*/ 631229 w 1279418"/>
                <a:gd name="connsiteY35" fmla="*/ 598828 h 2843630"/>
                <a:gd name="connsiteX36" fmla="*/ 331814 w 1279418"/>
                <a:gd name="connsiteY36" fmla="*/ 299414 h 2843630"/>
                <a:gd name="connsiteX37" fmla="*/ 631229 w 1279418"/>
                <a:gd name="connsiteY37"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42594" y="987825"/>
                  </a:lnTo>
                  <a:lnTo>
                    <a:pt x="942594" y="1501242"/>
                  </a:lnTo>
                  <a:lnTo>
                    <a:pt x="942594" y="1845442"/>
                  </a:lnTo>
                  <a:lnTo>
                    <a:pt x="942594" y="2722978"/>
                  </a:lnTo>
                  <a:cubicBezTo>
                    <a:pt x="942594" y="2789612"/>
                    <a:pt x="888576" y="2843630"/>
                    <a:pt x="821942" y="2843630"/>
                  </a:cubicBezTo>
                  <a:lnTo>
                    <a:pt x="816225" y="2843630"/>
                  </a:lnTo>
                  <a:cubicBezTo>
                    <a:pt x="749591" y="2843630"/>
                    <a:pt x="695573" y="2789612"/>
                    <a:pt x="695573" y="2722978"/>
                  </a:cubicBezTo>
                  <a:lnTo>
                    <a:pt x="695573" y="1845442"/>
                  </a:lnTo>
                  <a:lnTo>
                    <a:pt x="584764" y="1845442"/>
                  </a:lnTo>
                  <a:lnTo>
                    <a:pt x="584764" y="2722978"/>
                  </a:lnTo>
                  <a:cubicBezTo>
                    <a:pt x="584764" y="2789612"/>
                    <a:pt x="530746" y="2843630"/>
                    <a:pt x="464112" y="2843630"/>
                  </a:cubicBezTo>
                  <a:lnTo>
                    <a:pt x="458395" y="2843630"/>
                  </a:lnTo>
                  <a:cubicBezTo>
                    <a:pt x="391761" y="2843630"/>
                    <a:pt x="337743" y="2789612"/>
                    <a:pt x="337743" y="2722978"/>
                  </a:cubicBezTo>
                  <a:lnTo>
                    <a:pt x="337743" y="1845442"/>
                  </a:lnTo>
                  <a:lnTo>
                    <a:pt x="337743" y="1845442"/>
                  </a:lnTo>
                  <a:lnTo>
                    <a:pt x="337743"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2"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solidFill>
              <a:schemeClr val="bg1"/>
            </a:solidFill>
            <a:ln w="3175">
              <a:noFill/>
              <a:round/>
              <a:headEnd/>
              <a:tailEnd/>
            </a:ln>
          </p:spPr>
          <p:txBody>
            <a:bodyPr vert="horz" wrap="square" lIns="93252" tIns="46627" rIns="93252" bIns="46627" numCol="1" anchor="t" anchorCtr="0" compatLnSpc="1">
              <a:prstTxWarp prst="textNoShape">
                <a:avLst/>
              </a:prstTxWarp>
            </a:bodyPr>
            <a:lstStyle/>
            <a:p>
              <a:pPr defTabSz="932518"/>
              <a:endParaRPr lang="en-US" sz="1938">
                <a:solidFill>
                  <a:prstClr val="black"/>
                </a:solidFill>
              </a:endParaRPr>
            </a:p>
          </p:txBody>
        </p:sp>
        <p:sp>
          <p:nvSpPr>
            <p:cNvPr id="63" name="Freeform: Shape 175"/>
            <p:cNvSpPr/>
            <p:nvPr/>
          </p:nvSpPr>
          <p:spPr>
            <a:xfrm>
              <a:off x="11104093" y="5090029"/>
              <a:ext cx="412252" cy="822930"/>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17536 w 1279418"/>
                <a:gd name="connsiteY9" fmla="*/ 987825 h 2843630"/>
                <a:gd name="connsiteX10" fmla="*/ 917536 w 1279418"/>
                <a:gd name="connsiteY10" fmla="*/ 1331686 h 2843630"/>
                <a:gd name="connsiteX11" fmla="*/ 1014281 w 1279418"/>
                <a:gd name="connsiteY11" fmla="*/ 1616543 h 2843630"/>
                <a:gd name="connsiteX12" fmla="*/ 960580 w 1279418"/>
                <a:gd name="connsiteY12" fmla="*/ 2066380 h 2843630"/>
                <a:gd name="connsiteX13" fmla="*/ 942594 w 1279418"/>
                <a:gd name="connsiteY13" fmla="*/ 2066636 h 2843630"/>
                <a:gd name="connsiteX14" fmla="*/ 942594 w 1279418"/>
                <a:gd name="connsiteY14" fmla="*/ 2722978 h 2843630"/>
                <a:gd name="connsiteX15" fmla="*/ 821942 w 1279418"/>
                <a:gd name="connsiteY15" fmla="*/ 2843630 h 2843630"/>
                <a:gd name="connsiteX16" fmla="*/ 816225 w 1279418"/>
                <a:gd name="connsiteY16" fmla="*/ 2843630 h 2843630"/>
                <a:gd name="connsiteX17" fmla="*/ 695573 w 1279418"/>
                <a:gd name="connsiteY17" fmla="*/ 2722978 h 2843630"/>
                <a:gd name="connsiteX18" fmla="*/ 695573 w 1279418"/>
                <a:gd name="connsiteY18" fmla="*/ 2070157 h 2843630"/>
                <a:gd name="connsiteX19" fmla="*/ 584764 w 1279418"/>
                <a:gd name="connsiteY19" fmla="*/ 2071736 h 2843630"/>
                <a:gd name="connsiteX20" fmla="*/ 584764 w 1279418"/>
                <a:gd name="connsiteY20" fmla="*/ 2722978 h 2843630"/>
                <a:gd name="connsiteX21" fmla="*/ 464112 w 1279418"/>
                <a:gd name="connsiteY21" fmla="*/ 2843630 h 2843630"/>
                <a:gd name="connsiteX22" fmla="*/ 458395 w 1279418"/>
                <a:gd name="connsiteY22" fmla="*/ 2843630 h 2843630"/>
                <a:gd name="connsiteX23" fmla="*/ 337743 w 1279418"/>
                <a:gd name="connsiteY23" fmla="*/ 2722978 h 2843630"/>
                <a:gd name="connsiteX24" fmla="*/ 337743 w 1279418"/>
                <a:gd name="connsiteY24" fmla="*/ 2075257 h 2843630"/>
                <a:gd name="connsiteX25" fmla="*/ 304101 w 1279418"/>
                <a:gd name="connsiteY25" fmla="*/ 2075736 h 2843630"/>
                <a:gd name="connsiteX26" fmla="*/ 250400 w 1279418"/>
                <a:gd name="connsiteY26" fmla="*/ 1616543 h 2843630"/>
                <a:gd name="connsiteX27" fmla="*/ 347144 w 1279418"/>
                <a:gd name="connsiteY27" fmla="*/ 1331689 h 2843630"/>
                <a:gd name="connsiteX28" fmla="*/ 347144 w 1279418"/>
                <a:gd name="connsiteY28" fmla="*/ 987825 h 2843630"/>
                <a:gd name="connsiteX29" fmla="*/ 333380 w 1279418"/>
                <a:gd name="connsiteY29" fmla="*/ 987825 h 2843630"/>
                <a:gd name="connsiteX30" fmla="*/ 214156 w 1279418"/>
                <a:gd name="connsiteY30" fmla="*/ 1650893 h 2843630"/>
                <a:gd name="connsiteX31" fmla="*/ 88840 w 1279418"/>
                <a:gd name="connsiteY31" fmla="*/ 1738012 h 2843630"/>
                <a:gd name="connsiteX32" fmla="*/ 1721 w 1279418"/>
                <a:gd name="connsiteY32" fmla="*/ 1612696 h 2843630"/>
                <a:gd name="connsiteX33" fmla="*/ 151558 w 1279418"/>
                <a:gd name="connsiteY33" fmla="*/ 779369 h 2843630"/>
                <a:gd name="connsiteX34" fmla="*/ 165076 w 1279418"/>
                <a:gd name="connsiteY34" fmla="*/ 745240 h 2843630"/>
                <a:gd name="connsiteX35" fmla="*/ 166159 w 1279418"/>
                <a:gd name="connsiteY35" fmla="*/ 739877 h 2843630"/>
                <a:gd name="connsiteX36" fmla="*/ 330610 w 1279418"/>
                <a:gd name="connsiteY36" fmla="*/ 630871 h 2843630"/>
                <a:gd name="connsiteX37" fmla="*/ 631229 w 1279418"/>
                <a:gd name="connsiteY37" fmla="*/ 0 h 2843630"/>
                <a:gd name="connsiteX38" fmla="*/ 930644 w 1279418"/>
                <a:gd name="connsiteY38" fmla="*/ 299414 h 2843630"/>
                <a:gd name="connsiteX39" fmla="*/ 631229 w 1279418"/>
                <a:gd name="connsiteY39" fmla="*/ 598828 h 2843630"/>
                <a:gd name="connsiteX40" fmla="*/ 331814 w 1279418"/>
                <a:gd name="connsiteY40" fmla="*/ 299414 h 2843630"/>
                <a:gd name="connsiteX41" fmla="*/ 631229 w 1279418"/>
                <a:gd name="connsiteY41"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17536" y="987825"/>
                  </a:lnTo>
                  <a:lnTo>
                    <a:pt x="917536" y="1331686"/>
                  </a:lnTo>
                  <a:lnTo>
                    <a:pt x="1014281" y="1616543"/>
                  </a:lnTo>
                  <a:cubicBezTo>
                    <a:pt x="996406" y="1766519"/>
                    <a:pt x="978455" y="1916404"/>
                    <a:pt x="960580" y="2066380"/>
                  </a:cubicBezTo>
                  <a:lnTo>
                    <a:pt x="942594" y="2066636"/>
                  </a:lnTo>
                  <a:lnTo>
                    <a:pt x="942594" y="2722978"/>
                  </a:lnTo>
                  <a:cubicBezTo>
                    <a:pt x="942594" y="2789612"/>
                    <a:pt x="888576" y="2843630"/>
                    <a:pt x="821942" y="2843630"/>
                  </a:cubicBezTo>
                  <a:lnTo>
                    <a:pt x="816225" y="2843630"/>
                  </a:lnTo>
                  <a:cubicBezTo>
                    <a:pt x="749591" y="2843630"/>
                    <a:pt x="695573" y="2789612"/>
                    <a:pt x="695573" y="2722978"/>
                  </a:cubicBezTo>
                  <a:lnTo>
                    <a:pt x="695573" y="2070157"/>
                  </a:lnTo>
                  <a:lnTo>
                    <a:pt x="584764" y="2071736"/>
                  </a:lnTo>
                  <a:lnTo>
                    <a:pt x="584764" y="2722978"/>
                  </a:lnTo>
                  <a:cubicBezTo>
                    <a:pt x="584764" y="2789612"/>
                    <a:pt x="530746" y="2843630"/>
                    <a:pt x="464112" y="2843630"/>
                  </a:cubicBezTo>
                  <a:lnTo>
                    <a:pt x="458395" y="2843630"/>
                  </a:lnTo>
                  <a:cubicBezTo>
                    <a:pt x="391761" y="2843630"/>
                    <a:pt x="337743" y="2789612"/>
                    <a:pt x="337743" y="2722978"/>
                  </a:cubicBezTo>
                  <a:lnTo>
                    <a:pt x="337743" y="2075257"/>
                  </a:lnTo>
                  <a:lnTo>
                    <a:pt x="304101" y="2075736"/>
                  </a:lnTo>
                  <a:lnTo>
                    <a:pt x="250400" y="1616543"/>
                  </a:lnTo>
                  <a:lnTo>
                    <a:pt x="347144" y="1331689"/>
                  </a:lnTo>
                  <a:lnTo>
                    <a:pt x="347144"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3"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solidFill>
              <a:schemeClr val="bg1"/>
            </a:solidFill>
            <a:ln w="3175">
              <a:noFill/>
              <a:round/>
              <a:headEnd/>
              <a:tailEnd/>
            </a:ln>
          </p:spPr>
          <p:txBody>
            <a:bodyPr vert="horz" wrap="square" lIns="93252" tIns="46627" rIns="93252" bIns="46627" numCol="1" anchor="t" anchorCtr="0" compatLnSpc="1">
              <a:prstTxWarp prst="textNoShape">
                <a:avLst/>
              </a:prstTxWarp>
            </a:bodyPr>
            <a:lstStyle/>
            <a:p>
              <a:pPr defTabSz="932518"/>
              <a:endParaRPr lang="en-US" sz="1938">
                <a:solidFill>
                  <a:prstClr val="black"/>
                </a:solidFill>
              </a:endParaRPr>
            </a:p>
          </p:txBody>
        </p:sp>
        <p:sp>
          <p:nvSpPr>
            <p:cNvPr id="64" name="Freeform: Shape 174"/>
            <p:cNvSpPr>
              <a:spLocks noChangeAspect="1"/>
            </p:cNvSpPr>
            <p:nvPr/>
          </p:nvSpPr>
          <p:spPr>
            <a:xfrm>
              <a:off x="9843277" y="5082719"/>
              <a:ext cx="403033" cy="822930"/>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42594 w 1279418"/>
                <a:gd name="connsiteY9" fmla="*/ 987825 h 2843630"/>
                <a:gd name="connsiteX10" fmla="*/ 942594 w 1279418"/>
                <a:gd name="connsiteY10" fmla="*/ 1501242 h 2843630"/>
                <a:gd name="connsiteX11" fmla="*/ 942594 w 1279418"/>
                <a:gd name="connsiteY11" fmla="*/ 1845442 h 2843630"/>
                <a:gd name="connsiteX12" fmla="*/ 942594 w 1279418"/>
                <a:gd name="connsiteY12" fmla="*/ 2722978 h 2843630"/>
                <a:gd name="connsiteX13" fmla="*/ 821942 w 1279418"/>
                <a:gd name="connsiteY13" fmla="*/ 2843630 h 2843630"/>
                <a:gd name="connsiteX14" fmla="*/ 816225 w 1279418"/>
                <a:gd name="connsiteY14" fmla="*/ 2843630 h 2843630"/>
                <a:gd name="connsiteX15" fmla="*/ 695573 w 1279418"/>
                <a:gd name="connsiteY15" fmla="*/ 2722978 h 2843630"/>
                <a:gd name="connsiteX16" fmla="*/ 695573 w 1279418"/>
                <a:gd name="connsiteY16" fmla="*/ 1845442 h 2843630"/>
                <a:gd name="connsiteX17" fmla="*/ 584764 w 1279418"/>
                <a:gd name="connsiteY17" fmla="*/ 1845442 h 2843630"/>
                <a:gd name="connsiteX18" fmla="*/ 584764 w 1279418"/>
                <a:gd name="connsiteY18" fmla="*/ 2722978 h 2843630"/>
                <a:gd name="connsiteX19" fmla="*/ 464112 w 1279418"/>
                <a:gd name="connsiteY19" fmla="*/ 2843630 h 2843630"/>
                <a:gd name="connsiteX20" fmla="*/ 458395 w 1279418"/>
                <a:gd name="connsiteY20" fmla="*/ 2843630 h 2843630"/>
                <a:gd name="connsiteX21" fmla="*/ 337743 w 1279418"/>
                <a:gd name="connsiteY21" fmla="*/ 2722978 h 2843630"/>
                <a:gd name="connsiteX22" fmla="*/ 337743 w 1279418"/>
                <a:gd name="connsiteY22" fmla="*/ 1845442 h 2843630"/>
                <a:gd name="connsiteX23" fmla="*/ 337743 w 1279418"/>
                <a:gd name="connsiteY23" fmla="*/ 1845442 h 2843630"/>
                <a:gd name="connsiteX24" fmla="*/ 337743 w 1279418"/>
                <a:gd name="connsiteY24" fmla="*/ 987825 h 2843630"/>
                <a:gd name="connsiteX25" fmla="*/ 333380 w 1279418"/>
                <a:gd name="connsiteY25" fmla="*/ 987825 h 2843630"/>
                <a:gd name="connsiteX26" fmla="*/ 214156 w 1279418"/>
                <a:gd name="connsiteY26" fmla="*/ 1650893 h 2843630"/>
                <a:gd name="connsiteX27" fmla="*/ 88840 w 1279418"/>
                <a:gd name="connsiteY27" fmla="*/ 1738012 h 2843630"/>
                <a:gd name="connsiteX28" fmla="*/ 1721 w 1279418"/>
                <a:gd name="connsiteY28" fmla="*/ 1612696 h 2843630"/>
                <a:gd name="connsiteX29" fmla="*/ 151558 w 1279418"/>
                <a:gd name="connsiteY29" fmla="*/ 779369 h 2843630"/>
                <a:gd name="connsiteX30" fmla="*/ 165076 w 1279418"/>
                <a:gd name="connsiteY30" fmla="*/ 745240 h 2843630"/>
                <a:gd name="connsiteX31" fmla="*/ 166159 w 1279418"/>
                <a:gd name="connsiteY31" fmla="*/ 739877 h 2843630"/>
                <a:gd name="connsiteX32" fmla="*/ 330610 w 1279418"/>
                <a:gd name="connsiteY32" fmla="*/ 630871 h 2843630"/>
                <a:gd name="connsiteX33" fmla="*/ 631229 w 1279418"/>
                <a:gd name="connsiteY33" fmla="*/ 0 h 2843630"/>
                <a:gd name="connsiteX34" fmla="*/ 930644 w 1279418"/>
                <a:gd name="connsiteY34" fmla="*/ 299414 h 2843630"/>
                <a:gd name="connsiteX35" fmla="*/ 631229 w 1279418"/>
                <a:gd name="connsiteY35" fmla="*/ 598828 h 2843630"/>
                <a:gd name="connsiteX36" fmla="*/ 331814 w 1279418"/>
                <a:gd name="connsiteY36" fmla="*/ 299414 h 2843630"/>
                <a:gd name="connsiteX37" fmla="*/ 631229 w 1279418"/>
                <a:gd name="connsiteY37"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42594" y="987825"/>
                  </a:lnTo>
                  <a:lnTo>
                    <a:pt x="942594" y="1501242"/>
                  </a:lnTo>
                  <a:lnTo>
                    <a:pt x="942594" y="1845442"/>
                  </a:lnTo>
                  <a:lnTo>
                    <a:pt x="942594" y="2722978"/>
                  </a:lnTo>
                  <a:cubicBezTo>
                    <a:pt x="942594" y="2789612"/>
                    <a:pt x="888576" y="2843630"/>
                    <a:pt x="821942" y="2843630"/>
                  </a:cubicBezTo>
                  <a:lnTo>
                    <a:pt x="816225" y="2843630"/>
                  </a:lnTo>
                  <a:cubicBezTo>
                    <a:pt x="749591" y="2843630"/>
                    <a:pt x="695573" y="2789612"/>
                    <a:pt x="695573" y="2722978"/>
                  </a:cubicBezTo>
                  <a:lnTo>
                    <a:pt x="695573" y="1845442"/>
                  </a:lnTo>
                  <a:lnTo>
                    <a:pt x="584764" y="1845442"/>
                  </a:lnTo>
                  <a:lnTo>
                    <a:pt x="584764" y="2722978"/>
                  </a:lnTo>
                  <a:cubicBezTo>
                    <a:pt x="584764" y="2789612"/>
                    <a:pt x="530746" y="2843630"/>
                    <a:pt x="464112" y="2843630"/>
                  </a:cubicBezTo>
                  <a:lnTo>
                    <a:pt x="458395" y="2843630"/>
                  </a:lnTo>
                  <a:cubicBezTo>
                    <a:pt x="391761" y="2843630"/>
                    <a:pt x="337743" y="2789612"/>
                    <a:pt x="337743" y="2722978"/>
                  </a:cubicBezTo>
                  <a:lnTo>
                    <a:pt x="337743" y="1845442"/>
                  </a:lnTo>
                  <a:lnTo>
                    <a:pt x="337743" y="1845442"/>
                  </a:lnTo>
                  <a:lnTo>
                    <a:pt x="337743"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2"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solidFill>
              <a:schemeClr val="bg1"/>
            </a:solidFill>
            <a:ln w="3175">
              <a:noFill/>
              <a:round/>
              <a:headEnd/>
              <a:tailEnd/>
            </a:ln>
          </p:spPr>
          <p:txBody>
            <a:bodyPr vert="horz" wrap="square" lIns="93252" tIns="46627" rIns="93252" bIns="46627" numCol="1" anchor="t" anchorCtr="0" compatLnSpc="1">
              <a:prstTxWarp prst="textNoShape">
                <a:avLst/>
              </a:prstTxWarp>
            </a:bodyPr>
            <a:lstStyle/>
            <a:p>
              <a:pPr defTabSz="932518"/>
              <a:endParaRPr lang="en-US" sz="1938">
                <a:solidFill>
                  <a:prstClr val="black"/>
                </a:solidFill>
              </a:endParaRPr>
            </a:p>
          </p:txBody>
        </p:sp>
        <p:sp>
          <p:nvSpPr>
            <p:cNvPr id="65" name="Freeform: Shape 175"/>
            <p:cNvSpPr/>
            <p:nvPr/>
          </p:nvSpPr>
          <p:spPr>
            <a:xfrm>
              <a:off x="10274917" y="5090029"/>
              <a:ext cx="412252" cy="822930"/>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17536 w 1279418"/>
                <a:gd name="connsiteY9" fmla="*/ 987825 h 2843630"/>
                <a:gd name="connsiteX10" fmla="*/ 917536 w 1279418"/>
                <a:gd name="connsiteY10" fmla="*/ 1331686 h 2843630"/>
                <a:gd name="connsiteX11" fmla="*/ 1014281 w 1279418"/>
                <a:gd name="connsiteY11" fmla="*/ 1616543 h 2843630"/>
                <a:gd name="connsiteX12" fmla="*/ 960580 w 1279418"/>
                <a:gd name="connsiteY12" fmla="*/ 2066380 h 2843630"/>
                <a:gd name="connsiteX13" fmla="*/ 942594 w 1279418"/>
                <a:gd name="connsiteY13" fmla="*/ 2066636 h 2843630"/>
                <a:gd name="connsiteX14" fmla="*/ 942594 w 1279418"/>
                <a:gd name="connsiteY14" fmla="*/ 2722978 h 2843630"/>
                <a:gd name="connsiteX15" fmla="*/ 821942 w 1279418"/>
                <a:gd name="connsiteY15" fmla="*/ 2843630 h 2843630"/>
                <a:gd name="connsiteX16" fmla="*/ 816225 w 1279418"/>
                <a:gd name="connsiteY16" fmla="*/ 2843630 h 2843630"/>
                <a:gd name="connsiteX17" fmla="*/ 695573 w 1279418"/>
                <a:gd name="connsiteY17" fmla="*/ 2722978 h 2843630"/>
                <a:gd name="connsiteX18" fmla="*/ 695573 w 1279418"/>
                <a:gd name="connsiteY18" fmla="*/ 2070157 h 2843630"/>
                <a:gd name="connsiteX19" fmla="*/ 584764 w 1279418"/>
                <a:gd name="connsiteY19" fmla="*/ 2071736 h 2843630"/>
                <a:gd name="connsiteX20" fmla="*/ 584764 w 1279418"/>
                <a:gd name="connsiteY20" fmla="*/ 2722978 h 2843630"/>
                <a:gd name="connsiteX21" fmla="*/ 464112 w 1279418"/>
                <a:gd name="connsiteY21" fmla="*/ 2843630 h 2843630"/>
                <a:gd name="connsiteX22" fmla="*/ 458395 w 1279418"/>
                <a:gd name="connsiteY22" fmla="*/ 2843630 h 2843630"/>
                <a:gd name="connsiteX23" fmla="*/ 337743 w 1279418"/>
                <a:gd name="connsiteY23" fmla="*/ 2722978 h 2843630"/>
                <a:gd name="connsiteX24" fmla="*/ 337743 w 1279418"/>
                <a:gd name="connsiteY24" fmla="*/ 2075257 h 2843630"/>
                <a:gd name="connsiteX25" fmla="*/ 304101 w 1279418"/>
                <a:gd name="connsiteY25" fmla="*/ 2075736 h 2843630"/>
                <a:gd name="connsiteX26" fmla="*/ 250400 w 1279418"/>
                <a:gd name="connsiteY26" fmla="*/ 1616543 h 2843630"/>
                <a:gd name="connsiteX27" fmla="*/ 347144 w 1279418"/>
                <a:gd name="connsiteY27" fmla="*/ 1331689 h 2843630"/>
                <a:gd name="connsiteX28" fmla="*/ 347144 w 1279418"/>
                <a:gd name="connsiteY28" fmla="*/ 987825 h 2843630"/>
                <a:gd name="connsiteX29" fmla="*/ 333380 w 1279418"/>
                <a:gd name="connsiteY29" fmla="*/ 987825 h 2843630"/>
                <a:gd name="connsiteX30" fmla="*/ 214156 w 1279418"/>
                <a:gd name="connsiteY30" fmla="*/ 1650893 h 2843630"/>
                <a:gd name="connsiteX31" fmla="*/ 88840 w 1279418"/>
                <a:gd name="connsiteY31" fmla="*/ 1738012 h 2843630"/>
                <a:gd name="connsiteX32" fmla="*/ 1721 w 1279418"/>
                <a:gd name="connsiteY32" fmla="*/ 1612696 h 2843630"/>
                <a:gd name="connsiteX33" fmla="*/ 151558 w 1279418"/>
                <a:gd name="connsiteY33" fmla="*/ 779369 h 2843630"/>
                <a:gd name="connsiteX34" fmla="*/ 165076 w 1279418"/>
                <a:gd name="connsiteY34" fmla="*/ 745240 h 2843630"/>
                <a:gd name="connsiteX35" fmla="*/ 166159 w 1279418"/>
                <a:gd name="connsiteY35" fmla="*/ 739877 h 2843630"/>
                <a:gd name="connsiteX36" fmla="*/ 330610 w 1279418"/>
                <a:gd name="connsiteY36" fmla="*/ 630871 h 2843630"/>
                <a:gd name="connsiteX37" fmla="*/ 631229 w 1279418"/>
                <a:gd name="connsiteY37" fmla="*/ 0 h 2843630"/>
                <a:gd name="connsiteX38" fmla="*/ 930644 w 1279418"/>
                <a:gd name="connsiteY38" fmla="*/ 299414 h 2843630"/>
                <a:gd name="connsiteX39" fmla="*/ 631229 w 1279418"/>
                <a:gd name="connsiteY39" fmla="*/ 598828 h 2843630"/>
                <a:gd name="connsiteX40" fmla="*/ 331814 w 1279418"/>
                <a:gd name="connsiteY40" fmla="*/ 299414 h 2843630"/>
                <a:gd name="connsiteX41" fmla="*/ 631229 w 1279418"/>
                <a:gd name="connsiteY41"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17536" y="987825"/>
                  </a:lnTo>
                  <a:lnTo>
                    <a:pt x="917536" y="1331686"/>
                  </a:lnTo>
                  <a:lnTo>
                    <a:pt x="1014281" y="1616543"/>
                  </a:lnTo>
                  <a:cubicBezTo>
                    <a:pt x="996406" y="1766519"/>
                    <a:pt x="978455" y="1916404"/>
                    <a:pt x="960580" y="2066380"/>
                  </a:cubicBezTo>
                  <a:lnTo>
                    <a:pt x="942594" y="2066636"/>
                  </a:lnTo>
                  <a:lnTo>
                    <a:pt x="942594" y="2722978"/>
                  </a:lnTo>
                  <a:cubicBezTo>
                    <a:pt x="942594" y="2789612"/>
                    <a:pt x="888576" y="2843630"/>
                    <a:pt x="821942" y="2843630"/>
                  </a:cubicBezTo>
                  <a:lnTo>
                    <a:pt x="816225" y="2843630"/>
                  </a:lnTo>
                  <a:cubicBezTo>
                    <a:pt x="749591" y="2843630"/>
                    <a:pt x="695573" y="2789612"/>
                    <a:pt x="695573" y="2722978"/>
                  </a:cubicBezTo>
                  <a:lnTo>
                    <a:pt x="695573" y="2070157"/>
                  </a:lnTo>
                  <a:lnTo>
                    <a:pt x="584764" y="2071736"/>
                  </a:lnTo>
                  <a:lnTo>
                    <a:pt x="584764" y="2722978"/>
                  </a:lnTo>
                  <a:cubicBezTo>
                    <a:pt x="584764" y="2789612"/>
                    <a:pt x="530746" y="2843630"/>
                    <a:pt x="464112" y="2843630"/>
                  </a:cubicBezTo>
                  <a:lnTo>
                    <a:pt x="458395" y="2843630"/>
                  </a:lnTo>
                  <a:cubicBezTo>
                    <a:pt x="391761" y="2843630"/>
                    <a:pt x="337743" y="2789612"/>
                    <a:pt x="337743" y="2722978"/>
                  </a:cubicBezTo>
                  <a:lnTo>
                    <a:pt x="337743" y="2075257"/>
                  </a:lnTo>
                  <a:lnTo>
                    <a:pt x="304101" y="2075736"/>
                  </a:lnTo>
                  <a:lnTo>
                    <a:pt x="250400" y="1616543"/>
                  </a:lnTo>
                  <a:lnTo>
                    <a:pt x="347144" y="1331689"/>
                  </a:lnTo>
                  <a:lnTo>
                    <a:pt x="347144"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3"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solidFill>
              <a:schemeClr val="bg1"/>
            </a:solidFill>
            <a:ln w="3175">
              <a:noFill/>
              <a:round/>
              <a:headEnd/>
              <a:tailEnd/>
            </a:ln>
          </p:spPr>
          <p:txBody>
            <a:bodyPr vert="horz" wrap="square" lIns="93252" tIns="46627" rIns="93252" bIns="46627" numCol="1" anchor="t" anchorCtr="0" compatLnSpc="1">
              <a:prstTxWarp prst="textNoShape">
                <a:avLst/>
              </a:prstTxWarp>
            </a:bodyPr>
            <a:lstStyle/>
            <a:p>
              <a:pPr defTabSz="932518"/>
              <a:endParaRPr lang="en-US" sz="1938">
                <a:solidFill>
                  <a:prstClr val="black"/>
                </a:solidFill>
              </a:endParaRPr>
            </a:p>
          </p:txBody>
        </p:sp>
      </p:grpSp>
      <p:sp>
        <p:nvSpPr>
          <p:cNvPr id="66" name="TextBox 65"/>
          <p:cNvSpPr txBox="1"/>
          <p:nvPr/>
        </p:nvSpPr>
        <p:spPr>
          <a:xfrm>
            <a:off x="2450401" y="4925591"/>
            <a:ext cx="1981275" cy="830997"/>
          </a:xfrm>
          <a:prstGeom prst="rect">
            <a:avLst/>
          </a:prstGeom>
          <a:noFill/>
        </p:spPr>
        <p:txBody>
          <a:bodyPr wrap="square" rtlCol="0">
            <a:spAutoFit/>
          </a:bodyPr>
          <a:lstStyle/>
          <a:p>
            <a:pPr defTabSz="914400"/>
            <a:r>
              <a:rPr lang="en-US" sz="2400" b="1" dirty="0">
                <a:solidFill>
                  <a:prstClr val="black"/>
                </a:solidFill>
              </a:rPr>
              <a:t>Removed</a:t>
            </a:r>
          </a:p>
          <a:p>
            <a:pPr defTabSz="914400"/>
            <a:r>
              <a:rPr lang="en-US" sz="2400" b="1" dirty="0">
                <a:solidFill>
                  <a:prstClr val="black"/>
                </a:solidFill>
              </a:rPr>
              <a:t>~1 in 16</a:t>
            </a:r>
          </a:p>
        </p:txBody>
      </p:sp>
    </p:spTree>
    <p:extLst>
      <p:ext uri="{BB962C8B-B14F-4D97-AF65-F5344CB8AC3E}">
        <p14:creationId xmlns:p14="http://schemas.microsoft.com/office/powerpoint/2010/main" val="3252903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6660" y="533400"/>
            <a:ext cx="10772775" cy="1658198"/>
          </a:xfrm>
        </p:spPr>
        <p:txBody>
          <a:bodyPr/>
          <a:lstStyle/>
          <a:p>
            <a:r>
              <a:rPr lang="en-US" dirty="0"/>
              <a:t>Types of maltreatment</a:t>
            </a:r>
          </a:p>
        </p:txBody>
      </p:sp>
      <p:sp>
        <p:nvSpPr>
          <p:cNvPr id="3" name="Content Placeholder 2"/>
          <p:cNvSpPr>
            <a:spLocks noGrp="1"/>
          </p:cNvSpPr>
          <p:nvPr>
            <p:ph idx="1"/>
          </p:nvPr>
        </p:nvSpPr>
        <p:spPr>
          <a:xfrm>
            <a:off x="676656" y="1976285"/>
            <a:ext cx="10753725" cy="4689986"/>
          </a:xfrm>
        </p:spPr>
        <p:txBody>
          <a:bodyPr>
            <a:normAutofit/>
          </a:bodyPr>
          <a:lstStyle/>
          <a:p>
            <a:pPr lvl="1">
              <a:buFont typeface="Arial" panose="020B0604020202020204" pitchFamily="34" charset="0"/>
              <a:buChar char="•"/>
            </a:pPr>
            <a:r>
              <a:rPr lang="en-US" sz="3600" dirty="0">
                <a:solidFill>
                  <a:schemeClr val="tx1"/>
                </a:solidFill>
              </a:rPr>
              <a:t>Screened in by OCS in 2019:</a:t>
            </a:r>
          </a:p>
          <a:p>
            <a:pPr lvl="2">
              <a:buFont typeface="Arial" panose="020B0604020202020204" pitchFamily="34" charset="0"/>
              <a:buChar char="•"/>
            </a:pPr>
            <a:r>
              <a:rPr lang="en-US" sz="3200" i="0" dirty="0">
                <a:solidFill>
                  <a:schemeClr val="tx1"/>
                </a:solidFill>
              </a:rPr>
              <a:t>Neglect: most common type – 59.4%</a:t>
            </a:r>
          </a:p>
          <a:p>
            <a:pPr lvl="3">
              <a:buFont typeface="Arial" panose="020B0604020202020204" pitchFamily="34" charset="0"/>
              <a:buChar char="•"/>
            </a:pPr>
            <a:r>
              <a:rPr lang="en-US" sz="3000" dirty="0">
                <a:solidFill>
                  <a:schemeClr val="tx1"/>
                </a:solidFill>
              </a:rPr>
              <a:t>Most common cause of child deaths</a:t>
            </a:r>
          </a:p>
          <a:p>
            <a:pPr lvl="3">
              <a:buFont typeface="Arial" panose="020B0604020202020204" pitchFamily="34" charset="0"/>
              <a:buChar char="•"/>
            </a:pPr>
            <a:r>
              <a:rPr lang="en-US" sz="3000" dirty="0">
                <a:solidFill>
                  <a:schemeClr val="tx1"/>
                </a:solidFill>
              </a:rPr>
              <a:t>Most commonly linked to parental substance abuse</a:t>
            </a:r>
            <a:endParaRPr lang="en-US" sz="3000" i="0" dirty="0">
              <a:solidFill>
                <a:schemeClr val="tx1"/>
              </a:solidFill>
            </a:endParaRPr>
          </a:p>
          <a:p>
            <a:pPr lvl="2">
              <a:buFont typeface="Arial" panose="020B0604020202020204" pitchFamily="34" charset="0"/>
              <a:buChar char="•"/>
            </a:pPr>
            <a:r>
              <a:rPr lang="en-US" sz="3200" i="0" dirty="0">
                <a:solidFill>
                  <a:schemeClr val="tx1"/>
                </a:solidFill>
              </a:rPr>
              <a:t>Mental injury – 22.5%</a:t>
            </a:r>
          </a:p>
          <a:p>
            <a:pPr lvl="3">
              <a:buFont typeface="Arial" panose="020B0604020202020204" pitchFamily="34" charset="0"/>
              <a:buChar char="•"/>
            </a:pPr>
            <a:r>
              <a:rPr lang="en-US" sz="3000" dirty="0">
                <a:solidFill>
                  <a:schemeClr val="tx1"/>
                </a:solidFill>
              </a:rPr>
              <a:t>Example: Exposure to DV</a:t>
            </a:r>
            <a:endParaRPr lang="en-US" sz="3000" i="0" dirty="0">
              <a:solidFill>
                <a:schemeClr val="tx1"/>
              </a:solidFill>
            </a:endParaRPr>
          </a:p>
          <a:p>
            <a:pPr lvl="2">
              <a:buFont typeface="Arial" panose="020B0604020202020204" pitchFamily="34" charset="0"/>
              <a:buChar char="•"/>
            </a:pPr>
            <a:r>
              <a:rPr lang="en-US" sz="3200" i="0" dirty="0">
                <a:solidFill>
                  <a:schemeClr val="tx1"/>
                </a:solidFill>
              </a:rPr>
              <a:t>Physical abuse – 11.4%</a:t>
            </a:r>
          </a:p>
          <a:p>
            <a:pPr lvl="2">
              <a:buFont typeface="Arial" panose="020B0604020202020204" pitchFamily="34" charset="0"/>
              <a:buChar char="•"/>
            </a:pPr>
            <a:r>
              <a:rPr lang="en-US" sz="3200" i="0" dirty="0">
                <a:solidFill>
                  <a:schemeClr val="tx1"/>
                </a:solidFill>
              </a:rPr>
              <a:t>Sexual abuse – 6.6%</a:t>
            </a:r>
          </a:p>
        </p:txBody>
      </p:sp>
    </p:spTree>
    <p:extLst>
      <p:ext uri="{BB962C8B-B14F-4D97-AF65-F5344CB8AC3E}">
        <p14:creationId xmlns:p14="http://schemas.microsoft.com/office/powerpoint/2010/main" val="37150257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0092" y="618071"/>
            <a:ext cx="10772775" cy="1049867"/>
          </a:xfrm>
        </p:spPr>
        <p:txBody>
          <a:bodyPr>
            <a:normAutofit/>
          </a:bodyPr>
          <a:lstStyle/>
          <a:p>
            <a:r>
              <a:rPr lang="en-US" sz="4000" dirty="0">
                <a:latin typeface="Calibri"/>
                <a:cs typeface="Calibri"/>
              </a:rPr>
              <a:t>Different life trajectories: Two roads to travel</a:t>
            </a:r>
          </a:p>
        </p:txBody>
      </p:sp>
      <p:sp>
        <p:nvSpPr>
          <p:cNvPr id="3" name="Content Placeholder 2"/>
          <p:cNvSpPr>
            <a:spLocks noGrp="1"/>
          </p:cNvSpPr>
          <p:nvPr>
            <p:ph sz="half" idx="1"/>
          </p:nvPr>
        </p:nvSpPr>
        <p:spPr>
          <a:xfrm>
            <a:off x="0" y="1755604"/>
            <a:ext cx="4158326" cy="4301066"/>
          </a:xfrm>
        </p:spPr>
        <p:txBody>
          <a:bodyPr>
            <a:noAutofit/>
          </a:bodyPr>
          <a:lstStyle/>
          <a:p>
            <a:r>
              <a:rPr lang="en-US" sz="2400" b="1" u="sng" dirty="0">
                <a:solidFill>
                  <a:schemeClr val="tx1"/>
                </a:solidFill>
                <a:latin typeface="Calibri"/>
                <a:cs typeface="Calibri"/>
              </a:rPr>
              <a:t>Safe and Nurturing</a:t>
            </a:r>
          </a:p>
          <a:p>
            <a:pPr lvl="1">
              <a:buFont typeface="Arial" panose="020B0604020202020204" pitchFamily="34" charset="0"/>
              <a:buChar char="•"/>
            </a:pPr>
            <a:r>
              <a:rPr lang="en-US" dirty="0">
                <a:latin typeface="Calibri"/>
                <a:cs typeface="Calibri"/>
              </a:rPr>
              <a:t>Have a stable foundation from which to explore their world</a:t>
            </a:r>
          </a:p>
          <a:p>
            <a:pPr lvl="1">
              <a:buFont typeface="Arial" panose="020B0604020202020204" pitchFamily="34" charset="0"/>
              <a:buChar char="•"/>
            </a:pPr>
            <a:r>
              <a:rPr lang="en-US" dirty="0">
                <a:latin typeface="Calibri"/>
                <a:cs typeface="Calibri"/>
              </a:rPr>
              <a:t>Child feels calm and safe</a:t>
            </a:r>
          </a:p>
          <a:p>
            <a:pPr lvl="1">
              <a:buFont typeface="Arial" panose="020B0604020202020204" pitchFamily="34" charset="0"/>
              <a:buChar char="•"/>
            </a:pPr>
            <a:r>
              <a:rPr lang="en-US" dirty="0">
                <a:latin typeface="Calibri"/>
                <a:cs typeface="Calibri"/>
              </a:rPr>
              <a:t>Spend more time in the upper brain: bonding, talking, interpersonal relationships, learning</a:t>
            </a:r>
          </a:p>
          <a:p>
            <a:pPr lvl="1">
              <a:buFont typeface="Arial" panose="020B0604020202020204" pitchFamily="34" charset="0"/>
              <a:buChar char="•"/>
            </a:pPr>
            <a:r>
              <a:rPr lang="en-US" dirty="0">
                <a:latin typeface="Calibri"/>
                <a:cs typeface="Calibri"/>
              </a:rPr>
              <a:t>Fewer risk factors for adult health &amp; well being</a:t>
            </a:r>
          </a:p>
        </p:txBody>
      </p:sp>
      <p:sp>
        <p:nvSpPr>
          <p:cNvPr id="4" name="Content Placeholder 3"/>
          <p:cNvSpPr>
            <a:spLocks noGrp="1"/>
          </p:cNvSpPr>
          <p:nvPr>
            <p:ph sz="half" idx="2"/>
          </p:nvPr>
        </p:nvSpPr>
        <p:spPr>
          <a:xfrm>
            <a:off x="8023124" y="1947333"/>
            <a:ext cx="4312814" cy="4586202"/>
          </a:xfrm>
        </p:spPr>
        <p:txBody>
          <a:bodyPr>
            <a:normAutofit fontScale="85000" lnSpcReduction="20000"/>
          </a:bodyPr>
          <a:lstStyle/>
          <a:p>
            <a:r>
              <a:rPr lang="en-US" b="1" u="sng" dirty="0">
                <a:solidFill>
                  <a:schemeClr val="tx1"/>
                </a:solidFill>
                <a:latin typeface="Calibri"/>
                <a:cs typeface="Calibri"/>
              </a:rPr>
              <a:t>Trauma and Chaos</a:t>
            </a:r>
          </a:p>
          <a:p>
            <a:pPr lvl="1">
              <a:buFont typeface="Arial" panose="020B0604020202020204" pitchFamily="34" charset="0"/>
              <a:buChar char="•"/>
            </a:pPr>
            <a:r>
              <a:rPr lang="en-US" sz="2800" dirty="0">
                <a:latin typeface="Calibri"/>
                <a:cs typeface="Calibri"/>
              </a:rPr>
              <a:t>When a child is unsafe/threatened, they spend more time in the lower brain</a:t>
            </a:r>
          </a:p>
          <a:p>
            <a:pPr lvl="1">
              <a:buFont typeface="Arial" panose="020B0604020202020204" pitchFamily="34" charset="0"/>
              <a:buChar char="•"/>
            </a:pPr>
            <a:r>
              <a:rPr lang="en-US" sz="2800" dirty="0">
                <a:latin typeface="Calibri"/>
                <a:cs typeface="Calibri"/>
              </a:rPr>
              <a:t>Focus is on survival</a:t>
            </a:r>
          </a:p>
          <a:p>
            <a:pPr lvl="1">
              <a:buFont typeface="Arial" panose="020B0604020202020204" pitchFamily="34" charset="0"/>
              <a:buChar char="•"/>
            </a:pPr>
            <a:r>
              <a:rPr lang="en-US" sz="2800" dirty="0">
                <a:latin typeface="Calibri"/>
                <a:cs typeface="Calibri"/>
              </a:rPr>
              <a:t>Fight, Flight or Freeze neural pathways may become “hardwired”</a:t>
            </a:r>
          </a:p>
          <a:p>
            <a:pPr lvl="1">
              <a:buFont typeface="Arial" panose="020B0604020202020204" pitchFamily="34" charset="0"/>
              <a:buChar char="•"/>
            </a:pPr>
            <a:r>
              <a:rPr lang="en-US" sz="2800" dirty="0">
                <a:latin typeface="Calibri"/>
                <a:cs typeface="Calibri"/>
              </a:rPr>
              <a:t>Genetic expression may change</a:t>
            </a:r>
          </a:p>
          <a:p>
            <a:pPr lvl="1">
              <a:buFont typeface="Arial" panose="020B0604020202020204" pitchFamily="34" charset="0"/>
              <a:buChar char="•"/>
            </a:pPr>
            <a:r>
              <a:rPr lang="en-US" sz="2800" dirty="0">
                <a:latin typeface="Calibri"/>
                <a:cs typeface="Calibri"/>
              </a:rPr>
              <a:t>More risk for adult health &amp; well being</a:t>
            </a:r>
          </a:p>
          <a:p>
            <a:pPr marL="768096" lvl="2" indent="0">
              <a:buNone/>
            </a:pPr>
            <a:endParaRPr lang="en-US" dirty="0">
              <a:latin typeface="Calibri"/>
              <a:cs typeface="Calibri"/>
            </a:endParaRPr>
          </a:p>
          <a:p>
            <a:pPr lvl="1"/>
            <a:endParaRPr lang="en-US" dirty="0">
              <a:latin typeface="Calibri"/>
              <a:cs typeface="Calibri"/>
            </a:endParaRPr>
          </a:p>
          <a:p>
            <a:endParaRPr lang="en-US" dirty="0"/>
          </a:p>
          <a:p>
            <a:endParaRPr lang="en-US" dirty="0"/>
          </a:p>
        </p:txBody>
      </p:sp>
      <p:pic>
        <p:nvPicPr>
          <p:cNvPr id="5" name="Content Placeholder 3"/>
          <p:cNvPicPr>
            <a:picLocks noChangeAspect="1"/>
          </p:cNvPicPr>
          <p:nvPr/>
        </p:nvPicPr>
        <p:blipFill>
          <a:blip r:embed="rId3"/>
          <a:stretch>
            <a:fillRect/>
          </a:stretch>
        </p:blipFill>
        <p:spPr>
          <a:xfrm>
            <a:off x="4158326" y="2345267"/>
            <a:ext cx="3743009" cy="2495338"/>
          </a:xfrm>
          <a:prstGeom prst="rect">
            <a:avLst/>
          </a:prstGeom>
        </p:spPr>
      </p:pic>
    </p:spTree>
    <p:extLst>
      <p:ext uri="{BB962C8B-B14F-4D97-AF65-F5344CB8AC3E}">
        <p14:creationId xmlns:p14="http://schemas.microsoft.com/office/powerpoint/2010/main" val="142299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Disproportionality: Why?</a:t>
            </a:r>
          </a:p>
        </p:txBody>
      </p:sp>
      <p:sp>
        <p:nvSpPr>
          <p:cNvPr id="4" name="Content Placeholder 3"/>
          <p:cNvSpPr>
            <a:spLocks noGrp="1"/>
          </p:cNvSpPr>
          <p:nvPr>
            <p:ph sz="half" idx="1"/>
          </p:nvPr>
        </p:nvSpPr>
        <p:spPr>
          <a:xfrm>
            <a:off x="152400" y="2015067"/>
            <a:ext cx="5958163" cy="4153168"/>
          </a:xfrm>
        </p:spPr>
        <p:txBody>
          <a:bodyPr>
            <a:normAutofit lnSpcReduction="10000"/>
          </a:bodyPr>
          <a:lstStyle/>
          <a:p>
            <a:pPr lvl="1">
              <a:buFont typeface="Arial" panose="020B0604020202020204" pitchFamily="34" charset="0"/>
              <a:buChar char="•"/>
            </a:pPr>
            <a:r>
              <a:rPr lang="en-US" sz="2800" dirty="0"/>
              <a:t>Alaska Native/American Indian children &amp; families disproportionately represented in child maltreatment reports and deaths</a:t>
            </a:r>
          </a:p>
          <a:p>
            <a:pPr lvl="1">
              <a:buFont typeface="Arial" panose="020B0604020202020204" pitchFamily="34" charset="0"/>
              <a:buChar char="•"/>
            </a:pPr>
            <a:r>
              <a:rPr lang="en-US" sz="2800" dirty="0"/>
              <a:t>&gt;3X as likely to be reported to OCS</a:t>
            </a:r>
          </a:p>
          <a:p>
            <a:pPr lvl="1">
              <a:buFont typeface="Arial" panose="020B0604020202020204" pitchFamily="34" charset="0"/>
              <a:buChar char="•"/>
            </a:pPr>
            <a:r>
              <a:rPr lang="en-US" sz="2800" dirty="0"/>
              <a:t>1223 out of 2548 (48%) of children seen at Alaskan CACs</a:t>
            </a:r>
          </a:p>
          <a:p>
            <a:pPr lvl="2">
              <a:buFont typeface="Arial" panose="020B0604020202020204" pitchFamily="34" charset="0"/>
              <a:buChar char="•"/>
            </a:pPr>
            <a:r>
              <a:rPr lang="en-US" sz="2600" dirty="0"/>
              <a:t>(Compared with 14% of total population)</a:t>
            </a: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68499" y="1758991"/>
            <a:ext cx="5417024" cy="3815899"/>
          </a:xfrm>
        </p:spPr>
      </p:pic>
    </p:spTree>
    <p:extLst>
      <p:ext uri="{BB962C8B-B14F-4D97-AF65-F5344CB8AC3E}">
        <p14:creationId xmlns:p14="http://schemas.microsoft.com/office/powerpoint/2010/main" val="14956337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Disproportionality: Why?</a:t>
            </a:r>
          </a:p>
        </p:txBody>
      </p:sp>
      <p:sp>
        <p:nvSpPr>
          <p:cNvPr id="11" name="Content Placeholder 10"/>
          <p:cNvSpPr>
            <a:spLocks noGrp="1"/>
          </p:cNvSpPr>
          <p:nvPr>
            <p:ph sz="half" idx="1"/>
          </p:nvPr>
        </p:nvSpPr>
        <p:spPr>
          <a:xfrm>
            <a:off x="145714" y="1422952"/>
            <a:ext cx="5502917" cy="5122333"/>
          </a:xfrm>
        </p:spPr>
        <p:txBody>
          <a:bodyPr>
            <a:normAutofit/>
          </a:bodyPr>
          <a:lstStyle/>
          <a:p>
            <a:pPr lvl="1">
              <a:buFont typeface="Arial" panose="020B0604020202020204" pitchFamily="34" charset="0"/>
              <a:buChar char="•"/>
            </a:pPr>
            <a:r>
              <a:rPr lang="en-US" sz="2800" dirty="0"/>
              <a:t>New research in Alaska:</a:t>
            </a:r>
          </a:p>
          <a:p>
            <a:pPr lvl="1">
              <a:buFont typeface="Arial" panose="020B0604020202020204" pitchFamily="34" charset="0"/>
              <a:buChar char="•"/>
            </a:pPr>
            <a:r>
              <a:rPr lang="en-US" sz="2800" dirty="0"/>
              <a:t>NO BIOLOGICAL OR CULTURAL LINK between AN/AI people and sexual abuse</a:t>
            </a:r>
          </a:p>
          <a:p>
            <a:pPr lvl="1">
              <a:buFont typeface="Arial" panose="020B0604020202020204" pitchFamily="34" charset="0"/>
              <a:buChar char="•"/>
            </a:pPr>
            <a:r>
              <a:rPr lang="en-US" sz="2800" dirty="0"/>
              <a:t>In a background of</a:t>
            </a:r>
          </a:p>
          <a:p>
            <a:pPr lvl="2">
              <a:buFont typeface="Arial" panose="020B0604020202020204" pitchFamily="34" charset="0"/>
              <a:buChar char="•"/>
            </a:pPr>
            <a:r>
              <a:rPr lang="en-US" sz="2600" i="0" dirty="0"/>
              <a:t>Historical trauma &amp; racism</a:t>
            </a:r>
          </a:p>
          <a:p>
            <a:pPr lvl="2">
              <a:buFont typeface="Arial" panose="020B0604020202020204" pitchFamily="34" charset="0"/>
              <a:buChar char="•"/>
            </a:pPr>
            <a:r>
              <a:rPr lang="en-US" sz="2600" i="0" dirty="0"/>
              <a:t>Risk is instead related to:</a:t>
            </a:r>
          </a:p>
          <a:p>
            <a:pPr lvl="3">
              <a:buFont typeface="Arial" panose="020B0604020202020204" pitchFamily="34" charset="0"/>
              <a:buChar char="•"/>
            </a:pPr>
            <a:r>
              <a:rPr lang="en-US" sz="2400" i="0" dirty="0"/>
              <a:t>Social determinants of health including poverty, intimate partner violence, substance use &amp; poor mental health</a:t>
            </a:r>
          </a:p>
          <a:p>
            <a:pPr marL="4572" lvl="1" indent="0">
              <a:buNone/>
            </a:pPr>
            <a:endParaRPr lang="en-US" sz="2800" i="0" dirty="0"/>
          </a:p>
        </p:txBody>
      </p:sp>
      <p:pic>
        <p:nvPicPr>
          <p:cNvPr id="13" name="Content Placeholder 12"/>
          <p:cNvPicPr>
            <a:picLocks noGrp="1" noChangeAspect="1"/>
          </p:cNvPicPr>
          <p:nvPr>
            <p:ph sz="half" idx="2"/>
          </p:nvPr>
        </p:nvPicPr>
        <p:blipFill>
          <a:blip r:embed="rId2"/>
          <a:stretch>
            <a:fillRect/>
          </a:stretch>
        </p:blipFill>
        <p:spPr>
          <a:xfrm>
            <a:off x="5950420" y="1676400"/>
            <a:ext cx="6241580" cy="4525963"/>
          </a:xfrm>
          <a:prstGeom prst="rect">
            <a:avLst/>
          </a:prstGeom>
        </p:spPr>
      </p:pic>
    </p:spTree>
    <p:extLst>
      <p:ext uri="{BB962C8B-B14F-4D97-AF65-F5344CB8AC3E}">
        <p14:creationId xmlns:p14="http://schemas.microsoft.com/office/powerpoint/2010/main" val="37282828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1857608" y="1732698"/>
            <a:ext cx="8229600" cy="1143000"/>
          </a:xfrm>
        </p:spPr>
        <p:txBody>
          <a:bodyPr>
            <a:normAutofit fontScale="90000"/>
          </a:bodyPr>
          <a:lstStyle/>
          <a:p>
            <a:pPr algn="ctr"/>
            <a:r>
              <a:rPr lang="en-US" dirty="0">
                <a:solidFill>
                  <a:schemeClr val="tx2"/>
                </a:solidFill>
              </a:rPr>
              <a:t>What Does Child Maltreatment Cost Alaska?</a:t>
            </a:r>
          </a:p>
        </p:txBody>
      </p:sp>
      <p:pic>
        <p:nvPicPr>
          <p:cNvPr id="6" name="Picture 5" descr="ACJATF Logo color.png"/>
          <p:cNvPicPr>
            <a:picLocks noChangeAspect="1"/>
          </p:cNvPicPr>
          <p:nvPr/>
        </p:nvPicPr>
        <p:blipFill>
          <a:blip r:embed="rId3" cstate="print"/>
          <a:stretch>
            <a:fillRect/>
          </a:stretch>
        </p:blipFill>
        <p:spPr>
          <a:xfrm>
            <a:off x="4682067" y="3488267"/>
            <a:ext cx="2286000" cy="702918"/>
          </a:xfrm>
          <a:prstGeom prst="rect">
            <a:avLst/>
          </a:prstGeom>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1583" y="4483285"/>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85661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2221" y="0"/>
            <a:ext cx="10772775" cy="1658198"/>
          </a:xfrm>
        </p:spPr>
        <p:txBody>
          <a:bodyPr/>
          <a:lstStyle/>
          <a:p>
            <a:r>
              <a:rPr lang="en-US" dirty="0"/>
              <a:t>Alaska estimates:</a:t>
            </a:r>
          </a:p>
        </p:txBody>
      </p:sp>
      <p:sp>
        <p:nvSpPr>
          <p:cNvPr id="3" name="Content Placeholder 2"/>
          <p:cNvSpPr>
            <a:spLocks noGrp="1"/>
          </p:cNvSpPr>
          <p:nvPr>
            <p:ph sz="half" idx="1"/>
          </p:nvPr>
        </p:nvSpPr>
        <p:spPr>
          <a:xfrm>
            <a:off x="676659" y="1550554"/>
            <a:ext cx="7036747" cy="4482927"/>
          </a:xfrm>
        </p:spPr>
        <p:txBody>
          <a:bodyPr>
            <a:noAutofit/>
          </a:bodyPr>
          <a:lstStyle/>
          <a:p>
            <a:pPr lvl="1">
              <a:buFont typeface="Arial" panose="020B0604020202020204" pitchFamily="34" charset="0"/>
              <a:buChar char="•"/>
            </a:pPr>
            <a:r>
              <a:rPr lang="en-US" dirty="0">
                <a:solidFill>
                  <a:schemeClr val="tx1"/>
                </a:solidFill>
              </a:rPr>
              <a:t>Between $631 million to $10.7 billion ANNUALLY </a:t>
            </a:r>
          </a:p>
          <a:p>
            <a:pPr lvl="1">
              <a:buFont typeface="Arial" panose="020B0604020202020204" pitchFamily="34" charset="0"/>
              <a:buChar char="•"/>
            </a:pPr>
            <a:r>
              <a:rPr lang="en-US" dirty="0">
                <a:solidFill>
                  <a:schemeClr val="tx1"/>
                </a:solidFill>
              </a:rPr>
              <a:t>Alaska research suggests:</a:t>
            </a:r>
            <a:endParaRPr lang="en-US" i="0" dirty="0">
              <a:solidFill>
                <a:schemeClr val="tx1"/>
              </a:solidFill>
            </a:endParaRPr>
          </a:p>
          <a:p>
            <a:pPr lvl="2">
              <a:buFont typeface="Arial" panose="020B0604020202020204" pitchFamily="34" charset="0"/>
              <a:buChar char="•"/>
            </a:pPr>
            <a:r>
              <a:rPr lang="en-US" sz="2400" i="0" dirty="0">
                <a:solidFill>
                  <a:schemeClr val="tx1"/>
                </a:solidFill>
              </a:rPr>
              <a:t>Costs for SUBSTANTIATED reports: $82 million for childhood health care, child welfare, special education </a:t>
            </a:r>
          </a:p>
          <a:p>
            <a:pPr lvl="2">
              <a:buFont typeface="Arial" panose="020B0604020202020204" pitchFamily="34" charset="0"/>
              <a:buChar char="•"/>
            </a:pPr>
            <a:r>
              <a:rPr lang="en-US" sz="2400" i="0" dirty="0">
                <a:solidFill>
                  <a:schemeClr val="tx1"/>
                </a:solidFill>
              </a:rPr>
              <a:t>40.6% adult Medicaid enrollment linked to Adverse Childhood Experiences (ACEs)</a:t>
            </a:r>
          </a:p>
          <a:p>
            <a:pPr lvl="2">
              <a:buFont typeface="Arial" panose="020B0604020202020204" pitchFamily="34" charset="0"/>
              <a:buChar char="•"/>
            </a:pPr>
            <a:r>
              <a:rPr lang="en-US" sz="2400" i="0" dirty="0">
                <a:solidFill>
                  <a:schemeClr val="tx1"/>
                </a:solidFill>
              </a:rPr>
              <a:t>Decreasing ACEs and improving our response to child maltreatment could save our state ~$92 million annually in costs related  just to: Medicaid, smoking, diabetes, binge drinking, arthritis, obesity</a:t>
            </a:r>
          </a:p>
        </p:txBody>
      </p:sp>
      <p:pic>
        <p:nvPicPr>
          <p:cNvPr id="5"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116121" y="935517"/>
            <a:ext cx="3643155" cy="4976552"/>
          </a:xfrm>
        </p:spPr>
      </p:pic>
    </p:spTree>
    <p:extLst>
      <p:ext uri="{BB962C8B-B14F-4D97-AF65-F5344CB8AC3E}">
        <p14:creationId xmlns:p14="http://schemas.microsoft.com/office/powerpoint/2010/main" val="1161432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121160"/>
            <a:ext cx="10772775" cy="1658198"/>
          </a:xfrm>
        </p:spPr>
        <p:txBody>
          <a:bodyPr/>
          <a:lstStyle/>
          <a:p>
            <a:r>
              <a:rPr lang="en-US" dirty="0">
                <a:solidFill>
                  <a:schemeClr val="tx2"/>
                </a:solidFill>
              </a:rPr>
              <a:t>Introduction to the Alaska CJATF</a:t>
            </a:r>
          </a:p>
        </p:txBody>
      </p:sp>
      <p:sp>
        <p:nvSpPr>
          <p:cNvPr id="4" name="Content Placeholder 3"/>
          <p:cNvSpPr>
            <a:spLocks noGrp="1"/>
          </p:cNvSpPr>
          <p:nvPr>
            <p:ph idx="1"/>
          </p:nvPr>
        </p:nvSpPr>
        <p:spPr>
          <a:xfrm>
            <a:off x="0" y="1327478"/>
            <a:ext cx="10958052" cy="5183681"/>
          </a:xfrm>
        </p:spPr>
        <p:txBody>
          <a:bodyPr>
            <a:normAutofit/>
          </a:bodyPr>
          <a:lstStyle/>
          <a:p>
            <a:pPr lvl="1">
              <a:buFont typeface="Arial" panose="020B0604020202020204" pitchFamily="34" charset="0"/>
              <a:buChar char="•"/>
            </a:pPr>
            <a:r>
              <a:rPr lang="en-US" sz="2800" dirty="0">
                <a:solidFill>
                  <a:schemeClr val="tx1"/>
                </a:solidFill>
              </a:rPr>
              <a:t>Federally mandated and funded</a:t>
            </a:r>
          </a:p>
          <a:p>
            <a:pPr lvl="1">
              <a:buFont typeface="Arial" panose="020B0604020202020204" pitchFamily="34" charset="0"/>
              <a:buChar char="•"/>
            </a:pPr>
            <a:r>
              <a:rPr lang="en-US" sz="2800" b="1" i="1" dirty="0">
                <a:solidFill>
                  <a:schemeClr val="tx1"/>
                </a:solidFill>
              </a:rPr>
              <a:t>Mission: </a:t>
            </a:r>
            <a:r>
              <a:rPr lang="en-US" sz="2800" i="1" dirty="0">
                <a:solidFill>
                  <a:schemeClr val="tx1"/>
                </a:solidFill>
              </a:rPr>
              <a:t>Identify areas where improvement is needed in the statewide response to child maltreatment, particularly child sexual abuse, make recommendations and take action to improve the system</a:t>
            </a:r>
            <a:r>
              <a:rPr lang="en-US" sz="2800" b="1" i="1" dirty="0">
                <a:solidFill>
                  <a:schemeClr val="tx1"/>
                </a:solidFill>
              </a:rPr>
              <a:t>.</a:t>
            </a:r>
          </a:p>
          <a:p>
            <a:pPr lvl="1">
              <a:buFont typeface="Arial" panose="020B0604020202020204" pitchFamily="34" charset="0"/>
              <a:buChar char="•"/>
            </a:pPr>
            <a:r>
              <a:rPr lang="en-US" sz="2800" dirty="0">
                <a:solidFill>
                  <a:schemeClr val="tx1"/>
                </a:solidFill>
              </a:rPr>
              <a:t>Statewide, multidisciplinary membership</a:t>
            </a:r>
          </a:p>
          <a:p>
            <a:pPr lvl="1">
              <a:buFont typeface="Arial" panose="020B0604020202020204" pitchFamily="34" charset="0"/>
              <a:buChar char="•"/>
            </a:pPr>
            <a:r>
              <a:rPr lang="en-US" sz="2800" dirty="0">
                <a:solidFill>
                  <a:schemeClr val="tx1"/>
                </a:solidFill>
              </a:rPr>
              <a:t>Legislation to improve protection &amp; justice for children (starvation, serious physical abuse, privacy)</a:t>
            </a:r>
          </a:p>
          <a:p>
            <a:pPr lvl="1">
              <a:buFont typeface="Arial" panose="020B0604020202020204" pitchFamily="34" charset="0"/>
              <a:buChar char="•"/>
            </a:pPr>
            <a:r>
              <a:rPr lang="en-US" sz="2800" dirty="0">
                <a:solidFill>
                  <a:schemeClr val="tx1"/>
                </a:solidFill>
              </a:rPr>
              <a:t>Focus on education: child abuse in Alaska, mandatory reporting, &amp; best practices for the multidisciplinary response to child abuse</a:t>
            </a:r>
          </a:p>
          <a:p>
            <a:endParaRPr lang="en-US" dirty="0">
              <a:solidFill>
                <a:schemeClr val="tx2"/>
              </a:solidFill>
            </a:endParaRPr>
          </a:p>
        </p:txBody>
      </p:sp>
    </p:spTree>
    <p:extLst>
      <p:ext uri="{BB962C8B-B14F-4D97-AF65-F5344CB8AC3E}">
        <p14:creationId xmlns:p14="http://schemas.microsoft.com/office/powerpoint/2010/main" val="11476605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Also below the surface: CSEC</a:t>
            </a:r>
          </a:p>
        </p:txBody>
      </p:sp>
      <p:pic>
        <p:nvPicPr>
          <p:cNvPr id="7" name="Content Placeholder 6"/>
          <p:cNvPicPr>
            <a:picLocks noGrp="1" noChangeAspect="1"/>
          </p:cNvPicPr>
          <p:nvPr>
            <p:ph sz="half" idx="1"/>
          </p:nvPr>
        </p:nvPicPr>
        <p:blipFill>
          <a:blip r:embed="rId3"/>
          <a:stretch>
            <a:fillRect/>
          </a:stretch>
        </p:blipFill>
        <p:spPr>
          <a:xfrm>
            <a:off x="2763220" y="1600200"/>
            <a:ext cx="3312760" cy="4525963"/>
          </a:xfrm>
          <a:prstGeom prst="rect">
            <a:avLst/>
          </a:prstGeom>
        </p:spPr>
      </p:pic>
      <p:sp>
        <p:nvSpPr>
          <p:cNvPr id="8" name="Content Placeholder 7"/>
          <p:cNvSpPr>
            <a:spLocks noGrp="1"/>
          </p:cNvSpPr>
          <p:nvPr>
            <p:ph sz="half" idx="2"/>
          </p:nvPr>
        </p:nvSpPr>
        <p:spPr>
          <a:xfrm>
            <a:off x="6011331" y="3107266"/>
            <a:ext cx="4663440" cy="2360084"/>
          </a:xfrm>
        </p:spPr>
        <p:txBody>
          <a:bodyPr>
            <a:normAutofit/>
          </a:bodyPr>
          <a:lstStyle/>
          <a:p>
            <a:pPr lvl="1">
              <a:buFont typeface="Arial" panose="020B0604020202020204" pitchFamily="34" charset="0"/>
              <a:buChar char="•"/>
            </a:pPr>
            <a:r>
              <a:rPr lang="en-US" sz="2800" dirty="0">
                <a:solidFill>
                  <a:schemeClr val="tx1"/>
                </a:solidFill>
              </a:rPr>
              <a:t>HB225/SB165</a:t>
            </a:r>
          </a:p>
        </p:txBody>
      </p:sp>
    </p:spTree>
    <p:extLst>
      <p:ext uri="{BB962C8B-B14F-4D97-AF65-F5344CB8AC3E}">
        <p14:creationId xmlns:p14="http://schemas.microsoft.com/office/powerpoint/2010/main" val="7900667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627172" y="221627"/>
            <a:ext cx="10772775" cy="1658198"/>
          </a:xfrm>
        </p:spPr>
        <p:txBody>
          <a:bodyPr/>
          <a:lstStyle/>
          <a:p>
            <a:r>
              <a:rPr lang="en-US" dirty="0">
                <a:solidFill>
                  <a:schemeClr val="tx2"/>
                </a:solidFill>
              </a:rPr>
              <a:t>Commercial Sexual Exploitation of Children (CSEC) is:</a:t>
            </a:r>
          </a:p>
        </p:txBody>
      </p:sp>
      <p:sp>
        <p:nvSpPr>
          <p:cNvPr id="4" name="Content Placeholder 3"/>
          <p:cNvSpPr>
            <a:spLocks noGrp="1"/>
          </p:cNvSpPr>
          <p:nvPr>
            <p:ph idx="1"/>
          </p:nvPr>
        </p:nvSpPr>
        <p:spPr>
          <a:xfrm>
            <a:off x="646224" y="2565400"/>
            <a:ext cx="10753725" cy="2751667"/>
          </a:xfrm>
        </p:spPr>
        <p:txBody>
          <a:bodyPr>
            <a:normAutofit fontScale="92500" lnSpcReduction="20000"/>
          </a:bodyPr>
          <a:lstStyle/>
          <a:p>
            <a:pPr lvl="1">
              <a:buFont typeface="Arial" panose="020B0604020202020204" pitchFamily="34" charset="0"/>
              <a:buChar char="•"/>
            </a:pPr>
            <a:r>
              <a:rPr lang="en-US" sz="3200" dirty="0">
                <a:solidFill>
                  <a:schemeClr val="tx1"/>
                </a:solidFill>
              </a:rPr>
              <a:t>Sexual activity involving a child in exchange for something of value, or promise thereof, to the child or another person or persons</a:t>
            </a:r>
          </a:p>
          <a:p>
            <a:pPr lvl="1">
              <a:buFont typeface="Arial" panose="020B0604020202020204" pitchFamily="34" charset="0"/>
              <a:buChar char="•"/>
            </a:pPr>
            <a:r>
              <a:rPr lang="en-US" sz="3200" dirty="0">
                <a:solidFill>
                  <a:schemeClr val="tx1"/>
                </a:solidFill>
              </a:rPr>
              <a:t>Treating a child as a commercial and sexual object</a:t>
            </a:r>
          </a:p>
          <a:p>
            <a:pPr lvl="1">
              <a:buFont typeface="Arial" panose="020B0604020202020204" pitchFamily="34" charset="0"/>
              <a:buChar char="•"/>
            </a:pPr>
            <a:r>
              <a:rPr lang="en-US" sz="3200" dirty="0">
                <a:solidFill>
                  <a:schemeClr val="tx1"/>
                </a:solidFill>
              </a:rPr>
              <a:t>A form of violence against children</a:t>
            </a:r>
          </a:p>
          <a:p>
            <a:pPr lvl="1">
              <a:buFont typeface="Arial" panose="020B0604020202020204" pitchFamily="34" charset="0"/>
              <a:buChar char="•"/>
            </a:pPr>
            <a:r>
              <a:rPr lang="en-US" sz="3200" dirty="0">
                <a:solidFill>
                  <a:schemeClr val="tx1"/>
                </a:solidFill>
              </a:rPr>
              <a:t>Words matter: </a:t>
            </a:r>
            <a:r>
              <a:rPr lang="en-US" sz="3200" b="1" dirty="0">
                <a:solidFill>
                  <a:schemeClr val="tx1"/>
                </a:solidFill>
              </a:rPr>
              <a:t>not</a:t>
            </a:r>
            <a:r>
              <a:rPr lang="en-US" sz="3200" dirty="0">
                <a:solidFill>
                  <a:schemeClr val="tx1"/>
                </a:solidFill>
              </a:rPr>
              <a:t> “child prostitution” </a:t>
            </a:r>
          </a:p>
          <a:p>
            <a:pPr lvl="1">
              <a:buFont typeface="Arial" panose="020B0604020202020204" pitchFamily="34" charset="0"/>
              <a:buChar char="•"/>
            </a:pPr>
            <a:endParaRPr lang="en-US" sz="3200" dirty="0">
              <a:solidFill>
                <a:schemeClr val="tx1"/>
              </a:solidFill>
            </a:endParaRPr>
          </a:p>
        </p:txBody>
      </p:sp>
      <p:sp>
        <p:nvSpPr>
          <p:cNvPr id="3" name="TextBox 2"/>
          <p:cNvSpPr txBox="1"/>
          <p:nvPr/>
        </p:nvSpPr>
        <p:spPr>
          <a:xfrm>
            <a:off x="4580467" y="5740400"/>
            <a:ext cx="1928157" cy="369332"/>
          </a:xfrm>
          <a:prstGeom prst="rect">
            <a:avLst/>
          </a:prstGeom>
          <a:noFill/>
        </p:spPr>
        <p:txBody>
          <a:bodyPr wrap="none" rtlCol="0">
            <a:spAutoFit/>
          </a:bodyPr>
          <a:lstStyle/>
          <a:p>
            <a:r>
              <a:rPr lang="en-US" dirty="0"/>
              <a:t>Federal definitions</a:t>
            </a:r>
          </a:p>
        </p:txBody>
      </p:sp>
    </p:spTree>
    <p:extLst>
      <p:ext uri="{BB962C8B-B14F-4D97-AF65-F5344CB8AC3E}">
        <p14:creationId xmlns:p14="http://schemas.microsoft.com/office/powerpoint/2010/main" val="42033984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9" name="Rectangle 4"/>
          <p:cNvSpPr>
            <a:spLocks noGrp="1" noChangeArrowheads="1"/>
          </p:cNvSpPr>
          <p:nvPr>
            <p:ph type="title"/>
          </p:nvPr>
        </p:nvSpPr>
        <p:spPr>
          <a:noFill/>
        </p:spPr>
        <p:txBody>
          <a:bodyPr/>
          <a:lstStyle/>
          <a:p>
            <a:pPr eaLnBrk="1" hangingPunct="1"/>
            <a:r>
              <a:rPr lang="en-US" altLang="en-US" dirty="0">
                <a:solidFill>
                  <a:schemeClr val="tx1"/>
                </a:solidFill>
                <a:latin typeface="Calibri Light" panose="020F0302020204030204" pitchFamily="34" charset="0"/>
                <a:cs typeface="Calibri Light" panose="020F0302020204030204" pitchFamily="34" charset="0"/>
              </a:rPr>
              <a:t>Sex Trafficking</a:t>
            </a:r>
            <a:endParaRPr lang="en-US" altLang="en-US" sz="1600" dirty="0">
              <a:solidFill>
                <a:schemeClr val="tx1"/>
              </a:solidFill>
              <a:latin typeface="Calibri Light" panose="020F0302020204030204" pitchFamily="34" charset="0"/>
              <a:cs typeface="Calibri Light" panose="020F0302020204030204" pitchFamily="34" charset="0"/>
            </a:endParaRPr>
          </a:p>
        </p:txBody>
      </p:sp>
      <p:sp>
        <p:nvSpPr>
          <p:cNvPr id="14338" name="Rectangle 3"/>
          <p:cNvSpPr>
            <a:spLocks noGrp="1" noChangeArrowheads="1"/>
          </p:cNvSpPr>
          <p:nvPr>
            <p:ph idx="1"/>
          </p:nvPr>
        </p:nvSpPr>
        <p:spPr/>
        <p:txBody>
          <a:bodyPr>
            <a:normAutofit fontScale="92500" lnSpcReduction="10000"/>
          </a:bodyPr>
          <a:lstStyle/>
          <a:p>
            <a:pPr>
              <a:buFontTx/>
              <a:buNone/>
            </a:pPr>
            <a:endParaRPr lang="en-US" altLang="en-US" sz="2400" dirty="0">
              <a:solidFill>
                <a:srgbClr val="FF3395"/>
              </a:solidFill>
              <a:latin typeface="Century Gothic" panose="020B0502020202020204" pitchFamily="34" charset="0"/>
            </a:endParaRPr>
          </a:p>
          <a:p>
            <a:endParaRPr lang="en-US" altLang="en-US" sz="800" dirty="0">
              <a:solidFill>
                <a:schemeClr val="tx1"/>
              </a:solidFill>
              <a:latin typeface="Century Gothic" panose="020B0502020202020204" pitchFamily="34" charset="0"/>
            </a:endParaRPr>
          </a:p>
          <a:p>
            <a:pPr lvl="1">
              <a:buFont typeface="Arial" panose="020B0604020202020204" pitchFamily="34" charset="0"/>
              <a:buChar char="•"/>
            </a:pPr>
            <a:r>
              <a:rPr lang="en-US" altLang="en-US" sz="3200" dirty="0">
                <a:solidFill>
                  <a:schemeClr val="tx1"/>
                </a:solidFill>
                <a:latin typeface="Calibri Light" panose="020F0302020204030204" pitchFamily="34" charset="0"/>
                <a:cs typeface="Calibri Light" panose="020F0302020204030204" pitchFamily="34" charset="0"/>
              </a:rPr>
              <a:t>CSEC victims are victims of sex trafficking when there is </a:t>
            </a:r>
            <a:r>
              <a:rPr lang="en-US" altLang="en-US" sz="3200" b="1" dirty="0">
                <a:solidFill>
                  <a:schemeClr val="tx1"/>
                </a:solidFill>
                <a:latin typeface="Calibri Light" panose="020F0302020204030204" pitchFamily="34" charset="0"/>
                <a:cs typeface="Calibri Light" panose="020F0302020204030204" pitchFamily="34" charset="0"/>
              </a:rPr>
              <a:t>a third party exploiter who profits from the exploitation</a:t>
            </a:r>
          </a:p>
          <a:p>
            <a:pPr lvl="1">
              <a:buFont typeface="Arial" panose="020B0604020202020204" pitchFamily="34" charset="0"/>
              <a:buChar char="•"/>
            </a:pPr>
            <a:endParaRPr lang="en-US" altLang="en-US" sz="3200" dirty="0">
              <a:solidFill>
                <a:schemeClr val="tx1"/>
              </a:solidFill>
              <a:latin typeface="Calibri Light" panose="020F0302020204030204" pitchFamily="34" charset="0"/>
              <a:cs typeface="Calibri Light" panose="020F0302020204030204" pitchFamily="34" charset="0"/>
            </a:endParaRPr>
          </a:p>
          <a:p>
            <a:pPr lvl="1">
              <a:buFont typeface="Arial" panose="020B0604020202020204" pitchFamily="34" charset="0"/>
              <a:buChar char="•"/>
            </a:pPr>
            <a:r>
              <a:rPr lang="en-US" altLang="en-US" sz="3200" dirty="0">
                <a:solidFill>
                  <a:schemeClr val="tx1"/>
                </a:solidFill>
                <a:latin typeface="Calibri Light" panose="020F0302020204030204" pitchFamily="34" charset="0"/>
                <a:cs typeface="Calibri Light" panose="020F0302020204030204" pitchFamily="34" charset="0"/>
              </a:rPr>
              <a:t>Sex trafficking in which a commercial sex act is induced by force, fraud, </a:t>
            </a:r>
            <a:r>
              <a:rPr lang="en-US" altLang="en-US" sz="3200" b="1" dirty="0">
                <a:solidFill>
                  <a:schemeClr val="tx1"/>
                </a:solidFill>
                <a:latin typeface="Calibri Light" panose="020F0302020204030204" pitchFamily="34" charset="0"/>
                <a:cs typeface="Calibri Light" panose="020F0302020204030204" pitchFamily="34" charset="0"/>
              </a:rPr>
              <a:t>or coercion, </a:t>
            </a:r>
          </a:p>
          <a:p>
            <a:pPr marL="4572" lvl="1" indent="0">
              <a:buNone/>
            </a:pPr>
            <a:endParaRPr lang="en-US" altLang="en-US" sz="3200" b="1" dirty="0">
              <a:solidFill>
                <a:schemeClr val="tx1"/>
              </a:solidFill>
              <a:latin typeface="Calibri Light" panose="020F0302020204030204" pitchFamily="34" charset="0"/>
              <a:cs typeface="Calibri Light" panose="020F0302020204030204" pitchFamily="34" charset="0"/>
            </a:endParaRPr>
          </a:p>
          <a:p>
            <a:pPr lvl="1">
              <a:buFont typeface="Arial" panose="020B0604020202020204" pitchFamily="34" charset="0"/>
              <a:buChar char="•"/>
            </a:pPr>
            <a:r>
              <a:rPr lang="en-US" altLang="en-US" sz="3200" b="1" dirty="0">
                <a:solidFill>
                  <a:schemeClr val="tx1"/>
                </a:solidFill>
                <a:latin typeface="Calibri Light" panose="020F0302020204030204" pitchFamily="34" charset="0"/>
                <a:cs typeface="Calibri Light" panose="020F0302020204030204" pitchFamily="34" charset="0"/>
              </a:rPr>
              <a:t>or in which the person induced to perform such an act has not attained 18 years of age (or under 20 in Alaska) </a:t>
            </a:r>
          </a:p>
          <a:p>
            <a:pPr>
              <a:buFont typeface="Arial" panose="020B0604020202020204" pitchFamily="34" charset="0"/>
              <a:buChar char="•"/>
            </a:pPr>
            <a:endParaRPr lang="en-US" altLang="en-US" sz="24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1436809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Oval 5"/>
          <p:cNvSpPr>
            <a:spLocks noChangeArrowheads="1"/>
          </p:cNvSpPr>
          <p:nvPr/>
        </p:nvSpPr>
        <p:spPr bwMode="auto">
          <a:xfrm>
            <a:off x="2514600" y="1219200"/>
            <a:ext cx="6934200" cy="5410200"/>
          </a:xfrm>
          <a:prstGeom prst="ellipse">
            <a:avLst/>
          </a:prstGeom>
          <a:solidFill>
            <a:srgbClr val="C0C0C0">
              <a:alpha val="50195"/>
            </a:srgbClr>
          </a:solidFill>
          <a:ln w="9525">
            <a:solidFill>
              <a:schemeClr val="tx1"/>
            </a:solidFill>
            <a:round/>
            <a:headEnd/>
            <a:tailEnd/>
          </a:ln>
        </p:spPr>
        <p:txBody>
          <a:bodyPr wrap="none" anchor="ctr"/>
          <a:lstStyle>
            <a:lvl1pPr eaLnBrk="0" hangingPunct="0">
              <a:defRPr sz="1400">
                <a:solidFill>
                  <a:schemeClr val="tx1"/>
                </a:solidFill>
                <a:latin typeface="Century Gothic" panose="020B0502020202020204" pitchFamily="34" charset="0"/>
              </a:defRPr>
            </a:lvl1pPr>
            <a:lvl2pPr marL="742950" indent="-285750" eaLnBrk="0" hangingPunct="0">
              <a:defRPr sz="1400">
                <a:solidFill>
                  <a:schemeClr val="tx1"/>
                </a:solidFill>
                <a:latin typeface="Century Gothic" panose="020B0502020202020204" pitchFamily="34" charset="0"/>
              </a:defRPr>
            </a:lvl2pPr>
            <a:lvl3pPr marL="1143000" indent="-228600" eaLnBrk="0" hangingPunct="0">
              <a:defRPr sz="1400">
                <a:solidFill>
                  <a:schemeClr val="tx1"/>
                </a:solidFill>
                <a:latin typeface="Century Gothic" panose="020B0502020202020204" pitchFamily="34" charset="0"/>
              </a:defRPr>
            </a:lvl3pPr>
            <a:lvl4pPr marL="1600200" indent="-228600" eaLnBrk="0" hangingPunct="0">
              <a:defRPr sz="1400">
                <a:solidFill>
                  <a:schemeClr val="tx1"/>
                </a:solidFill>
                <a:latin typeface="Century Gothic" panose="020B0502020202020204" pitchFamily="34" charset="0"/>
              </a:defRPr>
            </a:lvl4pPr>
            <a:lvl5pPr marL="2057400" indent="-228600" eaLnBrk="0" hangingPunct="0">
              <a:defRPr sz="1400">
                <a:solidFill>
                  <a:schemeClr val="tx1"/>
                </a:solidFill>
                <a:latin typeface="Century Gothic" panose="020B0502020202020204" pitchFamily="34" charset="0"/>
              </a:defRPr>
            </a:lvl5pPr>
            <a:lvl6pPr marL="2514600" indent="-228600" eaLnBrk="0" fontAlgn="base" hangingPunct="0">
              <a:spcBef>
                <a:spcPct val="0"/>
              </a:spcBef>
              <a:spcAft>
                <a:spcPct val="0"/>
              </a:spcAft>
              <a:defRPr sz="1400">
                <a:solidFill>
                  <a:schemeClr val="tx1"/>
                </a:solidFill>
                <a:latin typeface="Century Gothic" panose="020B0502020202020204" pitchFamily="34" charset="0"/>
              </a:defRPr>
            </a:lvl6pPr>
            <a:lvl7pPr marL="2971800" indent="-228600" eaLnBrk="0" fontAlgn="base" hangingPunct="0">
              <a:spcBef>
                <a:spcPct val="0"/>
              </a:spcBef>
              <a:spcAft>
                <a:spcPct val="0"/>
              </a:spcAft>
              <a:defRPr sz="1400">
                <a:solidFill>
                  <a:schemeClr val="tx1"/>
                </a:solidFill>
                <a:latin typeface="Century Gothic" panose="020B0502020202020204" pitchFamily="34" charset="0"/>
              </a:defRPr>
            </a:lvl7pPr>
            <a:lvl8pPr marL="3429000" indent="-228600" eaLnBrk="0" fontAlgn="base" hangingPunct="0">
              <a:spcBef>
                <a:spcPct val="0"/>
              </a:spcBef>
              <a:spcAft>
                <a:spcPct val="0"/>
              </a:spcAft>
              <a:defRPr sz="1400">
                <a:solidFill>
                  <a:schemeClr val="tx1"/>
                </a:solidFill>
                <a:latin typeface="Century Gothic" panose="020B0502020202020204" pitchFamily="34" charset="0"/>
              </a:defRPr>
            </a:lvl8pPr>
            <a:lvl9pPr marL="3886200" indent="-228600" eaLnBrk="0" fontAlgn="base" hangingPunct="0">
              <a:spcBef>
                <a:spcPct val="0"/>
              </a:spcBef>
              <a:spcAft>
                <a:spcPct val="0"/>
              </a:spcAft>
              <a:defRPr sz="1400">
                <a:solidFill>
                  <a:schemeClr val="tx1"/>
                </a:solidFill>
                <a:latin typeface="Century Gothic" panose="020B0502020202020204" pitchFamily="34" charset="0"/>
              </a:defRPr>
            </a:lvl9pPr>
          </a:lstStyle>
          <a:p>
            <a:pPr eaLnBrk="1" hangingPunct="1"/>
            <a:endParaRPr lang="en-US" altLang="en-US"/>
          </a:p>
        </p:txBody>
      </p:sp>
      <p:sp>
        <p:nvSpPr>
          <p:cNvPr id="7171" name="Text Box 6"/>
          <p:cNvSpPr txBox="1">
            <a:spLocks noChangeArrowheads="1"/>
          </p:cNvSpPr>
          <p:nvPr/>
        </p:nvSpPr>
        <p:spPr bwMode="auto">
          <a:xfrm>
            <a:off x="4495800" y="1447800"/>
            <a:ext cx="281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Century Gothic" panose="020B0502020202020204" pitchFamily="34" charset="0"/>
              </a:defRPr>
            </a:lvl1pPr>
            <a:lvl2pPr marL="742950" indent="-285750" eaLnBrk="0" hangingPunct="0">
              <a:defRPr sz="1400">
                <a:solidFill>
                  <a:schemeClr val="tx1"/>
                </a:solidFill>
                <a:latin typeface="Century Gothic" panose="020B0502020202020204" pitchFamily="34" charset="0"/>
              </a:defRPr>
            </a:lvl2pPr>
            <a:lvl3pPr marL="1143000" indent="-228600" eaLnBrk="0" hangingPunct="0">
              <a:defRPr sz="1400">
                <a:solidFill>
                  <a:schemeClr val="tx1"/>
                </a:solidFill>
                <a:latin typeface="Century Gothic" panose="020B0502020202020204" pitchFamily="34" charset="0"/>
              </a:defRPr>
            </a:lvl3pPr>
            <a:lvl4pPr marL="1600200" indent="-228600" eaLnBrk="0" hangingPunct="0">
              <a:defRPr sz="1400">
                <a:solidFill>
                  <a:schemeClr val="tx1"/>
                </a:solidFill>
                <a:latin typeface="Century Gothic" panose="020B0502020202020204" pitchFamily="34" charset="0"/>
              </a:defRPr>
            </a:lvl4pPr>
            <a:lvl5pPr marL="2057400" indent="-228600" eaLnBrk="0" hangingPunct="0">
              <a:defRPr sz="1400">
                <a:solidFill>
                  <a:schemeClr val="tx1"/>
                </a:solidFill>
                <a:latin typeface="Century Gothic" panose="020B0502020202020204" pitchFamily="34" charset="0"/>
              </a:defRPr>
            </a:lvl5pPr>
            <a:lvl6pPr marL="2514600" indent="-228600" eaLnBrk="0" fontAlgn="base" hangingPunct="0">
              <a:spcBef>
                <a:spcPct val="0"/>
              </a:spcBef>
              <a:spcAft>
                <a:spcPct val="0"/>
              </a:spcAft>
              <a:defRPr sz="1400">
                <a:solidFill>
                  <a:schemeClr val="tx1"/>
                </a:solidFill>
                <a:latin typeface="Century Gothic" panose="020B0502020202020204" pitchFamily="34" charset="0"/>
              </a:defRPr>
            </a:lvl6pPr>
            <a:lvl7pPr marL="2971800" indent="-228600" eaLnBrk="0" fontAlgn="base" hangingPunct="0">
              <a:spcBef>
                <a:spcPct val="0"/>
              </a:spcBef>
              <a:spcAft>
                <a:spcPct val="0"/>
              </a:spcAft>
              <a:defRPr sz="1400">
                <a:solidFill>
                  <a:schemeClr val="tx1"/>
                </a:solidFill>
                <a:latin typeface="Century Gothic" panose="020B0502020202020204" pitchFamily="34" charset="0"/>
              </a:defRPr>
            </a:lvl7pPr>
            <a:lvl8pPr marL="3429000" indent="-228600" eaLnBrk="0" fontAlgn="base" hangingPunct="0">
              <a:spcBef>
                <a:spcPct val="0"/>
              </a:spcBef>
              <a:spcAft>
                <a:spcPct val="0"/>
              </a:spcAft>
              <a:defRPr sz="1400">
                <a:solidFill>
                  <a:schemeClr val="tx1"/>
                </a:solidFill>
                <a:latin typeface="Century Gothic" panose="020B0502020202020204" pitchFamily="34" charset="0"/>
              </a:defRPr>
            </a:lvl8pPr>
            <a:lvl9pPr marL="3886200" indent="-228600" eaLnBrk="0" fontAlgn="base" hangingPunct="0">
              <a:spcBef>
                <a:spcPct val="0"/>
              </a:spcBef>
              <a:spcAft>
                <a:spcPct val="0"/>
              </a:spcAft>
              <a:defRPr sz="1400">
                <a:solidFill>
                  <a:schemeClr val="tx1"/>
                </a:solidFill>
                <a:latin typeface="Century Gothic" panose="020B0502020202020204" pitchFamily="34" charset="0"/>
              </a:defRPr>
            </a:lvl9pPr>
          </a:lstStyle>
          <a:p>
            <a:pPr algn="ctr" eaLnBrk="1" hangingPunct="1">
              <a:spcBef>
                <a:spcPct val="50000"/>
              </a:spcBef>
            </a:pPr>
            <a:r>
              <a:rPr lang="en-US" altLang="en-US" sz="1600"/>
              <a:t>Child Sexual Abuse</a:t>
            </a:r>
          </a:p>
        </p:txBody>
      </p:sp>
      <p:sp>
        <p:nvSpPr>
          <p:cNvPr id="7172" name="Oval 7"/>
          <p:cNvSpPr>
            <a:spLocks noChangeArrowheads="1"/>
          </p:cNvSpPr>
          <p:nvPr/>
        </p:nvSpPr>
        <p:spPr bwMode="auto">
          <a:xfrm>
            <a:off x="3200400" y="1905000"/>
            <a:ext cx="5562600" cy="4343400"/>
          </a:xfrm>
          <a:prstGeom prst="ellipse">
            <a:avLst/>
          </a:prstGeom>
          <a:solidFill>
            <a:srgbClr val="969696"/>
          </a:solidFill>
          <a:ln w="9525">
            <a:solidFill>
              <a:schemeClr val="tx1"/>
            </a:solidFill>
            <a:round/>
            <a:headEnd/>
            <a:tailEnd/>
          </a:ln>
        </p:spPr>
        <p:txBody>
          <a:bodyPr wrap="none" anchor="ctr"/>
          <a:lstStyle>
            <a:lvl1pPr eaLnBrk="0" hangingPunct="0">
              <a:defRPr sz="1400">
                <a:solidFill>
                  <a:schemeClr val="tx1"/>
                </a:solidFill>
                <a:latin typeface="Century Gothic" panose="020B0502020202020204" pitchFamily="34" charset="0"/>
              </a:defRPr>
            </a:lvl1pPr>
            <a:lvl2pPr marL="742950" indent="-285750" eaLnBrk="0" hangingPunct="0">
              <a:defRPr sz="1400">
                <a:solidFill>
                  <a:schemeClr val="tx1"/>
                </a:solidFill>
                <a:latin typeface="Century Gothic" panose="020B0502020202020204" pitchFamily="34" charset="0"/>
              </a:defRPr>
            </a:lvl2pPr>
            <a:lvl3pPr marL="1143000" indent="-228600" eaLnBrk="0" hangingPunct="0">
              <a:defRPr sz="1400">
                <a:solidFill>
                  <a:schemeClr val="tx1"/>
                </a:solidFill>
                <a:latin typeface="Century Gothic" panose="020B0502020202020204" pitchFamily="34" charset="0"/>
              </a:defRPr>
            </a:lvl3pPr>
            <a:lvl4pPr marL="1600200" indent="-228600" eaLnBrk="0" hangingPunct="0">
              <a:defRPr sz="1400">
                <a:solidFill>
                  <a:schemeClr val="tx1"/>
                </a:solidFill>
                <a:latin typeface="Century Gothic" panose="020B0502020202020204" pitchFamily="34" charset="0"/>
              </a:defRPr>
            </a:lvl4pPr>
            <a:lvl5pPr marL="2057400" indent="-228600" eaLnBrk="0" hangingPunct="0">
              <a:defRPr sz="1400">
                <a:solidFill>
                  <a:schemeClr val="tx1"/>
                </a:solidFill>
                <a:latin typeface="Century Gothic" panose="020B0502020202020204" pitchFamily="34" charset="0"/>
              </a:defRPr>
            </a:lvl5pPr>
            <a:lvl6pPr marL="2514600" indent="-228600" eaLnBrk="0" fontAlgn="base" hangingPunct="0">
              <a:spcBef>
                <a:spcPct val="0"/>
              </a:spcBef>
              <a:spcAft>
                <a:spcPct val="0"/>
              </a:spcAft>
              <a:defRPr sz="1400">
                <a:solidFill>
                  <a:schemeClr val="tx1"/>
                </a:solidFill>
                <a:latin typeface="Century Gothic" panose="020B0502020202020204" pitchFamily="34" charset="0"/>
              </a:defRPr>
            </a:lvl6pPr>
            <a:lvl7pPr marL="2971800" indent="-228600" eaLnBrk="0" fontAlgn="base" hangingPunct="0">
              <a:spcBef>
                <a:spcPct val="0"/>
              </a:spcBef>
              <a:spcAft>
                <a:spcPct val="0"/>
              </a:spcAft>
              <a:defRPr sz="1400">
                <a:solidFill>
                  <a:schemeClr val="tx1"/>
                </a:solidFill>
                <a:latin typeface="Century Gothic" panose="020B0502020202020204" pitchFamily="34" charset="0"/>
              </a:defRPr>
            </a:lvl7pPr>
            <a:lvl8pPr marL="3429000" indent="-228600" eaLnBrk="0" fontAlgn="base" hangingPunct="0">
              <a:spcBef>
                <a:spcPct val="0"/>
              </a:spcBef>
              <a:spcAft>
                <a:spcPct val="0"/>
              </a:spcAft>
              <a:defRPr sz="1400">
                <a:solidFill>
                  <a:schemeClr val="tx1"/>
                </a:solidFill>
                <a:latin typeface="Century Gothic" panose="020B0502020202020204" pitchFamily="34" charset="0"/>
              </a:defRPr>
            </a:lvl8pPr>
            <a:lvl9pPr marL="3886200" indent="-228600" eaLnBrk="0" fontAlgn="base" hangingPunct="0">
              <a:spcBef>
                <a:spcPct val="0"/>
              </a:spcBef>
              <a:spcAft>
                <a:spcPct val="0"/>
              </a:spcAft>
              <a:defRPr sz="1400">
                <a:solidFill>
                  <a:schemeClr val="tx1"/>
                </a:solidFill>
                <a:latin typeface="Century Gothic" panose="020B0502020202020204" pitchFamily="34" charset="0"/>
              </a:defRPr>
            </a:lvl9pPr>
          </a:lstStyle>
          <a:p>
            <a:pPr eaLnBrk="1" hangingPunct="1"/>
            <a:endParaRPr lang="en-US" altLang="en-US"/>
          </a:p>
        </p:txBody>
      </p:sp>
      <p:sp>
        <p:nvSpPr>
          <p:cNvPr id="7173" name="Text Box 8"/>
          <p:cNvSpPr txBox="1">
            <a:spLocks noChangeArrowheads="1"/>
          </p:cNvSpPr>
          <p:nvPr/>
        </p:nvSpPr>
        <p:spPr bwMode="auto">
          <a:xfrm>
            <a:off x="4419600" y="2362203"/>
            <a:ext cx="3200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Century Gothic" panose="020B0502020202020204" pitchFamily="34" charset="0"/>
              </a:defRPr>
            </a:lvl1pPr>
            <a:lvl2pPr marL="742950" indent="-285750" eaLnBrk="0" hangingPunct="0">
              <a:defRPr sz="1400">
                <a:solidFill>
                  <a:schemeClr val="tx1"/>
                </a:solidFill>
                <a:latin typeface="Century Gothic" panose="020B0502020202020204" pitchFamily="34" charset="0"/>
              </a:defRPr>
            </a:lvl2pPr>
            <a:lvl3pPr marL="1143000" indent="-228600" eaLnBrk="0" hangingPunct="0">
              <a:defRPr sz="1400">
                <a:solidFill>
                  <a:schemeClr val="tx1"/>
                </a:solidFill>
                <a:latin typeface="Century Gothic" panose="020B0502020202020204" pitchFamily="34" charset="0"/>
              </a:defRPr>
            </a:lvl3pPr>
            <a:lvl4pPr marL="1600200" indent="-228600" eaLnBrk="0" hangingPunct="0">
              <a:defRPr sz="1400">
                <a:solidFill>
                  <a:schemeClr val="tx1"/>
                </a:solidFill>
                <a:latin typeface="Century Gothic" panose="020B0502020202020204" pitchFamily="34" charset="0"/>
              </a:defRPr>
            </a:lvl4pPr>
            <a:lvl5pPr marL="2057400" indent="-228600" eaLnBrk="0" hangingPunct="0">
              <a:defRPr sz="1400">
                <a:solidFill>
                  <a:schemeClr val="tx1"/>
                </a:solidFill>
                <a:latin typeface="Century Gothic" panose="020B0502020202020204" pitchFamily="34" charset="0"/>
              </a:defRPr>
            </a:lvl5pPr>
            <a:lvl6pPr marL="2514600" indent="-228600" eaLnBrk="0" fontAlgn="base" hangingPunct="0">
              <a:spcBef>
                <a:spcPct val="0"/>
              </a:spcBef>
              <a:spcAft>
                <a:spcPct val="0"/>
              </a:spcAft>
              <a:defRPr sz="1400">
                <a:solidFill>
                  <a:schemeClr val="tx1"/>
                </a:solidFill>
                <a:latin typeface="Century Gothic" panose="020B0502020202020204" pitchFamily="34" charset="0"/>
              </a:defRPr>
            </a:lvl6pPr>
            <a:lvl7pPr marL="2971800" indent="-228600" eaLnBrk="0" fontAlgn="base" hangingPunct="0">
              <a:spcBef>
                <a:spcPct val="0"/>
              </a:spcBef>
              <a:spcAft>
                <a:spcPct val="0"/>
              </a:spcAft>
              <a:defRPr sz="1400">
                <a:solidFill>
                  <a:schemeClr val="tx1"/>
                </a:solidFill>
                <a:latin typeface="Century Gothic" panose="020B0502020202020204" pitchFamily="34" charset="0"/>
              </a:defRPr>
            </a:lvl7pPr>
            <a:lvl8pPr marL="3429000" indent="-228600" eaLnBrk="0" fontAlgn="base" hangingPunct="0">
              <a:spcBef>
                <a:spcPct val="0"/>
              </a:spcBef>
              <a:spcAft>
                <a:spcPct val="0"/>
              </a:spcAft>
              <a:defRPr sz="1400">
                <a:solidFill>
                  <a:schemeClr val="tx1"/>
                </a:solidFill>
                <a:latin typeface="Century Gothic" panose="020B0502020202020204" pitchFamily="34" charset="0"/>
              </a:defRPr>
            </a:lvl8pPr>
            <a:lvl9pPr marL="3886200" indent="-228600" eaLnBrk="0" fontAlgn="base" hangingPunct="0">
              <a:spcBef>
                <a:spcPct val="0"/>
              </a:spcBef>
              <a:spcAft>
                <a:spcPct val="0"/>
              </a:spcAft>
              <a:defRPr sz="1400">
                <a:solidFill>
                  <a:schemeClr val="tx1"/>
                </a:solidFill>
                <a:latin typeface="Century Gothic" panose="020B0502020202020204" pitchFamily="34" charset="0"/>
              </a:defRPr>
            </a:lvl9pPr>
          </a:lstStyle>
          <a:p>
            <a:pPr algn="ctr" eaLnBrk="1" hangingPunct="1">
              <a:spcBef>
                <a:spcPct val="50000"/>
              </a:spcBef>
            </a:pPr>
            <a:r>
              <a:rPr lang="en-US" altLang="en-US" sz="1600"/>
              <a:t>Sexual Exploitation of Children</a:t>
            </a:r>
          </a:p>
        </p:txBody>
      </p:sp>
      <p:sp>
        <p:nvSpPr>
          <p:cNvPr id="7174" name="Oval 9"/>
          <p:cNvSpPr>
            <a:spLocks noChangeArrowheads="1"/>
          </p:cNvSpPr>
          <p:nvPr/>
        </p:nvSpPr>
        <p:spPr bwMode="auto">
          <a:xfrm>
            <a:off x="3962400" y="2819400"/>
            <a:ext cx="4038600" cy="2895600"/>
          </a:xfrm>
          <a:prstGeom prst="ellipse">
            <a:avLst/>
          </a:prstGeom>
          <a:solidFill>
            <a:srgbClr val="FF3395"/>
          </a:solidFill>
          <a:ln w="9525">
            <a:solidFill>
              <a:schemeClr val="tx1"/>
            </a:solidFill>
            <a:round/>
            <a:headEnd/>
            <a:tailEnd/>
          </a:ln>
        </p:spPr>
        <p:txBody>
          <a:bodyPr wrap="none" anchor="ctr"/>
          <a:lstStyle>
            <a:lvl1pPr eaLnBrk="0" hangingPunct="0">
              <a:defRPr sz="1400">
                <a:solidFill>
                  <a:schemeClr val="tx1"/>
                </a:solidFill>
                <a:latin typeface="Century Gothic" panose="020B0502020202020204" pitchFamily="34" charset="0"/>
              </a:defRPr>
            </a:lvl1pPr>
            <a:lvl2pPr marL="742950" indent="-285750" eaLnBrk="0" hangingPunct="0">
              <a:defRPr sz="1400">
                <a:solidFill>
                  <a:schemeClr val="tx1"/>
                </a:solidFill>
                <a:latin typeface="Century Gothic" panose="020B0502020202020204" pitchFamily="34" charset="0"/>
              </a:defRPr>
            </a:lvl2pPr>
            <a:lvl3pPr marL="1143000" indent="-228600" eaLnBrk="0" hangingPunct="0">
              <a:defRPr sz="1400">
                <a:solidFill>
                  <a:schemeClr val="tx1"/>
                </a:solidFill>
                <a:latin typeface="Century Gothic" panose="020B0502020202020204" pitchFamily="34" charset="0"/>
              </a:defRPr>
            </a:lvl3pPr>
            <a:lvl4pPr marL="1600200" indent="-228600" eaLnBrk="0" hangingPunct="0">
              <a:defRPr sz="1400">
                <a:solidFill>
                  <a:schemeClr val="tx1"/>
                </a:solidFill>
                <a:latin typeface="Century Gothic" panose="020B0502020202020204" pitchFamily="34" charset="0"/>
              </a:defRPr>
            </a:lvl4pPr>
            <a:lvl5pPr marL="2057400" indent="-228600" eaLnBrk="0" hangingPunct="0">
              <a:defRPr sz="1400">
                <a:solidFill>
                  <a:schemeClr val="tx1"/>
                </a:solidFill>
                <a:latin typeface="Century Gothic" panose="020B0502020202020204" pitchFamily="34" charset="0"/>
              </a:defRPr>
            </a:lvl5pPr>
            <a:lvl6pPr marL="2514600" indent="-228600" eaLnBrk="0" fontAlgn="base" hangingPunct="0">
              <a:spcBef>
                <a:spcPct val="0"/>
              </a:spcBef>
              <a:spcAft>
                <a:spcPct val="0"/>
              </a:spcAft>
              <a:defRPr sz="1400">
                <a:solidFill>
                  <a:schemeClr val="tx1"/>
                </a:solidFill>
                <a:latin typeface="Century Gothic" panose="020B0502020202020204" pitchFamily="34" charset="0"/>
              </a:defRPr>
            </a:lvl6pPr>
            <a:lvl7pPr marL="2971800" indent="-228600" eaLnBrk="0" fontAlgn="base" hangingPunct="0">
              <a:spcBef>
                <a:spcPct val="0"/>
              </a:spcBef>
              <a:spcAft>
                <a:spcPct val="0"/>
              </a:spcAft>
              <a:defRPr sz="1400">
                <a:solidFill>
                  <a:schemeClr val="tx1"/>
                </a:solidFill>
                <a:latin typeface="Century Gothic" panose="020B0502020202020204" pitchFamily="34" charset="0"/>
              </a:defRPr>
            </a:lvl7pPr>
            <a:lvl8pPr marL="3429000" indent="-228600" eaLnBrk="0" fontAlgn="base" hangingPunct="0">
              <a:spcBef>
                <a:spcPct val="0"/>
              </a:spcBef>
              <a:spcAft>
                <a:spcPct val="0"/>
              </a:spcAft>
              <a:defRPr sz="1400">
                <a:solidFill>
                  <a:schemeClr val="tx1"/>
                </a:solidFill>
                <a:latin typeface="Century Gothic" panose="020B0502020202020204" pitchFamily="34" charset="0"/>
              </a:defRPr>
            </a:lvl8pPr>
            <a:lvl9pPr marL="3886200" indent="-228600" eaLnBrk="0" fontAlgn="base" hangingPunct="0">
              <a:spcBef>
                <a:spcPct val="0"/>
              </a:spcBef>
              <a:spcAft>
                <a:spcPct val="0"/>
              </a:spcAft>
              <a:defRPr sz="1400">
                <a:solidFill>
                  <a:schemeClr val="tx1"/>
                </a:solidFill>
                <a:latin typeface="Century Gothic" panose="020B0502020202020204" pitchFamily="34" charset="0"/>
              </a:defRPr>
            </a:lvl9pPr>
          </a:lstStyle>
          <a:p>
            <a:pPr algn="ctr" eaLnBrk="1" hangingPunct="1"/>
            <a:endParaRPr lang="en-US" altLang="en-US"/>
          </a:p>
        </p:txBody>
      </p:sp>
      <p:sp>
        <p:nvSpPr>
          <p:cNvPr id="7175" name="Text Box 11"/>
          <p:cNvSpPr txBox="1">
            <a:spLocks noChangeArrowheads="1"/>
          </p:cNvSpPr>
          <p:nvPr/>
        </p:nvSpPr>
        <p:spPr bwMode="auto">
          <a:xfrm>
            <a:off x="4572000" y="3048004"/>
            <a:ext cx="2667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Century Gothic" panose="020B0502020202020204" pitchFamily="34" charset="0"/>
              </a:defRPr>
            </a:lvl1pPr>
            <a:lvl2pPr marL="742950" indent="-285750" eaLnBrk="0" hangingPunct="0">
              <a:defRPr sz="1400">
                <a:solidFill>
                  <a:schemeClr val="tx1"/>
                </a:solidFill>
                <a:latin typeface="Century Gothic" panose="020B0502020202020204" pitchFamily="34" charset="0"/>
              </a:defRPr>
            </a:lvl2pPr>
            <a:lvl3pPr marL="1143000" indent="-228600" eaLnBrk="0" hangingPunct="0">
              <a:defRPr sz="1400">
                <a:solidFill>
                  <a:schemeClr val="tx1"/>
                </a:solidFill>
                <a:latin typeface="Century Gothic" panose="020B0502020202020204" pitchFamily="34" charset="0"/>
              </a:defRPr>
            </a:lvl3pPr>
            <a:lvl4pPr marL="1600200" indent="-228600" eaLnBrk="0" hangingPunct="0">
              <a:defRPr sz="1400">
                <a:solidFill>
                  <a:schemeClr val="tx1"/>
                </a:solidFill>
                <a:latin typeface="Century Gothic" panose="020B0502020202020204" pitchFamily="34" charset="0"/>
              </a:defRPr>
            </a:lvl4pPr>
            <a:lvl5pPr marL="2057400" indent="-228600" eaLnBrk="0" hangingPunct="0">
              <a:defRPr sz="1400">
                <a:solidFill>
                  <a:schemeClr val="tx1"/>
                </a:solidFill>
                <a:latin typeface="Century Gothic" panose="020B0502020202020204" pitchFamily="34" charset="0"/>
              </a:defRPr>
            </a:lvl5pPr>
            <a:lvl6pPr marL="2514600" indent="-228600" eaLnBrk="0" fontAlgn="base" hangingPunct="0">
              <a:spcBef>
                <a:spcPct val="0"/>
              </a:spcBef>
              <a:spcAft>
                <a:spcPct val="0"/>
              </a:spcAft>
              <a:defRPr sz="1400">
                <a:solidFill>
                  <a:schemeClr val="tx1"/>
                </a:solidFill>
                <a:latin typeface="Century Gothic" panose="020B0502020202020204" pitchFamily="34" charset="0"/>
              </a:defRPr>
            </a:lvl6pPr>
            <a:lvl7pPr marL="2971800" indent="-228600" eaLnBrk="0" fontAlgn="base" hangingPunct="0">
              <a:spcBef>
                <a:spcPct val="0"/>
              </a:spcBef>
              <a:spcAft>
                <a:spcPct val="0"/>
              </a:spcAft>
              <a:defRPr sz="1400">
                <a:solidFill>
                  <a:schemeClr val="tx1"/>
                </a:solidFill>
                <a:latin typeface="Century Gothic" panose="020B0502020202020204" pitchFamily="34" charset="0"/>
              </a:defRPr>
            </a:lvl7pPr>
            <a:lvl8pPr marL="3429000" indent="-228600" eaLnBrk="0" fontAlgn="base" hangingPunct="0">
              <a:spcBef>
                <a:spcPct val="0"/>
              </a:spcBef>
              <a:spcAft>
                <a:spcPct val="0"/>
              </a:spcAft>
              <a:defRPr sz="1400">
                <a:solidFill>
                  <a:schemeClr val="tx1"/>
                </a:solidFill>
                <a:latin typeface="Century Gothic" panose="020B0502020202020204" pitchFamily="34" charset="0"/>
              </a:defRPr>
            </a:lvl8pPr>
            <a:lvl9pPr marL="3886200" indent="-228600" eaLnBrk="0" fontAlgn="base" hangingPunct="0">
              <a:spcBef>
                <a:spcPct val="0"/>
              </a:spcBef>
              <a:spcAft>
                <a:spcPct val="0"/>
              </a:spcAft>
              <a:defRPr sz="1400">
                <a:solidFill>
                  <a:schemeClr val="tx1"/>
                </a:solidFill>
                <a:latin typeface="Century Gothic" panose="020B0502020202020204" pitchFamily="34" charset="0"/>
              </a:defRPr>
            </a:lvl9pPr>
          </a:lstStyle>
          <a:p>
            <a:pPr algn="ctr" eaLnBrk="1" hangingPunct="1">
              <a:spcBef>
                <a:spcPct val="50000"/>
              </a:spcBef>
            </a:pPr>
            <a:r>
              <a:rPr lang="en-US" altLang="en-US" sz="1600" dirty="0"/>
              <a:t>Commercial Sexual Exploitation of Children</a:t>
            </a:r>
          </a:p>
        </p:txBody>
      </p:sp>
      <p:sp>
        <p:nvSpPr>
          <p:cNvPr id="7176" name="Oval 12"/>
          <p:cNvSpPr>
            <a:spLocks noChangeArrowheads="1"/>
          </p:cNvSpPr>
          <p:nvPr/>
        </p:nvSpPr>
        <p:spPr bwMode="auto">
          <a:xfrm>
            <a:off x="4800600" y="3733800"/>
            <a:ext cx="2286000" cy="1447800"/>
          </a:xfrm>
          <a:prstGeom prst="ellipse">
            <a:avLst/>
          </a:prstGeom>
          <a:solidFill>
            <a:schemeClr val="tx1">
              <a:lumMod val="95000"/>
            </a:schemeClr>
          </a:solidFill>
          <a:ln w="9525">
            <a:solidFill>
              <a:schemeClr val="tx1"/>
            </a:solidFill>
            <a:round/>
            <a:headEnd/>
            <a:tailEnd/>
          </a:ln>
        </p:spPr>
        <p:txBody>
          <a:bodyPr wrap="none" anchor="ctr"/>
          <a:lstStyle>
            <a:lvl1pPr eaLnBrk="0" hangingPunct="0">
              <a:defRPr sz="1400">
                <a:solidFill>
                  <a:schemeClr val="tx1"/>
                </a:solidFill>
                <a:latin typeface="Century Gothic" panose="020B0502020202020204" pitchFamily="34" charset="0"/>
              </a:defRPr>
            </a:lvl1pPr>
            <a:lvl2pPr marL="742950" indent="-285750" eaLnBrk="0" hangingPunct="0">
              <a:defRPr sz="1400">
                <a:solidFill>
                  <a:schemeClr val="tx1"/>
                </a:solidFill>
                <a:latin typeface="Century Gothic" panose="020B0502020202020204" pitchFamily="34" charset="0"/>
              </a:defRPr>
            </a:lvl2pPr>
            <a:lvl3pPr marL="1143000" indent="-228600" eaLnBrk="0" hangingPunct="0">
              <a:defRPr sz="1400">
                <a:solidFill>
                  <a:schemeClr val="tx1"/>
                </a:solidFill>
                <a:latin typeface="Century Gothic" panose="020B0502020202020204" pitchFamily="34" charset="0"/>
              </a:defRPr>
            </a:lvl3pPr>
            <a:lvl4pPr marL="1600200" indent="-228600" eaLnBrk="0" hangingPunct="0">
              <a:defRPr sz="1400">
                <a:solidFill>
                  <a:schemeClr val="tx1"/>
                </a:solidFill>
                <a:latin typeface="Century Gothic" panose="020B0502020202020204" pitchFamily="34" charset="0"/>
              </a:defRPr>
            </a:lvl4pPr>
            <a:lvl5pPr marL="2057400" indent="-228600" eaLnBrk="0" hangingPunct="0">
              <a:defRPr sz="1400">
                <a:solidFill>
                  <a:schemeClr val="tx1"/>
                </a:solidFill>
                <a:latin typeface="Century Gothic" panose="020B0502020202020204" pitchFamily="34" charset="0"/>
              </a:defRPr>
            </a:lvl5pPr>
            <a:lvl6pPr marL="2514600" indent="-228600" eaLnBrk="0" fontAlgn="base" hangingPunct="0">
              <a:spcBef>
                <a:spcPct val="0"/>
              </a:spcBef>
              <a:spcAft>
                <a:spcPct val="0"/>
              </a:spcAft>
              <a:defRPr sz="1400">
                <a:solidFill>
                  <a:schemeClr val="tx1"/>
                </a:solidFill>
                <a:latin typeface="Century Gothic" panose="020B0502020202020204" pitchFamily="34" charset="0"/>
              </a:defRPr>
            </a:lvl6pPr>
            <a:lvl7pPr marL="2971800" indent="-228600" eaLnBrk="0" fontAlgn="base" hangingPunct="0">
              <a:spcBef>
                <a:spcPct val="0"/>
              </a:spcBef>
              <a:spcAft>
                <a:spcPct val="0"/>
              </a:spcAft>
              <a:defRPr sz="1400">
                <a:solidFill>
                  <a:schemeClr val="tx1"/>
                </a:solidFill>
                <a:latin typeface="Century Gothic" panose="020B0502020202020204" pitchFamily="34" charset="0"/>
              </a:defRPr>
            </a:lvl7pPr>
            <a:lvl8pPr marL="3429000" indent="-228600" eaLnBrk="0" fontAlgn="base" hangingPunct="0">
              <a:spcBef>
                <a:spcPct val="0"/>
              </a:spcBef>
              <a:spcAft>
                <a:spcPct val="0"/>
              </a:spcAft>
              <a:defRPr sz="1400">
                <a:solidFill>
                  <a:schemeClr val="tx1"/>
                </a:solidFill>
                <a:latin typeface="Century Gothic" panose="020B0502020202020204" pitchFamily="34" charset="0"/>
              </a:defRPr>
            </a:lvl8pPr>
            <a:lvl9pPr marL="3886200" indent="-228600" eaLnBrk="0" fontAlgn="base" hangingPunct="0">
              <a:spcBef>
                <a:spcPct val="0"/>
              </a:spcBef>
              <a:spcAft>
                <a:spcPct val="0"/>
              </a:spcAft>
              <a:defRPr sz="1400">
                <a:solidFill>
                  <a:schemeClr val="tx1"/>
                </a:solidFill>
                <a:latin typeface="Century Gothic" panose="020B0502020202020204" pitchFamily="34" charset="0"/>
              </a:defRPr>
            </a:lvl9pPr>
          </a:lstStyle>
          <a:p>
            <a:pPr eaLnBrk="1" hangingPunct="1"/>
            <a:endParaRPr lang="en-US" altLang="en-US"/>
          </a:p>
        </p:txBody>
      </p:sp>
      <p:sp>
        <p:nvSpPr>
          <p:cNvPr id="7177" name="Text Box 13"/>
          <p:cNvSpPr txBox="1">
            <a:spLocks noChangeArrowheads="1"/>
          </p:cNvSpPr>
          <p:nvPr/>
        </p:nvSpPr>
        <p:spPr bwMode="auto">
          <a:xfrm>
            <a:off x="5143500" y="4165317"/>
            <a:ext cx="1600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Century Gothic" panose="020B0502020202020204" pitchFamily="34" charset="0"/>
              </a:defRPr>
            </a:lvl1pPr>
            <a:lvl2pPr marL="742950" indent="-285750" eaLnBrk="0" hangingPunct="0">
              <a:defRPr sz="1400">
                <a:solidFill>
                  <a:schemeClr val="tx1"/>
                </a:solidFill>
                <a:latin typeface="Century Gothic" panose="020B0502020202020204" pitchFamily="34" charset="0"/>
              </a:defRPr>
            </a:lvl2pPr>
            <a:lvl3pPr marL="1143000" indent="-228600" eaLnBrk="0" hangingPunct="0">
              <a:defRPr sz="1400">
                <a:solidFill>
                  <a:schemeClr val="tx1"/>
                </a:solidFill>
                <a:latin typeface="Century Gothic" panose="020B0502020202020204" pitchFamily="34" charset="0"/>
              </a:defRPr>
            </a:lvl3pPr>
            <a:lvl4pPr marL="1600200" indent="-228600" eaLnBrk="0" hangingPunct="0">
              <a:defRPr sz="1400">
                <a:solidFill>
                  <a:schemeClr val="tx1"/>
                </a:solidFill>
                <a:latin typeface="Century Gothic" panose="020B0502020202020204" pitchFamily="34" charset="0"/>
              </a:defRPr>
            </a:lvl4pPr>
            <a:lvl5pPr marL="2057400" indent="-228600" eaLnBrk="0" hangingPunct="0">
              <a:defRPr sz="1400">
                <a:solidFill>
                  <a:schemeClr val="tx1"/>
                </a:solidFill>
                <a:latin typeface="Century Gothic" panose="020B0502020202020204" pitchFamily="34" charset="0"/>
              </a:defRPr>
            </a:lvl5pPr>
            <a:lvl6pPr marL="2514600" indent="-228600" eaLnBrk="0" fontAlgn="base" hangingPunct="0">
              <a:spcBef>
                <a:spcPct val="0"/>
              </a:spcBef>
              <a:spcAft>
                <a:spcPct val="0"/>
              </a:spcAft>
              <a:defRPr sz="1400">
                <a:solidFill>
                  <a:schemeClr val="tx1"/>
                </a:solidFill>
                <a:latin typeface="Century Gothic" panose="020B0502020202020204" pitchFamily="34" charset="0"/>
              </a:defRPr>
            </a:lvl6pPr>
            <a:lvl7pPr marL="2971800" indent="-228600" eaLnBrk="0" fontAlgn="base" hangingPunct="0">
              <a:spcBef>
                <a:spcPct val="0"/>
              </a:spcBef>
              <a:spcAft>
                <a:spcPct val="0"/>
              </a:spcAft>
              <a:defRPr sz="1400">
                <a:solidFill>
                  <a:schemeClr val="tx1"/>
                </a:solidFill>
                <a:latin typeface="Century Gothic" panose="020B0502020202020204" pitchFamily="34" charset="0"/>
              </a:defRPr>
            </a:lvl7pPr>
            <a:lvl8pPr marL="3429000" indent="-228600" eaLnBrk="0" fontAlgn="base" hangingPunct="0">
              <a:spcBef>
                <a:spcPct val="0"/>
              </a:spcBef>
              <a:spcAft>
                <a:spcPct val="0"/>
              </a:spcAft>
              <a:defRPr sz="1400">
                <a:solidFill>
                  <a:schemeClr val="tx1"/>
                </a:solidFill>
                <a:latin typeface="Century Gothic" panose="020B0502020202020204" pitchFamily="34" charset="0"/>
              </a:defRPr>
            </a:lvl8pPr>
            <a:lvl9pPr marL="3886200" indent="-228600" eaLnBrk="0" fontAlgn="base" hangingPunct="0">
              <a:spcBef>
                <a:spcPct val="0"/>
              </a:spcBef>
              <a:spcAft>
                <a:spcPct val="0"/>
              </a:spcAft>
              <a:defRPr sz="1400">
                <a:solidFill>
                  <a:schemeClr val="tx1"/>
                </a:solidFill>
                <a:latin typeface="Century Gothic" panose="020B0502020202020204" pitchFamily="34" charset="0"/>
              </a:defRPr>
            </a:lvl9pPr>
          </a:lstStyle>
          <a:p>
            <a:pPr algn="ctr" eaLnBrk="1" hangingPunct="1">
              <a:spcBef>
                <a:spcPct val="50000"/>
              </a:spcBef>
            </a:pPr>
            <a:r>
              <a:rPr lang="en-US" altLang="en-US" sz="1600" dirty="0">
                <a:solidFill>
                  <a:schemeClr val="bg1"/>
                </a:solidFill>
              </a:rPr>
              <a:t> Sex Trafficking of Minors</a:t>
            </a:r>
          </a:p>
        </p:txBody>
      </p:sp>
      <p:pic>
        <p:nvPicPr>
          <p:cNvPr id="19472" name="Picture 16" descr="MM900395697[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81803" y="4267200"/>
            <a:ext cx="5715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3" name="Picture 17" descr="MM900395697[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239003" y="3505200"/>
            <a:ext cx="5715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4" name="Text Box 18"/>
          <p:cNvSpPr txBox="1">
            <a:spLocks noChangeArrowheads="1"/>
          </p:cNvSpPr>
          <p:nvPr/>
        </p:nvSpPr>
        <p:spPr bwMode="auto">
          <a:xfrm>
            <a:off x="7848600" y="3581402"/>
            <a:ext cx="2362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Century Gothic" panose="020B0502020202020204" pitchFamily="34" charset="0"/>
              </a:defRPr>
            </a:lvl1pPr>
            <a:lvl2pPr marL="742950" indent="-285750" eaLnBrk="0" hangingPunct="0">
              <a:defRPr sz="1400">
                <a:solidFill>
                  <a:schemeClr val="tx1"/>
                </a:solidFill>
                <a:latin typeface="Century Gothic" panose="020B0502020202020204" pitchFamily="34" charset="0"/>
              </a:defRPr>
            </a:lvl2pPr>
            <a:lvl3pPr marL="1143000" indent="-228600" eaLnBrk="0" hangingPunct="0">
              <a:defRPr sz="1400">
                <a:solidFill>
                  <a:schemeClr val="tx1"/>
                </a:solidFill>
                <a:latin typeface="Century Gothic" panose="020B0502020202020204" pitchFamily="34" charset="0"/>
              </a:defRPr>
            </a:lvl3pPr>
            <a:lvl4pPr marL="1600200" indent="-228600" eaLnBrk="0" hangingPunct="0">
              <a:defRPr sz="1400">
                <a:solidFill>
                  <a:schemeClr val="tx1"/>
                </a:solidFill>
                <a:latin typeface="Century Gothic" panose="020B0502020202020204" pitchFamily="34" charset="0"/>
              </a:defRPr>
            </a:lvl4pPr>
            <a:lvl5pPr marL="2057400" indent="-228600" eaLnBrk="0" hangingPunct="0">
              <a:defRPr sz="1400">
                <a:solidFill>
                  <a:schemeClr val="tx1"/>
                </a:solidFill>
                <a:latin typeface="Century Gothic" panose="020B0502020202020204" pitchFamily="34" charset="0"/>
              </a:defRPr>
            </a:lvl5pPr>
            <a:lvl6pPr marL="2514600" indent="-228600" eaLnBrk="0" fontAlgn="base" hangingPunct="0">
              <a:spcBef>
                <a:spcPct val="0"/>
              </a:spcBef>
              <a:spcAft>
                <a:spcPct val="0"/>
              </a:spcAft>
              <a:defRPr sz="1400">
                <a:solidFill>
                  <a:schemeClr val="tx1"/>
                </a:solidFill>
                <a:latin typeface="Century Gothic" panose="020B0502020202020204" pitchFamily="34" charset="0"/>
              </a:defRPr>
            </a:lvl6pPr>
            <a:lvl7pPr marL="2971800" indent="-228600" eaLnBrk="0" fontAlgn="base" hangingPunct="0">
              <a:spcBef>
                <a:spcPct val="0"/>
              </a:spcBef>
              <a:spcAft>
                <a:spcPct val="0"/>
              </a:spcAft>
              <a:defRPr sz="1400">
                <a:solidFill>
                  <a:schemeClr val="tx1"/>
                </a:solidFill>
                <a:latin typeface="Century Gothic" panose="020B0502020202020204" pitchFamily="34" charset="0"/>
              </a:defRPr>
            </a:lvl7pPr>
            <a:lvl8pPr marL="3429000" indent="-228600" eaLnBrk="0" fontAlgn="base" hangingPunct="0">
              <a:spcBef>
                <a:spcPct val="0"/>
              </a:spcBef>
              <a:spcAft>
                <a:spcPct val="0"/>
              </a:spcAft>
              <a:defRPr sz="1400">
                <a:solidFill>
                  <a:schemeClr val="tx1"/>
                </a:solidFill>
                <a:latin typeface="Century Gothic" panose="020B0502020202020204" pitchFamily="34" charset="0"/>
              </a:defRPr>
            </a:lvl8pPr>
            <a:lvl9pPr marL="3886200" indent="-228600" eaLnBrk="0" fontAlgn="base" hangingPunct="0">
              <a:spcBef>
                <a:spcPct val="0"/>
              </a:spcBef>
              <a:spcAft>
                <a:spcPct val="0"/>
              </a:spcAft>
              <a:defRPr sz="1400">
                <a:solidFill>
                  <a:schemeClr val="tx1"/>
                </a:solidFill>
                <a:latin typeface="Century Gothic" panose="020B0502020202020204" pitchFamily="34" charset="0"/>
              </a:defRPr>
            </a:lvl9pPr>
          </a:lstStyle>
          <a:p>
            <a:pPr eaLnBrk="1" hangingPunct="1">
              <a:spcBef>
                <a:spcPct val="50000"/>
              </a:spcBef>
            </a:pPr>
            <a:r>
              <a:rPr lang="en-US" altLang="en-US" b="1"/>
              <a:t>UNDER 18 INVOLVED IN SEX INDUSTRY</a:t>
            </a:r>
          </a:p>
        </p:txBody>
      </p:sp>
      <p:sp>
        <p:nvSpPr>
          <p:cNvPr id="19475" name="Text Box 19"/>
          <p:cNvSpPr txBox="1">
            <a:spLocks noChangeArrowheads="1"/>
          </p:cNvSpPr>
          <p:nvPr/>
        </p:nvSpPr>
        <p:spPr bwMode="auto">
          <a:xfrm>
            <a:off x="7391400" y="4419603"/>
            <a:ext cx="2362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Century Gothic" panose="020B0502020202020204" pitchFamily="34" charset="0"/>
              </a:defRPr>
            </a:lvl1pPr>
            <a:lvl2pPr marL="742950" indent="-285750" eaLnBrk="0" hangingPunct="0">
              <a:defRPr sz="1400">
                <a:solidFill>
                  <a:schemeClr val="tx1"/>
                </a:solidFill>
                <a:latin typeface="Century Gothic" panose="020B0502020202020204" pitchFamily="34" charset="0"/>
              </a:defRPr>
            </a:lvl2pPr>
            <a:lvl3pPr marL="1143000" indent="-228600" eaLnBrk="0" hangingPunct="0">
              <a:defRPr sz="1400">
                <a:solidFill>
                  <a:schemeClr val="tx1"/>
                </a:solidFill>
                <a:latin typeface="Century Gothic" panose="020B0502020202020204" pitchFamily="34" charset="0"/>
              </a:defRPr>
            </a:lvl3pPr>
            <a:lvl4pPr marL="1600200" indent="-228600" eaLnBrk="0" hangingPunct="0">
              <a:defRPr sz="1400">
                <a:solidFill>
                  <a:schemeClr val="tx1"/>
                </a:solidFill>
                <a:latin typeface="Century Gothic" panose="020B0502020202020204" pitchFamily="34" charset="0"/>
              </a:defRPr>
            </a:lvl4pPr>
            <a:lvl5pPr marL="2057400" indent="-228600" eaLnBrk="0" hangingPunct="0">
              <a:defRPr sz="1400">
                <a:solidFill>
                  <a:schemeClr val="tx1"/>
                </a:solidFill>
                <a:latin typeface="Century Gothic" panose="020B0502020202020204" pitchFamily="34" charset="0"/>
              </a:defRPr>
            </a:lvl5pPr>
            <a:lvl6pPr marL="2514600" indent="-228600" eaLnBrk="0" fontAlgn="base" hangingPunct="0">
              <a:spcBef>
                <a:spcPct val="0"/>
              </a:spcBef>
              <a:spcAft>
                <a:spcPct val="0"/>
              </a:spcAft>
              <a:defRPr sz="1400">
                <a:solidFill>
                  <a:schemeClr val="tx1"/>
                </a:solidFill>
                <a:latin typeface="Century Gothic" panose="020B0502020202020204" pitchFamily="34" charset="0"/>
              </a:defRPr>
            </a:lvl6pPr>
            <a:lvl7pPr marL="2971800" indent="-228600" eaLnBrk="0" fontAlgn="base" hangingPunct="0">
              <a:spcBef>
                <a:spcPct val="0"/>
              </a:spcBef>
              <a:spcAft>
                <a:spcPct val="0"/>
              </a:spcAft>
              <a:defRPr sz="1400">
                <a:solidFill>
                  <a:schemeClr val="tx1"/>
                </a:solidFill>
                <a:latin typeface="Century Gothic" panose="020B0502020202020204" pitchFamily="34" charset="0"/>
              </a:defRPr>
            </a:lvl7pPr>
            <a:lvl8pPr marL="3429000" indent="-228600" eaLnBrk="0" fontAlgn="base" hangingPunct="0">
              <a:spcBef>
                <a:spcPct val="0"/>
              </a:spcBef>
              <a:spcAft>
                <a:spcPct val="0"/>
              </a:spcAft>
              <a:defRPr sz="1400">
                <a:solidFill>
                  <a:schemeClr val="tx1"/>
                </a:solidFill>
                <a:latin typeface="Century Gothic" panose="020B0502020202020204" pitchFamily="34" charset="0"/>
              </a:defRPr>
            </a:lvl8pPr>
            <a:lvl9pPr marL="3886200" indent="-228600" eaLnBrk="0" fontAlgn="base" hangingPunct="0">
              <a:spcBef>
                <a:spcPct val="0"/>
              </a:spcBef>
              <a:spcAft>
                <a:spcPct val="0"/>
              </a:spcAft>
              <a:defRPr sz="1400">
                <a:solidFill>
                  <a:schemeClr val="tx1"/>
                </a:solidFill>
                <a:latin typeface="Century Gothic" panose="020B0502020202020204" pitchFamily="34" charset="0"/>
              </a:defRPr>
            </a:lvl9pPr>
          </a:lstStyle>
          <a:p>
            <a:pPr eaLnBrk="1" hangingPunct="1">
              <a:spcBef>
                <a:spcPct val="50000"/>
              </a:spcBef>
            </a:pPr>
            <a:r>
              <a:rPr lang="en-US" altLang="en-US" b="1"/>
              <a:t>THIRD PARTY PROFITS FROM EXPLOITATION OF YOUTH  IN  SEX INDUSTRY</a:t>
            </a:r>
          </a:p>
        </p:txBody>
      </p:sp>
      <p:sp>
        <p:nvSpPr>
          <p:cNvPr id="15" name="Rectangle 2"/>
          <p:cNvSpPr txBox="1">
            <a:spLocks noChangeArrowheads="1"/>
          </p:cNvSpPr>
          <p:nvPr/>
        </p:nvSpPr>
        <p:spPr>
          <a:xfrm>
            <a:off x="1981200" y="152400"/>
            <a:ext cx="8229600" cy="1143000"/>
          </a:xfrm>
          <a:prstGeom prst="rect">
            <a:avLst/>
          </a:prstGeom>
        </p:spPr>
        <p:txBody>
          <a:bodyPr/>
          <a:lstStyle/>
          <a:p>
            <a:pPr algn="ctr" eaLnBrk="0" hangingPunct="0">
              <a:defRPr/>
            </a:pPr>
            <a:r>
              <a:rPr lang="en-US" sz="4000" kern="0" dirty="0">
                <a:ea typeface="+mj-ea"/>
                <a:cs typeface="+mj-cs"/>
              </a:rPr>
              <a:t>Intersections of Abuse</a:t>
            </a:r>
          </a:p>
        </p:txBody>
      </p:sp>
    </p:spTree>
    <p:extLst>
      <p:ext uri="{BB962C8B-B14F-4D97-AF65-F5344CB8AC3E}">
        <p14:creationId xmlns:p14="http://schemas.microsoft.com/office/powerpoint/2010/main" val="17312422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9473"/>
                                        </p:tgtEl>
                                        <p:attrNameLst>
                                          <p:attrName>style.visibility</p:attrName>
                                        </p:attrNameLst>
                                      </p:cBhvr>
                                      <p:to>
                                        <p:strVal val="visible"/>
                                      </p:to>
                                    </p:set>
                                    <p:anim calcmode="lin" valueType="num">
                                      <p:cBhvr additive="base">
                                        <p:cTn id="7" dur="500" fill="hold"/>
                                        <p:tgtEl>
                                          <p:spTgt spid="19473"/>
                                        </p:tgtEl>
                                        <p:attrNameLst>
                                          <p:attrName>ppt_x</p:attrName>
                                        </p:attrNameLst>
                                      </p:cBhvr>
                                      <p:tavLst>
                                        <p:tav tm="0">
                                          <p:val>
                                            <p:strVal val="1+#ppt_w/2"/>
                                          </p:val>
                                        </p:tav>
                                        <p:tav tm="100000">
                                          <p:val>
                                            <p:strVal val="#ppt_x"/>
                                          </p:val>
                                        </p:tav>
                                      </p:tavLst>
                                    </p:anim>
                                    <p:anim calcmode="lin" valueType="num">
                                      <p:cBhvr additive="base">
                                        <p:cTn id="8" dur="500" fill="hold"/>
                                        <p:tgtEl>
                                          <p:spTgt spid="1947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9474"/>
                                        </p:tgtEl>
                                        <p:attrNameLst>
                                          <p:attrName>style.visibility</p:attrName>
                                        </p:attrNameLst>
                                      </p:cBhvr>
                                      <p:to>
                                        <p:strVal val="visible"/>
                                      </p:to>
                                    </p:set>
                                    <p:anim calcmode="lin" valueType="num">
                                      <p:cBhvr additive="base">
                                        <p:cTn id="11" dur="500" fill="hold"/>
                                        <p:tgtEl>
                                          <p:spTgt spid="19474"/>
                                        </p:tgtEl>
                                        <p:attrNameLst>
                                          <p:attrName>ppt_x</p:attrName>
                                        </p:attrNameLst>
                                      </p:cBhvr>
                                      <p:tavLst>
                                        <p:tav tm="0">
                                          <p:val>
                                            <p:strVal val="1+#ppt_w/2"/>
                                          </p:val>
                                        </p:tav>
                                        <p:tav tm="100000">
                                          <p:val>
                                            <p:strVal val="#ppt_x"/>
                                          </p:val>
                                        </p:tav>
                                      </p:tavLst>
                                    </p:anim>
                                    <p:anim calcmode="lin" valueType="num">
                                      <p:cBhvr additive="base">
                                        <p:cTn id="12" dur="500" fill="hold"/>
                                        <p:tgtEl>
                                          <p:spTgt spid="19474"/>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nodeType="clickEffect">
                                  <p:stCondLst>
                                    <p:cond delay="0"/>
                                  </p:stCondLst>
                                  <p:childTnLst>
                                    <p:set>
                                      <p:cBhvr>
                                        <p:cTn id="16" dur="1" fill="hold">
                                          <p:stCondLst>
                                            <p:cond delay="0"/>
                                          </p:stCondLst>
                                        </p:cTn>
                                        <p:tgtEl>
                                          <p:spTgt spid="19472"/>
                                        </p:tgtEl>
                                        <p:attrNameLst>
                                          <p:attrName>style.visibility</p:attrName>
                                        </p:attrNameLst>
                                      </p:cBhvr>
                                      <p:to>
                                        <p:strVal val="visible"/>
                                      </p:to>
                                    </p:set>
                                    <p:anim calcmode="lin" valueType="num">
                                      <p:cBhvr additive="base">
                                        <p:cTn id="17" dur="500" fill="hold"/>
                                        <p:tgtEl>
                                          <p:spTgt spid="19472"/>
                                        </p:tgtEl>
                                        <p:attrNameLst>
                                          <p:attrName>ppt_x</p:attrName>
                                        </p:attrNameLst>
                                      </p:cBhvr>
                                      <p:tavLst>
                                        <p:tav tm="0">
                                          <p:val>
                                            <p:strVal val="1+#ppt_w/2"/>
                                          </p:val>
                                        </p:tav>
                                        <p:tav tm="100000">
                                          <p:val>
                                            <p:strVal val="#ppt_x"/>
                                          </p:val>
                                        </p:tav>
                                      </p:tavLst>
                                    </p:anim>
                                    <p:anim calcmode="lin" valueType="num">
                                      <p:cBhvr additive="base">
                                        <p:cTn id="18" dur="500" fill="hold"/>
                                        <p:tgtEl>
                                          <p:spTgt spid="1947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9475"/>
                                        </p:tgtEl>
                                        <p:attrNameLst>
                                          <p:attrName>style.visibility</p:attrName>
                                        </p:attrNameLst>
                                      </p:cBhvr>
                                      <p:to>
                                        <p:strVal val="visible"/>
                                      </p:to>
                                    </p:set>
                                    <p:anim calcmode="lin" valueType="num">
                                      <p:cBhvr additive="base">
                                        <p:cTn id="21" dur="500" fill="hold"/>
                                        <p:tgtEl>
                                          <p:spTgt spid="19475"/>
                                        </p:tgtEl>
                                        <p:attrNameLst>
                                          <p:attrName>ppt_x</p:attrName>
                                        </p:attrNameLst>
                                      </p:cBhvr>
                                      <p:tavLst>
                                        <p:tav tm="0">
                                          <p:val>
                                            <p:strVal val="1+#ppt_w/2"/>
                                          </p:val>
                                        </p:tav>
                                        <p:tav tm="100000">
                                          <p:val>
                                            <p:strVal val="#ppt_x"/>
                                          </p:val>
                                        </p:tav>
                                      </p:tavLst>
                                    </p:anim>
                                    <p:anim calcmode="lin" valueType="num">
                                      <p:cBhvr additive="base">
                                        <p:cTn id="22" dur="500" fill="hold"/>
                                        <p:tgtEl>
                                          <p:spTgt spid="194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4" grpId="0"/>
      <p:bldP spid="19475"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896533" y="430742"/>
            <a:ext cx="8229600" cy="1858962"/>
          </a:xfrm>
        </p:spPr>
        <p:txBody>
          <a:bodyPr/>
          <a:lstStyle/>
          <a:p>
            <a:pPr algn="l" eaLnBrk="1" hangingPunct="1"/>
            <a:r>
              <a:rPr lang="en-US" altLang="en-US" sz="3600" b="1" dirty="0">
                <a:solidFill>
                  <a:schemeClr val="tx1"/>
                </a:solidFill>
                <a:latin typeface="Calibri Light" panose="020F0302020204030204" pitchFamily="34" charset="0"/>
                <a:cs typeface="Calibri Light" panose="020F0302020204030204" pitchFamily="34" charset="0"/>
              </a:rPr>
              <a:t>Pathways to Entry:</a:t>
            </a:r>
            <a:br>
              <a:rPr lang="en-US" altLang="en-US" sz="2800" b="1" dirty="0">
                <a:solidFill>
                  <a:srgbClr val="FF3395"/>
                </a:solidFill>
                <a:latin typeface="Century Gothic" panose="020B0502020202020204" pitchFamily="34" charset="0"/>
              </a:rPr>
            </a:br>
            <a:br>
              <a:rPr lang="en-US" altLang="en-US" sz="1600" dirty="0">
                <a:solidFill>
                  <a:schemeClr val="hlink"/>
                </a:solidFill>
                <a:latin typeface="Century Gothic" panose="020B0502020202020204" pitchFamily="34" charset="0"/>
              </a:rPr>
            </a:br>
            <a:r>
              <a:rPr lang="en-US" altLang="en-US" sz="2800" dirty="0">
                <a:latin typeface="Century Gothic" panose="020B0502020202020204" pitchFamily="34" charset="0"/>
              </a:rPr>
              <a:t>Ways recruitment can happen:</a:t>
            </a:r>
            <a:endParaRPr lang="en-US" altLang="en-US" dirty="0">
              <a:solidFill>
                <a:schemeClr val="tx1"/>
              </a:solidFill>
              <a:latin typeface="Century Gothic" panose="020B0502020202020204" pitchFamily="34" charset="0"/>
            </a:endParaRPr>
          </a:p>
        </p:txBody>
      </p:sp>
      <p:sp>
        <p:nvSpPr>
          <p:cNvPr id="13315" name="Rectangle 3"/>
          <p:cNvSpPr>
            <a:spLocks noGrp="1" noChangeArrowheads="1"/>
          </p:cNvSpPr>
          <p:nvPr>
            <p:ph idx="1"/>
          </p:nvPr>
        </p:nvSpPr>
        <p:spPr>
          <a:xfrm>
            <a:off x="409580" y="2107671"/>
            <a:ext cx="11782425" cy="4588404"/>
          </a:xfrm>
        </p:spPr>
        <p:txBody>
          <a:bodyPr>
            <a:normAutofit fontScale="92500"/>
          </a:bodyPr>
          <a:lstStyle/>
          <a:p>
            <a:pPr lvl="1">
              <a:buFont typeface="Arial" panose="020B0604020202020204" pitchFamily="34" charset="0"/>
              <a:buChar char="•"/>
            </a:pPr>
            <a:r>
              <a:rPr lang="en-US" altLang="en-US" sz="2600" dirty="0">
                <a:solidFill>
                  <a:schemeClr val="tx1"/>
                </a:solidFill>
                <a:latin typeface="Century Gothic" panose="020B0502020202020204" pitchFamily="34" charset="0"/>
              </a:rPr>
              <a:t>Parents selling/trading children for sex</a:t>
            </a:r>
          </a:p>
          <a:p>
            <a:pPr lvl="1">
              <a:buFont typeface="Arial" panose="020B0604020202020204" pitchFamily="34" charset="0"/>
              <a:buChar char="•"/>
            </a:pPr>
            <a:r>
              <a:rPr lang="en-US" altLang="en-US" sz="2600" dirty="0">
                <a:solidFill>
                  <a:schemeClr val="tx1"/>
                </a:solidFill>
                <a:latin typeface="Century Gothic" panose="020B0502020202020204" pitchFamily="34" charset="0"/>
              </a:rPr>
              <a:t>Violence and force</a:t>
            </a:r>
          </a:p>
          <a:p>
            <a:pPr lvl="1">
              <a:buFont typeface="Arial" panose="020B0604020202020204" pitchFamily="34" charset="0"/>
              <a:buChar char="•"/>
            </a:pPr>
            <a:r>
              <a:rPr lang="en-US" altLang="en-US" sz="2600" dirty="0">
                <a:solidFill>
                  <a:schemeClr val="tx1"/>
                </a:solidFill>
                <a:latin typeface="Century Gothic" panose="020B0502020202020204" pitchFamily="34" charset="0"/>
              </a:rPr>
              <a:t>Kidnapping</a:t>
            </a:r>
          </a:p>
          <a:p>
            <a:pPr lvl="1">
              <a:buFont typeface="Arial" panose="020B0604020202020204" pitchFamily="34" charset="0"/>
              <a:buChar char="•"/>
            </a:pPr>
            <a:r>
              <a:rPr lang="en-US" altLang="en-US" sz="2600" dirty="0">
                <a:solidFill>
                  <a:schemeClr val="tx1"/>
                </a:solidFill>
                <a:latin typeface="Century Gothic" panose="020B0502020202020204" pitchFamily="34" charset="0"/>
              </a:rPr>
              <a:t>Seduction</a:t>
            </a:r>
          </a:p>
          <a:p>
            <a:pPr lvl="1">
              <a:buFont typeface="Arial" panose="020B0604020202020204" pitchFamily="34" charset="0"/>
              <a:buChar char="•"/>
            </a:pPr>
            <a:r>
              <a:rPr lang="en-US" altLang="en-US" sz="2600" dirty="0">
                <a:solidFill>
                  <a:schemeClr val="tx1"/>
                </a:solidFill>
                <a:latin typeface="Century Gothic" panose="020B0502020202020204" pitchFamily="34" charset="0"/>
              </a:rPr>
              <a:t>Fear, coercion, blackmail</a:t>
            </a:r>
          </a:p>
          <a:p>
            <a:pPr lvl="1">
              <a:buFont typeface="Arial" panose="020B0604020202020204" pitchFamily="34" charset="0"/>
              <a:buChar char="•"/>
            </a:pPr>
            <a:r>
              <a:rPr lang="en-US" altLang="en-US" sz="2600" dirty="0">
                <a:solidFill>
                  <a:schemeClr val="tx1"/>
                </a:solidFill>
                <a:latin typeface="Century Gothic" panose="020B0502020202020204" pitchFamily="34" charset="0"/>
              </a:rPr>
              <a:t>False advertising for “modeling,” “acting,” or “dancing” opportunities</a:t>
            </a:r>
          </a:p>
          <a:p>
            <a:pPr lvl="1">
              <a:buFont typeface="Arial" panose="020B0604020202020204" pitchFamily="34" charset="0"/>
              <a:buChar char="•"/>
            </a:pPr>
            <a:r>
              <a:rPr lang="en-US" altLang="en-US" sz="2600" dirty="0">
                <a:solidFill>
                  <a:schemeClr val="tx1"/>
                </a:solidFill>
                <a:latin typeface="Century Gothic" panose="020B0502020202020204" pitchFamily="34" charset="0"/>
              </a:rPr>
              <a:t>Peer recruitment</a:t>
            </a:r>
          </a:p>
          <a:p>
            <a:pPr lvl="1">
              <a:buFont typeface="Arial" panose="020B0604020202020204" pitchFamily="34" charset="0"/>
              <a:buChar char="•"/>
            </a:pPr>
            <a:r>
              <a:rPr lang="en-US" altLang="en-US" sz="2600" dirty="0">
                <a:solidFill>
                  <a:schemeClr val="tx1"/>
                </a:solidFill>
                <a:latin typeface="Century Gothic" panose="020B0502020202020204" pitchFamily="34" charset="0"/>
              </a:rPr>
              <a:t>Internet enticement through social media, gaming, or profile-sharing sites</a:t>
            </a:r>
          </a:p>
          <a:p>
            <a:pPr lvl="1">
              <a:buFont typeface="Arial" panose="020B0604020202020204" pitchFamily="34" charset="0"/>
              <a:buChar char="•"/>
            </a:pPr>
            <a:r>
              <a:rPr lang="en-US" altLang="en-US" sz="2600" dirty="0">
                <a:solidFill>
                  <a:schemeClr val="tx1"/>
                </a:solidFill>
                <a:latin typeface="Century Gothic" panose="020B0502020202020204" pitchFamily="34" charset="0"/>
              </a:rPr>
              <a:t>Survival</a:t>
            </a:r>
          </a:p>
          <a:p>
            <a:pPr lvl="1">
              <a:buFont typeface="Arial" panose="020B0604020202020204" pitchFamily="34" charset="0"/>
              <a:buChar char="•"/>
            </a:pPr>
            <a:endParaRPr lang="en-US" altLang="en-US" sz="2600" i="1" dirty="0">
              <a:solidFill>
                <a:schemeClr val="tx1"/>
              </a:solidFill>
              <a:latin typeface="Century Gothic" panose="020B0502020202020204" pitchFamily="34" charset="0"/>
            </a:endParaRPr>
          </a:p>
          <a:p>
            <a:pPr lvl="1">
              <a:buFont typeface="Arial" panose="020B0604020202020204" pitchFamily="34" charset="0"/>
              <a:buChar char="•"/>
            </a:pPr>
            <a:endParaRPr lang="en-US" altLang="en-US" sz="2600" dirty="0">
              <a:solidFill>
                <a:schemeClr val="tx1"/>
              </a:solidFill>
              <a:latin typeface="Century Gothic" panose="020B0502020202020204" pitchFamily="34" charset="0"/>
            </a:endParaRPr>
          </a:p>
          <a:p>
            <a:pPr eaLnBrk="1" hangingPunct="1"/>
            <a:endParaRPr lang="en-US" altLang="en-US" sz="22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7747993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you need to know:</a:t>
            </a:r>
          </a:p>
        </p:txBody>
      </p:sp>
      <p:sp>
        <p:nvSpPr>
          <p:cNvPr id="3" name="Content Placeholder 2"/>
          <p:cNvSpPr>
            <a:spLocks noGrp="1"/>
          </p:cNvSpPr>
          <p:nvPr>
            <p:ph idx="1"/>
          </p:nvPr>
        </p:nvSpPr>
        <p:spPr>
          <a:xfrm>
            <a:off x="676656" y="2600325"/>
            <a:ext cx="10753725" cy="3177540"/>
          </a:xfrm>
        </p:spPr>
        <p:txBody>
          <a:bodyPr>
            <a:normAutofit fontScale="92500" lnSpcReduction="10000"/>
          </a:bodyPr>
          <a:lstStyle/>
          <a:p>
            <a:pPr lvl="1">
              <a:buFont typeface="Arial" panose="020B0604020202020204" pitchFamily="34" charset="0"/>
              <a:buChar char="•"/>
            </a:pPr>
            <a:r>
              <a:rPr lang="en-US" altLang="en-US" sz="3600" i="1" dirty="0">
                <a:solidFill>
                  <a:schemeClr val="tx1"/>
                </a:solidFill>
                <a:latin typeface="Century Gothic" panose="020B0502020202020204" pitchFamily="34" charset="0"/>
              </a:rPr>
              <a:t>Within 48 hours of becoming homeless, one in three children will be approached by a trafficker</a:t>
            </a:r>
          </a:p>
          <a:p>
            <a:pPr lvl="1">
              <a:buFont typeface="Arial" panose="020B0604020202020204" pitchFamily="34" charset="0"/>
              <a:buChar char="•"/>
            </a:pPr>
            <a:r>
              <a:rPr lang="en-US" altLang="en-US" sz="3600" i="1" dirty="0">
                <a:solidFill>
                  <a:schemeClr val="tx1"/>
                </a:solidFill>
                <a:latin typeface="Century Gothic" panose="020B0502020202020204" pitchFamily="34" charset="0"/>
              </a:rPr>
              <a:t>In Alaska, common age of recruitment is 14-16 years</a:t>
            </a:r>
          </a:p>
          <a:p>
            <a:pPr lvl="1">
              <a:buFont typeface="Arial" panose="020B0604020202020204" pitchFamily="34" charset="0"/>
              <a:buChar char="•"/>
            </a:pPr>
            <a:r>
              <a:rPr lang="en-US" altLang="en-US" sz="3600" i="1" dirty="0">
                <a:solidFill>
                  <a:schemeClr val="tx1"/>
                </a:solidFill>
                <a:latin typeface="Century Gothic" panose="020B0502020202020204" pitchFamily="34" charset="0"/>
              </a:rPr>
              <a:t>Average lifespan once recruited is 7 years</a:t>
            </a:r>
          </a:p>
          <a:p>
            <a:pPr lvl="1">
              <a:buFont typeface="Arial" panose="020B0604020202020204" pitchFamily="34" charset="0"/>
              <a:buChar char="•"/>
            </a:pPr>
            <a:endParaRPr lang="en-US" altLang="en-US" i="1" dirty="0">
              <a:solidFill>
                <a:schemeClr val="tx1"/>
              </a:solidFill>
              <a:latin typeface="Century Gothic" panose="020B0502020202020204" pitchFamily="34" charset="0"/>
            </a:endParaRPr>
          </a:p>
          <a:p>
            <a:endParaRPr lang="en-US" dirty="0"/>
          </a:p>
        </p:txBody>
      </p:sp>
    </p:spTree>
    <p:extLst>
      <p:ext uri="{BB962C8B-B14F-4D97-AF65-F5344CB8AC3E}">
        <p14:creationId xmlns:p14="http://schemas.microsoft.com/office/powerpoint/2010/main" val="20635164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71600" y="816504"/>
            <a:ext cx="9144000" cy="1143000"/>
          </a:xfrm>
        </p:spPr>
        <p:txBody>
          <a:bodyPr/>
          <a:lstStyle/>
          <a:p>
            <a:pPr eaLnBrk="1" hangingPunct="1"/>
            <a:r>
              <a:rPr lang="en-US" altLang="en-US" sz="3600" dirty="0">
                <a:solidFill>
                  <a:schemeClr val="tx1"/>
                </a:solidFill>
                <a:latin typeface="Calibri Light" panose="020F0302020204030204" pitchFamily="34" charset="0"/>
                <a:cs typeface="Calibri Light" panose="020F0302020204030204" pitchFamily="34" charset="0"/>
              </a:rPr>
              <a:t>Alaskan Risk Factors</a:t>
            </a:r>
            <a:endParaRPr lang="en-US" altLang="en-US" dirty="0">
              <a:solidFill>
                <a:schemeClr val="tx1"/>
              </a:solidFill>
              <a:latin typeface="Calibri Light" panose="020F0302020204030204" pitchFamily="34" charset="0"/>
              <a:cs typeface="Calibri Light" panose="020F0302020204030204" pitchFamily="34" charset="0"/>
            </a:endParaRPr>
          </a:p>
        </p:txBody>
      </p:sp>
      <p:sp>
        <p:nvSpPr>
          <p:cNvPr id="3075" name="Rectangle 3"/>
          <p:cNvSpPr>
            <a:spLocks noGrp="1" noChangeArrowheads="1"/>
          </p:cNvSpPr>
          <p:nvPr>
            <p:ph idx="1"/>
          </p:nvPr>
        </p:nvSpPr>
        <p:spPr>
          <a:xfrm>
            <a:off x="1016000" y="1959504"/>
            <a:ext cx="8839200" cy="3850746"/>
          </a:xfrm>
        </p:spPr>
        <p:txBody>
          <a:bodyPr>
            <a:normAutofit fontScale="77500" lnSpcReduction="20000"/>
          </a:bodyPr>
          <a:lstStyle/>
          <a:p>
            <a:pPr eaLnBrk="1" hangingPunct="1">
              <a:lnSpc>
                <a:spcPct val="90000"/>
              </a:lnSpc>
              <a:buFontTx/>
              <a:buNone/>
            </a:pPr>
            <a:endParaRPr lang="en-US" altLang="en-US" sz="3800" dirty="0">
              <a:solidFill>
                <a:schemeClr val="bg2"/>
              </a:solidFill>
            </a:endParaRPr>
          </a:p>
          <a:p>
            <a:pPr marL="708660" lvl="2" indent="-457200">
              <a:buFont typeface="Arial" panose="020B0604020202020204" pitchFamily="34" charset="0"/>
              <a:buChar char="•"/>
            </a:pPr>
            <a:r>
              <a:rPr lang="en-US" altLang="en-US" sz="3800" i="0" dirty="0"/>
              <a:t>Population with high amounts of historical trauma and trauma exposure</a:t>
            </a:r>
          </a:p>
          <a:p>
            <a:pPr marL="708660" lvl="2" indent="-457200">
              <a:buFont typeface="Arial" panose="020B0604020202020204" pitchFamily="34" charset="0"/>
              <a:buChar char="•"/>
            </a:pPr>
            <a:r>
              <a:rPr lang="en-US" altLang="en-US" sz="3800" i="0" dirty="0"/>
              <a:t>Transient male-dominated industries</a:t>
            </a:r>
          </a:p>
          <a:p>
            <a:pPr marL="765810" lvl="2" indent="-514350">
              <a:buFont typeface="Arial" panose="020B0604020202020204" pitchFamily="34" charset="0"/>
              <a:buChar char="•"/>
            </a:pPr>
            <a:r>
              <a:rPr lang="en-US" altLang="en-US" sz="3800" i="0" dirty="0"/>
              <a:t>Transient male-dominated industries placed in rural areas next to communities with high amounts of historical trauma Rural and Urban</a:t>
            </a:r>
          </a:p>
          <a:p>
            <a:pPr marL="251460" lvl="2" indent="0">
              <a:buNone/>
            </a:pPr>
            <a:endParaRPr lang="en-US" altLang="en-US" sz="3800" i="0" dirty="0"/>
          </a:p>
          <a:p>
            <a:pPr marL="708660" lvl="2" indent="-457200">
              <a:buFont typeface="Arial" panose="020B0604020202020204" pitchFamily="34" charset="0"/>
              <a:buChar char="•"/>
            </a:pPr>
            <a:r>
              <a:rPr lang="en-US" altLang="en-US" sz="3800" i="0" dirty="0"/>
              <a:t> Celebrated history of prostitution</a:t>
            </a:r>
          </a:p>
          <a:p>
            <a:pPr marL="800100" lvl="2"/>
            <a:endParaRPr lang="en-US" altLang="en-US" dirty="0"/>
          </a:p>
          <a:p>
            <a:pPr marL="800100" lvl="2">
              <a:buNone/>
            </a:pPr>
            <a:endParaRPr lang="en-US" altLang="en-US" dirty="0">
              <a:solidFill>
                <a:schemeClr val="bg2"/>
              </a:solidFill>
            </a:endParaRPr>
          </a:p>
        </p:txBody>
      </p:sp>
      <p:sp>
        <p:nvSpPr>
          <p:cNvPr id="3" name="TextBox 2"/>
          <p:cNvSpPr txBox="1"/>
          <p:nvPr/>
        </p:nvSpPr>
        <p:spPr>
          <a:xfrm>
            <a:off x="1701800" y="6062134"/>
            <a:ext cx="8646406" cy="369332"/>
          </a:xfrm>
          <a:prstGeom prst="rect">
            <a:avLst/>
          </a:prstGeom>
          <a:noFill/>
        </p:spPr>
        <p:txBody>
          <a:bodyPr wrap="none" rtlCol="0">
            <a:spAutoFit/>
          </a:bodyPr>
          <a:lstStyle/>
          <a:p>
            <a:pPr marL="251460" lvl="2"/>
            <a:r>
              <a:rPr lang="en-US" altLang="en-US" dirty="0"/>
              <a:t>Victoria Sweet – Program Attorney National Council of Juvenile and Family Court Judges</a:t>
            </a:r>
          </a:p>
        </p:txBody>
      </p:sp>
    </p:spTree>
    <p:extLst>
      <p:ext uri="{BB962C8B-B14F-4D97-AF65-F5344CB8AC3E}">
        <p14:creationId xmlns:p14="http://schemas.microsoft.com/office/powerpoint/2010/main" val="29971151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Status of CSEC in Alaska</a:t>
            </a:r>
          </a:p>
        </p:txBody>
      </p:sp>
      <p:sp>
        <p:nvSpPr>
          <p:cNvPr id="3" name="Content Placeholder 2"/>
          <p:cNvSpPr>
            <a:spLocks noGrp="1"/>
          </p:cNvSpPr>
          <p:nvPr>
            <p:ph idx="1"/>
          </p:nvPr>
        </p:nvSpPr>
        <p:spPr/>
        <p:txBody>
          <a:bodyPr>
            <a:noAutofit/>
          </a:bodyPr>
          <a:lstStyle/>
          <a:p>
            <a:pPr lvl="1">
              <a:buFont typeface="Arial" panose="020B0604020202020204" pitchFamily="34" charset="0"/>
              <a:buChar char="•"/>
            </a:pPr>
            <a:r>
              <a:rPr lang="en-US" sz="2800" dirty="0">
                <a:solidFill>
                  <a:schemeClr val="tx1"/>
                </a:solidFill>
              </a:rPr>
              <a:t>Loyola University/Covenant House Study 2016</a:t>
            </a:r>
          </a:p>
          <a:p>
            <a:pPr lvl="2">
              <a:buFont typeface="Arial" panose="020B0604020202020204" pitchFamily="34" charset="0"/>
              <a:buChar char="•"/>
            </a:pPr>
            <a:r>
              <a:rPr lang="en-US" sz="2800" i="0" dirty="0"/>
              <a:t>65 youth surveyed locally (641 Nationally)</a:t>
            </a:r>
          </a:p>
          <a:p>
            <a:pPr lvl="2">
              <a:buFont typeface="Arial" panose="020B0604020202020204" pitchFamily="34" charset="0"/>
              <a:buChar char="•"/>
            </a:pPr>
            <a:r>
              <a:rPr lang="en-US" sz="2800" i="0" dirty="0"/>
              <a:t>1 in 5 Identified as trafficking victims Nationally</a:t>
            </a:r>
          </a:p>
          <a:p>
            <a:pPr lvl="2">
              <a:buFont typeface="Arial" panose="020B0604020202020204" pitchFamily="34" charset="0"/>
              <a:buChar char="•"/>
            </a:pPr>
            <a:r>
              <a:rPr lang="en-US" sz="2800" i="0" dirty="0"/>
              <a:t>1 in 4 Identified as trafficking (labor/sex) victims locally</a:t>
            </a:r>
          </a:p>
          <a:p>
            <a:pPr lvl="2">
              <a:buFont typeface="Arial" panose="020B0604020202020204" pitchFamily="34" charset="0"/>
              <a:buChar char="•"/>
            </a:pPr>
            <a:r>
              <a:rPr lang="en-US" sz="2800" i="0" dirty="0"/>
              <a:t>1 in 4 females as sex trafficking locally</a:t>
            </a:r>
          </a:p>
          <a:p>
            <a:pPr lvl="1">
              <a:buFont typeface="Arial" panose="020B0604020202020204" pitchFamily="34" charset="0"/>
              <a:buChar char="•"/>
            </a:pPr>
            <a:r>
              <a:rPr lang="en-US" sz="2800" dirty="0">
                <a:solidFill>
                  <a:schemeClr val="tx1"/>
                </a:solidFill>
              </a:rPr>
              <a:t>200 victims served in last two years between 5 Anchorage providers</a:t>
            </a:r>
          </a:p>
          <a:p>
            <a:pPr lvl="1">
              <a:buFont typeface="Arial" panose="020B0604020202020204" pitchFamily="34" charset="0"/>
              <a:buChar char="•"/>
            </a:pPr>
            <a:r>
              <a:rPr lang="en-US" sz="2800" dirty="0">
                <a:solidFill>
                  <a:schemeClr val="tx1"/>
                </a:solidFill>
              </a:rPr>
              <a:t>10 current minor child cases FBI</a:t>
            </a:r>
          </a:p>
          <a:p>
            <a:pPr lvl="1">
              <a:buFont typeface="Arial" panose="020B0604020202020204" pitchFamily="34" charset="0"/>
              <a:buChar char="•"/>
            </a:pPr>
            <a:r>
              <a:rPr lang="en-US" sz="2800" dirty="0"/>
              <a:t>Law enforcement report an increase of online recruitment</a:t>
            </a:r>
          </a:p>
          <a:p>
            <a:pPr lvl="1">
              <a:buFont typeface="Arial" panose="020B0604020202020204" pitchFamily="34" charset="0"/>
              <a:buChar char="•"/>
            </a:pPr>
            <a:r>
              <a:rPr lang="en-US" sz="2800" dirty="0"/>
              <a:t>More cases of traffickers creating explicit images/videos of minors</a:t>
            </a:r>
          </a:p>
        </p:txBody>
      </p:sp>
    </p:spTree>
    <p:extLst>
      <p:ext uri="{BB962C8B-B14F-4D97-AF65-F5344CB8AC3E}">
        <p14:creationId xmlns:p14="http://schemas.microsoft.com/office/powerpoint/2010/main" val="29393426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1845733" y="2421467"/>
            <a:ext cx="8229600" cy="1143000"/>
          </a:xfrm>
        </p:spPr>
        <p:txBody>
          <a:bodyPr>
            <a:normAutofit/>
          </a:bodyPr>
          <a:lstStyle/>
          <a:p>
            <a:pPr algn="ctr"/>
            <a:r>
              <a:rPr lang="en-US" dirty="0">
                <a:solidFill>
                  <a:schemeClr val="tx2"/>
                </a:solidFill>
              </a:rPr>
              <a:t>Addressing child abuse in Alaska</a:t>
            </a:r>
          </a:p>
        </p:txBody>
      </p:sp>
      <p:pic>
        <p:nvPicPr>
          <p:cNvPr id="6" name="Picture 5" descr="ACJATF Logo color.png"/>
          <p:cNvPicPr>
            <a:picLocks noChangeAspect="1"/>
          </p:cNvPicPr>
          <p:nvPr/>
        </p:nvPicPr>
        <p:blipFill>
          <a:blip r:embed="rId3" cstate="print"/>
          <a:stretch>
            <a:fillRect/>
          </a:stretch>
        </p:blipFill>
        <p:spPr>
          <a:xfrm>
            <a:off x="4682067" y="3488267"/>
            <a:ext cx="2286000" cy="702918"/>
          </a:xfrm>
          <a:prstGeom prst="rect">
            <a:avLst/>
          </a:prstGeom>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2876" y="4631267"/>
            <a:ext cx="2781891" cy="1993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97280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8016" y="130823"/>
            <a:ext cx="11534771" cy="1658198"/>
          </a:xfrm>
        </p:spPr>
        <p:txBody>
          <a:bodyPr/>
          <a:lstStyle/>
          <a:p>
            <a:r>
              <a:rPr lang="en-US" dirty="0"/>
              <a:t>How do we create the best future for our children’s lives?</a:t>
            </a:r>
          </a:p>
        </p:txBody>
      </p:sp>
      <p:pic>
        <p:nvPicPr>
          <p:cNvPr id="4" name="Content Placeholder 3"/>
          <p:cNvPicPr>
            <a:picLocks noGrp="1" noChangeAspect="1"/>
          </p:cNvPicPr>
          <p:nvPr>
            <p:ph idx="1"/>
          </p:nvPr>
        </p:nvPicPr>
        <p:blipFill>
          <a:blip r:embed="rId3"/>
          <a:stretch>
            <a:fillRect/>
          </a:stretch>
        </p:blipFill>
        <p:spPr>
          <a:xfrm>
            <a:off x="1413310" y="1489588"/>
            <a:ext cx="8690053" cy="5147186"/>
          </a:xfrm>
          <a:prstGeom prst="rect">
            <a:avLst/>
          </a:prstGeom>
        </p:spPr>
      </p:pic>
    </p:spTree>
    <p:extLst>
      <p:ext uri="{BB962C8B-B14F-4D97-AF65-F5344CB8AC3E}">
        <p14:creationId xmlns:p14="http://schemas.microsoft.com/office/powerpoint/2010/main" val="1873798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tx2"/>
                </a:solidFill>
              </a:rPr>
              <a:t>Overview of our presentation</a:t>
            </a:r>
          </a:p>
        </p:txBody>
      </p:sp>
      <p:sp>
        <p:nvSpPr>
          <p:cNvPr id="4" name="Content Placeholder 3"/>
          <p:cNvSpPr>
            <a:spLocks noGrp="1"/>
          </p:cNvSpPr>
          <p:nvPr>
            <p:ph idx="1"/>
          </p:nvPr>
        </p:nvSpPr>
        <p:spPr>
          <a:xfrm>
            <a:off x="676656" y="2370667"/>
            <a:ext cx="10753725" cy="3407198"/>
          </a:xfrm>
        </p:spPr>
        <p:txBody>
          <a:bodyPr>
            <a:normAutofit/>
          </a:bodyPr>
          <a:lstStyle/>
          <a:p>
            <a:pPr lvl="1">
              <a:buFont typeface="Arial" panose="020B0604020202020204" pitchFamily="34" charset="0"/>
              <a:buChar char="•"/>
            </a:pPr>
            <a:r>
              <a:rPr lang="en-US" sz="3200" dirty="0">
                <a:solidFill>
                  <a:schemeClr val="tx1"/>
                </a:solidFill>
              </a:rPr>
              <a:t>Newest research on child abuse and neglect in Alaska</a:t>
            </a:r>
          </a:p>
          <a:p>
            <a:pPr lvl="2">
              <a:buFont typeface="Arial" panose="020B0604020202020204" pitchFamily="34" charset="0"/>
              <a:buChar char="•"/>
            </a:pPr>
            <a:r>
              <a:rPr lang="en-US" sz="2800" i="0" dirty="0">
                <a:solidFill>
                  <a:schemeClr val="tx1"/>
                </a:solidFill>
              </a:rPr>
              <a:t>Including impact on state</a:t>
            </a:r>
          </a:p>
          <a:p>
            <a:pPr lvl="1">
              <a:buFont typeface="Arial" panose="020B0604020202020204" pitchFamily="34" charset="0"/>
              <a:buChar char="•"/>
            </a:pPr>
            <a:r>
              <a:rPr lang="en-US" sz="3200" dirty="0">
                <a:solidFill>
                  <a:schemeClr val="tx1"/>
                </a:solidFill>
              </a:rPr>
              <a:t>Opportunities for earlier intervention: M</a:t>
            </a:r>
            <a:r>
              <a:rPr lang="en-US" sz="3200" i="0" dirty="0">
                <a:solidFill>
                  <a:schemeClr val="tx1"/>
                </a:solidFill>
              </a:rPr>
              <a:t>andated reporting</a:t>
            </a:r>
          </a:p>
          <a:p>
            <a:pPr lvl="1">
              <a:buFont typeface="Arial" panose="020B0604020202020204" pitchFamily="34" charset="0"/>
              <a:buChar char="•"/>
            </a:pPr>
            <a:r>
              <a:rPr lang="en-US" sz="3200" dirty="0">
                <a:solidFill>
                  <a:schemeClr val="tx1"/>
                </a:solidFill>
              </a:rPr>
              <a:t>Commercial sexual exploitation of children in Alaska</a:t>
            </a:r>
            <a:endParaRPr lang="en-US" sz="3200" i="0" dirty="0">
              <a:solidFill>
                <a:schemeClr val="tx1"/>
              </a:solidFill>
            </a:endParaRPr>
          </a:p>
          <a:p>
            <a:pPr lvl="1">
              <a:buFont typeface="Arial" panose="020B0604020202020204" pitchFamily="34" charset="0"/>
              <a:buChar char="•"/>
            </a:pPr>
            <a:r>
              <a:rPr lang="en-US" sz="3200" dirty="0">
                <a:solidFill>
                  <a:schemeClr val="tx1"/>
                </a:solidFill>
              </a:rPr>
              <a:t>Specific requests for legislative changes</a:t>
            </a:r>
          </a:p>
          <a:p>
            <a:pPr lvl="3"/>
            <a:endParaRPr lang="en-US" sz="2600" i="0" dirty="0">
              <a:solidFill>
                <a:schemeClr val="tx1"/>
              </a:solidFill>
            </a:endParaRPr>
          </a:p>
          <a:p>
            <a:pPr lvl="2">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30532336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tx2"/>
                </a:solidFill>
              </a:rPr>
              <a:t>What can we do?</a:t>
            </a:r>
          </a:p>
        </p:txBody>
      </p:sp>
      <p:sp>
        <p:nvSpPr>
          <p:cNvPr id="6" name="Content Placeholder 5"/>
          <p:cNvSpPr>
            <a:spLocks noGrp="1"/>
          </p:cNvSpPr>
          <p:nvPr>
            <p:ph sz="half" idx="1"/>
          </p:nvPr>
        </p:nvSpPr>
        <p:spPr>
          <a:xfrm>
            <a:off x="676656" y="1998134"/>
            <a:ext cx="5673344" cy="3767328"/>
          </a:xfrm>
        </p:spPr>
        <p:txBody>
          <a:bodyPr>
            <a:normAutofit lnSpcReduction="10000"/>
          </a:bodyPr>
          <a:lstStyle/>
          <a:p>
            <a:pPr marL="4572" lvl="1" indent="0">
              <a:buNone/>
            </a:pPr>
            <a:r>
              <a:rPr lang="en-US" sz="3600" b="1" dirty="0">
                <a:solidFill>
                  <a:schemeClr val="tx1"/>
                </a:solidFill>
              </a:rPr>
              <a:t>Reasons for hope:</a:t>
            </a:r>
          </a:p>
          <a:p>
            <a:pPr lvl="1">
              <a:buFont typeface="Arial" panose="020B0604020202020204" pitchFamily="34" charset="0"/>
              <a:buChar char="•"/>
            </a:pPr>
            <a:r>
              <a:rPr lang="en-US" sz="3200" dirty="0">
                <a:solidFill>
                  <a:schemeClr val="tx1"/>
                </a:solidFill>
              </a:rPr>
              <a:t>Healing is possible</a:t>
            </a:r>
          </a:p>
          <a:p>
            <a:pPr lvl="1">
              <a:buFont typeface="Arial" panose="020B0604020202020204" pitchFamily="34" charset="0"/>
              <a:buChar char="•"/>
            </a:pPr>
            <a:r>
              <a:rPr lang="en-US" sz="3200" dirty="0">
                <a:solidFill>
                  <a:schemeClr val="tx1"/>
                </a:solidFill>
              </a:rPr>
              <a:t>Our brains can always learn</a:t>
            </a:r>
          </a:p>
          <a:p>
            <a:pPr lvl="1">
              <a:buFont typeface="Arial" panose="020B0604020202020204" pitchFamily="34" charset="0"/>
              <a:buChar char="•"/>
            </a:pPr>
            <a:r>
              <a:rPr lang="en-US" sz="3200" dirty="0">
                <a:solidFill>
                  <a:schemeClr val="tx1"/>
                </a:solidFill>
              </a:rPr>
              <a:t>We can all help build resilience in children</a:t>
            </a:r>
          </a:p>
          <a:p>
            <a:pPr lvl="1">
              <a:buFont typeface="Arial" panose="020B0604020202020204" pitchFamily="34" charset="0"/>
              <a:buChar char="•"/>
            </a:pPr>
            <a:r>
              <a:rPr lang="en-US" sz="3200" dirty="0">
                <a:solidFill>
                  <a:schemeClr val="tx1"/>
                </a:solidFill>
              </a:rPr>
              <a:t>We can all help protect children</a:t>
            </a:r>
          </a:p>
          <a:p>
            <a:pPr>
              <a:buFont typeface="Arial" panose="020B0604020202020204" pitchFamily="34" charset="0"/>
              <a:buChar char="•"/>
            </a:pPr>
            <a:endParaRPr lang="en-US" dirty="0">
              <a:solidFill>
                <a:schemeClr val="accent6"/>
              </a:solidFill>
            </a:endParaRPr>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482659" y="1519544"/>
            <a:ext cx="3995732" cy="4246261"/>
          </a:xfrm>
          <a:prstGeom prst="rect">
            <a:avLst/>
          </a:prstGeom>
        </p:spPr>
      </p:pic>
    </p:spTree>
    <p:extLst>
      <p:ext uri="{BB962C8B-B14F-4D97-AF65-F5344CB8AC3E}">
        <p14:creationId xmlns:p14="http://schemas.microsoft.com/office/powerpoint/2010/main" val="27181867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a:r>
              <a:rPr lang="en-US" dirty="0"/>
              <a:t>Earlier recognition &amp; intervention: </a:t>
            </a:r>
            <a:br>
              <a:rPr lang="en-US" dirty="0"/>
            </a:br>
            <a:r>
              <a:rPr lang="en-US" dirty="0"/>
              <a:t>Mandatory Reporting</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3964" y="2286901"/>
            <a:ext cx="4770437" cy="3697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97338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Mandatory reporting gaps</a:t>
            </a:r>
          </a:p>
        </p:txBody>
      </p:sp>
      <p:sp>
        <p:nvSpPr>
          <p:cNvPr id="6" name="Content Placeholder 5"/>
          <p:cNvSpPr>
            <a:spLocks noGrp="1"/>
          </p:cNvSpPr>
          <p:nvPr>
            <p:ph idx="1"/>
          </p:nvPr>
        </p:nvSpPr>
        <p:spPr>
          <a:xfrm>
            <a:off x="676656" y="2011680"/>
            <a:ext cx="10753725" cy="4503420"/>
          </a:xfrm>
        </p:spPr>
        <p:txBody>
          <a:bodyPr>
            <a:normAutofit lnSpcReduction="10000"/>
          </a:bodyPr>
          <a:lstStyle/>
          <a:p>
            <a:pPr>
              <a:buFont typeface="Arial" panose="020B0604020202020204" pitchFamily="34" charset="0"/>
              <a:buChar char="•"/>
            </a:pPr>
            <a:r>
              <a:rPr lang="en-US" sz="3200" dirty="0">
                <a:solidFill>
                  <a:schemeClr val="tx1"/>
                </a:solidFill>
              </a:rPr>
              <a:t>EMS &amp; paramedics (trainings)</a:t>
            </a:r>
          </a:p>
          <a:p>
            <a:pPr>
              <a:buFont typeface="Arial" panose="020B0604020202020204" pitchFamily="34" charset="0"/>
              <a:buChar char="•"/>
            </a:pPr>
            <a:r>
              <a:rPr lang="en-US" sz="3200" dirty="0">
                <a:solidFill>
                  <a:schemeClr val="tx1"/>
                </a:solidFill>
              </a:rPr>
              <a:t>Clergy (multiple cases involving clergy as perpetrators &amp; protectors of perpetrators)</a:t>
            </a:r>
          </a:p>
          <a:p>
            <a:pPr>
              <a:buFont typeface="Arial" panose="020B0604020202020204" pitchFamily="34" charset="0"/>
              <a:buChar char="•"/>
            </a:pPr>
            <a:r>
              <a:rPr lang="en-US" sz="3200" dirty="0">
                <a:solidFill>
                  <a:schemeClr val="tx1"/>
                </a:solidFill>
              </a:rPr>
              <a:t>Animal control &amp; veterinarians (research links between animal cruelty &amp; child abuse)</a:t>
            </a:r>
          </a:p>
          <a:p>
            <a:pPr>
              <a:buFont typeface="Arial" panose="020B0604020202020204" pitchFamily="34" charset="0"/>
              <a:buChar char="•"/>
            </a:pPr>
            <a:r>
              <a:rPr lang="en-US" sz="3200" dirty="0">
                <a:solidFill>
                  <a:schemeClr val="tx1"/>
                </a:solidFill>
              </a:rPr>
              <a:t>Guardians Ad Litem (GALs) (CASA volunteers are required already)</a:t>
            </a:r>
          </a:p>
          <a:p>
            <a:pPr>
              <a:buFont typeface="Arial" panose="020B0604020202020204" pitchFamily="34" charset="0"/>
              <a:buChar char="•"/>
            </a:pPr>
            <a:r>
              <a:rPr lang="en-US" sz="3200" dirty="0">
                <a:solidFill>
                  <a:schemeClr val="tx1"/>
                </a:solidFill>
              </a:rPr>
              <a:t>Judges (recent case – reporting not required, no immediate notification)</a:t>
            </a:r>
          </a:p>
        </p:txBody>
      </p:sp>
    </p:spTree>
    <p:extLst>
      <p:ext uri="{BB962C8B-B14F-4D97-AF65-F5344CB8AC3E}">
        <p14:creationId xmlns:p14="http://schemas.microsoft.com/office/powerpoint/2010/main" val="22781888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19103" y="109008"/>
            <a:ext cx="10772775" cy="1658198"/>
          </a:xfrm>
        </p:spPr>
        <p:txBody>
          <a:bodyPr/>
          <a:lstStyle/>
          <a:p>
            <a:r>
              <a:rPr lang="en-US" dirty="0"/>
              <a:t>Early &amp; effective intervention</a:t>
            </a:r>
          </a:p>
        </p:txBody>
      </p:sp>
      <p:sp>
        <p:nvSpPr>
          <p:cNvPr id="3" name="Content Placeholder 2"/>
          <p:cNvSpPr>
            <a:spLocks noGrp="1"/>
          </p:cNvSpPr>
          <p:nvPr>
            <p:ph sz="half" idx="1"/>
          </p:nvPr>
        </p:nvSpPr>
        <p:spPr>
          <a:xfrm>
            <a:off x="0" y="1445343"/>
            <a:ext cx="5782548" cy="5193584"/>
          </a:xfrm>
        </p:spPr>
        <p:txBody>
          <a:bodyPr>
            <a:normAutofit fontScale="77500" lnSpcReduction="20000"/>
          </a:bodyPr>
          <a:lstStyle/>
          <a:p>
            <a:pPr lvl="1">
              <a:buFont typeface="Arial" panose="020B0604020202020204" pitchFamily="34" charset="0"/>
              <a:buChar char="•"/>
            </a:pPr>
            <a:r>
              <a:rPr lang="en-US" sz="4600" dirty="0">
                <a:solidFill>
                  <a:schemeClr val="tx1"/>
                </a:solidFill>
              </a:rPr>
              <a:t>Child Advocacy Centers</a:t>
            </a:r>
          </a:p>
          <a:p>
            <a:pPr marL="804863" lvl="2" indent="-382588">
              <a:buFont typeface="Arial" panose="020B0604020202020204" pitchFamily="34" charset="0"/>
              <a:buChar char="•"/>
            </a:pPr>
            <a:r>
              <a:rPr lang="en-US" sz="3800" i="0" dirty="0">
                <a:solidFill>
                  <a:schemeClr val="tx1"/>
                </a:solidFill>
              </a:rPr>
              <a:t>Multidisciplinary response</a:t>
            </a:r>
          </a:p>
          <a:p>
            <a:pPr marL="804863" lvl="2" indent="-382588">
              <a:buFont typeface="Arial" panose="020B0604020202020204" pitchFamily="34" charset="0"/>
              <a:buChar char="•"/>
            </a:pPr>
            <a:r>
              <a:rPr lang="en-US" sz="3800" i="0" dirty="0">
                <a:solidFill>
                  <a:schemeClr val="tx1"/>
                </a:solidFill>
              </a:rPr>
              <a:t>Child focused</a:t>
            </a:r>
          </a:p>
          <a:p>
            <a:pPr marL="804863" lvl="2" indent="-382588">
              <a:buFont typeface="Arial" panose="020B0604020202020204" pitchFamily="34" charset="0"/>
              <a:buChar char="•"/>
            </a:pPr>
            <a:r>
              <a:rPr lang="en-US" sz="3800" i="0" dirty="0">
                <a:solidFill>
                  <a:schemeClr val="tx1"/>
                </a:solidFill>
              </a:rPr>
              <a:t>Forensic interview</a:t>
            </a:r>
          </a:p>
          <a:p>
            <a:pPr marL="804863" lvl="2" indent="-382588">
              <a:buFont typeface="Arial" panose="020B0604020202020204" pitchFamily="34" charset="0"/>
              <a:buChar char="•"/>
            </a:pPr>
            <a:r>
              <a:rPr lang="en-US" sz="3800" i="0" dirty="0">
                <a:solidFill>
                  <a:schemeClr val="tx1"/>
                </a:solidFill>
              </a:rPr>
              <a:t>Medical exam</a:t>
            </a:r>
          </a:p>
          <a:p>
            <a:pPr marL="804863" lvl="2" indent="-382588">
              <a:buFont typeface="Arial" panose="020B0604020202020204" pitchFamily="34" charset="0"/>
              <a:buChar char="•"/>
            </a:pPr>
            <a:r>
              <a:rPr lang="en-US" sz="3800" i="0" dirty="0">
                <a:solidFill>
                  <a:schemeClr val="tx1"/>
                </a:solidFill>
              </a:rPr>
              <a:t>Mental health services</a:t>
            </a:r>
          </a:p>
          <a:p>
            <a:pPr marL="804863" lvl="2" indent="-382588">
              <a:buFont typeface="Arial" panose="020B0604020202020204" pitchFamily="34" charset="0"/>
              <a:buChar char="•"/>
            </a:pPr>
            <a:r>
              <a:rPr lang="en-US" sz="3800" i="0" dirty="0">
                <a:solidFill>
                  <a:schemeClr val="tx1"/>
                </a:solidFill>
              </a:rPr>
              <a:t>Support &amp; advocacy</a:t>
            </a:r>
          </a:p>
          <a:p>
            <a:pPr marL="804863" lvl="2" indent="-382588">
              <a:buFont typeface="Arial" panose="020B0604020202020204" pitchFamily="34" charset="0"/>
              <a:buChar char="•"/>
            </a:pPr>
            <a:r>
              <a:rPr lang="en-US" sz="3800" i="0" dirty="0">
                <a:solidFill>
                  <a:schemeClr val="tx1"/>
                </a:solidFill>
              </a:rPr>
              <a:t>Information sharing</a:t>
            </a:r>
          </a:p>
          <a:p>
            <a:pPr marL="603695" lvl="1" indent="-382588">
              <a:buFont typeface="Arial" panose="020B0604020202020204" pitchFamily="34" charset="0"/>
              <a:buChar char="•"/>
            </a:pPr>
            <a:r>
              <a:rPr lang="en-US" sz="4000" dirty="0">
                <a:solidFill>
                  <a:schemeClr val="tx1"/>
                </a:solidFill>
              </a:rPr>
              <a:t>Nearly 33,000 children &amp; their families served since 1996</a:t>
            </a:r>
            <a:endParaRPr lang="en-US" sz="4000" i="0" dirty="0">
              <a:solidFill>
                <a:schemeClr val="tx1"/>
              </a:solidFill>
            </a:endParaRPr>
          </a:p>
          <a:p>
            <a:pPr marL="422275" lvl="2" indent="0">
              <a:buNone/>
            </a:pPr>
            <a:endParaRPr lang="en-US" sz="2400" i="0" dirty="0">
              <a:solidFill>
                <a:schemeClr val="tx1"/>
              </a:solidFill>
            </a:endParaRPr>
          </a:p>
          <a:p>
            <a:pPr lvl="1"/>
            <a:endParaRPr lang="en-US" dirty="0">
              <a:solidFill>
                <a:schemeClr val="tx1"/>
              </a:solidFill>
            </a:endParaRPr>
          </a:p>
        </p:txBody>
      </p:sp>
      <p:pic>
        <p:nvPicPr>
          <p:cNvPr id="5" name="Content Placeholder 4" descr="D:\LavalleePrint2.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5972441" y="2271829"/>
            <a:ext cx="5431358" cy="325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08004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565355" y="0"/>
            <a:ext cx="10972800" cy="1143000"/>
          </a:xfrm>
        </p:spPr>
        <p:txBody>
          <a:bodyPr/>
          <a:lstStyle/>
          <a:p>
            <a:pPr algn="ctr" eaLnBrk="1" hangingPunct="1"/>
            <a:r>
              <a:rPr lang="en-US" dirty="0"/>
              <a:t>Protective Factors: Focus on adults</a:t>
            </a:r>
          </a:p>
        </p:txBody>
      </p:sp>
      <p:sp>
        <p:nvSpPr>
          <p:cNvPr id="3076" name="Rectangle 3"/>
          <p:cNvSpPr>
            <a:spLocks noGrp="1" noChangeArrowheads="1"/>
          </p:cNvSpPr>
          <p:nvPr>
            <p:ph idx="1"/>
          </p:nvPr>
        </p:nvSpPr>
        <p:spPr>
          <a:xfrm>
            <a:off x="521108" y="1047135"/>
            <a:ext cx="11380839" cy="4872555"/>
          </a:xfrm>
        </p:spPr>
        <p:txBody>
          <a:bodyPr>
            <a:noAutofit/>
          </a:bodyPr>
          <a:lstStyle/>
          <a:p>
            <a:pPr eaLnBrk="1" hangingPunct="1">
              <a:buFont typeface="Arial" panose="020B0604020202020204" pitchFamily="34" charset="0"/>
              <a:buChar char="•"/>
            </a:pPr>
            <a:r>
              <a:rPr lang="en-US" b="1" dirty="0">
                <a:solidFill>
                  <a:schemeClr val="tx1"/>
                </a:solidFill>
              </a:rPr>
              <a:t>Supportive, nurturing, stable family</a:t>
            </a:r>
          </a:p>
          <a:p>
            <a:pPr eaLnBrk="1" hangingPunct="1">
              <a:buFont typeface="Arial" panose="020B0604020202020204" pitchFamily="34" charset="0"/>
              <a:buChar char="•"/>
            </a:pPr>
            <a:r>
              <a:rPr lang="en-US" b="1" dirty="0">
                <a:solidFill>
                  <a:schemeClr val="tx1"/>
                </a:solidFill>
              </a:rPr>
              <a:t>Supportive social networks</a:t>
            </a:r>
          </a:p>
          <a:p>
            <a:pPr eaLnBrk="1" hangingPunct="1">
              <a:buFont typeface="Arial" panose="020B0604020202020204" pitchFamily="34" charset="0"/>
              <a:buChar char="•"/>
            </a:pPr>
            <a:r>
              <a:rPr lang="en-US" dirty="0">
                <a:solidFill>
                  <a:schemeClr val="tx1"/>
                </a:solidFill>
              </a:rPr>
              <a:t>Caring adults outside family</a:t>
            </a:r>
          </a:p>
          <a:p>
            <a:pPr eaLnBrk="1" hangingPunct="1">
              <a:buFont typeface="Arial" panose="020B0604020202020204" pitchFamily="34" charset="0"/>
              <a:buChar char="•"/>
            </a:pPr>
            <a:r>
              <a:rPr lang="en-US" dirty="0">
                <a:solidFill>
                  <a:schemeClr val="tx1"/>
                </a:solidFill>
              </a:rPr>
              <a:t>Household rules, monitoring of child</a:t>
            </a:r>
          </a:p>
          <a:p>
            <a:pPr eaLnBrk="1" hangingPunct="1">
              <a:buFont typeface="Arial" panose="020B0604020202020204" pitchFamily="34" charset="0"/>
              <a:buChar char="•"/>
            </a:pPr>
            <a:r>
              <a:rPr lang="en-US" dirty="0">
                <a:solidFill>
                  <a:schemeClr val="tx1"/>
                </a:solidFill>
              </a:rPr>
              <a:t>Parental employment</a:t>
            </a:r>
          </a:p>
          <a:p>
            <a:pPr eaLnBrk="1" hangingPunct="1">
              <a:buFont typeface="Arial" panose="020B0604020202020204" pitchFamily="34" charset="0"/>
              <a:buChar char="•"/>
            </a:pPr>
            <a:r>
              <a:rPr lang="en-US" dirty="0">
                <a:solidFill>
                  <a:schemeClr val="tx1"/>
                </a:solidFill>
              </a:rPr>
              <a:t>Adequate housing</a:t>
            </a:r>
          </a:p>
          <a:p>
            <a:pPr eaLnBrk="1" hangingPunct="1">
              <a:buFont typeface="Arial" panose="020B0604020202020204" pitchFamily="34" charset="0"/>
              <a:buChar char="•"/>
            </a:pPr>
            <a:r>
              <a:rPr lang="en-US" dirty="0">
                <a:solidFill>
                  <a:schemeClr val="tx1"/>
                </a:solidFill>
              </a:rPr>
              <a:t>Access to health care, other services</a:t>
            </a:r>
          </a:p>
          <a:p>
            <a:pPr eaLnBrk="1" hangingPunct="1">
              <a:buFont typeface="Arial" panose="020B0604020202020204" pitchFamily="34" charset="0"/>
              <a:buChar char="•"/>
            </a:pPr>
            <a:r>
              <a:rPr lang="en-US" dirty="0">
                <a:solidFill>
                  <a:schemeClr val="tx1"/>
                </a:solidFill>
              </a:rPr>
              <a:t>Community safety</a:t>
            </a:r>
          </a:p>
          <a:p>
            <a:pPr eaLnBrk="1" hangingPunct="1">
              <a:buFont typeface="Arial" panose="020B0604020202020204" pitchFamily="34" charset="0"/>
              <a:buChar char="•"/>
            </a:pPr>
            <a:r>
              <a:rPr lang="en-US" dirty="0">
                <a:solidFill>
                  <a:schemeClr val="tx1"/>
                </a:solidFill>
              </a:rPr>
              <a:t>Community involvement</a:t>
            </a:r>
          </a:p>
          <a:p>
            <a:pPr eaLnBrk="1" hangingPunct="1">
              <a:buFont typeface="Arial" panose="020B0604020202020204" pitchFamily="34" charset="0"/>
              <a:buChar char="•"/>
            </a:pPr>
            <a:r>
              <a:rPr lang="en-US" dirty="0">
                <a:solidFill>
                  <a:schemeClr val="tx1"/>
                </a:solidFill>
              </a:rPr>
              <a:t>Cultural connectedness</a:t>
            </a:r>
          </a:p>
        </p:txBody>
      </p:sp>
    </p:spTree>
    <p:extLst>
      <p:ext uri="{BB962C8B-B14F-4D97-AF65-F5344CB8AC3E}">
        <p14:creationId xmlns:p14="http://schemas.microsoft.com/office/powerpoint/2010/main" val="17034194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1981200" y="18197"/>
            <a:ext cx="8229600" cy="1143000"/>
          </a:xfrm>
        </p:spPr>
        <p:txBody>
          <a:bodyPr/>
          <a:lstStyle/>
          <a:p>
            <a:r>
              <a:rPr lang="en-US" dirty="0">
                <a:solidFill>
                  <a:schemeClr val="tx2"/>
                </a:solidFill>
              </a:rPr>
              <a:t>What can you do?</a:t>
            </a:r>
          </a:p>
        </p:txBody>
      </p:sp>
      <p:sp>
        <p:nvSpPr>
          <p:cNvPr id="4" name="Content Placeholder 3"/>
          <p:cNvSpPr>
            <a:spLocks noGrp="1"/>
          </p:cNvSpPr>
          <p:nvPr>
            <p:ph sz="half" idx="1"/>
          </p:nvPr>
        </p:nvSpPr>
        <p:spPr>
          <a:xfrm>
            <a:off x="103239" y="1828800"/>
            <a:ext cx="7020232" cy="4893918"/>
          </a:xfrm>
        </p:spPr>
        <p:txBody>
          <a:bodyPr>
            <a:normAutofit/>
          </a:bodyPr>
          <a:lstStyle/>
          <a:p>
            <a:pPr lvl="1">
              <a:buFont typeface="Arial" panose="020B0604020202020204" pitchFamily="34" charset="0"/>
              <a:buChar char="•"/>
            </a:pPr>
            <a:r>
              <a:rPr lang="en-US" sz="2800" dirty="0">
                <a:solidFill>
                  <a:schemeClr val="tx1"/>
                </a:solidFill>
              </a:rPr>
              <a:t>Realize this affects ALL of us in Alaska</a:t>
            </a:r>
          </a:p>
          <a:p>
            <a:pPr lvl="1">
              <a:buFont typeface="Arial" panose="020B0604020202020204" pitchFamily="34" charset="0"/>
              <a:buChar char="•"/>
            </a:pPr>
            <a:r>
              <a:rPr lang="en-US" sz="2800" dirty="0">
                <a:solidFill>
                  <a:schemeClr val="tx1"/>
                </a:solidFill>
              </a:rPr>
              <a:t>Make your decisions using a trauma-informed lens</a:t>
            </a:r>
          </a:p>
          <a:p>
            <a:pPr marL="393700" lvl="2" indent="0">
              <a:buNone/>
            </a:pPr>
            <a:r>
              <a:rPr lang="en-US" sz="2800" dirty="0">
                <a:solidFill>
                  <a:schemeClr val="tx1"/>
                </a:solidFill>
              </a:rPr>
              <a:t>	“It’s not what’s wrong with you, it’s 	what happened to you”</a:t>
            </a:r>
          </a:p>
          <a:p>
            <a:pPr lvl="1">
              <a:buFont typeface="Arial" panose="020B0604020202020204" pitchFamily="34" charset="0"/>
              <a:buChar char="•"/>
            </a:pPr>
            <a:r>
              <a:rPr lang="en-US" sz="2800" dirty="0">
                <a:solidFill>
                  <a:schemeClr val="tx1"/>
                </a:solidFill>
              </a:rPr>
              <a:t>Support community-based &amp; system-wide approaches to strengthen children and families</a:t>
            </a:r>
          </a:p>
          <a:p>
            <a:pPr lvl="1"/>
            <a:endParaRPr lang="en-US" sz="2400" dirty="0">
              <a:solidFill>
                <a:schemeClr val="tx1"/>
              </a:solidFill>
            </a:endParaRPr>
          </a:p>
          <a:p>
            <a:endParaRPr lang="en-US" dirty="0">
              <a:solidFill>
                <a:srgbClr val="FF9900"/>
              </a:solidFill>
            </a:endParaRPr>
          </a:p>
          <a:p>
            <a:endParaRPr lang="en-US" dirty="0">
              <a:solidFill>
                <a:srgbClr val="FF9900"/>
              </a:solidFill>
            </a:endParaRPr>
          </a:p>
          <a:p>
            <a:endParaRPr lang="en-US" dirty="0">
              <a:solidFill>
                <a:srgbClr val="FF9900"/>
              </a:solidFill>
            </a:endParaRPr>
          </a:p>
          <a:p>
            <a:endParaRPr lang="en-US" dirty="0">
              <a:solidFill>
                <a:srgbClr val="FF9900"/>
              </a:solidFill>
            </a:endParaRPr>
          </a:p>
        </p:txBody>
      </p:sp>
      <p:pic>
        <p:nvPicPr>
          <p:cNvPr id="3" name="Content Placeholder 2"/>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381479" y="1819450"/>
            <a:ext cx="3829844" cy="3829844"/>
          </a:xfrm>
        </p:spPr>
      </p:pic>
      <p:pic>
        <p:nvPicPr>
          <p:cNvPr id="6" name="Picture 5" descr="ACJATF Logo color.png"/>
          <p:cNvPicPr>
            <a:picLocks noChangeAspect="1"/>
          </p:cNvPicPr>
          <p:nvPr/>
        </p:nvPicPr>
        <p:blipFill>
          <a:blip r:embed="rId4" cstate="print"/>
          <a:stretch>
            <a:fillRect/>
          </a:stretch>
        </p:blipFill>
        <p:spPr>
          <a:xfrm>
            <a:off x="8153400" y="6019800"/>
            <a:ext cx="2286000" cy="702918"/>
          </a:xfrm>
          <a:prstGeom prst="rect">
            <a:avLst/>
          </a:prstGeom>
        </p:spPr>
      </p:pic>
    </p:spTree>
    <p:extLst>
      <p:ext uri="{BB962C8B-B14F-4D97-AF65-F5344CB8AC3E}">
        <p14:creationId xmlns:p14="http://schemas.microsoft.com/office/powerpoint/2010/main" val="35786498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Alaska data indicates that:</a:t>
            </a:r>
          </a:p>
        </p:txBody>
      </p:sp>
      <p:sp>
        <p:nvSpPr>
          <p:cNvPr id="7" name="Content Placeholder 6"/>
          <p:cNvSpPr>
            <a:spLocks noGrp="1"/>
          </p:cNvSpPr>
          <p:nvPr>
            <p:ph idx="1"/>
          </p:nvPr>
        </p:nvSpPr>
        <p:spPr>
          <a:xfrm>
            <a:off x="676276" y="2157736"/>
            <a:ext cx="10753725" cy="3766185"/>
          </a:xfrm>
        </p:spPr>
        <p:txBody>
          <a:bodyPr>
            <a:normAutofit/>
          </a:bodyPr>
          <a:lstStyle/>
          <a:p>
            <a:pPr lvl="1">
              <a:buFont typeface="Arial" panose="020B0604020202020204" pitchFamily="34" charset="0"/>
              <a:buChar char="•"/>
            </a:pPr>
            <a:r>
              <a:rPr lang="en-US" sz="3200" dirty="0">
                <a:solidFill>
                  <a:schemeClr val="tx1"/>
                </a:solidFill>
              </a:rPr>
              <a:t>Many Alaskan adults bear the burden of a lifetime accumulation of family violence and dysfunction</a:t>
            </a:r>
          </a:p>
          <a:p>
            <a:pPr lvl="1">
              <a:buFont typeface="Arial" panose="020B0604020202020204" pitchFamily="34" charset="0"/>
              <a:buChar char="•"/>
            </a:pPr>
            <a:r>
              <a:rPr lang="en-US" sz="3200" dirty="0">
                <a:solidFill>
                  <a:schemeClr val="tx1"/>
                </a:solidFill>
              </a:rPr>
              <a:t>Alaskan children start accumulating these adverse events early in life</a:t>
            </a:r>
          </a:p>
          <a:p>
            <a:pPr lvl="1">
              <a:buFont typeface="Arial" panose="020B0604020202020204" pitchFamily="34" charset="0"/>
              <a:buChar char="•"/>
            </a:pPr>
            <a:r>
              <a:rPr lang="en-US" sz="3200" dirty="0">
                <a:solidFill>
                  <a:schemeClr val="tx1"/>
                </a:solidFill>
              </a:rPr>
              <a:t>Our economy and our society bear the costs</a:t>
            </a:r>
          </a:p>
          <a:p>
            <a:pPr lvl="1">
              <a:buFont typeface="Arial" panose="020B0604020202020204" pitchFamily="34" charset="0"/>
              <a:buChar char="•"/>
            </a:pPr>
            <a:endParaRPr lang="en-US" sz="2800" dirty="0">
              <a:solidFill>
                <a:schemeClr val="tx1"/>
              </a:solidFill>
            </a:endParaRPr>
          </a:p>
          <a:p>
            <a:pPr lvl="1">
              <a:buFont typeface="Arial" panose="020B0604020202020204" pitchFamily="34" charset="0"/>
              <a:buChar char="•"/>
            </a:pPr>
            <a:endParaRPr lang="en-US" sz="2800" dirty="0">
              <a:solidFill>
                <a:schemeClr val="tx1"/>
              </a:solidFill>
            </a:endParaRPr>
          </a:p>
        </p:txBody>
      </p:sp>
    </p:spTree>
    <p:extLst>
      <p:ext uri="{BB962C8B-B14F-4D97-AF65-F5344CB8AC3E}">
        <p14:creationId xmlns:p14="http://schemas.microsoft.com/office/powerpoint/2010/main" val="21519093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reduce this burden we need:</a:t>
            </a:r>
          </a:p>
        </p:txBody>
      </p:sp>
      <p:sp>
        <p:nvSpPr>
          <p:cNvPr id="3" name="Content Placeholder 2"/>
          <p:cNvSpPr>
            <a:spLocks noGrp="1"/>
          </p:cNvSpPr>
          <p:nvPr>
            <p:ph idx="1"/>
          </p:nvPr>
        </p:nvSpPr>
        <p:spPr/>
        <p:txBody>
          <a:bodyPr>
            <a:normAutofit fontScale="92500" lnSpcReduction="10000"/>
          </a:bodyPr>
          <a:lstStyle/>
          <a:p>
            <a:pPr marL="457200" indent="-431800">
              <a:buFont typeface="Arial" panose="020B0604020202020204" pitchFamily="34" charset="0"/>
              <a:buChar char="•"/>
            </a:pPr>
            <a:r>
              <a:rPr lang="en-US" sz="3200" dirty="0">
                <a:solidFill>
                  <a:schemeClr val="tx1"/>
                </a:solidFill>
              </a:rPr>
              <a:t>Prevention</a:t>
            </a:r>
          </a:p>
          <a:p>
            <a:pPr marL="457200" indent="-431800">
              <a:buFont typeface="Arial" panose="020B0604020202020204" pitchFamily="34" charset="0"/>
              <a:buChar char="•"/>
            </a:pPr>
            <a:r>
              <a:rPr lang="en-US" sz="3200" dirty="0">
                <a:solidFill>
                  <a:schemeClr val="tx1"/>
                </a:solidFill>
              </a:rPr>
              <a:t>Early recognition</a:t>
            </a:r>
          </a:p>
          <a:p>
            <a:pPr marL="457200" indent="-431800">
              <a:buFont typeface="Arial" panose="020B0604020202020204" pitchFamily="34" charset="0"/>
              <a:buChar char="•"/>
            </a:pPr>
            <a:r>
              <a:rPr lang="en-US" sz="3200" dirty="0">
                <a:solidFill>
                  <a:schemeClr val="tx1"/>
                </a:solidFill>
              </a:rPr>
              <a:t>Early, effective, timely intervention </a:t>
            </a:r>
          </a:p>
          <a:p>
            <a:pPr marL="457200" indent="-431800">
              <a:buFont typeface="Arial" panose="020B0604020202020204" pitchFamily="34" charset="0"/>
              <a:buChar char="•"/>
            </a:pPr>
            <a:r>
              <a:rPr lang="en-US" sz="3200" dirty="0">
                <a:solidFill>
                  <a:schemeClr val="tx1"/>
                </a:solidFill>
              </a:rPr>
              <a:t>Effective treatment</a:t>
            </a:r>
          </a:p>
          <a:p>
            <a:pPr marL="457200" indent="-431800">
              <a:buFont typeface="Arial" panose="020B0604020202020204" pitchFamily="34" charset="0"/>
              <a:buChar char="•"/>
            </a:pPr>
            <a:r>
              <a:rPr lang="en-US" sz="3200" dirty="0">
                <a:solidFill>
                  <a:schemeClr val="tx1"/>
                </a:solidFill>
              </a:rPr>
              <a:t>Effective legislation to protect children &amp; hold offenders accountable</a:t>
            </a:r>
          </a:p>
          <a:p>
            <a:pPr marL="457200" indent="-431800">
              <a:buFont typeface="Arial" panose="020B0604020202020204" pitchFamily="34" charset="0"/>
              <a:buChar char="•"/>
            </a:pPr>
            <a:endParaRPr lang="en-US" dirty="0">
              <a:solidFill>
                <a:schemeClr val="tx1"/>
              </a:solidFill>
            </a:endParaRPr>
          </a:p>
          <a:p>
            <a:pPr marL="25400" indent="0" algn="ctr">
              <a:buNone/>
            </a:pPr>
            <a:r>
              <a:rPr lang="en-US" sz="2800" b="1" dirty="0">
                <a:solidFill>
                  <a:schemeClr val="tx1"/>
                </a:solidFill>
              </a:rPr>
              <a:t>A focus on supporting healthy, stable , safe and nurturing  families and communities so our children can be healthy &amp; successful adults</a:t>
            </a:r>
          </a:p>
          <a:p>
            <a:pPr marL="457200" indent="-431800">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42867069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Specific legislative “asks”</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24375" y="3134519"/>
            <a:ext cx="3143250"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66310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57610" y="179070"/>
            <a:ext cx="10772775" cy="1658198"/>
          </a:xfrm>
        </p:spPr>
        <p:txBody>
          <a:bodyPr/>
          <a:lstStyle/>
          <a:p>
            <a:r>
              <a:rPr lang="en-US" dirty="0"/>
              <a:t>SB165/HB225: “</a:t>
            </a:r>
            <a:r>
              <a:rPr lang="en-US" i="1" dirty="0"/>
              <a:t>An Act relating to sex trafficking…”</a:t>
            </a:r>
            <a:endParaRPr lang="en-US" dirty="0"/>
          </a:p>
        </p:txBody>
      </p:sp>
      <p:sp>
        <p:nvSpPr>
          <p:cNvPr id="3" name="Content Placeholder 2"/>
          <p:cNvSpPr>
            <a:spLocks noGrp="1"/>
          </p:cNvSpPr>
          <p:nvPr>
            <p:ph idx="1"/>
          </p:nvPr>
        </p:nvSpPr>
        <p:spPr>
          <a:xfrm>
            <a:off x="448056" y="2125134"/>
            <a:ext cx="10753725" cy="4532841"/>
          </a:xfrm>
        </p:spPr>
        <p:txBody>
          <a:bodyPr>
            <a:normAutofit lnSpcReduction="10000"/>
          </a:bodyPr>
          <a:lstStyle/>
          <a:p>
            <a:pPr lvl="1">
              <a:buFont typeface="Arial" panose="020B0604020202020204" pitchFamily="34" charset="0"/>
              <a:buChar char="•"/>
            </a:pPr>
            <a:r>
              <a:rPr lang="en-US" sz="2800" dirty="0">
                <a:solidFill>
                  <a:schemeClr val="tx1"/>
                </a:solidFill>
              </a:rPr>
              <a:t>CJA supports the proposed legislation</a:t>
            </a:r>
          </a:p>
          <a:p>
            <a:pPr lvl="2">
              <a:buFont typeface="Arial" panose="020B0604020202020204" pitchFamily="34" charset="0"/>
              <a:buChar char="•"/>
            </a:pPr>
            <a:r>
              <a:rPr lang="en-US" sz="2400" i="0" dirty="0">
                <a:solidFill>
                  <a:schemeClr val="tx1"/>
                </a:solidFill>
              </a:rPr>
              <a:t>Support prosecution of patrons (Johns) including requirement to register as a sex offender</a:t>
            </a:r>
          </a:p>
          <a:p>
            <a:pPr lvl="2">
              <a:buFont typeface="Arial" panose="020B0604020202020204" pitchFamily="34" charset="0"/>
              <a:buChar char="•"/>
            </a:pPr>
            <a:r>
              <a:rPr lang="en-US" sz="2400" i="0" dirty="0">
                <a:solidFill>
                  <a:schemeClr val="tx1"/>
                </a:solidFill>
              </a:rPr>
              <a:t>Support vacating prostitution convictions</a:t>
            </a:r>
          </a:p>
          <a:p>
            <a:pPr lvl="1">
              <a:buFont typeface="Arial" panose="020B0604020202020204" pitchFamily="34" charset="0"/>
              <a:buChar char="•"/>
            </a:pPr>
            <a:r>
              <a:rPr lang="en-US" sz="2800" dirty="0">
                <a:solidFill>
                  <a:schemeClr val="tx1"/>
                </a:solidFill>
              </a:rPr>
              <a:t>Recommendations for Amendment </a:t>
            </a:r>
          </a:p>
          <a:p>
            <a:pPr lvl="2">
              <a:buFont typeface="Arial" panose="020B0604020202020204" pitchFamily="34" charset="0"/>
              <a:buChar char="•"/>
            </a:pPr>
            <a:r>
              <a:rPr lang="en-US" sz="2400" i="0" dirty="0"/>
              <a:t>Expand vacating convictions</a:t>
            </a:r>
          </a:p>
          <a:p>
            <a:pPr lvl="3">
              <a:buFont typeface="Arial" panose="020B0604020202020204" pitchFamily="34" charset="0"/>
              <a:buChar char="•"/>
            </a:pPr>
            <a:r>
              <a:rPr lang="en-US" sz="2200" i="0" dirty="0"/>
              <a:t>Drug possession and theft</a:t>
            </a:r>
          </a:p>
          <a:p>
            <a:pPr lvl="1">
              <a:buFont typeface="Arial" panose="020B0604020202020204" pitchFamily="34" charset="0"/>
              <a:buChar char="•"/>
            </a:pPr>
            <a:r>
              <a:rPr lang="en-US" sz="2800" dirty="0"/>
              <a:t>Safe Harbor</a:t>
            </a:r>
          </a:p>
          <a:p>
            <a:pPr lvl="2">
              <a:buFont typeface="Arial" panose="020B0604020202020204" pitchFamily="34" charset="0"/>
              <a:buChar char="•"/>
            </a:pPr>
            <a:r>
              <a:rPr lang="en-US" sz="2400" i="0" dirty="0"/>
              <a:t>Special protections and system of service for minors</a:t>
            </a:r>
          </a:p>
          <a:p>
            <a:pPr lvl="1">
              <a:buFont typeface="Arial" panose="020B0604020202020204" pitchFamily="34" charset="0"/>
              <a:buChar char="•"/>
            </a:pPr>
            <a:r>
              <a:rPr lang="en-US" sz="2800" dirty="0"/>
              <a:t>Mandatory training for law enforcement, prosecutors, judges</a:t>
            </a:r>
          </a:p>
        </p:txBody>
      </p:sp>
    </p:spTree>
    <p:extLst>
      <p:ext uri="{BB962C8B-B14F-4D97-AF65-F5344CB8AC3E}">
        <p14:creationId xmlns:p14="http://schemas.microsoft.com/office/powerpoint/2010/main" val="283396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6" name="Chart 15"/>
          <p:cNvGraphicFramePr/>
          <p:nvPr>
            <p:extLst>
              <p:ext uri="{D42A27DB-BD31-4B8C-83A1-F6EECF244321}">
                <p14:modId xmlns:p14="http://schemas.microsoft.com/office/powerpoint/2010/main" val="1129680491"/>
              </p:ext>
            </p:extLst>
          </p:nvPr>
        </p:nvGraphicFramePr>
        <p:xfrm>
          <a:off x="6325356" y="3413760"/>
          <a:ext cx="4409859" cy="289719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28373" y="2039511"/>
            <a:ext cx="9834923" cy="1015663"/>
          </a:xfrm>
          <a:prstGeom prst="rect">
            <a:avLst/>
          </a:prstGeom>
          <a:noFill/>
        </p:spPr>
        <p:txBody>
          <a:bodyPr wrap="square" rtlCol="0">
            <a:spAutoFit/>
          </a:bodyPr>
          <a:lstStyle/>
          <a:p>
            <a:r>
              <a:rPr lang="en-US" sz="2400" dirty="0"/>
              <a:t>Collaborative study between CDC researchers and Kaiser Permanente</a:t>
            </a:r>
            <a:r>
              <a:rPr lang="en-US" sz="2400" baseline="30000" dirty="0"/>
              <a:t>1</a:t>
            </a:r>
          </a:p>
          <a:p>
            <a:r>
              <a:rPr lang="en-US" altLang="en-US" dirty="0"/>
              <a:t>&gt;17,000 participants of an HMO asked about events before age 18</a:t>
            </a:r>
          </a:p>
          <a:p>
            <a:r>
              <a:rPr lang="en-US" altLang="en-US" dirty="0"/>
              <a:t>	75% white (54% female, 46% male), mean age 57, 75% at least some college.</a:t>
            </a:r>
            <a:endParaRPr lang="en-US" sz="2800" baseline="30000" dirty="0"/>
          </a:p>
        </p:txBody>
      </p:sp>
      <p:sp>
        <p:nvSpPr>
          <p:cNvPr id="2" name="Title 1"/>
          <p:cNvSpPr>
            <a:spLocks noGrp="1"/>
          </p:cNvSpPr>
          <p:nvPr>
            <p:ph type="title"/>
          </p:nvPr>
        </p:nvSpPr>
        <p:spPr>
          <a:xfrm>
            <a:off x="657225" y="499533"/>
            <a:ext cx="9055736" cy="1658198"/>
          </a:xfrm>
        </p:spPr>
        <p:txBody>
          <a:bodyPr/>
          <a:lstStyle/>
          <a:p>
            <a:r>
              <a:rPr lang="en-US" dirty="0"/>
              <a:t>Adverse Childhood Experiences (ACEs)</a:t>
            </a:r>
          </a:p>
        </p:txBody>
      </p:sp>
      <p:sp>
        <p:nvSpPr>
          <p:cNvPr id="10" name="Rectangle 9"/>
          <p:cNvSpPr/>
          <p:nvPr/>
        </p:nvSpPr>
        <p:spPr>
          <a:xfrm>
            <a:off x="5045387" y="6382944"/>
            <a:ext cx="5974308" cy="507831"/>
          </a:xfrm>
          <a:prstGeom prst="rect">
            <a:avLst/>
          </a:prstGeom>
        </p:spPr>
        <p:txBody>
          <a:bodyPr wrap="square">
            <a:spAutoFit/>
          </a:bodyPr>
          <a:lstStyle/>
          <a:p>
            <a:r>
              <a:rPr lang="en-US" sz="900" dirty="0"/>
              <a:t>1) </a:t>
            </a:r>
            <a:r>
              <a:rPr lang="en-US" sz="900" dirty="0" err="1"/>
              <a:t>Felitti</a:t>
            </a:r>
            <a:r>
              <a:rPr lang="en-US" sz="900" dirty="0"/>
              <a:t>, Vincent J., et al. "Relationship of childhood abuse and household dysfunction to many of the leading causes of death in adults: The Adverse Childhood Experiences (ACE) Study." </a:t>
            </a:r>
            <a:r>
              <a:rPr lang="en-US" sz="900" i="1" dirty="0"/>
              <a:t>American journal of preventive medicine</a:t>
            </a:r>
            <a:r>
              <a:rPr lang="en-US" sz="900" dirty="0"/>
              <a:t> 14.4 (1998): 245-258.</a:t>
            </a:r>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886" y="3055174"/>
            <a:ext cx="4254503" cy="3512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69851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SB168/HB228 for Sex Offender Registries</a:t>
            </a:r>
          </a:p>
        </p:txBody>
      </p:sp>
      <p:sp>
        <p:nvSpPr>
          <p:cNvPr id="3" name="Content Placeholder 2"/>
          <p:cNvSpPr>
            <a:spLocks noGrp="1"/>
          </p:cNvSpPr>
          <p:nvPr>
            <p:ph idx="1"/>
          </p:nvPr>
        </p:nvSpPr>
        <p:spPr>
          <a:xfrm>
            <a:off x="676656" y="2362200"/>
            <a:ext cx="10753725" cy="3415665"/>
          </a:xfrm>
        </p:spPr>
        <p:txBody>
          <a:bodyPr>
            <a:normAutofit/>
          </a:bodyPr>
          <a:lstStyle/>
          <a:p>
            <a:pPr lvl="1">
              <a:buFont typeface="Arial" panose="020B0604020202020204" pitchFamily="34" charset="0"/>
              <a:buChar char="•"/>
            </a:pPr>
            <a:r>
              <a:rPr lang="en-US" sz="3600" dirty="0"/>
              <a:t>CJA supports: </a:t>
            </a:r>
          </a:p>
          <a:p>
            <a:pPr lvl="2">
              <a:buFont typeface="Arial" panose="020B0604020202020204" pitchFamily="34" charset="0"/>
              <a:buChar char="•"/>
            </a:pPr>
            <a:r>
              <a:rPr lang="en-US" sz="3200" i="0" dirty="0"/>
              <a:t>Victim notification &amp; ability to testify</a:t>
            </a:r>
          </a:p>
          <a:p>
            <a:pPr lvl="2">
              <a:buFont typeface="Arial" panose="020B0604020202020204" pitchFamily="34" charset="0"/>
              <a:buChar char="•"/>
            </a:pPr>
            <a:r>
              <a:rPr lang="en-US" sz="3200" i="0" dirty="0"/>
              <a:t>Clear criteria</a:t>
            </a:r>
          </a:p>
          <a:p>
            <a:pPr lvl="2">
              <a:buFont typeface="Arial" panose="020B0604020202020204" pitchFamily="34" charset="0"/>
              <a:buChar char="•"/>
            </a:pPr>
            <a:r>
              <a:rPr lang="en-US" sz="3200" i="0" dirty="0"/>
              <a:t>Continue registration from other states</a:t>
            </a:r>
          </a:p>
          <a:p>
            <a:pPr lvl="2">
              <a:buFont typeface="Arial" panose="020B0604020202020204" pitchFamily="34" charset="0"/>
              <a:buChar char="•"/>
            </a:pPr>
            <a:r>
              <a:rPr lang="en-US" sz="3200" i="0" dirty="0"/>
              <a:t>Additional registerable crimes</a:t>
            </a:r>
          </a:p>
        </p:txBody>
      </p:sp>
    </p:spTree>
    <p:extLst>
      <p:ext uri="{BB962C8B-B14F-4D97-AF65-F5344CB8AC3E}">
        <p14:creationId xmlns:p14="http://schemas.microsoft.com/office/powerpoint/2010/main" val="9684778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Expand mandatory reporting law </a:t>
            </a:r>
            <a:br>
              <a:rPr lang="en-US" dirty="0"/>
            </a:br>
            <a:r>
              <a:rPr lang="en-US" dirty="0"/>
              <a:t>to include:</a:t>
            </a:r>
          </a:p>
        </p:txBody>
      </p:sp>
      <p:sp>
        <p:nvSpPr>
          <p:cNvPr id="3" name="Content Placeholder 2"/>
          <p:cNvSpPr>
            <a:spLocks noGrp="1"/>
          </p:cNvSpPr>
          <p:nvPr>
            <p:ph idx="1"/>
          </p:nvPr>
        </p:nvSpPr>
        <p:spPr>
          <a:xfrm>
            <a:off x="676656" y="2463800"/>
            <a:ext cx="10753725" cy="4051300"/>
          </a:xfrm>
        </p:spPr>
        <p:txBody>
          <a:bodyPr>
            <a:normAutofit fontScale="92500" lnSpcReduction="10000"/>
          </a:bodyPr>
          <a:lstStyle/>
          <a:p>
            <a:pPr lvl="1">
              <a:buFont typeface="Arial" panose="020B0604020202020204" pitchFamily="34" charset="0"/>
              <a:buChar char="•"/>
            </a:pPr>
            <a:r>
              <a:rPr lang="en-US" sz="3600" dirty="0"/>
              <a:t>EMS, paramedics &amp; other first responders</a:t>
            </a:r>
          </a:p>
          <a:p>
            <a:pPr lvl="1">
              <a:buFont typeface="Arial" panose="020B0604020202020204" pitchFamily="34" charset="0"/>
              <a:buChar char="•"/>
            </a:pPr>
            <a:r>
              <a:rPr lang="en-US" sz="3600" dirty="0"/>
              <a:t>Clergy</a:t>
            </a:r>
          </a:p>
          <a:p>
            <a:pPr lvl="1">
              <a:buFont typeface="Arial" panose="020B0604020202020204" pitchFamily="34" charset="0"/>
              <a:buChar char="•"/>
            </a:pPr>
            <a:r>
              <a:rPr lang="en-US" sz="3600" dirty="0"/>
              <a:t>Animal control &amp; veterinarians</a:t>
            </a:r>
          </a:p>
          <a:p>
            <a:pPr lvl="1">
              <a:buFont typeface="Arial" panose="020B0604020202020204" pitchFamily="34" charset="0"/>
              <a:buChar char="•"/>
            </a:pPr>
            <a:r>
              <a:rPr lang="en-US" sz="3600" dirty="0"/>
              <a:t>GALs</a:t>
            </a:r>
          </a:p>
          <a:p>
            <a:pPr marL="4572" lvl="1" indent="0">
              <a:buNone/>
            </a:pPr>
            <a:endParaRPr lang="en-US" sz="3600" dirty="0"/>
          </a:p>
          <a:p>
            <a:pPr lvl="1">
              <a:buFont typeface="Arial" panose="020B0604020202020204" pitchFamily="34" charset="0"/>
              <a:buChar char="•"/>
            </a:pPr>
            <a:r>
              <a:rPr lang="en-US" sz="3600" dirty="0"/>
              <a:t>Mechanism for  judges – immediate notification to law enforcement for imminent risk cases</a:t>
            </a:r>
          </a:p>
          <a:p>
            <a:pPr lvl="1">
              <a:buFont typeface="Arial" panose="020B0604020202020204" pitchFamily="34" charset="0"/>
              <a:buChar char="•"/>
            </a:pPr>
            <a:endParaRPr lang="en-US" sz="3600" dirty="0"/>
          </a:p>
        </p:txBody>
      </p:sp>
    </p:spTree>
    <p:extLst>
      <p:ext uri="{BB962C8B-B14F-4D97-AF65-F5344CB8AC3E}">
        <p14:creationId xmlns:p14="http://schemas.microsoft.com/office/powerpoint/2010/main" val="42346655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3" name="Title 1"/>
          <p:cNvSpPr>
            <a:spLocks noGrp="1"/>
          </p:cNvSpPr>
          <p:nvPr>
            <p:ph type="title"/>
          </p:nvPr>
        </p:nvSpPr>
        <p:spPr>
          <a:xfrm>
            <a:off x="619126" y="419100"/>
            <a:ext cx="11026036" cy="1143000"/>
          </a:xfrm>
        </p:spPr>
        <p:txBody>
          <a:bodyPr>
            <a:normAutofit fontScale="90000"/>
          </a:bodyPr>
          <a:lstStyle/>
          <a:p>
            <a:pPr algn="ctr"/>
            <a:r>
              <a:rPr lang="en-US" b="1" dirty="0">
                <a:solidFill>
                  <a:schemeClr val="tx2"/>
                </a:solidFill>
              </a:rPr>
              <a:t>How will you be a champion for  </a:t>
            </a:r>
            <a:br>
              <a:rPr lang="en-US" b="1" dirty="0">
                <a:solidFill>
                  <a:schemeClr val="tx2"/>
                </a:solidFill>
              </a:rPr>
            </a:br>
            <a:r>
              <a:rPr lang="en-US" b="1" dirty="0">
                <a:solidFill>
                  <a:schemeClr val="tx2"/>
                </a:solidFill>
              </a:rPr>
              <a:t>Alaskan children &amp; families?</a:t>
            </a:r>
          </a:p>
        </p:txBody>
      </p:sp>
      <p:pic>
        <p:nvPicPr>
          <p:cNvPr id="79874" name="Content Placeholder 3" descr="hero_2.jpg"/>
          <p:cNvPicPr>
            <a:picLocks noGrp="1" noChangeAspect="1"/>
          </p:cNvPicPr>
          <p:nvPr>
            <p:ph idx="1"/>
          </p:nvPr>
        </p:nvPicPr>
        <p:blipFill>
          <a:blip r:embed="rId3" cstate="print"/>
          <a:stretch>
            <a:fillRect/>
          </a:stretch>
        </p:blipFill>
        <p:spPr>
          <a:xfrm>
            <a:off x="3924300" y="2066385"/>
            <a:ext cx="4343400" cy="3593592"/>
          </a:xfrm>
        </p:spPr>
      </p:pic>
    </p:spTree>
    <p:extLst>
      <p:ext uri="{BB962C8B-B14F-4D97-AF65-F5344CB8AC3E}">
        <p14:creationId xmlns:p14="http://schemas.microsoft.com/office/powerpoint/2010/main" val="308947226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3768" y="116075"/>
            <a:ext cx="10772775" cy="872067"/>
          </a:xfrm>
        </p:spPr>
        <p:txBody>
          <a:bodyPr>
            <a:normAutofit/>
          </a:bodyPr>
          <a:lstStyle/>
          <a:p>
            <a:pPr algn="ctr"/>
            <a:r>
              <a:rPr lang="en-US" sz="4000" dirty="0">
                <a:latin typeface="Calibri"/>
                <a:cs typeface="Calibri"/>
              </a:rPr>
              <a:t>Findings</a:t>
            </a:r>
          </a:p>
        </p:txBody>
      </p:sp>
      <p:sp>
        <p:nvSpPr>
          <p:cNvPr id="5" name="Text Placeholder 4"/>
          <p:cNvSpPr>
            <a:spLocks noGrp="1"/>
          </p:cNvSpPr>
          <p:nvPr>
            <p:ph type="body" idx="1"/>
          </p:nvPr>
        </p:nvSpPr>
        <p:spPr>
          <a:xfrm>
            <a:off x="352192" y="786854"/>
            <a:ext cx="4663440" cy="723400"/>
          </a:xfrm>
          <a:ln w="12700">
            <a:solidFill>
              <a:schemeClr val="tx1"/>
            </a:solidFill>
          </a:ln>
        </p:spPr>
        <p:txBody>
          <a:bodyPr>
            <a:normAutofit/>
          </a:bodyPr>
          <a:lstStyle/>
          <a:p>
            <a:pPr algn="ctr"/>
            <a:r>
              <a:rPr lang="en-US" sz="2400" b="1" dirty="0">
                <a:solidFill>
                  <a:schemeClr val="tx1"/>
                </a:solidFill>
              </a:rPr>
              <a:t>ACEs are common</a:t>
            </a:r>
          </a:p>
        </p:txBody>
      </p:sp>
      <p:sp>
        <p:nvSpPr>
          <p:cNvPr id="3" name="Content Placeholder 2"/>
          <p:cNvSpPr>
            <a:spLocks noGrp="1"/>
          </p:cNvSpPr>
          <p:nvPr>
            <p:ph sz="half" idx="2"/>
          </p:nvPr>
        </p:nvSpPr>
        <p:spPr>
          <a:xfrm>
            <a:off x="0" y="1622323"/>
            <a:ext cx="5340096" cy="5338916"/>
          </a:xfrm>
        </p:spPr>
        <p:txBody>
          <a:bodyPr>
            <a:normAutofit lnSpcReduction="10000"/>
          </a:bodyPr>
          <a:lstStyle/>
          <a:p>
            <a:pPr marL="0" lvl="0" indent="0" eaLnBrk="0" hangingPunct="0">
              <a:spcBef>
                <a:spcPct val="50000"/>
              </a:spcBef>
              <a:buClrTx/>
              <a:buSzTx/>
              <a:buNone/>
            </a:pPr>
            <a:r>
              <a:rPr lang="en-US" sz="2400" u="sng" dirty="0">
                <a:solidFill>
                  <a:schemeClr val="tx1"/>
                </a:solidFill>
                <a:latin typeface="Calibri" panose="020F0502020204030204" pitchFamily="34" charset="0"/>
              </a:rPr>
              <a:t>Abuse, by Category</a:t>
            </a:r>
          </a:p>
          <a:p>
            <a:pPr marL="0" lvl="0" indent="0" eaLnBrk="0" hangingPunct="0">
              <a:lnSpc>
                <a:spcPct val="60000"/>
              </a:lnSpc>
              <a:spcBef>
                <a:spcPct val="50000"/>
              </a:spcBef>
              <a:buClrTx/>
              <a:buSzTx/>
              <a:buNone/>
            </a:pPr>
            <a:r>
              <a:rPr lang="en-US" sz="2400" dirty="0">
                <a:solidFill>
                  <a:schemeClr val="tx1"/>
                </a:solidFill>
                <a:latin typeface="Calibri" panose="020F0502020204030204" pitchFamily="34" charset="0"/>
              </a:rPr>
              <a:t>  Emotional				11%</a:t>
            </a:r>
          </a:p>
          <a:p>
            <a:pPr marL="0" lvl="0" indent="0" eaLnBrk="0" hangingPunct="0">
              <a:lnSpc>
                <a:spcPct val="60000"/>
              </a:lnSpc>
              <a:spcBef>
                <a:spcPct val="50000"/>
              </a:spcBef>
              <a:buClrTx/>
              <a:buSzTx/>
              <a:buNone/>
            </a:pPr>
            <a:r>
              <a:rPr lang="en-US" sz="2400" dirty="0">
                <a:solidFill>
                  <a:schemeClr val="tx1"/>
                </a:solidFill>
                <a:latin typeface="Calibri" panose="020F0502020204030204" pitchFamily="34" charset="0"/>
              </a:rPr>
              <a:t>  Physical				28%</a:t>
            </a:r>
          </a:p>
          <a:p>
            <a:pPr marL="0" lvl="0" indent="0" eaLnBrk="0" hangingPunct="0">
              <a:lnSpc>
                <a:spcPct val="60000"/>
              </a:lnSpc>
              <a:spcBef>
                <a:spcPct val="50000"/>
              </a:spcBef>
              <a:buClrTx/>
              <a:buSzTx/>
              <a:buNone/>
            </a:pPr>
            <a:r>
              <a:rPr lang="en-US" sz="2400" dirty="0">
                <a:solidFill>
                  <a:schemeClr val="tx1"/>
                </a:solidFill>
                <a:latin typeface="Calibri" panose="020F0502020204030204" pitchFamily="34" charset="0"/>
              </a:rPr>
              <a:t>  Sexual (anyone)			21%</a:t>
            </a:r>
          </a:p>
          <a:p>
            <a:pPr marL="0" lvl="0" indent="0" eaLnBrk="0" hangingPunct="0">
              <a:lnSpc>
                <a:spcPct val="60000"/>
              </a:lnSpc>
              <a:spcBef>
                <a:spcPct val="50000"/>
              </a:spcBef>
              <a:buClrTx/>
              <a:buSzTx/>
              <a:buNone/>
            </a:pPr>
            <a:r>
              <a:rPr lang="en-US" sz="2400" u="sng" dirty="0">
                <a:solidFill>
                  <a:schemeClr val="tx1"/>
                </a:solidFill>
                <a:latin typeface="Calibri" panose="020F0502020204030204" pitchFamily="34" charset="0"/>
              </a:rPr>
              <a:t>Neglect</a:t>
            </a:r>
          </a:p>
          <a:p>
            <a:pPr marL="0" lvl="0" indent="0" eaLnBrk="0" hangingPunct="0">
              <a:lnSpc>
                <a:spcPct val="60000"/>
              </a:lnSpc>
              <a:spcBef>
                <a:spcPct val="50000"/>
              </a:spcBef>
              <a:buClrTx/>
              <a:buSzTx/>
              <a:buNone/>
            </a:pPr>
            <a:r>
              <a:rPr lang="en-US" sz="2400" dirty="0">
                <a:solidFill>
                  <a:schemeClr val="tx1"/>
                </a:solidFill>
                <a:latin typeface="Calibri" panose="020F0502020204030204" pitchFamily="34" charset="0"/>
              </a:rPr>
              <a:t>   Emotional  neglect			15%</a:t>
            </a:r>
          </a:p>
          <a:p>
            <a:pPr marL="0" lvl="0" indent="0" eaLnBrk="0" hangingPunct="0">
              <a:lnSpc>
                <a:spcPct val="60000"/>
              </a:lnSpc>
              <a:spcBef>
                <a:spcPct val="50000"/>
              </a:spcBef>
              <a:buClrTx/>
              <a:buSzTx/>
              <a:buNone/>
            </a:pPr>
            <a:r>
              <a:rPr lang="en-US" sz="2400" dirty="0">
                <a:solidFill>
                  <a:schemeClr val="tx1"/>
                </a:solidFill>
                <a:latin typeface="Calibri" panose="020F0502020204030204" pitchFamily="34" charset="0"/>
              </a:rPr>
              <a:t>   Physical neglect			10%</a:t>
            </a:r>
          </a:p>
          <a:p>
            <a:pPr marL="0" lvl="0" indent="0" eaLnBrk="0" hangingPunct="0">
              <a:spcBef>
                <a:spcPct val="50000"/>
              </a:spcBef>
              <a:buClrTx/>
              <a:buSzTx/>
              <a:buNone/>
            </a:pPr>
            <a:r>
              <a:rPr lang="en-US" sz="2400" u="sng" dirty="0">
                <a:solidFill>
                  <a:schemeClr val="tx1"/>
                </a:solidFill>
                <a:latin typeface="Calibri" panose="020F0502020204030204" pitchFamily="34" charset="0"/>
              </a:rPr>
              <a:t>Household Dysfunction, by Category</a:t>
            </a:r>
          </a:p>
          <a:p>
            <a:pPr marL="0" lvl="0" indent="0" eaLnBrk="0" hangingPunct="0">
              <a:lnSpc>
                <a:spcPct val="70000"/>
              </a:lnSpc>
              <a:spcBef>
                <a:spcPct val="50000"/>
              </a:spcBef>
              <a:buClrTx/>
              <a:buSzTx/>
              <a:buNone/>
            </a:pPr>
            <a:r>
              <a:rPr lang="en-US" sz="2400" dirty="0">
                <a:solidFill>
                  <a:schemeClr val="tx1"/>
                </a:solidFill>
                <a:latin typeface="Calibri" panose="020F0502020204030204" pitchFamily="34" charset="0"/>
              </a:rPr>
              <a:t>  Substance Abuse			27%</a:t>
            </a:r>
          </a:p>
          <a:p>
            <a:pPr marL="0" lvl="0" indent="0" eaLnBrk="0" hangingPunct="0">
              <a:lnSpc>
                <a:spcPct val="70000"/>
              </a:lnSpc>
              <a:spcBef>
                <a:spcPct val="50000"/>
              </a:spcBef>
              <a:buClrTx/>
              <a:buSzTx/>
              <a:buNone/>
            </a:pPr>
            <a:r>
              <a:rPr lang="en-US" sz="2400" dirty="0">
                <a:solidFill>
                  <a:schemeClr val="tx1"/>
                </a:solidFill>
                <a:latin typeface="Calibri" panose="020F0502020204030204" pitchFamily="34" charset="0"/>
              </a:rPr>
              <a:t>  Mental Illness			19%</a:t>
            </a:r>
          </a:p>
          <a:p>
            <a:pPr marL="0" lvl="0" indent="0" eaLnBrk="0" hangingPunct="0">
              <a:lnSpc>
                <a:spcPct val="70000"/>
              </a:lnSpc>
              <a:spcBef>
                <a:spcPct val="50000"/>
              </a:spcBef>
              <a:buClrTx/>
              <a:buSzTx/>
              <a:buNone/>
            </a:pPr>
            <a:r>
              <a:rPr lang="en-US" sz="2400" dirty="0">
                <a:solidFill>
                  <a:schemeClr val="tx1"/>
                </a:solidFill>
                <a:latin typeface="Calibri" panose="020F0502020204030204" pitchFamily="34" charset="0"/>
              </a:rPr>
              <a:t>  Mother Treated Violently		13%</a:t>
            </a:r>
          </a:p>
          <a:p>
            <a:pPr marL="0" lvl="0" indent="0" eaLnBrk="0" hangingPunct="0">
              <a:lnSpc>
                <a:spcPct val="70000"/>
              </a:lnSpc>
              <a:spcBef>
                <a:spcPct val="50000"/>
              </a:spcBef>
              <a:buClrTx/>
              <a:buSzTx/>
              <a:buNone/>
            </a:pPr>
            <a:r>
              <a:rPr lang="en-US" sz="2400" dirty="0">
                <a:solidFill>
                  <a:schemeClr val="tx1"/>
                </a:solidFill>
                <a:latin typeface="Calibri" panose="020F0502020204030204" pitchFamily="34" charset="0"/>
              </a:rPr>
              <a:t>  Parental separation/divorce		23%</a:t>
            </a:r>
          </a:p>
          <a:p>
            <a:pPr marL="0" lvl="0" indent="0" eaLnBrk="0" hangingPunct="0">
              <a:lnSpc>
                <a:spcPct val="70000"/>
              </a:lnSpc>
              <a:spcBef>
                <a:spcPct val="50000"/>
              </a:spcBef>
              <a:buClrTx/>
              <a:buSzTx/>
              <a:buNone/>
            </a:pPr>
            <a:r>
              <a:rPr lang="en-US" sz="2400" dirty="0">
                <a:solidFill>
                  <a:schemeClr val="tx1"/>
                </a:solidFill>
                <a:latin typeface="Calibri" panose="020F0502020204030204" pitchFamily="34" charset="0"/>
              </a:rPr>
              <a:t>  Incarcerated family member	  	  5%</a:t>
            </a:r>
          </a:p>
          <a:p>
            <a:endParaRPr lang="en-US" dirty="0"/>
          </a:p>
        </p:txBody>
      </p:sp>
      <p:sp>
        <p:nvSpPr>
          <p:cNvPr id="6" name="Text Placeholder 5"/>
          <p:cNvSpPr>
            <a:spLocks noGrp="1"/>
          </p:cNvSpPr>
          <p:nvPr>
            <p:ph type="body" sz="quarter" idx="3"/>
          </p:nvPr>
        </p:nvSpPr>
        <p:spPr>
          <a:xfrm>
            <a:off x="6671287" y="784822"/>
            <a:ext cx="4663440" cy="722376"/>
          </a:xfrm>
          <a:ln w="12700">
            <a:solidFill>
              <a:schemeClr val="tx1"/>
            </a:solidFill>
          </a:ln>
        </p:spPr>
        <p:txBody>
          <a:bodyPr/>
          <a:lstStyle/>
          <a:p>
            <a:pPr algn="ctr"/>
            <a:r>
              <a:rPr lang="en-US" b="1" dirty="0">
                <a:solidFill>
                  <a:schemeClr val="tx1"/>
                </a:solidFill>
              </a:rPr>
              <a:t>It’s Not Just one bad thing</a:t>
            </a:r>
          </a:p>
        </p:txBody>
      </p:sp>
      <p:sp>
        <p:nvSpPr>
          <p:cNvPr id="7" name="Content Placeholder 6"/>
          <p:cNvSpPr>
            <a:spLocks noGrp="1"/>
          </p:cNvSpPr>
          <p:nvPr>
            <p:ph sz="quarter" idx="4"/>
          </p:nvPr>
        </p:nvSpPr>
        <p:spPr>
          <a:xfrm>
            <a:off x="6946493" y="2227006"/>
            <a:ext cx="3724559" cy="3724384"/>
          </a:xfrm>
        </p:spPr>
        <p:txBody>
          <a:bodyPr/>
          <a:lstStyle/>
          <a:p>
            <a:r>
              <a:rPr lang="en-US" sz="2800" dirty="0">
                <a:solidFill>
                  <a:schemeClr val="tx1"/>
                </a:solidFill>
                <a:latin typeface="Calibri" panose="020F0502020204030204" pitchFamily="34" charset="0"/>
              </a:rPr>
              <a:t>If any one ACE is present:</a:t>
            </a:r>
          </a:p>
          <a:p>
            <a:pPr lvl="1">
              <a:buFont typeface="Arial" panose="020B0604020202020204" pitchFamily="34" charset="0"/>
              <a:buChar char="•"/>
            </a:pPr>
            <a:r>
              <a:rPr lang="en-US" sz="2800" dirty="0">
                <a:solidFill>
                  <a:schemeClr val="tx1"/>
                </a:solidFill>
                <a:latin typeface="Calibri" panose="020F0502020204030204" pitchFamily="34" charset="0"/>
              </a:rPr>
              <a:t>There is an 87% chance at least one other category of ACE is present</a:t>
            </a:r>
          </a:p>
          <a:p>
            <a:pPr lvl="1">
              <a:buFont typeface="Arial" panose="020B0604020202020204" pitchFamily="34" charset="0"/>
              <a:buChar char="•"/>
            </a:pPr>
            <a:r>
              <a:rPr lang="en-US" sz="2800" dirty="0">
                <a:solidFill>
                  <a:schemeClr val="tx1"/>
                </a:solidFill>
                <a:latin typeface="Calibri" panose="020F0502020204030204" pitchFamily="34" charset="0"/>
              </a:rPr>
              <a:t>50% chance of 3 or more</a:t>
            </a:r>
          </a:p>
          <a:p>
            <a:endParaRPr lang="en-US" dirty="0"/>
          </a:p>
        </p:txBody>
      </p:sp>
    </p:spTree>
    <p:extLst>
      <p:ext uri="{BB962C8B-B14F-4D97-AF65-F5344CB8AC3E}">
        <p14:creationId xmlns:p14="http://schemas.microsoft.com/office/powerpoint/2010/main" val="3021290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14776" y="0"/>
            <a:ext cx="10772775" cy="988142"/>
          </a:xfrm>
        </p:spPr>
        <p:txBody>
          <a:bodyPr>
            <a:normAutofit/>
          </a:bodyPr>
          <a:lstStyle/>
          <a:p>
            <a:r>
              <a:rPr lang="en-US" dirty="0"/>
              <a:t>Increased ACE score = increased likelihood:</a:t>
            </a:r>
          </a:p>
        </p:txBody>
      </p:sp>
      <p:sp>
        <p:nvSpPr>
          <p:cNvPr id="3" name="Text Placeholder 2"/>
          <p:cNvSpPr>
            <a:spLocks noGrp="1"/>
          </p:cNvSpPr>
          <p:nvPr>
            <p:ph type="body" idx="1"/>
          </p:nvPr>
        </p:nvSpPr>
        <p:spPr>
          <a:xfrm>
            <a:off x="529172" y="772106"/>
            <a:ext cx="4663440" cy="723400"/>
          </a:xfrm>
        </p:spPr>
        <p:txBody>
          <a:bodyPr>
            <a:normAutofit/>
          </a:bodyPr>
          <a:lstStyle/>
          <a:p>
            <a:r>
              <a:rPr lang="en-US" sz="3200" b="1" dirty="0">
                <a:solidFill>
                  <a:schemeClr val="tx1"/>
                </a:solidFill>
              </a:rPr>
              <a:t>Health risks</a:t>
            </a:r>
          </a:p>
        </p:txBody>
      </p:sp>
      <p:sp>
        <p:nvSpPr>
          <p:cNvPr id="4" name="Content Placeholder 3"/>
          <p:cNvSpPr>
            <a:spLocks noGrp="1"/>
          </p:cNvSpPr>
          <p:nvPr>
            <p:ph sz="half" idx="2"/>
          </p:nvPr>
        </p:nvSpPr>
        <p:spPr>
          <a:xfrm>
            <a:off x="676656" y="1445342"/>
            <a:ext cx="4663440" cy="4508142"/>
          </a:xfrm>
        </p:spPr>
        <p:txBody>
          <a:bodyPr>
            <a:normAutofit fontScale="92500" lnSpcReduction="10000"/>
          </a:bodyPr>
          <a:lstStyle/>
          <a:p>
            <a:pPr lvl="1">
              <a:buFont typeface="Arial" panose="020B0604020202020204" pitchFamily="34" charset="0"/>
              <a:buChar char="•"/>
            </a:pPr>
            <a:r>
              <a:rPr lang="en-US" sz="2800" dirty="0">
                <a:solidFill>
                  <a:schemeClr val="tx1"/>
                </a:solidFill>
              </a:rPr>
              <a:t>Cancer</a:t>
            </a:r>
          </a:p>
          <a:p>
            <a:pPr lvl="1">
              <a:buFont typeface="Arial" panose="020B0604020202020204" pitchFamily="34" charset="0"/>
              <a:buChar char="•"/>
            </a:pPr>
            <a:r>
              <a:rPr lang="en-US" sz="2800" dirty="0">
                <a:solidFill>
                  <a:schemeClr val="tx1"/>
                </a:solidFill>
              </a:rPr>
              <a:t>Heart disease (better correlation than traditional risk factors like hypertension, high cholesterol, </a:t>
            </a:r>
            <a:r>
              <a:rPr lang="en-US" sz="2800" dirty="0" err="1">
                <a:solidFill>
                  <a:schemeClr val="tx1"/>
                </a:solidFill>
              </a:rPr>
              <a:t>etc</a:t>
            </a:r>
            <a:r>
              <a:rPr lang="en-US" sz="2800" dirty="0">
                <a:solidFill>
                  <a:schemeClr val="tx1"/>
                </a:solidFill>
              </a:rPr>
              <a:t>)</a:t>
            </a:r>
          </a:p>
          <a:p>
            <a:pPr lvl="1">
              <a:buFont typeface="Arial" panose="020B0604020202020204" pitchFamily="34" charset="0"/>
              <a:buChar char="•"/>
            </a:pPr>
            <a:r>
              <a:rPr lang="en-US" sz="2800" dirty="0">
                <a:solidFill>
                  <a:schemeClr val="tx1"/>
                </a:solidFill>
              </a:rPr>
              <a:t>Strokes</a:t>
            </a:r>
          </a:p>
          <a:p>
            <a:pPr lvl="1">
              <a:buFont typeface="Arial" panose="020B0604020202020204" pitchFamily="34" charset="0"/>
              <a:buChar char="•"/>
            </a:pPr>
            <a:r>
              <a:rPr lang="en-US" sz="2800" dirty="0">
                <a:solidFill>
                  <a:schemeClr val="tx1"/>
                </a:solidFill>
              </a:rPr>
              <a:t>Lung disease</a:t>
            </a:r>
          </a:p>
          <a:p>
            <a:pPr lvl="1">
              <a:buFont typeface="Arial" panose="020B0604020202020204" pitchFamily="34" charset="0"/>
              <a:buChar char="•"/>
            </a:pPr>
            <a:r>
              <a:rPr lang="en-US" sz="2800" dirty="0">
                <a:solidFill>
                  <a:schemeClr val="tx1"/>
                </a:solidFill>
              </a:rPr>
              <a:t>Osteoporosis related fractures</a:t>
            </a:r>
          </a:p>
          <a:p>
            <a:pPr lvl="1">
              <a:buFont typeface="Arial" panose="020B0604020202020204" pitchFamily="34" charset="0"/>
              <a:buChar char="•"/>
            </a:pPr>
            <a:r>
              <a:rPr lang="en-US" sz="2800" dirty="0">
                <a:solidFill>
                  <a:schemeClr val="tx1"/>
                </a:solidFill>
              </a:rPr>
              <a:t>Early death</a:t>
            </a:r>
          </a:p>
          <a:p>
            <a:endParaRPr lang="en-US" dirty="0"/>
          </a:p>
        </p:txBody>
      </p:sp>
      <p:sp>
        <p:nvSpPr>
          <p:cNvPr id="5" name="Text Placeholder 4"/>
          <p:cNvSpPr>
            <a:spLocks noGrp="1"/>
          </p:cNvSpPr>
          <p:nvPr>
            <p:ph type="body" sz="quarter" idx="3"/>
          </p:nvPr>
        </p:nvSpPr>
        <p:spPr>
          <a:xfrm>
            <a:off x="5919119" y="843816"/>
            <a:ext cx="4663440" cy="722376"/>
          </a:xfrm>
        </p:spPr>
        <p:txBody>
          <a:bodyPr>
            <a:normAutofit/>
          </a:bodyPr>
          <a:lstStyle/>
          <a:p>
            <a:r>
              <a:rPr lang="en-US" sz="3200" b="1" dirty="0">
                <a:solidFill>
                  <a:schemeClr val="tx1"/>
                </a:solidFill>
              </a:rPr>
              <a:t>Social problems</a:t>
            </a:r>
          </a:p>
        </p:txBody>
      </p:sp>
      <p:sp>
        <p:nvSpPr>
          <p:cNvPr id="6" name="Content Placeholder 5"/>
          <p:cNvSpPr>
            <a:spLocks noGrp="1"/>
          </p:cNvSpPr>
          <p:nvPr>
            <p:ph sz="quarter" idx="4"/>
          </p:nvPr>
        </p:nvSpPr>
        <p:spPr>
          <a:xfrm>
            <a:off x="6007608" y="1548581"/>
            <a:ext cx="4663440" cy="4402809"/>
          </a:xfrm>
        </p:spPr>
        <p:txBody>
          <a:bodyPr>
            <a:normAutofit/>
          </a:bodyPr>
          <a:lstStyle/>
          <a:p>
            <a:pPr>
              <a:buFont typeface="Arial" panose="020B0604020202020204" pitchFamily="34" charset="0"/>
              <a:buChar char="•"/>
            </a:pPr>
            <a:r>
              <a:rPr lang="en-US" sz="2800" dirty="0">
                <a:solidFill>
                  <a:schemeClr val="tx1"/>
                </a:solidFill>
                <a:latin typeface="Calibri"/>
                <a:cs typeface="Calibri"/>
              </a:rPr>
              <a:t>Smoking</a:t>
            </a:r>
          </a:p>
          <a:p>
            <a:pPr>
              <a:buFont typeface="Arial" panose="020B0604020202020204" pitchFamily="34" charset="0"/>
              <a:buChar char="•"/>
            </a:pPr>
            <a:r>
              <a:rPr lang="en-US" sz="2800" dirty="0">
                <a:solidFill>
                  <a:schemeClr val="tx1"/>
                </a:solidFill>
                <a:latin typeface="Calibri"/>
                <a:cs typeface="Calibri"/>
              </a:rPr>
              <a:t>Alcoholism</a:t>
            </a:r>
          </a:p>
          <a:p>
            <a:pPr>
              <a:buFont typeface="Arial" panose="020B0604020202020204" pitchFamily="34" charset="0"/>
              <a:buChar char="•"/>
            </a:pPr>
            <a:r>
              <a:rPr lang="en-US" sz="2800" dirty="0">
                <a:solidFill>
                  <a:schemeClr val="tx1"/>
                </a:solidFill>
                <a:latin typeface="Calibri"/>
                <a:cs typeface="Calibri"/>
              </a:rPr>
              <a:t>Drug Use</a:t>
            </a:r>
          </a:p>
          <a:p>
            <a:pPr>
              <a:buFont typeface="Arial" panose="020B0604020202020204" pitchFamily="34" charset="0"/>
              <a:buChar char="•"/>
            </a:pPr>
            <a:r>
              <a:rPr lang="en-US" sz="2800" dirty="0">
                <a:solidFill>
                  <a:schemeClr val="tx1"/>
                </a:solidFill>
                <a:latin typeface="Calibri"/>
                <a:cs typeface="Calibri"/>
              </a:rPr>
              <a:t>Depression</a:t>
            </a:r>
          </a:p>
          <a:p>
            <a:pPr>
              <a:buFont typeface="Arial" panose="020B0604020202020204" pitchFamily="34" charset="0"/>
              <a:buChar char="•"/>
            </a:pPr>
            <a:r>
              <a:rPr lang="en-US" sz="2800" dirty="0">
                <a:solidFill>
                  <a:schemeClr val="tx1"/>
                </a:solidFill>
                <a:latin typeface="Calibri"/>
                <a:cs typeface="Calibri"/>
              </a:rPr>
              <a:t>Suicide Attempts</a:t>
            </a:r>
          </a:p>
          <a:p>
            <a:pPr>
              <a:buFont typeface="Arial" panose="020B0604020202020204" pitchFamily="34" charset="0"/>
              <a:buChar char="•"/>
            </a:pPr>
            <a:r>
              <a:rPr lang="en-US" sz="2800" dirty="0">
                <a:solidFill>
                  <a:schemeClr val="tx1"/>
                </a:solidFill>
                <a:latin typeface="Calibri"/>
                <a:cs typeface="Calibri"/>
              </a:rPr>
              <a:t>Multiple Sexual Partners</a:t>
            </a:r>
          </a:p>
          <a:p>
            <a:pPr>
              <a:buFont typeface="Arial" panose="020B0604020202020204" pitchFamily="34" charset="0"/>
              <a:buChar char="•"/>
            </a:pPr>
            <a:r>
              <a:rPr lang="en-US" sz="2800" dirty="0">
                <a:solidFill>
                  <a:schemeClr val="tx1"/>
                </a:solidFill>
                <a:latin typeface="Calibri"/>
                <a:cs typeface="Calibri"/>
              </a:rPr>
              <a:t>Intimate Partner Violence</a:t>
            </a:r>
          </a:p>
          <a:p>
            <a:pPr>
              <a:buFont typeface="Arial" panose="020B0604020202020204" pitchFamily="34" charset="0"/>
              <a:buChar char="•"/>
            </a:pPr>
            <a:r>
              <a:rPr lang="en-US" sz="2800" dirty="0">
                <a:solidFill>
                  <a:schemeClr val="tx1"/>
                </a:solidFill>
                <a:latin typeface="Calibri"/>
                <a:cs typeface="Calibri"/>
              </a:rPr>
              <a:t>Rape</a:t>
            </a:r>
          </a:p>
          <a:p>
            <a:endParaRPr lang="en-US" dirty="0"/>
          </a:p>
        </p:txBody>
      </p:sp>
    </p:spTree>
    <p:extLst>
      <p:ext uri="{BB962C8B-B14F-4D97-AF65-F5344CB8AC3E}">
        <p14:creationId xmlns:p14="http://schemas.microsoft.com/office/powerpoint/2010/main" val="1231936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1845733" y="2421467"/>
            <a:ext cx="8229600" cy="1143000"/>
          </a:xfrm>
        </p:spPr>
        <p:txBody>
          <a:bodyPr/>
          <a:lstStyle/>
          <a:p>
            <a:pPr algn="ctr"/>
            <a:r>
              <a:rPr lang="en-US" dirty="0">
                <a:solidFill>
                  <a:schemeClr val="tx2"/>
                </a:solidFill>
              </a:rPr>
              <a:t>Child Abuse in Alaska</a:t>
            </a:r>
          </a:p>
        </p:txBody>
      </p:sp>
      <p:pic>
        <p:nvPicPr>
          <p:cNvPr id="6" name="Picture 5" descr="ACJATF Logo color.png"/>
          <p:cNvPicPr>
            <a:picLocks noChangeAspect="1"/>
          </p:cNvPicPr>
          <p:nvPr/>
        </p:nvPicPr>
        <p:blipFill>
          <a:blip r:embed="rId3" cstate="print"/>
          <a:stretch>
            <a:fillRect/>
          </a:stretch>
        </p:blipFill>
        <p:spPr>
          <a:xfrm>
            <a:off x="4682067" y="3488267"/>
            <a:ext cx="2286000" cy="702918"/>
          </a:xfrm>
          <a:prstGeom prst="rect">
            <a:avLst/>
          </a:prstGeom>
        </p:spPr>
      </p:pic>
    </p:spTree>
    <p:extLst>
      <p:ext uri="{BB962C8B-B14F-4D97-AF65-F5344CB8AC3E}">
        <p14:creationId xmlns:p14="http://schemas.microsoft.com/office/powerpoint/2010/main" val="3597935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p:cNvSpPr txBox="1"/>
          <p:nvPr/>
        </p:nvSpPr>
        <p:spPr>
          <a:xfrm>
            <a:off x="1349804" y="2045220"/>
            <a:ext cx="6858001" cy="400110"/>
          </a:xfrm>
          <a:prstGeom prst="rect">
            <a:avLst/>
          </a:prstGeom>
          <a:noFill/>
        </p:spPr>
        <p:txBody>
          <a:bodyPr wrap="square" rtlCol="0">
            <a:spAutoFit/>
          </a:bodyPr>
          <a:lstStyle/>
          <a:p>
            <a:r>
              <a:rPr lang="en-US" sz="2000" dirty="0"/>
              <a:t>http://dhss.alaska.gov/abada/ace-ak/Pages/default.aspx </a:t>
            </a:r>
            <a:endParaRPr lang="en-US" sz="2800" baseline="30000" dirty="0"/>
          </a:p>
        </p:txBody>
      </p:sp>
      <p:sp>
        <p:nvSpPr>
          <p:cNvPr id="2" name="Title 1"/>
          <p:cNvSpPr>
            <a:spLocks noGrp="1"/>
          </p:cNvSpPr>
          <p:nvPr>
            <p:ph type="title"/>
          </p:nvPr>
        </p:nvSpPr>
        <p:spPr>
          <a:xfrm>
            <a:off x="206476" y="200341"/>
            <a:ext cx="7926407" cy="1143000"/>
          </a:xfrm>
        </p:spPr>
        <p:txBody>
          <a:bodyPr/>
          <a:lstStyle/>
          <a:p>
            <a:r>
              <a:rPr lang="en-US" dirty="0"/>
              <a:t>Alaska ACEs snapshot</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2885" y="196035"/>
            <a:ext cx="4009291" cy="1693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Chart 4"/>
          <p:cNvGraphicFramePr/>
          <p:nvPr>
            <p:extLst>
              <p:ext uri="{D42A27DB-BD31-4B8C-83A1-F6EECF244321}">
                <p14:modId xmlns:p14="http://schemas.microsoft.com/office/powerpoint/2010/main" val="2893689239"/>
              </p:ext>
            </p:extLst>
          </p:nvPr>
        </p:nvGraphicFramePr>
        <p:xfrm>
          <a:off x="264748" y="2404819"/>
          <a:ext cx="5863493" cy="3305101"/>
        </p:xfrm>
        <a:graphic>
          <a:graphicData uri="http://schemas.openxmlformats.org/drawingml/2006/chart">
            <c:chart xmlns:c="http://schemas.openxmlformats.org/drawingml/2006/chart" xmlns:r="http://schemas.openxmlformats.org/officeDocument/2006/relationships" r:id="rId4"/>
          </a:graphicData>
        </a:graphic>
      </p:graphicFrame>
      <p:cxnSp>
        <p:nvCxnSpPr>
          <p:cNvPr id="23" name="Elbow Connector 22"/>
          <p:cNvCxnSpPr/>
          <p:nvPr/>
        </p:nvCxnSpPr>
        <p:spPr>
          <a:xfrm flipV="1">
            <a:off x="6726743" y="2938513"/>
            <a:ext cx="1481060" cy="1458528"/>
          </a:xfrm>
          <a:prstGeom prst="bentConnector3">
            <a:avLst>
              <a:gd name="adj1" fmla="val 50000"/>
            </a:avLst>
          </a:prstGeom>
          <a:ln>
            <a:solidFill>
              <a:schemeClr val="accent1">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5878448" y="3918309"/>
            <a:ext cx="848293" cy="957471"/>
            <a:chOff x="1422534" y="2355615"/>
            <a:chExt cx="1696586" cy="1767349"/>
          </a:xfrm>
        </p:grpSpPr>
        <p:pic>
          <p:nvPicPr>
            <p:cNvPr id="25" name="Picture 24" descr="C:\Users\jwparrish\AppData\Local\Microsoft\Windows\Temporary Internet Files\Content.IE5\R0U94OXX\983px-Checklist_Noun_project_5166.svg[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2534" y="2355615"/>
              <a:ext cx="1696586" cy="176734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C:\Users\jwparrish\AppData\Local\Microsoft\Windows\Temporary Internet Files\Content.IE5\R0U94OXX\120px-Check_mark_23x20_02.svg[1].png"/>
            <p:cNvPicPr>
              <a:picLocks noChangeAspect="1" noChangeArrowheads="1"/>
            </p:cNvPicPr>
            <p:nvPr/>
          </p:nvPicPr>
          <p:blipFill>
            <a:blip r:embed="rId6">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81137" y="2699533"/>
              <a:ext cx="264695" cy="25146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C:\Users\jwparrish\AppData\Local\Microsoft\Windows\Temporary Internet Files\Content.IE5\R0U94OXX\120px-Check_mark_23x20_02.svg[1].png"/>
            <p:cNvPicPr>
              <a:picLocks noChangeAspect="1" noChangeArrowheads="1"/>
            </p:cNvPicPr>
            <p:nvPr/>
          </p:nvPicPr>
          <p:blipFill>
            <a:blip r:embed="rId6">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81136" y="2977663"/>
              <a:ext cx="264695" cy="251460"/>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TextBox 27"/>
          <p:cNvSpPr txBox="1"/>
          <p:nvPr/>
        </p:nvSpPr>
        <p:spPr>
          <a:xfrm>
            <a:off x="5454212" y="3343108"/>
            <a:ext cx="1696763" cy="400110"/>
          </a:xfrm>
          <a:prstGeom prst="rect">
            <a:avLst/>
          </a:prstGeom>
          <a:noFill/>
        </p:spPr>
        <p:txBody>
          <a:bodyPr wrap="square" rtlCol="0">
            <a:spAutoFit/>
          </a:bodyPr>
          <a:lstStyle/>
          <a:p>
            <a:pPr algn="ctr"/>
            <a:r>
              <a:rPr lang="en-US" sz="2000" dirty="0"/>
              <a:t>Reporting 4+</a:t>
            </a:r>
            <a:endParaRPr lang="en-US" sz="2000" baseline="30000" dirty="0"/>
          </a:p>
        </p:txBody>
      </p:sp>
      <p:sp>
        <p:nvSpPr>
          <p:cNvPr id="30" name="TextBox 29"/>
          <p:cNvSpPr txBox="1"/>
          <p:nvPr/>
        </p:nvSpPr>
        <p:spPr>
          <a:xfrm>
            <a:off x="8132883" y="2764193"/>
            <a:ext cx="3719148" cy="2862322"/>
          </a:xfrm>
          <a:prstGeom prst="rect">
            <a:avLst/>
          </a:prstGeom>
          <a:noFill/>
        </p:spPr>
        <p:txBody>
          <a:bodyPr wrap="square" rtlCol="0">
            <a:spAutoFit/>
          </a:bodyPr>
          <a:lstStyle/>
          <a:p>
            <a:pPr marL="285750" indent="-285750">
              <a:buFont typeface="Arial" panose="020B0604020202020204" pitchFamily="34" charset="0"/>
              <a:buChar char="•"/>
            </a:pPr>
            <a:r>
              <a:rPr lang="en-US" sz="2000" dirty="0"/>
              <a:t>49% more likely to be unemployed</a:t>
            </a:r>
            <a:endParaRPr lang="en-US" sz="2000" baseline="30000" dirty="0"/>
          </a:p>
          <a:p>
            <a:pPr marL="285750" indent="-285750">
              <a:buFont typeface="Arial" panose="020B0604020202020204" pitchFamily="34" charset="0"/>
              <a:buChar char="•"/>
            </a:pPr>
            <a:r>
              <a:rPr lang="en-US" sz="2000" dirty="0"/>
              <a:t>274% more likely to be unable to work</a:t>
            </a:r>
          </a:p>
          <a:p>
            <a:pPr marL="285750" indent="-285750">
              <a:buFont typeface="Arial" panose="020B0604020202020204" pitchFamily="34" charset="0"/>
              <a:buChar char="•"/>
            </a:pPr>
            <a:r>
              <a:rPr lang="en-US" sz="2000" dirty="0"/>
              <a:t>92% more likely to earn &lt; $20k annually</a:t>
            </a:r>
          </a:p>
          <a:p>
            <a:pPr marL="285750" indent="-285750">
              <a:buFont typeface="Arial" panose="020B0604020202020204" pitchFamily="34" charset="0"/>
              <a:buChar char="•"/>
            </a:pPr>
            <a:r>
              <a:rPr lang="en-US" sz="2000" dirty="0"/>
              <a:t>Significantly more likely to report poor physical &amp; mental health</a:t>
            </a:r>
          </a:p>
        </p:txBody>
      </p:sp>
      <p:sp>
        <p:nvSpPr>
          <p:cNvPr id="10" name="Rectangle 9"/>
          <p:cNvSpPr/>
          <p:nvPr/>
        </p:nvSpPr>
        <p:spPr>
          <a:xfrm>
            <a:off x="844973" y="6444630"/>
            <a:ext cx="9810683" cy="461665"/>
          </a:xfrm>
          <a:prstGeom prst="rect">
            <a:avLst/>
          </a:prstGeom>
        </p:spPr>
        <p:txBody>
          <a:bodyPr wrap="square">
            <a:spAutoFit/>
          </a:bodyPr>
          <a:lstStyle/>
          <a:p>
            <a:r>
              <a:rPr lang="en-US" sz="1200" dirty="0"/>
              <a:t>Source: 2013 Alaska Behavioral Risk Factor Surveillance System, Analysis by Alaska Mental Health Board/Advisory Board on Alcoholism and Drug Abuse Staff</a:t>
            </a:r>
          </a:p>
        </p:txBody>
      </p:sp>
    </p:spTree>
    <p:extLst>
      <p:ext uri="{BB962C8B-B14F-4D97-AF65-F5344CB8AC3E}">
        <p14:creationId xmlns:p14="http://schemas.microsoft.com/office/powerpoint/2010/main" val="10210789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6857</TotalTime>
  <Words>3829</Words>
  <Application>Microsoft Office PowerPoint</Application>
  <PresentationFormat>Widescreen</PresentationFormat>
  <Paragraphs>546</Paragraphs>
  <Slides>52</Slides>
  <Notes>36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52</vt:i4>
      </vt:variant>
    </vt:vector>
  </HeadingPairs>
  <TitlesOfParts>
    <vt:vector size="60" baseType="lpstr">
      <vt:lpstr>Arial</vt:lpstr>
      <vt:lpstr>Arial Narrow</vt:lpstr>
      <vt:lpstr>Calibri</vt:lpstr>
      <vt:lpstr>Calibri Light</vt:lpstr>
      <vt:lpstr>Century Gothic</vt:lpstr>
      <vt:lpstr>Futura Medium (Headings)</vt:lpstr>
      <vt:lpstr>Gill Sans MT</vt:lpstr>
      <vt:lpstr>Office Theme</vt:lpstr>
      <vt:lpstr>Alaska Children’s Justice Act Task Force</vt:lpstr>
      <vt:lpstr>Data credits</vt:lpstr>
      <vt:lpstr>Introduction to the Alaska CJATF</vt:lpstr>
      <vt:lpstr>Overview of our presentation</vt:lpstr>
      <vt:lpstr>Adverse Childhood Experiences (ACEs)</vt:lpstr>
      <vt:lpstr>Findings</vt:lpstr>
      <vt:lpstr>Increased ACE score = increased likelihood:</vt:lpstr>
      <vt:lpstr>Child Abuse in Alaska</vt:lpstr>
      <vt:lpstr>Alaska ACEs snapshot</vt:lpstr>
      <vt:lpstr>And it’s not just one bad thing…</vt:lpstr>
      <vt:lpstr>Source: Alaska data from the 2013 Alaska Behavioral Risk Factor Surveillance System, Alaska Department of Health and Social Services, Division of Public Health, Section of Chronic Disease Prevention and Health Promotion</vt:lpstr>
      <vt:lpstr>Maltreatment burden in Alaska</vt:lpstr>
      <vt:lpstr>Trauma impacts can start prior to birth</vt:lpstr>
      <vt:lpstr>What is epigenetics?</vt:lpstr>
      <vt:lpstr>New emerging data resources</vt:lpstr>
      <vt:lpstr>Pre-birth household dysfunction to predict ACE Score</vt:lpstr>
      <vt:lpstr>PowerPoint Presentation</vt:lpstr>
      <vt:lpstr>Pre-Birth Household Dysfunction and ACE Score</vt:lpstr>
      <vt:lpstr>Impacts continue after birth</vt:lpstr>
      <vt:lpstr>Development influenced by both negative and positive factors</vt:lpstr>
      <vt:lpstr>Adverse Childhood Experiences (ACE)</vt:lpstr>
      <vt:lpstr>PowerPoint Presentation</vt:lpstr>
      <vt:lpstr>PowerPoint Presentation</vt:lpstr>
      <vt:lpstr>Types of maltreatment</vt:lpstr>
      <vt:lpstr>Different life trajectories: Two roads to travel</vt:lpstr>
      <vt:lpstr>Disproportionality: Why?</vt:lpstr>
      <vt:lpstr>Disproportionality: Why?</vt:lpstr>
      <vt:lpstr>What Does Child Maltreatment Cost Alaska?</vt:lpstr>
      <vt:lpstr>Alaska estimates:</vt:lpstr>
      <vt:lpstr>Also below the surface: CSEC</vt:lpstr>
      <vt:lpstr>Commercial Sexual Exploitation of Children (CSEC) is:</vt:lpstr>
      <vt:lpstr>Sex Trafficking</vt:lpstr>
      <vt:lpstr>PowerPoint Presentation</vt:lpstr>
      <vt:lpstr>Pathways to Entry:  Ways recruitment can happen:</vt:lpstr>
      <vt:lpstr>What you need to know:</vt:lpstr>
      <vt:lpstr>Alaskan Risk Factors</vt:lpstr>
      <vt:lpstr>Current Status of CSEC in Alaska</vt:lpstr>
      <vt:lpstr>Addressing child abuse in Alaska</vt:lpstr>
      <vt:lpstr>How do we create the best future for our children’s lives?</vt:lpstr>
      <vt:lpstr>What can we do?</vt:lpstr>
      <vt:lpstr>Earlier recognition &amp; intervention:  Mandatory Reporting</vt:lpstr>
      <vt:lpstr>Mandatory reporting gaps</vt:lpstr>
      <vt:lpstr>Early &amp; effective intervention</vt:lpstr>
      <vt:lpstr>Protective Factors: Focus on adults</vt:lpstr>
      <vt:lpstr>What can you do?</vt:lpstr>
      <vt:lpstr>Alaska data indicates that:</vt:lpstr>
      <vt:lpstr>To reduce this burden we need:</vt:lpstr>
      <vt:lpstr>Specific legislative “asks”</vt:lpstr>
      <vt:lpstr>SB165/HB225: “An Act relating to sex trafficking…”</vt:lpstr>
      <vt:lpstr>SB168/HB228 for Sex Offender Registries</vt:lpstr>
      <vt:lpstr>Expand mandatory reporting law  to include:</vt:lpstr>
      <vt:lpstr>How will you be a champion for   Alaskan children &amp; families?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Parrish, Jared W</dc:creator>
  <cp:lastModifiedBy>Pam Karalunas</cp:lastModifiedBy>
  <cp:revision>278</cp:revision>
  <dcterms:created xsi:type="dcterms:W3CDTF">2013-07-15T20:25:04Z</dcterms:created>
  <dcterms:modified xsi:type="dcterms:W3CDTF">2020-02-13T16:46:37Z</dcterms:modified>
</cp:coreProperties>
</file>