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3" r:id="rId3"/>
    <p:sldId id="262" r:id="rId4"/>
    <p:sldId id="259" r:id="rId5"/>
    <p:sldId id="265" r:id="rId6"/>
    <p:sldId id="266" r:id="rId7"/>
    <p:sldId id="260" r:id="rId8"/>
    <p:sldId id="258" r:id="rId9"/>
    <p:sldId id="261" r:id="rId10"/>
    <p:sldId id="264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CE8C7-77F3-430A-A745-2DE9C5CFD7B6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62883-39AA-425B-A60A-F8AA831702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325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63b5d1bff0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63b5d1bff0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76078-2827-490D-A9F8-C9294D932E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1B9441-020F-43D9-B52D-1EE27E4820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67789-E4AB-4D4D-9E10-0436C6995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8725D-9B97-4D4B-A45C-346EFFA8F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D72A2-F5E5-4B4E-A6D7-9D6F5B9AD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00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20DF3-59C4-43AE-B815-A90071D22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9C5C1-58E2-4268-ACBE-0D8E98098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123BE-EC7A-41F8-A3AB-2E2BE539C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038F1-841D-4E1A-B036-945E5D07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175060-5259-4C78-80A6-DCE810781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27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7B6DAA-CEB8-41DE-8E4C-8500902CAE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96539A-4518-4529-99EF-2D3805CBAE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C3EBE-DC82-49DB-9A0E-294D05BB8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45F9C-5EF9-4C74-91B3-7490F20A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53573-BC61-4B44-AC36-1B629052E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95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E58C-E819-4368-91AC-F75E855D2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45E9AA-E06D-47EA-9A68-E759AC662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B5EA7-B53B-4C9F-9A97-4C8D074B2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ED9481-80BC-4F65-9496-9DA44B5E9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63E66-A140-4867-94AE-F0BE5D35F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3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38B4-2D2B-4981-BF84-D442E0D5F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129ECC-56A8-4E64-AB26-48A0BA850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2A3633-936B-4897-B9A1-622977D6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76686-3096-4CF8-A6CC-751BD0DB1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2354D-8486-4EF7-8117-F6C73B4A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011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301A2-BA97-48E4-992F-FB16A565F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B7ABC-6CC7-472A-AFA1-722A0DE46A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57873-0D92-4976-A778-879E4DFB89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116D9B-B4EA-446B-8838-A0E6BF46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BC9ED-A648-448B-90E4-4965A5022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02FFB-6CD9-4384-B22C-86C4F6F17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29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8D12C-4BE7-4999-A94A-53439DDC5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81439-B89C-42DA-87CA-D5D1644D7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B6A9C-84B8-4C6C-97F0-E1E25D06C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805A2-B8AF-4374-B855-8F60F1EFD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4AD1A6-5223-41E3-9832-2DF53A1D8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B355D4-2AA3-4CAC-B159-D66DAC7C6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AD528-A2DC-4BC9-B603-4477B687D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7BCD2-BA7D-4865-8B7E-D8ED69B91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0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33CDD-1407-4DF8-9CE7-D64003410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DB6030-4AFD-46BF-809C-4235EC72A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D4E5B-1C68-482E-B672-2973B391B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79787B-BC79-40A8-A7BC-DDA0428C7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767958-76E8-44F6-827B-A6F8D7FC6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978AE3-5636-42B2-ABE1-E988C515D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565D63-EB4C-4331-B0E6-3D6705EE4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03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08B4E-0F43-45AC-9804-96CC1EB12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7E4DB-5188-4A3B-AEDF-AAF832E6EB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5C8FAC-08F7-4EBD-89C6-FC3A6E22B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D71B4-8579-4E20-A02F-04894181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992B8-A303-4CE3-8B86-CFC608734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1F88BC-92C7-4364-99DC-18EA2746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58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C4E2C-B8F9-4155-AA2B-11395AF43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A1262D-CF8D-4120-B669-3D5F57215F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2CE4E-AB45-43B9-BD17-BC74F27CA8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E6DD68-B894-4876-AB6C-4612BA7F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2BBDA-C861-4DDF-95EC-A11445ED5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01500-EE66-4A73-8C51-458E94AE6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1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D8A8C2-5C45-4EED-AA7C-EEA73B47B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D6A408-43C4-44F7-BDA6-3AC7CE001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E7EFF-F9A6-4C41-839F-E3B8A795D7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201F0-5631-476A-8FFB-1E783917EB3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C79A4E-C12D-412A-A302-A0743EDFF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0631B7-5B3C-4624-AA96-75CF2CA58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DC4A2-8092-4508-A3EB-96687FB0F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891F4-A2A5-4763-B711-59D742C8F4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2093" y="1888176"/>
            <a:ext cx="7291449" cy="1004269"/>
          </a:xfrm>
        </p:spPr>
        <p:txBody>
          <a:bodyPr>
            <a:normAutofit/>
          </a:bodyPr>
          <a:lstStyle/>
          <a:p>
            <a:r>
              <a:rPr lang="en-US" dirty="0"/>
              <a:t>Local Governments Act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75252F-3F72-42F4-8FE1-B17A051653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7636" y="3602038"/>
            <a:ext cx="5680364" cy="16557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preparation for and response to Coronavirus</a:t>
            </a:r>
          </a:p>
          <a:p>
            <a:endParaRPr lang="en-US" dirty="0"/>
          </a:p>
          <a:p>
            <a:r>
              <a:rPr lang="en-US" dirty="0"/>
              <a:t>March 17, 2020</a:t>
            </a:r>
          </a:p>
          <a:p>
            <a:r>
              <a:rPr lang="en-US" dirty="0"/>
              <a:t>House State Affairs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FE1796-E51B-41E0-B536-5BD58034A9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303" y="1476836"/>
            <a:ext cx="3381701" cy="3904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4229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0EE69-E8BE-4E0F-82C0-98D4E44609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Government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89566-853A-4A81-A092-511903DBB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349292" cy="4351338"/>
          </a:xfrm>
        </p:spPr>
        <p:txBody>
          <a:bodyPr>
            <a:normAutofit fontScale="92500"/>
          </a:bodyPr>
          <a:lstStyle/>
          <a:p>
            <a:pPr lvl="0"/>
            <a:r>
              <a:rPr lang="en-US" sz="2400" dirty="0"/>
              <a:t>Ensuring that utilities remain online, and that residents remain connected</a:t>
            </a:r>
          </a:p>
          <a:p>
            <a:pPr lvl="0"/>
            <a:r>
              <a:rPr lang="en-US" sz="2400" dirty="0"/>
              <a:t>Economic development strategies support small and local businesses</a:t>
            </a:r>
          </a:p>
          <a:p>
            <a:pPr lvl="0"/>
            <a:r>
              <a:rPr lang="en-US" sz="2400" dirty="0"/>
              <a:t>Implementing staff support measures, including teleworking options and adequate paid time off</a:t>
            </a:r>
          </a:p>
          <a:p>
            <a:pPr lvl="0"/>
            <a:r>
              <a:rPr lang="en-US" sz="2400" dirty="0"/>
              <a:t>How best to utilize savings both for short term emergency management and long-term needs caused by a reduction in economic activity – liquidity</a:t>
            </a:r>
          </a:p>
          <a:p>
            <a:pPr lvl="0"/>
            <a:r>
              <a:rPr lang="en-US" sz="2400" dirty="0"/>
              <a:t>Accessing State and Federal funds, resources meant to support community members and businesses</a:t>
            </a:r>
          </a:p>
          <a:p>
            <a:pPr lvl="0"/>
            <a:r>
              <a:rPr lang="en-US" sz="2400" dirty="0"/>
              <a:t>Mechanisms to help with childcare, short term unemployment, food and fuel purchases</a:t>
            </a:r>
          </a:p>
          <a:p>
            <a:pPr lvl="0"/>
            <a:r>
              <a:rPr lang="en-US" sz="2400" dirty="0"/>
              <a:t>Tax relief, where possible</a:t>
            </a:r>
          </a:p>
          <a:p>
            <a:endParaRPr lang="en-US" sz="2400" dirty="0"/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CD36E681-E13D-4173-AAEB-79DC5192EDEB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BBD42A-5373-40B7-A1F4-A64533484A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864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3E97C-CD0B-4169-95A0-1362991ED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AML 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7DFB5-E06A-4CC9-BB77-7E039E94E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Dedicated newsletter sharing information and resources</a:t>
            </a:r>
          </a:p>
          <a:p>
            <a:r>
              <a:rPr lang="en-US" sz="2400" dirty="0"/>
              <a:t>Host weekly calls with managers, attorneys and mayors</a:t>
            </a:r>
          </a:p>
          <a:p>
            <a:r>
              <a:rPr lang="en-US" sz="2400" dirty="0"/>
              <a:t>Regular calls with White House, </a:t>
            </a:r>
            <a:r>
              <a:rPr lang="en-US" sz="2400" dirty="0" err="1"/>
              <a:t>NACo</a:t>
            </a:r>
            <a:r>
              <a:rPr lang="en-US" sz="2400" dirty="0"/>
              <a:t> and NLS to follow national action</a:t>
            </a:r>
          </a:p>
          <a:p>
            <a:r>
              <a:rPr lang="en-US" sz="2400" dirty="0"/>
              <a:t>Draft documents for preparations</a:t>
            </a:r>
          </a:p>
          <a:p>
            <a:r>
              <a:rPr lang="en-US" sz="2400" dirty="0"/>
              <a:t>Dedicated webpage for resource sharing and tracking local decisions</a:t>
            </a:r>
          </a:p>
          <a:p>
            <a:r>
              <a:rPr lang="en-US" sz="2400" dirty="0"/>
              <a:t>Develop templates for policy and municipal actions</a:t>
            </a:r>
          </a:p>
          <a:p>
            <a:r>
              <a:rPr lang="en-US" sz="2400" dirty="0"/>
              <a:t>Outreach to Governor’s office and DHSS EOC</a:t>
            </a:r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24374277-762B-4098-AEDE-53E2AD0A1182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EE04495-962C-40AD-A935-EE39A9D7B8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286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85E0D-22E7-4154-B3C6-A1111622D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7600A-7AF5-44FA-921B-05527D7BF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460708" cy="4351338"/>
          </a:xfrm>
        </p:spPr>
        <p:txBody>
          <a:bodyPr>
            <a:normAutofit/>
          </a:bodyPr>
          <a:lstStyle/>
          <a:p>
            <a:pPr lvl="0"/>
            <a:r>
              <a:rPr lang="en-US" sz="2000" dirty="0"/>
              <a:t>The federal government is ramping up its efforts to respond both to the public health crisis and the corresponding economic challenge facing the nation.</a:t>
            </a:r>
          </a:p>
          <a:p>
            <a:pPr lvl="0"/>
            <a:r>
              <a:rPr lang="en-US" sz="2000" dirty="0"/>
              <a:t>The State of Alaska has taken necessary actions to flatten the curve, which will preserve the integrity of our healthcare infrastructure.</a:t>
            </a:r>
          </a:p>
          <a:p>
            <a:pPr lvl="0"/>
            <a:r>
              <a:rPr lang="en-US" sz="2000" dirty="0"/>
              <a:t>Transportation and supply linkages remain intact, and there is no indication that food or fuel shortages will occur.</a:t>
            </a:r>
          </a:p>
          <a:p>
            <a:pPr lvl="0"/>
            <a:r>
              <a:rPr lang="en-US" sz="2000" dirty="0"/>
              <a:t>Working together, across levels of government, we’re developing solutions to what comes next in order to support residents, families and businesses.</a:t>
            </a:r>
          </a:p>
          <a:p>
            <a:endParaRPr lang="en-US" sz="2000" dirty="0"/>
          </a:p>
        </p:txBody>
      </p:sp>
      <p:sp>
        <p:nvSpPr>
          <p:cNvPr id="5" name="Freeform 36">
            <a:extLst>
              <a:ext uri="{FF2B5EF4-FFF2-40B4-BE49-F238E27FC236}">
                <a16:creationId xmlns:a16="http://schemas.microsoft.com/office/drawing/2014/main" id="{BA89FEB7-06AE-4CDE-B84C-B628E694111D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FB8016A-AF84-41B2-AE62-15D63119EF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40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30654-B636-48AA-BE02-09DFE80AC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Government Processes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A1C8B-A14C-4742-99C6-28376DFA5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Coordination of policy-making and community impact considerations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Continuity of Government (COG)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Continuity of Operations Planning (COOP)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Support for public health emergency measures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Messaging to the community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Essential deployment of first responders</a:t>
            </a:r>
          </a:p>
          <a:p>
            <a:pPr marL="0" indent="0">
              <a:buNone/>
            </a:pPr>
            <a:r>
              <a:rPr lang="en-US" sz="2400" dirty="0"/>
              <a:t>- Law enforcement, EMTs and fire departments, emergency response teams</a:t>
            </a:r>
          </a:p>
          <a:p>
            <a:endParaRPr lang="en-US" sz="2400" dirty="0"/>
          </a:p>
        </p:txBody>
      </p:sp>
      <p:sp>
        <p:nvSpPr>
          <p:cNvPr id="5" name="Freeform 36">
            <a:extLst>
              <a:ext uri="{FF2B5EF4-FFF2-40B4-BE49-F238E27FC236}">
                <a16:creationId xmlns:a16="http://schemas.microsoft.com/office/drawing/2014/main" id="{10088351-400F-4A31-A9B1-FEBE5507F304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8AA4FB-1AE9-41F7-80E0-F7A926CEAD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4661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DE11B-83A0-4C74-BA9E-95FF86D95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34" y="365125"/>
            <a:ext cx="10710042" cy="1325563"/>
          </a:xfrm>
        </p:spPr>
        <p:txBody>
          <a:bodyPr/>
          <a:lstStyle/>
          <a:p>
            <a:r>
              <a:rPr lang="en-US" dirty="0"/>
              <a:t>Local Governments – roles and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8A3228-83FA-4BD1-A035-3316B4416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53985" cy="4351338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Some have health powers, especially Anchorage, which allows them to determine their own response to the pandemic, in cooperation with DHSS</a:t>
            </a:r>
          </a:p>
          <a:p>
            <a:r>
              <a:rPr lang="en-US" sz="2400" dirty="0"/>
              <a:t>The majority do not, and depend on direction by the CDC and DHSS – this requires regular communication on the part of DHSS</a:t>
            </a:r>
          </a:p>
          <a:p>
            <a:r>
              <a:rPr lang="en-US" sz="2400" dirty="0"/>
              <a:t>Continuity of Operations Planning – ensuring essential operations</a:t>
            </a:r>
          </a:p>
          <a:p>
            <a:r>
              <a:rPr lang="en-US" sz="2400" dirty="0"/>
              <a:t>Implement social distancing within workforce of 20,000</a:t>
            </a:r>
          </a:p>
          <a:p>
            <a:r>
              <a:rPr lang="en-US" sz="2400" dirty="0"/>
              <a:t>Implement social distancing by closing public facilities</a:t>
            </a:r>
          </a:p>
          <a:p>
            <a:r>
              <a:rPr lang="en-US" sz="2400" dirty="0"/>
              <a:t>Compliance with Open Meetings Act and ensuring public participation</a:t>
            </a:r>
          </a:p>
          <a:p>
            <a:r>
              <a:rPr lang="en-US" sz="2400" dirty="0"/>
              <a:t>In the middle of budget cycles that now must anticipate additional expenses and decreased revenues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3BF91EA3-E546-408D-914C-12C3A69A039F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9ED0AD-4FCA-4E53-89AB-A73570FFB5E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84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51287-CF8E-4EAC-8DB8-6285DBE11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State-Local Collaboration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B19C8E-D72B-46D8-89B0-B0E218FD4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125197" cy="4351338"/>
          </a:xfrm>
        </p:spPr>
        <p:txBody>
          <a:bodyPr>
            <a:noAutofit/>
          </a:bodyPr>
          <a:lstStyle/>
          <a:p>
            <a:pPr lvl="0"/>
            <a:r>
              <a:rPr lang="en-US" sz="2400" dirty="0"/>
              <a:t>Emergency Operations Centers – communication with local emergency management officials should include municipal managers, as possible</a:t>
            </a:r>
          </a:p>
          <a:p>
            <a:pPr lvl="0"/>
            <a:r>
              <a:rPr lang="en-US" sz="2400" dirty="0"/>
              <a:t>Tabletop planning – this should occur with cities and boroughs, prioritized as necessary</a:t>
            </a:r>
          </a:p>
          <a:p>
            <a:pPr lvl="0"/>
            <a:r>
              <a:rPr lang="en-US" sz="2400" dirty="0"/>
              <a:t>Public health and emergency powers – some municipalities have these, and are interested in applying them as needed</a:t>
            </a:r>
          </a:p>
          <a:p>
            <a:pPr lvl="1"/>
            <a:r>
              <a:rPr lang="en-US" dirty="0"/>
              <a:t>How is the State tracking and leveraging these? </a:t>
            </a:r>
          </a:p>
          <a:p>
            <a:r>
              <a:rPr lang="en-US" sz="2400" dirty="0"/>
              <a:t>Communicating with the federal government – what is that mechanism for leveraging CDC, FEMA, and SBA resources?</a:t>
            </a:r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C17631C5-94C8-4D21-88D2-EE99524E78A6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F6A8DE-6E58-4B2D-8E1B-E2885BCB04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9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08025-9B79-4D3E-8153-85E4CB61C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Learned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093D1-44C5-467B-A272-578212345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400" dirty="0"/>
              <a:t>Sufficient testing</a:t>
            </a:r>
          </a:p>
          <a:p>
            <a:pPr lvl="0"/>
            <a:r>
              <a:rPr lang="en-US" sz="2400" dirty="0"/>
              <a:t>Protective gear for all first responders</a:t>
            </a:r>
          </a:p>
          <a:p>
            <a:pPr lvl="0"/>
            <a:r>
              <a:rPr lang="en-US" sz="2400" dirty="0"/>
              <a:t>Containment. Containment. Containment.</a:t>
            </a:r>
          </a:p>
          <a:p>
            <a:pPr lvl="0"/>
            <a:r>
              <a:rPr lang="en-US" sz="2400" dirty="0"/>
              <a:t>Cross-jurisdictional information sharing (horizontal)</a:t>
            </a:r>
          </a:p>
          <a:p>
            <a:pPr lvl="0"/>
            <a:r>
              <a:rPr lang="en-US" sz="2400" dirty="0"/>
              <a:t>Inter-governmental information sharing (vertical)</a:t>
            </a:r>
          </a:p>
          <a:p>
            <a:pPr lvl="0"/>
            <a:r>
              <a:rPr lang="en-US" sz="2400" dirty="0"/>
              <a:t>State-led management, local implementation</a:t>
            </a:r>
          </a:p>
          <a:p>
            <a:pPr lvl="0"/>
            <a:r>
              <a:rPr lang="en-US" sz="2400" dirty="0"/>
              <a:t>Responding to social and economic considerations</a:t>
            </a:r>
          </a:p>
          <a:p>
            <a:pPr lvl="0"/>
            <a:r>
              <a:rPr lang="en-US" sz="2400" dirty="0"/>
              <a:t>Messaging – clear, honest and concise, consistent</a:t>
            </a:r>
          </a:p>
          <a:p>
            <a:pPr lvl="0"/>
            <a:r>
              <a:rPr lang="en-US" sz="2400" dirty="0"/>
              <a:t>Don’t reinvent the wheel.</a:t>
            </a:r>
          </a:p>
          <a:p>
            <a:pPr lvl="0"/>
            <a:r>
              <a:rPr lang="en-US" sz="2400" dirty="0"/>
              <a:t>Document expenses.</a:t>
            </a:r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endParaRPr lang="en-US" dirty="0"/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A250EE8D-4498-48E3-87F4-CD0AC163EF30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720E1D-6456-45B3-B079-C99C52B660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652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467C-B61A-4288-B414-3F9C06E7E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Continuity of Operations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EA389-157E-462C-A137-F7C95BA82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683" y="1405211"/>
            <a:ext cx="10476996" cy="5087664"/>
          </a:xfrm>
        </p:spPr>
        <p:txBody>
          <a:bodyPr>
            <a:normAutofit fontScale="92500"/>
          </a:bodyPr>
          <a:lstStyle/>
          <a:p>
            <a:r>
              <a:rPr lang="en-US" sz="1800" dirty="0"/>
              <a:t>How will day-to-day business processes be impacted in the event of reduced staffing levels?</a:t>
            </a:r>
          </a:p>
          <a:p>
            <a:r>
              <a:rPr lang="en-US" sz="1800" dirty="0"/>
              <a:t>Are systems accessible remotely, and are personnel properly equipped to work from home if necessary?</a:t>
            </a:r>
          </a:p>
          <a:p>
            <a:r>
              <a:rPr lang="en-US" sz="1800" dirty="0"/>
              <a:t>Do personnel policies allow teleworking, and have employees been trained on procedures to?</a:t>
            </a:r>
          </a:p>
          <a:p>
            <a:r>
              <a:rPr lang="en-US" sz="1800" dirty="0"/>
              <a:t>What are the cyber security considerations that should be evaluated and addressed before placing an emphasis on remote work?</a:t>
            </a:r>
          </a:p>
          <a:p>
            <a:r>
              <a:rPr lang="en-US" sz="1800" dirty="0"/>
              <a:t>Are backup systems in place to ensure critical business tasks continue to be performed in the event key staff are unavailable? </a:t>
            </a:r>
          </a:p>
          <a:p>
            <a:r>
              <a:rPr lang="en-US" sz="1800" dirty="0"/>
              <a:t>Is there a list of functions that are essential to public safety and government business that must be performed in all cases? </a:t>
            </a:r>
          </a:p>
          <a:p>
            <a:r>
              <a:rPr lang="en-US" sz="1800" dirty="0"/>
              <a:t>Has the city or borough identified backups for specialized vendors in order to limit?</a:t>
            </a:r>
          </a:p>
          <a:p>
            <a:r>
              <a:rPr lang="en-US" sz="1800" dirty="0"/>
              <a:t>Does the city or borough have “devolution” procedures in place to limit, pause or discontinue performance of functions that are not essential or that may be performed at a reduced level? </a:t>
            </a:r>
          </a:p>
          <a:p>
            <a:r>
              <a:rPr lang="en-US" sz="1800" dirty="0"/>
              <a:t>Are systems in place to allow city or borough personnel to coordinate remotely?</a:t>
            </a:r>
          </a:p>
          <a:p>
            <a:r>
              <a:rPr lang="en-US" sz="1800" dirty="0"/>
              <a:t>Is clear guidance available to employees for expectations with regard to the time, attendance, and leave policies?</a:t>
            </a:r>
          </a:p>
          <a:p>
            <a:r>
              <a:rPr lang="en-US" sz="1800" dirty="0"/>
              <a:t>Is there a consolidated document that outlines COOP policies and procedures, and has it been communicated?</a:t>
            </a:r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44BBB8D4-D071-4AF7-88C7-7A94959DC174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1B2BFB-6362-4E47-95C7-937F6C790A6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58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569" y="133442"/>
            <a:ext cx="11642556" cy="657216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432792" y="586901"/>
            <a:ext cx="3351900" cy="5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2400" b="1" dirty="0">
                <a:latin typeface="Calibri"/>
                <a:ea typeface="Calibri"/>
                <a:cs typeface="Calibri"/>
                <a:sym typeface="Calibri"/>
              </a:rPr>
              <a:t>All local governments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58431" y="969592"/>
            <a:ext cx="3775200" cy="178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Home Rule City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50000"/>
              </a:lnSpc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First Class City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50000"/>
              </a:lnSpc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Second Class City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50000"/>
              </a:lnSpc>
            </a:pPr>
            <a:r>
              <a:rPr lang="en" dirty="0">
                <a:latin typeface="Calibri"/>
                <a:ea typeface="Calibri"/>
                <a:cs typeface="Calibri"/>
                <a:sym typeface="Calibri"/>
              </a:rPr>
              <a:t>Registered Under Federal Law</a:t>
            </a:r>
            <a:endParaRPr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5"/>
          <p:cNvSpPr/>
          <p:nvPr/>
        </p:nvSpPr>
        <p:spPr>
          <a:xfrm>
            <a:off x="576222" y="127935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576222" y="168839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576222" y="209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576222" y="2506475"/>
            <a:ext cx="82200" cy="822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5239672" y="25064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11300197" y="46379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11641922" y="4758450"/>
            <a:ext cx="82200" cy="82200"/>
          </a:xfrm>
          <a:prstGeom prst="ellipse">
            <a:avLst/>
          </a:prstGeom>
          <a:solidFill>
            <a:srgbClr val="99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2" name="Google Shape;82;p15"/>
          <p:cNvSpPr/>
          <p:nvPr/>
        </p:nvSpPr>
        <p:spPr>
          <a:xfrm>
            <a:off x="6384422" y="466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3" name="Google Shape;83;p15"/>
          <p:cNvSpPr/>
          <p:nvPr/>
        </p:nvSpPr>
        <p:spPr>
          <a:xfrm>
            <a:off x="6054722" y="384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4" name="Google Shape;84;p15"/>
          <p:cNvSpPr/>
          <p:nvPr/>
        </p:nvSpPr>
        <p:spPr>
          <a:xfrm>
            <a:off x="8031697" y="3774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5" name="Google Shape;85;p15"/>
          <p:cNvSpPr/>
          <p:nvPr/>
        </p:nvSpPr>
        <p:spPr>
          <a:xfrm>
            <a:off x="7152922" y="484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6" name="Google Shape;86;p15"/>
          <p:cNvSpPr/>
          <p:nvPr/>
        </p:nvSpPr>
        <p:spPr>
          <a:xfrm>
            <a:off x="8031697" y="302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7" name="Google Shape;87;p15"/>
          <p:cNvSpPr/>
          <p:nvPr/>
        </p:nvSpPr>
        <p:spPr>
          <a:xfrm>
            <a:off x="5457872" y="1361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8" name="Google Shape;88;p15"/>
          <p:cNvSpPr/>
          <p:nvPr/>
        </p:nvSpPr>
        <p:spPr>
          <a:xfrm>
            <a:off x="5157472" y="1146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89" name="Google Shape;89;p15"/>
          <p:cNvSpPr/>
          <p:nvPr/>
        </p:nvSpPr>
        <p:spPr>
          <a:xfrm>
            <a:off x="5640047" y="20152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0" name="Google Shape;90;p15"/>
          <p:cNvSpPr/>
          <p:nvPr/>
        </p:nvSpPr>
        <p:spPr>
          <a:xfrm>
            <a:off x="6466622" y="16884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1" name="Google Shape;91;p15"/>
          <p:cNvSpPr/>
          <p:nvPr/>
        </p:nvSpPr>
        <p:spPr>
          <a:xfrm>
            <a:off x="6466622" y="17706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2" name="Google Shape;92;p15"/>
          <p:cNvSpPr/>
          <p:nvPr/>
        </p:nvSpPr>
        <p:spPr>
          <a:xfrm>
            <a:off x="6302222" y="16543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3" name="Google Shape;93;p15"/>
          <p:cNvSpPr/>
          <p:nvPr/>
        </p:nvSpPr>
        <p:spPr>
          <a:xfrm>
            <a:off x="5972522" y="16884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4" name="Google Shape;94;p15"/>
          <p:cNvSpPr/>
          <p:nvPr/>
        </p:nvSpPr>
        <p:spPr>
          <a:xfrm>
            <a:off x="5890322" y="17706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5" name="Google Shape;95;p15"/>
          <p:cNvSpPr/>
          <p:nvPr/>
        </p:nvSpPr>
        <p:spPr>
          <a:xfrm>
            <a:off x="6054747" y="18722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6" name="Google Shape;96;p15"/>
          <p:cNvSpPr/>
          <p:nvPr/>
        </p:nvSpPr>
        <p:spPr>
          <a:xfrm>
            <a:off x="5890322" y="209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7" name="Google Shape;97;p15"/>
          <p:cNvSpPr/>
          <p:nvPr/>
        </p:nvSpPr>
        <p:spPr>
          <a:xfrm>
            <a:off x="5722247" y="16884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8" name="Google Shape;98;p15"/>
          <p:cNvSpPr/>
          <p:nvPr/>
        </p:nvSpPr>
        <p:spPr>
          <a:xfrm>
            <a:off x="5157472" y="18722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99" name="Google Shape;99;p15"/>
          <p:cNvSpPr/>
          <p:nvPr/>
        </p:nvSpPr>
        <p:spPr>
          <a:xfrm>
            <a:off x="4774272" y="20152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0" name="Google Shape;100;p15"/>
          <p:cNvSpPr/>
          <p:nvPr/>
        </p:nvSpPr>
        <p:spPr>
          <a:xfrm>
            <a:off x="5075272" y="2217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1" name="Google Shape;101;p15"/>
          <p:cNvSpPr/>
          <p:nvPr/>
        </p:nvSpPr>
        <p:spPr>
          <a:xfrm>
            <a:off x="5075272" y="2299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2" name="Google Shape;102;p15"/>
          <p:cNvSpPr/>
          <p:nvPr/>
        </p:nvSpPr>
        <p:spPr>
          <a:xfrm>
            <a:off x="7711397" y="34531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3" name="Google Shape;103;p15"/>
          <p:cNvSpPr/>
          <p:nvPr/>
        </p:nvSpPr>
        <p:spPr>
          <a:xfrm>
            <a:off x="5540072" y="246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4" name="Google Shape;104;p15"/>
          <p:cNvSpPr/>
          <p:nvPr/>
        </p:nvSpPr>
        <p:spPr>
          <a:xfrm>
            <a:off x="5640047" y="2588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5" name="Google Shape;105;p15"/>
          <p:cNvSpPr/>
          <p:nvPr/>
        </p:nvSpPr>
        <p:spPr>
          <a:xfrm>
            <a:off x="5722247" y="246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6" name="Google Shape;106;p15"/>
          <p:cNvSpPr/>
          <p:nvPr/>
        </p:nvSpPr>
        <p:spPr>
          <a:xfrm>
            <a:off x="5840472" y="24242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7" name="Google Shape;107;p15"/>
          <p:cNvSpPr/>
          <p:nvPr/>
        </p:nvSpPr>
        <p:spPr>
          <a:xfrm>
            <a:off x="5890322" y="26342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8" name="Google Shape;108;p15"/>
          <p:cNvSpPr/>
          <p:nvPr/>
        </p:nvSpPr>
        <p:spPr>
          <a:xfrm>
            <a:off x="5890322" y="28443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09" name="Google Shape;109;p15"/>
          <p:cNvSpPr/>
          <p:nvPr/>
        </p:nvSpPr>
        <p:spPr>
          <a:xfrm>
            <a:off x="6220022" y="26342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0" name="Google Shape;110;p15"/>
          <p:cNvSpPr/>
          <p:nvPr/>
        </p:nvSpPr>
        <p:spPr>
          <a:xfrm>
            <a:off x="6302222" y="246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1" name="Google Shape;111;p15"/>
          <p:cNvSpPr/>
          <p:nvPr/>
        </p:nvSpPr>
        <p:spPr>
          <a:xfrm>
            <a:off x="6384422" y="24242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2" name="Google Shape;112;p15"/>
          <p:cNvSpPr/>
          <p:nvPr/>
        </p:nvSpPr>
        <p:spPr>
          <a:xfrm>
            <a:off x="6763972" y="24242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3" name="Google Shape;113;p15"/>
          <p:cNvSpPr/>
          <p:nvPr/>
        </p:nvSpPr>
        <p:spPr>
          <a:xfrm>
            <a:off x="11078122" y="4217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4" name="Google Shape;114;p15"/>
          <p:cNvSpPr/>
          <p:nvPr/>
        </p:nvSpPr>
        <p:spPr>
          <a:xfrm>
            <a:off x="6548822" y="21796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6928672" y="20152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6" name="Google Shape;116;p15"/>
          <p:cNvSpPr/>
          <p:nvPr/>
        </p:nvSpPr>
        <p:spPr>
          <a:xfrm>
            <a:off x="7070722" y="17706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7" name="Google Shape;117;p15"/>
          <p:cNvSpPr/>
          <p:nvPr/>
        </p:nvSpPr>
        <p:spPr>
          <a:xfrm>
            <a:off x="8113897" y="1606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8" name="Google Shape;118;p15"/>
          <p:cNvSpPr/>
          <p:nvPr/>
        </p:nvSpPr>
        <p:spPr>
          <a:xfrm>
            <a:off x="7010872" y="3091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19" name="Google Shape;119;p15"/>
          <p:cNvSpPr/>
          <p:nvPr/>
        </p:nvSpPr>
        <p:spPr>
          <a:xfrm>
            <a:off x="6763972" y="3091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0" name="Google Shape;120;p15"/>
          <p:cNvSpPr/>
          <p:nvPr/>
        </p:nvSpPr>
        <p:spPr>
          <a:xfrm>
            <a:off x="6220022" y="35950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1" name="Google Shape;121;p15"/>
          <p:cNvSpPr/>
          <p:nvPr/>
        </p:nvSpPr>
        <p:spPr>
          <a:xfrm>
            <a:off x="6054722" y="3091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2" name="Google Shape;122;p15"/>
          <p:cNvSpPr/>
          <p:nvPr/>
        </p:nvSpPr>
        <p:spPr>
          <a:xfrm>
            <a:off x="6136947" y="32438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3" name="Google Shape;123;p15"/>
          <p:cNvSpPr/>
          <p:nvPr/>
        </p:nvSpPr>
        <p:spPr>
          <a:xfrm>
            <a:off x="5972522" y="32438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4" name="Google Shape;124;p15"/>
          <p:cNvSpPr/>
          <p:nvPr/>
        </p:nvSpPr>
        <p:spPr>
          <a:xfrm>
            <a:off x="6095847" y="33598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5" name="Google Shape;125;p15"/>
          <p:cNvSpPr/>
          <p:nvPr/>
        </p:nvSpPr>
        <p:spPr>
          <a:xfrm>
            <a:off x="6095847" y="35950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6" name="Google Shape;126;p15"/>
          <p:cNvSpPr/>
          <p:nvPr/>
        </p:nvSpPr>
        <p:spPr>
          <a:xfrm>
            <a:off x="5971672" y="3643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5922672" y="3643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8" name="Google Shape;128;p15"/>
          <p:cNvSpPr/>
          <p:nvPr/>
        </p:nvSpPr>
        <p:spPr>
          <a:xfrm>
            <a:off x="5840472" y="3497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29" name="Google Shape;129;p15"/>
          <p:cNvSpPr/>
          <p:nvPr/>
        </p:nvSpPr>
        <p:spPr>
          <a:xfrm>
            <a:off x="5722247" y="34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0" name="Google Shape;130;p15"/>
          <p:cNvSpPr/>
          <p:nvPr/>
        </p:nvSpPr>
        <p:spPr>
          <a:xfrm>
            <a:off x="5604022" y="34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1" name="Google Shape;131;p15"/>
          <p:cNvSpPr/>
          <p:nvPr/>
        </p:nvSpPr>
        <p:spPr>
          <a:xfrm>
            <a:off x="5457872" y="33879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2" name="Google Shape;132;p15"/>
          <p:cNvSpPr/>
          <p:nvPr/>
        </p:nvSpPr>
        <p:spPr>
          <a:xfrm>
            <a:off x="5722247" y="29196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3" name="Google Shape;133;p15"/>
          <p:cNvSpPr/>
          <p:nvPr/>
        </p:nvSpPr>
        <p:spPr>
          <a:xfrm>
            <a:off x="5640047" y="2876246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4" name="Google Shape;134;p15"/>
          <p:cNvSpPr/>
          <p:nvPr/>
        </p:nvSpPr>
        <p:spPr>
          <a:xfrm>
            <a:off x="5513847" y="3091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5" name="Google Shape;135;p15"/>
          <p:cNvSpPr/>
          <p:nvPr/>
        </p:nvSpPr>
        <p:spPr>
          <a:xfrm>
            <a:off x="5239672" y="3186346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6" name="Google Shape;136;p15"/>
          <p:cNvSpPr/>
          <p:nvPr/>
        </p:nvSpPr>
        <p:spPr>
          <a:xfrm>
            <a:off x="5157472" y="32438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7" name="Google Shape;137;p15"/>
          <p:cNvSpPr/>
          <p:nvPr/>
        </p:nvSpPr>
        <p:spPr>
          <a:xfrm>
            <a:off x="5075272" y="34531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8" name="Google Shape;138;p15"/>
          <p:cNvSpPr/>
          <p:nvPr/>
        </p:nvSpPr>
        <p:spPr>
          <a:xfrm>
            <a:off x="4993072" y="35950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39" name="Google Shape;139;p15"/>
          <p:cNvSpPr/>
          <p:nvPr/>
        </p:nvSpPr>
        <p:spPr>
          <a:xfrm>
            <a:off x="5157472" y="35950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0" name="Google Shape;140;p15"/>
          <p:cNvSpPr/>
          <p:nvPr/>
        </p:nvSpPr>
        <p:spPr>
          <a:xfrm>
            <a:off x="4910872" y="3918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1" name="Google Shape;141;p15"/>
          <p:cNvSpPr/>
          <p:nvPr/>
        </p:nvSpPr>
        <p:spPr>
          <a:xfrm>
            <a:off x="5157472" y="3866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2" name="Google Shape;142;p15"/>
          <p:cNvSpPr/>
          <p:nvPr/>
        </p:nvSpPr>
        <p:spPr>
          <a:xfrm>
            <a:off x="5239672" y="40008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3" name="Google Shape;143;p15"/>
          <p:cNvSpPr/>
          <p:nvPr/>
        </p:nvSpPr>
        <p:spPr>
          <a:xfrm>
            <a:off x="5239672" y="4135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4" name="Google Shape;144;p15"/>
          <p:cNvSpPr/>
          <p:nvPr/>
        </p:nvSpPr>
        <p:spPr>
          <a:xfrm>
            <a:off x="5722247" y="3866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5" name="Google Shape;145;p15"/>
          <p:cNvSpPr/>
          <p:nvPr/>
        </p:nvSpPr>
        <p:spPr>
          <a:xfrm>
            <a:off x="5890322" y="37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6" name="Google Shape;146;p15"/>
          <p:cNvSpPr/>
          <p:nvPr/>
        </p:nvSpPr>
        <p:spPr>
          <a:xfrm>
            <a:off x="5840472" y="3866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7" name="Google Shape;147;p15"/>
          <p:cNvSpPr/>
          <p:nvPr/>
        </p:nvSpPr>
        <p:spPr>
          <a:xfrm>
            <a:off x="5770147" y="3918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8" name="Google Shape;148;p15"/>
          <p:cNvSpPr/>
          <p:nvPr/>
        </p:nvSpPr>
        <p:spPr>
          <a:xfrm>
            <a:off x="5640047" y="38662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49" name="Google Shape;149;p15"/>
          <p:cNvSpPr/>
          <p:nvPr/>
        </p:nvSpPr>
        <p:spPr>
          <a:xfrm>
            <a:off x="5604022" y="37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0" name="Google Shape;150;p15"/>
          <p:cNvSpPr/>
          <p:nvPr/>
        </p:nvSpPr>
        <p:spPr>
          <a:xfrm>
            <a:off x="5640047" y="44280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1" name="Google Shape;151;p15"/>
          <p:cNvSpPr/>
          <p:nvPr/>
        </p:nvSpPr>
        <p:spPr>
          <a:xfrm>
            <a:off x="5640047" y="4510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2" name="Google Shape;152;p15"/>
          <p:cNvSpPr/>
          <p:nvPr/>
        </p:nvSpPr>
        <p:spPr>
          <a:xfrm>
            <a:off x="5640047" y="40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3" name="Google Shape;153;p15"/>
          <p:cNvSpPr/>
          <p:nvPr/>
        </p:nvSpPr>
        <p:spPr>
          <a:xfrm>
            <a:off x="5722247" y="4243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4" name="Google Shape;154;p15"/>
          <p:cNvSpPr/>
          <p:nvPr/>
        </p:nvSpPr>
        <p:spPr>
          <a:xfrm>
            <a:off x="5944847" y="4510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5" name="Google Shape;155;p15"/>
          <p:cNvSpPr/>
          <p:nvPr/>
        </p:nvSpPr>
        <p:spPr>
          <a:xfrm>
            <a:off x="6219147" y="4534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6" name="Google Shape;156;p15"/>
          <p:cNvSpPr/>
          <p:nvPr/>
        </p:nvSpPr>
        <p:spPr>
          <a:xfrm>
            <a:off x="6302222" y="45557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7" name="Google Shape;157;p15"/>
          <p:cNvSpPr/>
          <p:nvPr/>
        </p:nvSpPr>
        <p:spPr>
          <a:xfrm>
            <a:off x="6521422" y="4310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8" name="Google Shape;158;p15"/>
          <p:cNvSpPr/>
          <p:nvPr/>
        </p:nvSpPr>
        <p:spPr>
          <a:xfrm>
            <a:off x="6466622" y="43928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59" name="Google Shape;159;p15"/>
          <p:cNvSpPr/>
          <p:nvPr/>
        </p:nvSpPr>
        <p:spPr>
          <a:xfrm>
            <a:off x="6279097" y="43800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0" name="Google Shape;160;p15"/>
          <p:cNvSpPr/>
          <p:nvPr/>
        </p:nvSpPr>
        <p:spPr>
          <a:xfrm>
            <a:off x="6928672" y="408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1" name="Google Shape;161;p15"/>
          <p:cNvSpPr/>
          <p:nvPr/>
        </p:nvSpPr>
        <p:spPr>
          <a:xfrm>
            <a:off x="6951797" y="4243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2" name="Google Shape;162;p15"/>
          <p:cNvSpPr/>
          <p:nvPr/>
        </p:nvSpPr>
        <p:spPr>
          <a:xfrm>
            <a:off x="6466622" y="4758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3" name="Google Shape;163;p15"/>
          <p:cNvSpPr/>
          <p:nvPr/>
        </p:nvSpPr>
        <p:spPr>
          <a:xfrm>
            <a:off x="7152922" y="49579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4" name="Google Shape;164;p15"/>
          <p:cNvSpPr/>
          <p:nvPr/>
        </p:nvSpPr>
        <p:spPr>
          <a:xfrm>
            <a:off x="4856472" y="6170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5" name="Google Shape;165;p15"/>
          <p:cNvSpPr/>
          <p:nvPr/>
        </p:nvSpPr>
        <p:spPr>
          <a:xfrm>
            <a:off x="7093072" y="51759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6" name="Google Shape;166;p15"/>
          <p:cNvSpPr/>
          <p:nvPr/>
        </p:nvSpPr>
        <p:spPr>
          <a:xfrm>
            <a:off x="4072972" y="49919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7" name="Google Shape;167;p15"/>
          <p:cNvSpPr/>
          <p:nvPr/>
        </p:nvSpPr>
        <p:spPr>
          <a:xfrm>
            <a:off x="4187622" y="52342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8" name="Google Shape;168;p15"/>
          <p:cNvSpPr/>
          <p:nvPr/>
        </p:nvSpPr>
        <p:spPr>
          <a:xfrm>
            <a:off x="7368097" y="50937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69" name="Google Shape;169;p15"/>
          <p:cNvSpPr/>
          <p:nvPr/>
        </p:nvSpPr>
        <p:spPr>
          <a:xfrm>
            <a:off x="5321872" y="59942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0" name="Google Shape;170;p15"/>
          <p:cNvSpPr/>
          <p:nvPr/>
        </p:nvSpPr>
        <p:spPr>
          <a:xfrm>
            <a:off x="6361297" y="54574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1" name="Google Shape;171;p15"/>
          <p:cNvSpPr/>
          <p:nvPr/>
        </p:nvSpPr>
        <p:spPr>
          <a:xfrm>
            <a:off x="6466622" y="49919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2" name="Google Shape;172;p15"/>
          <p:cNvSpPr/>
          <p:nvPr/>
        </p:nvSpPr>
        <p:spPr>
          <a:xfrm>
            <a:off x="6279097" y="5205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3" name="Google Shape;173;p15"/>
          <p:cNvSpPr/>
          <p:nvPr/>
        </p:nvSpPr>
        <p:spPr>
          <a:xfrm>
            <a:off x="7368097" y="48406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4" name="Google Shape;174;p15"/>
          <p:cNvSpPr/>
          <p:nvPr/>
        </p:nvSpPr>
        <p:spPr>
          <a:xfrm>
            <a:off x="11401122" y="46762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5" name="Google Shape;175;p15"/>
          <p:cNvSpPr/>
          <p:nvPr/>
        </p:nvSpPr>
        <p:spPr>
          <a:xfrm>
            <a:off x="11585922" y="46379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6" name="Google Shape;176;p15"/>
          <p:cNvSpPr/>
          <p:nvPr/>
        </p:nvSpPr>
        <p:spPr>
          <a:xfrm>
            <a:off x="7450297" y="48119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7" name="Google Shape;177;p15"/>
          <p:cNvSpPr/>
          <p:nvPr/>
        </p:nvSpPr>
        <p:spPr>
          <a:xfrm>
            <a:off x="10932572" y="42434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8" name="Google Shape;178;p15"/>
          <p:cNvSpPr/>
          <p:nvPr/>
        </p:nvSpPr>
        <p:spPr>
          <a:xfrm>
            <a:off x="11300197" y="481189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79" name="Google Shape;179;p15"/>
          <p:cNvSpPr/>
          <p:nvPr/>
        </p:nvSpPr>
        <p:spPr>
          <a:xfrm>
            <a:off x="10484897" y="40008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0" name="Google Shape;180;p15"/>
          <p:cNvSpPr/>
          <p:nvPr/>
        </p:nvSpPr>
        <p:spPr>
          <a:xfrm>
            <a:off x="6533097" y="25064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1" name="Google Shape;181;p15"/>
          <p:cNvSpPr/>
          <p:nvPr/>
        </p:nvSpPr>
        <p:spPr>
          <a:xfrm>
            <a:off x="6249647" y="45104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2" name="Google Shape;182;p15"/>
          <p:cNvSpPr/>
          <p:nvPr/>
        </p:nvSpPr>
        <p:spPr>
          <a:xfrm>
            <a:off x="11199272" y="47584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3" name="Google Shape;183;p15"/>
          <p:cNvSpPr/>
          <p:nvPr/>
        </p:nvSpPr>
        <p:spPr>
          <a:xfrm>
            <a:off x="11199272" y="46762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4" name="Google Shape;184;p15"/>
          <p:cNvSpPr/>
          <p:nvPr/>
        </p:nvSpPr>
        <p:spPr>
          <a:xfrm>
            <a:off x="12652153" y="67758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5" name="Google Shape;185;p15"/>
          <p:cNvSpPr/>
          <p:nvPr/>
        </p:nvSpPr>
        <p:spPr>
          <a:xfrm>
            <a:off x="8271472" y="357115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6" name="Google Shape;186;p15"/>
          <p:cNvSpPr/>
          <p:nvPr/>
        </p:nvSpPr>
        <p:spPr>
          <a:xfrm>
            <a:off x="7675310" y="2346125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7" name="Google Shape;187;p15"/>
          <p:cNvSpPr/>
          <p:nvPr/>
        </p:nvSpPr>
        <p:spPr>
          <a:xfrm>
            <a:off x="10304322" y="39186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8" name="Google Shape;188;p15"/>
          <p:cNvSpPr/>
          <p:nvPr/>
        </p:nvSpPr>
        <p:spPr>
          <a:xfrm>
            <a:off x="10304322" y="40889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89" name="Google Shape;189;p15"/>
          <p:cNvSpPr/>
          <p:nvPr/>
        </p:nvSpPr>
        <p:spPr>
          <a:xfrm>
            <a:off x="5513860" y="3440204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0" name="Google Shape;190;p15"/>
          <p:cNvSpPr/>
          <p:nvPr/>
        </p:nvSpPr>
        <p:spPr>
          <a:xfrm>
            <a:off x="7175272" y="22177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1" name="Google Shape;191;p15"/>
          <p:cNvSpPr/>
          <p:nvPr/>
        </p:nvSpPr>
        <p:spPr>
          <a:xfrm>
            <a:off x="4669872" y="62529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2" name="Google Shape;192;p15"/>
          <p:cNvSpPr/>
          <p:nvPr/>
        </p:nvSpPr>
        <p:spPr>
          <a:xfrm>
            <a:off x="13101028" y="14463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3" name="Google Shape;193;p15"/>
          <p:cNvSpPr/>
          <p:nvPr/>
        </p:nvSpPr>
        <p:spPr>
          <a:xfrm>
            <a:off x="4910872" y="20974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4" name="Google Shape;194;p15"/>
          <p:cNvSpPr/>
          <p:nvPr/>
        </p:nvSpPr>
        <p:spPr>
          <a:xfrm>
            <a:off x="8786497" y="2135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5" name="Google Shape;195;p15"/>
          <p:cNvSpPr/>
          <p:nvPr/>
        </p:nvSpPr>
        <p:spPr>
          <a:xfrm>
            <a:off x="4218897" y="26342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6" name="Google Shape;196;p15"/>
          <p:cNvSpPr/>
          <p:nvPr/>
        </p:nvSpPr>
        <p:spPr>
          <a:xfrm>
            <a:off x="4433622" y="2716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7" name="Google Shape;197;p15"/>
          <p:cNvSpPr/>
          <p:nvPr/>
        </p:nvSpPr>
        <p:spPr>
          <a:xfrm>
            <a:off x="7152922" y="12289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8" name="Google Shape;198;p15"/>
          <p:cNvSpPr/>
          <p:nvPr/>
        </p:nvSpPr>
        <p:spPr>
          <a:xfrm>
            <a:off x="7552322" y="42177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199" name="Google Shape;199;p15"/>
          <p:cNvSpPr/>
          <p:nvPr/>
        </p:nvSpPr>
        <p:spPr>
          <a:xfrm>
            <a:off x="8196097" y="2506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0" name="Google Shape;200;p15"/>
          <p:cNvSpPr/>
          <p:nvPr/>
        </p:nvSpPr>
        <p:spPr>
          <a:xfrm>
            <a:off x="7675297" y="2506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1" name="Google Shape;201;p15"/>
          <p:cNvSpPr/>
          <p:nvPr/>
        </p:nvSpPr>
        <p:spPr>
          <a:xfrm>
            <a:off x="7820922" y="335979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2" name="Google Shape;202;p15"/>
          <p:cNvSpPr/>
          <p:nvPr/>
        </p:nvSpPr>
        <p:spPr>
          <a:xfrm>
            <a:off x="7500510" y="41711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3" name="Google Shape;203;p15"/>
          <p:cNvSpPr/>
          <p:nvPr/>
        </p:nvSpPr>
        <p:spPr>
          <a:xfrm>
            <a:off x="13018828" y="572681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4" name="Google Shape;204;p15"/>
          <p:cNvSpPr/>
          <p:nvPr/>
        </p:nvSpPr>
        <p:spPr>
          <a:xfrm>
            <a:off x="13194828" y="531641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5" name="Google Shape;205;p15"/>
          <p:cNvSpPr/>
          <p:nvPr/>
        </p:nvSpPr>
        <p:spPr>
          <a:xfrm>
            <a:off x="5513847" y="591201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6" name="Google Shape;206;p15"/>
          <p:cNvSpPr/>
          <p:nvPr/>
        </p:nvSpPr>
        <p:spPr>
          <a:xfrm>
            <a:off x="7470122" y="42999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7" name="Google Shape;207;p15"/>
          <p:cNvSpPr/>
          <p:nvPr/>
        </p:nvSpPr>
        <p:spPr>
          <a:xfrm>
            <a:off x="13194828" y="50401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8" name="Google Shape;208;p15"/>
          <p:cNvSpPr/>
          <p:nvPr/>
        </p:nvSpPr>
        <p:spPr>
          <a:xfrm>
            <a:off x="6384422" y="133442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09" name="Google Shape;209;p15"/>
          <p:cNvSpPr/>
          <p:nvPr/>
        </p:nvSpPr>
        <p:spPr>
          <a:xfrm>
            <a:off x="5944847" y="5777067"/>
            <a:ext cx="82200" cy="82200"/>
          </a:xfrm>
          <a:prstGeom prst="ellipse">
            <a:avLst/>
          </a:prstGeom>
          <a:solidFill>
            <a:srgbClr val="0000FF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0" name="Google Shape;210;p15"/>
          <p:cNvSpPr/>
          <p:nvPr/>
        </p:nvSpPr>
        <p:spPr>
          <a:xfrm>
            <a:off x="12446003" y="66377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1" name="Google Shape;211;p15"/>
          <p:cNvSpPr/>
          <p:nvPr/>
        </p:nvSpPr>
        <p:spPr>
          <a:xfrm>
            <a:off x="11525247" y="4606975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2" name="Google Shape;212;p15"/>
          <p:cNvSpPr/>
          <p:nvPr/>
        </p:nvSpPr>
        <p:spPr>
          <a:xfrm>
            <a:off x="12945103" y="66377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3" name="Google Shape;213;p15"/>
          <p:cNvSpPr/>
          <p:nvPr/>
        </p:nvSpPr>
        <p:spPr>
          <a:xfrm>
            <a:off x="8407972" y="36772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4" name="Google Shape;214;p15"/>
          <p:cNvSpPr/>
          <p:nvPr/>
        </p:nvSpPr>
        <p:spPr>
          <a:xfrm>
            <a:off x="12497491" y="65555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5" name="Google Shape;215;p15"/>
          <p:cNvSpPr/>
          <p:nvPr/>
        </p:nvSpPr>
        <p:spPr>
          <a:xfrm>
            <a:off x="7949497" y="221775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6" name="Google Shape;216;p15"/>
          <p:cNvSpPr/>
          <p:nvPr/>
        </p:nvSpPr>
        <p:spPr>
          <a:xfrm>
            <a:off x="8031697" y="229995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7" name="Google Shape;217;p15"/>
          <p:cNvSpPr/>
          <p:nvPr/>
        </p:nvSpPr>
        <p:spPr>
          <a:xfrm>
            <a:off x="7903122" y="34402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8" name="Google Shape;218;p15"/>
          <p:cNvSpPr/>
          <p:nvPr/>
        </p:nvSpPr>
        <p:spPr>
          <a:xfrm>
            <a:off x="7607597" y="3918675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19" name="Google Shape;219;p15"/>
          <p:cNvSpPr/>
          <p:nvPr/>
        </p:nvSpPr>
        <p:spPr>
          <a:xfrm>
            <a:off x="7552322" y="3836475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0" name="Google Shape;220;p15"/>
          <p:cNvSpPr/>
          <p:nvPr/>
        </p:nvSpPr>
        <p:spPr>
          <a:xfrm>
            <a:off x="7903122" y="4000875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1" name="Google Shape;221;p15"/>
          <p:cNvSpPr/>
          <p:nvPr/>
        </p:nvSpPr>
        <p:spPr>
          <a:xfrm>
            <a:off x="7450297" y="4894100"/>
            <a:ext cx="82200" cy="82200"/>
          </a:xfrm>
          <a:prstGeom prst="ellipse">
            <a:avLst/>
          </a:prstGeom>
          <a:solidFill>
            <a:srgbClr val="CC00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2" name="Google Shape;222;p15"/>
          <p:cNvSpPr/>
          <p:nvPr/>
        </p:nvSpPr>
        <p:spPr>
          <a:xfrm>
            <a:off x="2432347" y="65555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3" name="Google Shape;223;p15"/>
          <p:cNvSpPr/>
          <p:nvPr/>
        </p:nvSpPr>
        <p:spPr>
          <a:xfrm>
            <a:off x="2970522" y="655550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4" name="Google Shape;224;p15"/>
          <p:cNvSpPr/>
          <p:nvPr/>
        </p:nvSpPr>
        <p:spPr>
          <a:xfrm>
            <a:off x="5375672" y="58298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5" name="Google Shape;225;p15"/>
          <p:cNvSpPr/>
          <p:nvPr/>
        </p:nvSpPr>
        <p:spPr>
          <a:xfrm>
            <a:off x="13253428" y="15987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6" name="Google Shape;226;p15"/>
          <p:cNvSpPr/>
          <p:nvPr/>
        </p:nvSpPr>
        <p:spPr>
          <a:xfrm>
            <a:off x="11014472" y="455573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7" name="Google Shape;227;p15"/>
          <p:cNvSpPr/>
          <p:nvPr/>
        </p:nvSpPr>
        <p:spPr>
          <a:xfrm>
            <a:off x="10850372" y="4135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8" name="Google Shape;228;p15"/>
          <p:cNvSpPr/>
          <p:nvPr/>
        </p:nvSpPr>
        <p:spPr>
          <a:xfrm>
            <a:off x="10641222" y="41355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29" name="Google Shape;229;p15"/>
          <p:cNvSpPr/>
          <p:nvPr/>
        </p:nvSpPr>
        <p:spPr>
          <a:xfrm>
            <a:off x="11078122" y="4428058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30" name="Google Shape;230;p15"/>
          <p:cNvSpPr/>
          <p:nvPr/>
        </p:nvSpPr>
        <p:spPr>
          <a:xfrm>
            <a:off x="5321872" y="3091483"/>
            <a:ext cx="82200" cy="82200"/>
          </a:xfrm>
          <a:prstGeom prst="ellipse">
            <a:avLst/>
          </a:prstGeom>
          <a:solidFill>
            <a:srgbClr val="FF9900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700" tIns="121700" rIns="121700" bIns="121700" anchor="ctr" anchorCtr="0">
            <a:noAutofit/>
          </a:bodyPr>
          <a:lstStyle/>
          <a:p>
            <a:endParaRPr/>
          </a:p>
        </p:txBody>
      </p:sp>
      <p:sp>
        <p:nvSpPr>
          <p:cNvPr id="231" name="Google Shape;231;p15"/>
          <p:cNvSpPr/>
          <p:nvPr/>
        </p:nvSpPr>
        <p:spPr>
          <a:xfrm>
            <a:off x="7797519" y="3467650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2" name="Google Shape;232;p15"/>
          <p:cNvSpPr/>
          <p:nvPr/>
        </p:nvSpPr>
        <p:spPr>
          <a:xfrm>
            <a:off x="7849894" y="2200350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3" name="Google Shape;233;p15"/>
          <p:cNvSpPr/>
          <p:nvPr/>
        </p:nvSpPr>
        <p:spPr>
          <a:xfrm>
            <a:off x="8318879" y="3567090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4" name="Google Shape;234;p15"/>
          <p:cNvSpPr/>
          <p:nvPr/>
        </p:nvSpPr>
        <p:spPr>
          <a:xfrm>
            <a:off x="10566569" y="3766600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5" name="Google Shape;60;p14">
            <a:extLst>
              <a:ext uri="{FF2B5EF4-FFF2-40B4-BE49-F238E27FC236}">
                <a16:creationId xmlns:a16="http://schemas.microsoft.com/office/drawing/2014/main" id="{EA9E8F44-B6C0-446A-98F8-F032246C83F8}"/>
              </a:ext>
            </a:extLst>
          </p:cNvPr>
          <p:cNvSpPr txBox="1"/>
          <p:nvPr/>
        </p:nvSpPr>
        <p:spPr>
          <a:xfrm>
            <a:off x="438313" y="2839092"/>
            <a:ext cx="3543300" cy="6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Borough Classification</a:t>
            </a:r>
            <a:endParaRPr sz="1600" dirty="0"/>
          </a:p>
        </p:txBody>
      </p:sp>
      <p:grpSp>
        <p:nvGrpSpPr>
          <p:cNvPr id="236" name="Google Shape;61;p14">
            <a:extLst>
              <a:ext uri="{FF2B5EF4-FFF2-40B4-BE49-F238E27FC236}">
                <a16:creationId xmlns:a16="http://schemas.microsoft.com/office/drawing/2014/main" id="{6D0C5C47-7166-4D86-90B6-38AA4760A394}"/>
              </a:ext>
            </a:extLst>
          </p:cNvPr>
          <p:cNvGrpSpPr/>
          <p:nvPr/>
        </p:nvGrpSpPr>
        <p:grpSpPr>
          <a:xfrm>
            <a:off x="541313" y="3475992"/>
            <a:ext cx="2752500" cy="1647900"/>
            <a:chOff x="2699675" y="2537075"/>
            <a:chExt cx="2752500" cy="1647900"/>
          </a:xfrm>
        </p:grpSpPr>
        <p:sp>
          <p:nvSpPr>
            <p:cNvPr id="237" name="Google Shape;62;p14">
              <a:extLst>
                <a:ext uri="{FF2B5EF4-FFF2-40B4-BE49-F238E27FC236}">
                  <a16:creationId xmlns:a16="http://schemas.microsoft.com/office/drawing/2014/main" id="{1FF7C4E9-1030-4639-8740-5228400BA36F}"/>
                </a:ext>
              </a:extLst>
            </p:cNvPr>
            <p:cNvSpPr txBox="1"/>
            <p:nvPr/>
          </p:nvSpPr>
          <p:spPr>
            <a:xfrm>
              <a:off x="2916875" y="2537075"/>
              <a:ext cx="2535300" cy="1647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dirty="0">
                  <a:latin typeface="Calibri"/>
                  <a:ea typeface="Calibri"/>
                  <a:cs typeface="Calibri"/>
                  <a:sym typeface="Calibri"/>
                </a:rPr>
                <a:t>Non-unified Home Rule</a:t>
              </a:r>
              <a:endParaRPr sz="1700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Unified Home Rule</a:t>
              </a:r>
              <a:endParaRPr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dirty="0">
                  <a:latin typeface="Calibri"/>
                  <a:ea typeface="Calibri"/>
                  <a:cs typeface="Calibri"/>
                  <a:sym typeface="Calibri"/>
                </a:rPr>
                <a:t>First Class </a:t>
              </a:r>
              <a:r>
                <a:rPr lang="en" sz="1700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Borough</a:t>
              </a:r>
              <a:endParaRPr sz="1700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dirty="0">
                  <a:latin typeface="Calibri"/>
                  <a:ea typeface="Calibri"/>
                  <a:cs typeface="Calibri"/>
                  <a:sym typeface="Calibri"/>
                </a:rPr>
                <a:t>Second Class Borough</a:t>
              </a:r>
              <a:endParaRPr sz="1700" dirty="0">
                <a:latin typeface="Calibri"/>
                <a:ea typeface="Calibri"/>
                <a:cs typeface="Calibri"/>
                <a:sym typeface="Calibri"/>
              </a:endParaRP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 dirty="0">
                  <a:latin typeface="Calibri"/>
                  <a:ea typeface="Calibri"/>
                  <a:cs typeface="Calibri"/>
                  <a:sym typeface="Calibri"/>
                </a:rPr>
                <a:t>Unorganized Borough</a:t>
              </a:r>
              <a:endParaRPr sz="1700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8" name="Google Shape;63;p14">
              <a:extLst>
                <a:ext uri="{FF2B5EF4-FFF2-40B4-BE49-F238E27FC236}">
                  <a16:creationId xmlns:a16="http://schemas.microsoft.com/office/drawing/2014/main" id="{BB8230BE-A949-44C4-9DD9-54C509D88ABD}"/>
                </a:ext>
              </a:extLst>
            </p:cNvPr>
            <p:cNvSpPr/>
            <p:nvPr/>
          </p:nvSpPr>
          <p:spPr>
            <a:xfrm>
              <a:off x="2699675" y="2649000"/>
              <a:ext cx="217200" cy="217200"/>
            </a:xfrm>
            <a:prstGeom prst="rect">
              <a:avLst/>
            </a:prstGeom>
            <a:solidFill>
              <a:srgbClr val="C9E19D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4;p14">
              <a:extLst>
                <a:ext uri="{FF2B5EF4-FFF2-40B4-BE49-F238E27FC236}">
                  <a16:creationId xmlns:a16="http://schemas.microsoft.com/office/drawing/2014/main" id="{8EBDBA95-5FB5-4F8C-BFA6-729E59873965}"/>
                </a:ext>
              </a:extLst>
            </p:cNvPr>
            <p:cNvSpPr/>
            <p:nvPr/>
          </p:nvSpPr>
          <p:spPr>
            <a:xfrm>
              <a:off x="2699675" y="3532894"/>
              <a:ext cx="217200" cy="217200"/>
            </a:xfrm>
            <a:prstGeom prst="rect">
              <a:avLst/>
            </a:prstGeom>
            <a:solidFill>
              <a:srgbClr val="FFEE87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5;p14">
              <a:extLst>
                <a:ext uri="{FF2B5EF4-FFF2-40B4-BE49-F238E27FC236}">
                  <a16:creationId xmlns:a16="http://schemas.microsoft.com/office/drawing/2014/main" id="{C07DAE9C-0BF8-4261-95EB-5B94A0696B41}"/>
                </a:ext>
              </a:extLst>
            </p:cNvPr>
            <p:cNvSpPr/>
            <p:nvPr/>
          </p:nvSpPr>
          <p:spPr>
            <a:xfrm>
              <a:off x="2699675" y="2943631"/>
              <a:ext cx="217200" cy="217200"/>
            </a:xfrm>
            <a:prstGeom prst="rect">
              <a:avLst/>
            </a:prstGeom>
            <a:solidFill>
              <a:srgbClr val="F6ABCA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6;p14">
              <a:extLst>
                <a:ext uri="{FF2B5EF4-FFF2-40B4-BE49-F238E27FC236}">
                  <a16:creationId xmlns:a16="http://schemas.microsoft.com/office/drawing/2014/main" id="{29239869-3E5E-4135-AB34-CE692F91C199}"/>
                </a:ext>
              </a:extLst>
            </p:cNvPr>
            <p:cNvSpPr/>
            <p:nvPr/>
          </p:nvSpPr>
          <p:spPr>
            <a:xfrm>
              <a:off x="2699675" y="3238263"/>
              <a:ext cx="217200" cy="217200"/>
            </a:xfrm>
            <a:prstGeom prst="rect">
              <a:avLst/>
            </a:prstGeom>
            <a:solidFill>
              <a:srgbClr val="FAA95D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7;p14">
              <a:extLst>
                <a:ext uri="{FF2B5EF4-FFF2-40B4-BE49-F238E27FC236}">
                  <a16:creationId xmlns:a16="http://schemas.microsoft.com/office/drawing/2014/main" id="{1DA341CD-C737-433A-BF1F-C8047CFD67A2}"/>
                </a:ext>
              </a:extLst>
            </p:cNvPr>
            <p:cNvSpPr/>
            <p:nvPr/>
          </p:nvSpPr>
          <p:spPr>
            <a:xfrm>
              <a:off x="2699675" y="3827525"/>
              <a:ext cx="217200" cy="217200"/>
            </a:xfrm>
            <a:prstGeom prst="rect">
              <a:avLst/>
            </a:prstGeom>
            <a:solidFill>
              <a:srgbClr val="DCDDDE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3" name="Google Shape;234;p15">
            <a:extLst>
              <a:ext uri="{FF2B5EF4-FFF2-40B4-BE49-F238E27FC236}">
                <a16:creationId xmlns:a16="http://schemas.microsoft.com/office/drawing/2014/main" id="{EFAF0526-724E-4E0B-B547-800CFBDF9B34}"/>
              </a:ext>
            </a:extLst>
          </p:cNvPr>
          <p:cNvSpPr/>
          <p:nvPr/>
        </p:nvSpPr>
        <p:spPr>
          <a:xfrm>
            <a:off x="10478141" y="4200342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44" name="Google Shape;234;p15">
            <a:extLst>
              <a:ext uri="{FF2B5EF4-FFF2-40B4-BE49-F238E27FC236}">
                <a16:creationId xmlns:a16="http://schemas.microsoft.com/office/drawing/2014/main" id="{DEC5C6DB-D035-4D95-A28C-7C3580F8F001}"/>
              </a:ext>
            </a:extLst>
          </p:cNvPr>
          <p:cNvSpPr/>
          <p:nvPr/>
        </p:nvSpPr>
        <p:spPr>
          <a:xfrm>
            <a:off x="5143993" y="2418112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45" name="Title 1">
            <a:extLst>
              <a:ext uri="{FF2B5EF4-FFF2-40B4-BE49-F238E27FC236}">
                <a16:creationId xmlns:a16="http://schemas.microsoft.com/office/drawing/2014/main" id="{CC4ACA8F-74E6-4C0D-8344-04C7C232847F}"/>
              </a:ext>
            </a:extLst>
          </p:cNvPr>
          <p:cNvSpPr txBox="1">
            <a:spLocks/>
          </p:cNvSpPr>
          <p:nvPr/>
        </p:nvSpPr>
        <p:spPr>
          <a:xfrm>
            <a:off x="-459176" y="187048"/>
            <a:ext cx="6832893" cy="49396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/>
              <a:t>Emergency or Disaster Declarations</a:t>
            </a:r>
          </a:p>
        </p:txBody>
      </p:sp>
      <p:sp>
        <p:nvSpPr>
          <p:cNvPr id="246" name="Google Shape;234;p15">
            <a:extLst>
              <a:ext uri="{FF2B5EF4-FFF2-40B4-BE49-F238E27FC236}">
                <a16:creationId xmlns:a16="http://schemas.microsoft.com/office/drawing/2014/main" id="{20416F15-3CE5-4B78-B6A1-23516F83818D}"/>
              </a:ext>
            </a:extLst>
          </p:cNvPr>
          <p:cNvSpPr/>
          <p:nvPr/>
        </p:nvSpPr>
        <p:spPr>
          <a:xfrm>
            <a:off x="9412925" y="3567090"/>
            <a:ext cx="281400" cy="281400"/>
          </a:xfrm>
          <a:prstGeom prst="donut">
            <a:avLst>
              <a:gd name="adj" fmla="val 25000"/>
            </a:avLst>
          </a:prstGeom>
          <a:solidFill>
            <a:srgbClr val="A64D79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A78B16-0588-4FB8-BEC2-1976F08FC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Downturn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15ED5-0287-4D60-BDA2-CA6F651C5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/>
              <a:t>Tourism, retail, service, fishing – all industries that expect severe economic contraction</a:t>
            </a:r>
          </a:p>
          <a:p>
            <a:r>
              <a:rPr lang="en-US" sz="2400" dirty="0"/>
              <a:t>10% contraction = $25 million reduction in sales tax collection</a:t>
            </a:r>
          </a:p>
          <a:p>
            <a:pPr lvl="1"/>
            <a:r>
              <a:rPr lang="en-US" sz="2000" dirty="0"/>
              <a:t>Cruise-related communities depend on sales tax as 50% of their revenue</a:t>
            </a:r>
          </a:p>
          <a:p>
            <a:r>
              <a:rPr lang="en-US" sz="2400" dirty="0"/>
              <a:t>50% reduction = $20 million reduction in bed tax collection and $3 million in rental car tax collection</a:t>
            </a:r>
          </a:p>
          <a:p>
            <a:r>
              <a:rPr lang="en-US" sz="2400" dirty="0"/>
              <a:t>Long term may mean property devaluation</a:t>
            </a:r>
          </a:p>
          <a:p>
            <a:r>
              <a:rPr lang="en-US" sz="2400" dirty="0"/>
              <a:t>Need to support small and local businesses </a:t>
            </a:r>
          </a:p>
          <a:p>
            <a:r>
              <a:rPr lang="en-US" sz="2400" dirty="0"/>
              <a:t>Any industry impacted by travel restrictions and social distancing will impact community revenues and expenses directly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Expecting federal aid package – but advocate for Alaska interests. </a:t>
            </a:r>
          </a:p>
        </p:txBody>
      </p:sp>
      <p:sp>
        <p:nvSpPr>
          <p:cNvPr id="4" name="Freeform 36">
            <a:extLst>
              <a:ext uri="{FF2B5EF4-FFF2-40B4-BE49-F238E27FC236}">
                <a16:creationId xmlns:a16="http://schemas.microsoft.com/office/drawing/2014/main" id="{3AFFAF09-6B3A-4E1E-AC37-5D9B4F482B7B}"/>
              </a:ext>
            </a:extLst>
          </p:cNvPr>
          <p:cNvSpPr/>
          <p:nvPr/>
        </p:nvSpPr>
        <p:spPr>
          <a:xfrm>
            <a:off x="10496402" y="-21265"/>
            <a:ext cx="1701210" cy="6911163"/>
          </a:xfrm>
          <a:custGeom>
            <a:avLst/>
            <a:gdLst>
              <a:gd name="connsiteX0" fmla="*/ 1701210 w 1701210"/>
              <a:gd name="connsiteY0" fmla="*/ 0 h 6911163"/>
              <a:gd name="connsiteX1" fmla="*/ 1701210 w 1701210"/>
              <a:gd name="connsiteY1" fmla="*/ 6911163 h 6911163"/>
              <a:gd name="connsiteX2" fmla="*/ 0 w 1701210"/>
              <a:gd name="connsiteY2" fmla="*/ 6911163 h 6911163"/>
              <a:gd name="connsiteX3" fmla="*/ 1701210 w 1701210"/>
              <a:gd name="connsiteY3" fmla="*/ 0 h 691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01210" h="6911163">
                <a:moveTo>
                  <a:pt x="1701210" y="0"/>
                </a:moveTo>
                <a:lnTo>
                  <a:pt x="1701210" y="6911163"/>
                </a:lnTo>
                <a:lnTo>
                  <a:pt x="0" y="6911163"/>
                </a:lnTo>
                <a:lnTo>
                  <a:pt x="1701210" y="0"/>
                </a:lnTo>
                <a:close/>
              </a:path>
            </a:pathLst>
          </a:custGeom>
          <a:solidFill>
            <a:srgbClr val="3742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67EF6-111A-4140-9664-D17E7C19CC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8299"/>
          <a:stretch/>
        </p:blipFill>
        <p:spPr>
          <a:xfrm>
            <a:off x="10789679" y="5804157"/>
            <a:ext cx="1210439" cy="862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89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904</Words>
  <Application>Microsoft Office PowerPoint</Application>
  <PresentationFormat>Widescreen</PresentationFormat>
  <Paragraphs>96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Local Governments Act</vt:lpstr>
      <vt:lpstr>Recognizing</vt:lpstr>
      <vt:lpstr>Local Government Processes </vt:lpstr>
      <vt:lpstr>Local Governments – roles and responsibilities</vt:lpstr>
      <vt:lpstr>State-Local Collaboration</vt:lpstr>
      <vt:lpstr>Lessons Learned</vt:lpstr>
      <vt:lpstr>Continuity of Operations Planning</vt:lpstr>
      <vt:lpstr>PowerPoint Presentation</vt:lpstr>
      <vt:lpstr>Economic Downturn</vt:lpstr>
      <vt:lpstr>Local Government Tools</vt:lpstr>
      <vt:lpstr>AML Actions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Nils Andreassen</dc:creator>
  <cp:lastModifiedBy>Nils Andreassen</cp:lastModifiedBy>
  <cp:revision>15</cp:revision>
  <dcterms:created xsi:type="dcterms:W3CDTF">2020-03-17T13:51:02Z</dcterms:created>
  <dcterms:modified xsi:type="dcterms:W3CDTF">2020-03-17T22:51:01Z</dcterms:modified>
</cp:coreProperties>
</file>