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1" autoAdjust="0"/>
    <p:restoredTop sz="94660"/>
  </p:normalViewPr>
  <p:slideViewPr>
    <p:cSldViewPr>
      <p:cViewPr varScale="1">
        <p:scale>
          <a:sx n="103" d="100"/>
          <a:sy n="103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5DCDAEE-1BCD-41AA-BBFC-B7A21C2226F1}" type="datetimeFigureOut">
              <a:rPr lang="en-US" smtClean="0"/>
              <a:pPr/>
              <a:t>4/7/2010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35E856-2DDC-4CB3-B951-387CA6FF4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CDAEE-1BCD-41AA-BBFC-B7A21C2226F1}" type="datetimeFigureOut">
              <a:rPr lang="en-US" smtClean="0"/>
              <a:pPr/>
              <a:t>4/7/2010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5E856-2DDC-4CB3-B951-387CA6FF4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5DCDAEE-1BCD-41AA-BBFC-B7A21C2226F1}" type="datetimeFigureOut">
              <a:rPr lang="en-US" smtClean="0"/>
              <a:pPr/>
              <a:t>4/7/2010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C35E856-2DDC-4CB3-B951-387CA6FF4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CDAEE-1BCD-41AA-BBFC-B7A21C2226F1}" type="datetimeFigureOut">
              <a:rPr lang="en-US" smtClean="0"/>
              <a:pPr/>
              <a:t>4/7/2010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35E856-2DDC-4CB3-B951-387CA6FF42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CDAEE-1BCD-41AA-BBFC-B7A21C2226F1}" type="datetimeFigureOut">
              <a:rPr lang="en-US" smtClean="0"/>
              <a:pPr/>
              <a:t>4/7/2010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35E856-2DDC-4CB3-B951-387CA6FF42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DCDAEE-1BCD-41AA-BBFC-B7A21C2226F1}" type="datetimeFigureOut">
              <a:rPr lang="en-US" smtClean="0"/>
              <a:pPr/>
              <a:t>4/7/2010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C35E856-2DDC-4CB3-B951-387CA6FF42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DCDAEE-1BCD-41AA-BBFC-B7A21C2226F1}" type="datetimeFigureOut">
              <a:rPr lang="en-US" smtClean="0"/>
              <a:pPr/>
              <a:t>4/7/2010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C35E856-2DDC-4CB3-B951-387CA6FF42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CDAEE-1BCD-41AA-BBFC-B7A21C2226F1}" type="datetimeFigureOut">
              <a:rPr lang="en-US" smtClean="0"/>
              <a:pPr/>
              <a:t>4/7/2010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35E856-2DDC-4CB3-B951-387CA6FF4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CDAEE-1BCD-41AA-BBFC-B7A21C2226F1}" type="datetimeFigureOut">
              <a:rPr lang="en-US" smtClean="0"/>
              <a:pPr/>
              <a:t>4/7/2010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35E856-2DDC-4CB3-B951-387CA6FF4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CDAEE-1BCD-41AA-BBFC-B7A21C2226F1}" type="datetimeFigureOut">
              <a:rPr lang="en-US" smtClean="0"/>
              <a:pPr/>
              <a:t>4/7/2010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35E856-2DDC-4CB3-B951-387CA6FF42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5DCDAEE-1BCD-41AA-BBFC-B7A21C2226F1}" type="datetimeFigureOut">
              <a:rPr lang="en-US" smtClean="0"/>
              <a:pPr/>
              <a:t>4/7/2010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C35E856-2DDC-4CB3-B951-387CA6FF42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DCDAEE-1BCD-41AA-BBFC-B7A21C2226F1}" type="datetimeFigureOut">
              <a:rPr lang="en-US" smtClean="0"/>
              <a:pPr/>
              <a:t>4/7/2010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35E856-2DDC-4CB3-B951-387CA6FF42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CSSB 305 (FIN) Modeling Runs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Back-up Materials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3B76-A6DD-44D8-B347-1D3D3FE85357}" type="slidenum">
              <a:rPr lang="en-US" smtClean="0">
                <a:solidFill>
                  <a:srgbClr val="EBDDC3"/>
                </a:solidFill>
              </a:rPr>
              <a:pPr/>
              <a:t>1</a:t>
            </a:fld>
            <a:endParaRPr lang="en-US">
              <a:solidFill>
                <a:srgbClr val="EBDDC3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Oil Tax CSSB305 (FIN) less Status Quo*</a:t>
            </a:r>
            <a:br>
              <a:rPr lang="en-US" sz="3200" dirty="0" smtClean="0"/>
            </a:br>
            <a:r>
              <a:rPr lang="en-US" sz="3200" dirty="0" smtClean="0"/>
              <a:t>Fixed (50/50)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25417" y="5836187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*Oil Tax under the Status Quo equals Total Tax less attributed gas tax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defRPr/>
            </a:pPr>
            <a:r>
              <a:rPr lang="en-US" sz="3200" dirty="0" smtClean="0"/>
              <a:t>Oil Tax CSSB305 (FIN) less Status Quo*</a:t>
            </a:r>
            <a:br>
              <a:rPr lang="en-US" sz="3200" dirty="0" smtClean="0"/>
            </a:br>
            <a:r>
              <a:rPr lang="en-US" sz="3200" dirty="0" smtClean="0"/>
              <a:t>Fixed (75/25)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25417" y="5847204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*Oil Tax under the Status Quo equals Total Tax less attributed gas tax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defRPr/>
            </a:pPr>
            <a:r>
              <a:rPr lang="en-US" sz="3200" dirty="0" smtClean="0"/>
              <a:t>Oil Tax CSSB305 (FIN) less Status Quo*</a:t>
            </a:r>
            <a:br>
              <a:rPr lang="en-US" sz="3200" dirty="0" smtClean="0"/>
            </a:br>
            <a:r>
              <a:rPr lang="en-US" sz="3200" dirty="0" smtClean="0"/>
              <a:t>Fixed (90/10)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47451" y="5858221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*Oil Tax under the Status Quo equals Total Tax less attributed gas tax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52800" y="2667000"/>
            <a:ext cx="1752600" cy="304800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Assumptions:</a:t>
            </a:r>
          </a:p>
          <a:p>
            <a:pPr lvl="1"/>
            <a:r>
              <a:rPr lang="en-US" dirty="0" smtClean="0"/>
              <a:t>One year snapshot</a:t>
            </a:r>
          </a:p>
          <a:p>
            <a:pPr lvl="1"/>
            <a:r>
              <a:rPr lang="en-US" dirty="0" smtClean="0"/>
              <a:t>4.5 </a:t>
            </a:r>
            <a:r>
              <a:rPr lang="en-US" dirty="0" err="1" smtClean="0"/>
              <a:t>Bcf</a:t>
            </a:r>
            <a:r>
              <a:rPr lang="en-US" dirty="0" smtClean="0"/>
              <a:t>/d and 200 </a:t>
            </a:r>
            <a:r>
              <a:rPr lang="en-US" dirty="0" err="1" smtClean="0"/>
              <a:t>Mbbl</a:t>
            </a:r>
            <a:r>
              <a:rPr lang="en-US" dirty="0" smtClean="0"/>
              <a:t>/d</a:t>
            </a:r>
          </a:p>
          <a:p>
            <a:pPr lvl="1"/>
            <a:r>
              <a:rPr lang="en-US" dirty="0" smtClean="0"/>
              <a:t>Total </a:t>
            </a:r>
            <a:r>
              <a:rPr lang="en-US" dirty="0" err="1" smtClean="0"/>
              <a:t>Opex</a:t>
            </a:r>
            <a:r>
              <a:rPr lang="en-US" dirty="0" smtClean="0"/>
              <a:t> = $2.2 </a:t>
            </a:r>
            <a:r>
              <a:rPr lang="en-US" dirty="0" err="1" smtClean="0"/>
              <a:t>Bn</a:t>
            </a:r>
            <a:r>
              <a:rPr lang="en-US" dirty="0" smtClean="0"/>
              <a:t> and Total </a:t>
            </a:r>
            <a:r>
              <a:rPr lang="en-US" dirty="0" err="1" smtClean="0"/>
              <a:t>Capex</a:t>
            </a:r>
            <a:r>
              <a:rPr lang="en-US" dirty="0" smtClean="0"/>
              <a:t> = $2.2 </a:t>
            </a:r>
            <a:r>
              <a:rPr lang="en-US" dirty="0" err="1" smtClean="0"/>
              <a:t>Bn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Ran multiple cases varying oil price from 40 to 200 $/bbl and gas price parity from 6 to 26 </a:t>
            </a:r>
          </a:p>
          <a:p>
            <a:r>
              <a:rPr lang="en-US" dirty="0" smtClean="0"/>
              <a:t>Ran the above cases for each of BOE, </a:t>
            </a:r>
            <a:r>
              <a:rPr lang="en-US" dirty="0" err="1" smtClean="0"/>
              <a:t>PoP</a:t>
            </a:r>
            <a:r>
              <a:rPr lang="en-US" dirty="0" smtClean="0"/>
              <a:t> and Fixed cost allocation methodology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Oil Tax Comparison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Oil Tax CSSB305 (FIN) less Status Quo*</a:t>
            </a:r>
            <a:br>
              <a:rPr lang="en-US" sz="3200" dirty="0" smtClean="0"/>
            </a:br>
            <a:r>
              <a:rPr lang="en-US" sz="3200" dirty="0" smtClean="0"/>
              <a:t>BOE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024570" y="5869238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*Oil Tax under the Status Quo equals Total Tax less attributed gas tax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Oil Tax CSSB305 (FIN) less Status Quo*</a:t>
            </a:r>
            <a:br>
              <a:rPr lang="en-US" sz="3200" dirty="0" smtClean="0"/>
            </a:br>
            <a:r>
              <a:rPr lang="en-US" sz="3200" dirty="0" err="1" smtClean="0"/>
              <a:t>PoP</a:t>
            </a:r>
            <a:r>
              <a:rPr lang="en-US" sz="3200" dirty="0" smtClean="0"/>
              <a:t>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36434" y="5847204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*Oil Tax under the Status Quo equals Total Tax less attributed gas tax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Oil Tax CSSB305 (FIN) less Status Quo*</a:t>
            </a:r>
            <a:br>
              <a:rPr lang="en-US" sz="3200" dirty="0" smtClean="0"/>
            </a:br>
            <a:r>
              <a:rPr lang="en-US" sz="3200" dirty="0" smtClean="0"/>
              <a:t>Fixed (27/73)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14400" y="5847204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*Oil Tax under the Status Quo equals Total Tax less attributed gas tax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Oil Tax CSSB305 (FIN) less Status Quo*</a:t>
            </a:r>
            <a:br>
              <a:rPr lang="en-US" sz="3200" dirty="0" smtClean="0"/>
            </a:br>
            <a:r>
              <a:rPr lang="en-US" sz="3200" dirty="0" smtClean="0"/>
              <a:t>Fixed (50/50)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91519" y="5847204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*Oil Tax under the Status Quo equals Total Tax less attributed gas tax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Oil Tax CSSB305 (FIN) less Status Quo*</a:t>
            </a:r>
            <a:br>
              <a:rPr lang="en-US" sz="3200" dirty="0" smtClean="0"/>
            </a:br>
            <a:r>
              <a:rPr lang="en-US" sz="3200" dirty="0" smtClean="0"/>
              <a:t>Fixed (90/10)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80502" y="5836187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*Oil Tax under the Status Quo equals Total Tax less attributed gas tax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the Gas tax lowering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3B76-A6DD-44D8-B347-1D3D3FE85357}" type="slidenum">
              <a:rPr lang="en-US" smtClean="0">
                <a:solidFill>
                  <a:srgbClr val="EBDDC3"/>
                </a:solidFill>
              </a:rPr>
              <a:pPr/>
              <a:t>19</a:t>
            </a:fld>
            <a:endParaRPr lang="en-US">
              <a:solidFill>
                <a:srgbClr val="EBDDC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352800" y="2667000"/>
            <a:ext cx="1752600" cy="304800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Total Tax Take Comparison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Assumptions:</a:t>
            </a:r>
          </a:p>
          <a:p>
            <a:pPr lvl="1"/>
            <a:r>
              <a:rPr lang="en-US" dirty="0" smtClean="0"/>
              <a:t>One year snapshot</a:t>
            </a:r>
          </a:p>
          <a:p>
            <a:pPr lvl="1"/>
            <a:r>
              <a:rPr lang="en-US" dirty="0" smtClean="0"/>
              <a:t>4.5 </a:t>
            </a:r>
            <a:r>
              <a:rPr lang="en-US" dirty="0" err="1" smtClean="0"/>
              <a:t>Bcf</a:t>
            </a:r>
            <a:r>
              <a:rPr lang="en-US" dirty="0" smtClean="0"/>
              <a:t>/d and 500 </a:t>
            </a:r>
            <a:r>
              <a:rPr lang="en-US" dirty="0" err="1" smtClean="0"/>
              <a:t>Mbbl</a:t>
            </a:r>
            <a:r>
              <a:rPr lang="en-US" dirty="0" smtClean="0"/>
              <a:t>/d</a:t>
            </a:r>
          </a:p>
          <a:p>
            <a:pPr lvl="1"/>
            <a:r>
              <a:rPr lang="en-US" dirty="0" smtClean="0"/>
              <a:t>Total </a:t>
            </a:r>
            <a:r>
              <a:rPr lang="en-US" dirty="0" err="1" smtClean="0"/>
              <a:t>Opex</a:t>
            </a:r>
            <a:r>
              <a:rPr lang="en-US" dirty="0" smtClean="0"/>
              <a:t> = $2.2 </a:t>
            </a:r>
            <a:r>
              <a:rPr lang="en-US" dirty="0" err="1" smtClean="0"/>
              <a:t>Bn</a:t>
            </a:r>
            <a:r>
              <a:rPr lang="en-US" dirty="0" smtClean="0"/>
              <a:t> and Total </a:t>
            </a:r>
            <a:r>
              <a:rPr lang="en-US" dirty="0" err="1" smtClean="0"/>
              <a:t>Capex</a:t>
            </a:r>
            <a:r>
              <a:rPr lang="en-US" dirty="0" smtClean="0"/>
              <a:t> = $2.2 </a:t>
            </a:r>
            <a:r>
              <a:rPr lang="en-US" dirty="0" err="1" smtClean="0"/>
              <a:t>Bn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Ran multiple cases varying oil price from 40 to 200 $/bbl and gas price parity from 6 to 26 </a:t>
            </a:r>
          </a:p>
          <a:p>
            <a:r>
              <a:rPr lang="en-US" dirty="0" smtClean="0"/>
              <a:t>Ran the above cases for each of BOE, </a:t>
            </a:r>
            <a:r>
              <a:rPr lang="en-US" dirty="0" err="1" smtClean="0"/>
              <a:t>PoP</a:t>
            </a:r>
            <a:r>
              <a:rPr lang="en-US" dirty="0" smtClean="0"/>
              <a:t> and Fixed cost allocation methodology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352800" y="2667000"/>
            <a:ext cx="1752600" cy="304800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Gas Tax Comparison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Assumptions:</a:t>
            </a:r>
          </a:p>
          <a:p>
            <a:pPr lvl="1"/>
            <a:r>
              <a:rPr lang="en-US" dirty="0" smtClean="0"/>
              <a:t>One year snapshot</a:t>
            </a:r>
          </a:p>
          <a:p>
            <a:pPr lvl="1"/>
            <a:r>
              <a:rPr lang="en-US" dirty="0" smtClean="0"/>
              <a:t>4.5 </a:t>
            </a:r>
            <a:r>
              <a:rPr lang="en-US" dirty="0" err="1" smtClean="0"/>
              <a:t>Bcf</a:t>
            </a:r>
            <a:r>
              <a:rPr lang="en-US" dirty="0" smtClean="0"/>
              <a:t>/d and 500 </a:t>
            </a:r>
            <a:r>
              <a:rPr lang="en-US" dirty="0" err="1" smtClean="0"/>
              <a:t>Mbbl</a:t>
            </a:r>
            <a:r>
              <a:rPr lang="en-US" dirty="0" smtClean="0"/>
              <a:t>/d</a:t>
            </a:r>
          </a:p>
          <a:p>
            <a:pPr lvl="1"/>
            <a:r>
              <a:rPr lang="en-US" dirty="0" smtClean="0"/>
              <a:t>Total </a:t>
            </a:r>
            <a:r>
              <a:rPr lang="en-US" dirty="0" err="1" smtClean="0"/>
              <a:t>Opex</a:t>
            </a:r>
            <a:r>
              <a:rPr lang="en-US" dirty="0" smtClean="0"/>
              <a:t> = $2.2 </a:t>
            </a:r>
            <a:r>
              <a:rPr lang="en-US" dirty="0" err="1" smtClean="0"/>
              <a:t>Bn</a:t>
            </a:r>
            <a:r>
              <a:rPr lang="en-US" dirty="0" smtClean="0"/>
              <a:t> and Total </a:t>
            </a:r>
            <a:r>
              <a:rPr lang="en-US" dirty="0" err="1" smtClean="0"/>
              <a:t>Capex</a:t>
            </a:r>
            <a:r>
              <a:rPr lang="en-US" dirty="0" smtClean="0"/>
              <a:t> = $2.2 </a:t>
            </a:r>
            <a:r>
              <a:rPr lang="en-US" dirty="0" err="1" smtClean="0"/>
              <a:t>Bn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Ran multiple cases varying oil price from 40 to 200 $/bbl and gas price parity from 6 to 26 </a:t>
            </a:r>
          </a:p>
          <a:p>
            <a:r>
              <a:rPr lang="en-US" dirty="0" smtClean="0"/>
              <a:t>Ran the above cases for each of BOE, </a:t>
            </a:r>
            <a:r>
              <a:rPr lang="en-US" dirty="0" err="1" smtClean="0"/>
              <a:t>PoP</a:t>
            </a:r>
            <a:r>
              <a:rPr lang="en-US" dirty="0" smtClean="0"/>
              <a:t> and Fixed cost allocation methodology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Gas Tax CSSB305 (FIN) less Status Quo*</a:t>
            </a:r>
            <a:br>
              <a:rPr lang="en-US" sz="3200" dirty="0" smtClean="0"/>
            </a:br>
            <a:r>
              <a:rPr lang="en-US" sz="3200" dirty="0" smtClean="0"/>
              <a:t>BOE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6322"/>
            <a:ext cx="8153400" cy="2563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090672" y="5858221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*Gas Tax under the Status Quo equals Attributed Gas Tax</a:t>
            </a:r>
            <a:endParaRPr 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9" name="Group 8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10" name="Right Bracket 9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2" name="Elbow Connector 9"/>
            <p:cNvCxnSpPr>
              <a:stCxn id="11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Gas Tax CSSB305 (FIN) less Status Quo*</a:t>
            </a:r>
            <a:br>
              <a:rPr lang="en-US" sz="3200" dirty="0" smtClean="0"/>
            </a:br>
            <a:r>
              <a:rPr lang="en-US" sz="3200" dirty="0" err="1" smtClean="0"/>
              <a:t>PoP</a:t>
            </a:r>
            <a:r>
              <a:rPr lang="en-US" sz="3200" dirty="0" smtClean="0"/>
              <a:t>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035587" y="5858221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*Gas Tax under the Status Quo equals Attributed Gas Tax</a:t>
            </a:r>
            <a:endParaRPr lang="en-US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10" name="Right Bracket 9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2" name="Elbow Connector 9"/>
            <p:cNvCxnSpPr>
              <a:stCxn id="11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Gas Tax CSSB305 (FIN) less Status Quo*</a:t>
            </a:r>
            <a:br>
              <a:rPr lang="en-US" sz="3200" dirty="0" smtClean="0"/>
            </a:br>
            <a:r>
              <a:rPr lang="en-US" sz="3200" dirty="0" smtClean="0"/>
              <a:t>Fixed (49/51)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090672" y="5858221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*Gas Tax under the Status Quo equals Attributed Gas Tax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Gas Tax CSSB305 (FIN) less Status Quo*</a:t>
            </a:r>
            <a:br>
              <a:rPr lang="en-US" sz="3200" dirty="0" smtClean="0"/>
            </a:br>
            <a:r>
              <a:rPr lang="en-US" sz="3200" dirty="0" smtClean="0"/>
              <a:t>Fixed (90/10)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991519" y="5880255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*Gas Tax under the Status Quo equals Attributed Gas Tax</a:t>
            </a:r>
            <a:endParaRPr 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9" name="Group 8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10" name="Right Bracket 9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2" name="Elbow Connector 9"/>
            <p:cNvCxnSpPr>
              <a:stCxn id="11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352800" y="2667000"/>
            <a:ext cx="1752600" cy="304800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Model Assumptions:</a:t>
            </a:r>
          </a:p>
          <a:p>
            <a:pPr lvl="1"/>
            <a:r>
              <a:rPr lang="en-US" dirty="0" smtClean="0"/>
              <a:t>One year snapshot</a:t>
            </a:r>
          </a:p>
          <a:p>
            <a:pPr lvl="1"/>
            <a:r>
              <a:rPr lang="en-US" dirty="0" smtClean="0"/>
              <a:t>4.5 </a:t>
            </a:r>
            <a:r>
              <a:rPr lang="en-US" dirty="0" err="1" smtClean="0"/>
              <a:t>Bcf</a:t>
            </a:r>
            <a:r>
              <a:rPr lang="en-US" dirty="0" smtClean="0"/>
              <a:t>/d and 200 </a:t>
            </a:r>
            <a:r>
              <a:rPr lang="en-US" dirty="0" err="1" smtClean="0"/>
              <a:t>Mbbl</a:t>
            </a:r>
            <a:r>
              <a:rPr lang="en-US" dirty="0" smtClean="0"/>
              <a:t>/d</a:t>
            </a:r>
          </a:p>
          <a:p>
            <a:pPr lvl="1"/>
            <a:r>
              <a:rPr lang="en-US" dirty="0" smtClean="0"/>
              <a:t>Total </a:t>
            </a:r>
            <a:r>
              <a:rPr lang="en-US" dirty="0" err="1" smtClean="0"/>
              <a:t>Opex</a:t>
            </a:r>
            <a:r>
              <a:rPr lang="en-US" dirty="0" smtClean="0"/>
              <a:t> = $2.2 </a:t>
            </a:r>
            <a:r>
              <a:rPr lang="en-US" dirty="0" err="1" smtClean="0"/>
              <a:t>Bn</a:t>
            </a:r>
            <a:r>
              <a:rPr lang="en-US" dirty="0" smtClean="0"/>
              <a:t> and Total </a:t>
            </a:r>
            <a:r>
              <a:rPr lang="en-US" dirty="0" err="1" smtClean="0"/>
              <a:t>Capex</a:t>
            </a:r>
            <a:r>
              <a:rPr lang="en-US" dirty="0" smtClean="0"/>
              <a:t> = $2.2 </a:t>
            </a:r>
            <a:r>
              <a:rPr lang="en-US" dirty="0" err="1" smtClean="0"/>
              <a:t>Bn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Ran multiple cases varying oil price from 40 to 200 $/bbl and gas price parity from 6 to 26 </a:t>
            </a:r>
          </a:p>
          <a:p>
            <a:r>
              <a:rPr lang="en-US" dirty="0" smtClean="0"/>
              <a:t>Ran the above cases for each of BOE, </a:t>
            </a:r>
            <a:r>
              <a:rPr lang="en-US" dirty="0" err="1" smtClean="0"/>
              <a:t>PoP</a:t>
            </a:r>
            <a:r>
              <a:rPr lang="en-US" dirty="0" smtClean="0"/>
              <a:t> and Fixed cost allocation methodology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Gas Tax Comparison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Gas Tax CSSB305 (FIN) less Status Quo*</a:t>
            </a:r>
            <a:br>
              <a:rPr lang="en-US" sz="3200" dirty="0" smtClean="0"/>
            </a:br>
            <a:r>
              <a:rPr lang="en-US" sz="3200" dirty="0" smtClean="0"/>
              <a:t>BOE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36434" y="5858221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*Gas Tax under the Status Quo equals Attributed Gas Tax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Gas Tax CSSB305 (FIN) less Status Quo*</a:t>
            </a:r>
            <a:br>
              <a:rPr lang="en-US" sz="3200" dirty="0" smtClean="0"/>
            </a:br>
            <a:r>
              <a:rPr lang="en-US" sz="3200" dirty="0" err="1" smtClean="0"/>
              <a:t>PoP</a:t>
            </a:r>
            <a:r>
              <a:rPr lang="en-US" sz="3200" dirty="0" smtClean="0"/>
              <a:t>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80502" y="5847204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*Gas Tax under the Status Quo equals Attributed Gas Tax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Gas Tax CSSB305 (FIN) less Status Quo*</a:t>
            </a:r>
            <a:br>
              <a:rPr lang="en-US" sz="3200" dirty="0" smtClean="0"/>
            </a:br>
            <a:r>
              <a:rPr lang="en-US" sz="3200" dirty="0" smtClean="0"/>
              <a:t>Fixed (25/75)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046604" y="5847204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*Gas Tax under the Status Quo equals Attributed Gas Tax</a:t>
            </a:r>
            <a:endParaRPr lang="en-US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10" name="Right Bracket 9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2" name="Elbow Connector 9"/>
            <p:cNvCxnSpPr>
              <a:stCxn id="11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Gas Tax CSSB305 (FIN) less Status Quo*</a:t>
            </a:r>
            <a:br>
              <a:rPr lang="en-US" sz="3200" dirty="0" smtClean="0"/>
            </a:br>
            <a:r>
              <a:rPr lang="en-US" sz="3200" dirty="0" smtClean="0"/>
              <a:t>Fixed (90/10)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311012" y="5836187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*Gas Tax under the Status Quo equals Attributed Gas Tax</a:t>
            </a:r>
            <a:endParaRPr lang="en-US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10" name="Right Bracket 9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2" name="Elbow Connector 9"/>
            <p:cNvCxnSpPr>
              <a:stCxn id="11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990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Total Tax CSSB305 (FIN) less Status Quo</a:t>
            </a:r>
            <a:br>
              <a:rPr lang="en-US" sz="3200" dirty="0" smtClean="0"/>
            </a:br>
            <a:r>
              <a:rPr lang="en-US" sz="3200" dirty="0" smtClean="0"/>
              <a:t>BOE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9415" y="584112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8" name="Group 1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17" name="Right Bracket 16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0" name="Elbow Connector 9"/>
            <p:cNvCxnSpPr>
              <a:stCxn id="8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638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9415" y="584112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89404" y="249715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Total Tax CSSB305 (FIN) less Status Quo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PoP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Cost Allocation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9415" y="584112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33400" y="228600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Total Tax CSSB305 (FIN) less Status Quo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Fixed (90/10) Cost Allocation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the Oil tax increase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3B76-A6DD-44D8-B347-1D3D3FE85357}" type="slidenum">
              <a:rPr lang="en-US" smtClean="0">
                <a:solidFill>
                  <a:srgbClr val="EBDDC3"/>
                </a:solidFill>
              </a:rPr>
              <a:pPr/>
              <a:t>6</a:t>
            </a:fld>
            <a:endParaRPr lang="en-US">
              <a:solidFill>
                <a:srgbClr val="EBDDC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Oil Tax Comparison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52800" y="2667000"/>
            <a:ext cx="1752600" cy="304800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Assumptions:</a:t>
            </a:r>
          </a:p>
          <a:p>
            <a:pPr lvl="1"/>
            <a:r>
              <a:rPr lang="en-US" dirty="0" smtClean="0"/>
              <a:t>One year snapshot</a:t>
            </a:r>
          </a:p>
          <a:p>
            <a:pPr lvl="1"/>
            <a:r>
              <a:rPr lang="en-US" dirty="0" smtClean="0"/>
              <a:t>4.5 </a:t>
            </a:r>
            <a:r>
              <a:rPr lang="en-US" dirty="0" err="1" smtClean="0"/>
              <a:t>Bcf</a:t>
            </a:r>
            <a:r>
              <a:rPr lang="en-US" dirty="0" smtClean="0"/>
              <a:t>/d and 500 </a:t>
            </a:r>
            <a:r>
              <a:rPr lang="en-US" dirty="0" err="1" smtClean="0"/>
              <a:t>Mbbl</a:t>
            </a:r>
            <a:r>
              <a:rPr lang="en-US" dirty="0" smtClean="0"/>
              <a:t>/d</a:t>
            </a:r>
          </a:p>
          <a:p>
            <a:pPr lvl="1"/>
            <a:r>
              <a:rPr lang="en-US" dirty="0" smtClean="0"/>
              <a:t>Total </a:t>
            </a:r>
            <a:r>
              <a:rPr lang="en-US" dirty="0" err="1" smtClean="0"/>
              <a:t>Opex</a:t>
            </a:r>
            <a:r>
              <a:rPr lang="en-US" dirty="0" smtClean="0"/>
              <a:t> = $2.2 </a:t>
            </a:r>
            <a:r>
              <a:rPr lang="en-US" dirty="0" err="1" smtClean="0"/>
              <a:t>Bn</a:t>
            </a:r>
            <a:r>
              <a:rPr lang="en-US" dirty="0" smtClean="0"/>
              <a:t> and Total </a:t>
            </a:r>
            <a:r>
              <a:rPr lang="en-US" dirty="0" err="1" smtClean="0"/>
              <a:t>Capex</a:t>
            </a:r>
            <a:r>
              <a:rPr lang="en-US" dirty="0" smtClean="0"/>
              <a:t> = $2.2 </a:t>
            </a:r>
            <a:r>
              <a:rPr lang="en-US" dirty="0" err="1" smtClean="0"/>
              <a:t>Bn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Ran multiple cases varying oil price from 40 to 200 $/bbl and gas price parity from 6 to 26 </a:t>
            </a:r>
          </a:p>
          <a:p>
            <a:r>
              <a:rPr lang="en-US" dirty="0" smtClean="0"/>
              <a:t>Ran the above cases for each of BOE, </a:t>
            </a:r>
            <a:r>
              <a:rPr lang="en-US" dirty="0" err="1" smtClean="0"/>
              <a:t>PoP</a:t>
            </a:r>
            <a:r>
              <a:rPr lang="en-US" dirty="0" smtClean="0"/>
              <a:t> and Fixed cost allocation methodology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Oil Tax CSSB305 (FIN) less Status Quo*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Cost Allocation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5867400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*Oil Tax under the Status Quo equals Total Tax less attributed gas tax</a:t>
            </a:r>
            <a:endParaRPr lang="en-US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0" name="Group 9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11" name="Right Bracket 10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3" name="Elbow Connector 9"/>
            <p:cNvCxnSpPr>
              <a:stCxn id="12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defRPr/>
            </a:pPr>
            <a:r>
              <a:rPr lang="en-US" sz="3200" dirty="0" smtClean="0"/>
              <a:t>Oil Tax CSSB305 (FIN) less Status Quo*</a:t>
            </a:r>
            <a:br>
              <a:rPr lang="en-US" sz="3200" dirty="0" smtClean="0"/>
            </a:br>
            <a:r>
              <a:rPr lang="en-US" sz="3200" dirty="0" err="1" smtClean="0"/>
              <a:t>PoP</a:t>
            </a:r>
            <a:r>
              <a:rPr lang="en-US" sz="3200" dirty="0" smtClean="0"/>
              <a:t> Cost Allocation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775F55"/>
                </a:solidFill>
              </a:rPr>
              <a:t>4/07/2010</a:t>
            </a:r>
            <a:endParaRPr lang="en-US" dirty="0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753B76-A6DD-44D8-B347-1D3D3FE85357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2561130"/>
            <a:ext cx="8153400" cy="257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47451" y="5836187"/>
            <a:ext cx="7467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*Oil Tax under the Status Quo equals Total Tax less attributed gas tax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" y="5410200"/>
            <a:ext cx="8391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990600" y="1752600"/>
            <a:ext cx="7696200" cy="838199"/>
            <a:chOff x="990600" y="1752600"/>
            <a:chExt cx="7696200" cy="838199"/>
          </a:xfrm>
        </p:grpSpPr>
        <p:sp>
          <p:nvSpPr>
            <p:cNvPr id="9" name="Right Bracket 8"/>
            <p:cNvSpPr/>
            <p:nvPr/>
          </p:nvSpPr>
          <p:spPr>
            <a:xfrm rot="16200000">
              <a:off x="4860280" y="-1355080"/>
              <a:ext cx="185440" cy="7467600"/>
            </a:xfrm>
            <a:prstGeom prst="rightBracket">
              <a:avLst>
                <a:gd name="adj" fmla="val 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3000" y="1752600"/>
              <a:ext cx="2743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Gas Price Parity</a:t>
              </a:r>
              <a:endParaRPr lang="en-US" sz="1400" dirty="0"/>
            </a:p>
          </p:txBody>
        </p:sp>
        <p:cxnSp>
          <p:nvCxnSpPr>
            <p:cNvPr id="11" name="Elbow Connector 9"/>
            <p:cNvCxnSpPr>
              <a:stCxn id="10" idx="1"/>
            </p:cNvCxnSpPr>
            <p:nvPr/>
          </p:nvCxnSpPr>
          <p:spPr>
            <a:xfrm rot="10800000" flipV="1">
              <a:off x="990600" y="1906488"/>
              <a:ext cx="152400" cy="684311"/>
            </a:xfrm>
            <a:prstGeom prst="bent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581400" y="2133600"/>
              <a:ext cx="16764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Oil Price ($/bbl)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</TotalTime>
  <Words>992</Words>
  <Application>Microsoft Office PowerPoint</Application>
  <PresentationFormat>On-screen Show (4:3)</PresentationFormat>
  <Paragraphs>183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Median</vt:lpstr>
      <vt:lpstr>CSSB 305 (FIN) Modeling Runs</vt:lpstr>
      <vt:lpstr>Total Tax Take Comparison</vt:lpstr>
      <vt:lpstr>Total Tax CSSB305 (FIN) less Status Quo BOE Cost Allocation</vt:lpstr>
      <vt:lpstr>Slide 4</vt:lpstr>
      <vt:lpstr>Slide 5</vt:lpstr>
      <vt:lpstr>Modeling the Oil tax increase </vt:lpstr>
      <vt:lpstr>Oil Tax Comparison</vt:lpstr>
      <vt:lpstr>Slide 8</vt:lpstr>
      <vt:lpstr>Oil Tax CSSB305 (FIN) less Status Quo* PoP Cost Allocation</vt:lpstr>
      <vt:lpstr>Oil Tax CSSB305 (FIN) less Status Quo* Fixed (50/50) Cost Allocation</vt:lpstr>
      <vt:lpstr>Oil Tax CSSB305 (FIN) less Status Quo* Fixed (75/25) Cost Allocation</vt:lpstr>
      <vt:lpstr>Oil Tax CSSB305 (FIN) less Status Quo* Fixed (90/10) Cost Allocation</vt:lpstr>
      <vt:lpstr>Oil Tax Comparison</vt:lpstr>
      <vt:lpstr>Oil Tax CSSB305 (FIN) less Status Quo* BOE Cost Allocation</vt:lpstr>
      <vt:lpstr>Oil Tax CSSB305 (FIN) less Status Quo* PoP Cost Allocation</vt:lpstr>
      <vt:lpstr>Oil Tax CSSB305 (FIN) less Status Quo* Fixed (27/73) Cost Allocation</vt:lpstr>
      <vt:lpstr>Oil Tax CSSB305 (FIN) less Status Quo* Fixed (50/50) Cost Allocation</vt:lpstr>
      <vt:lpstr>Oil Tax CSSB305 (FIN) less Status Quo* Fixed (90/10) Cost Allocation</vt:lpstr>
      <vt:lpstr>Modeling the Gas tax lowering </vt:lpstr>
      <vt:lpstr>Gas Tax Comparison</vt:lpstr>
      <vt:lpstr>Gas Tax CSSB305 (FIN) less Status Quo* BOE Cost Allocation</vt:lpstr>
      <vt:lpstr>Gas Tax CSSB305 (FIN) less Status Quo* PoP Cost Allocation</vt:lpstr>
      <vt:lpstr>Gas Tax CSSB305 (FIN) less Status Quo* Fixed (49/51) Cost Allocation</vt:lpstr>
      <vt:lpstr>Gas Tax CSSB305 (FIN) less Status Quo* Fixed (90/10) Cost Allocation</vt:lpstr>
      <vt:lpstr>Gas Tax Comparison</vt:lpstr>
      <vt:lpstr>Gas Tax CSSB305 (FIN) less Status Quo* BOE Cost Allocation</vt:lpstr>
      <vt:lpstr>Gas Tax CSSB305 (FIN) less Status Quo* PoP Cost Allocation</vt:lpstr>
      <vt:lpstr>Gas Tax CSSB305 (FIN) less Status Quo* Fixed (25/75) Cost Allocation</vt:lpstr>
      <vt:lpstr>Gas Tax CSSB305 (FIN) less Status Quo* Fixed (90/10) Cost Allocation</vt:lpstr>
    </vt:vector>
  </TitlesOfParts>
  <Company>DOR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CSSB 305 (FIN) Modeling Runs</dc:title>
  <dc:creator>psgalvin</dc:creator>
  <cp:lastModifiedBy>psgalvin</cp:lastModifiedBy>
  <cp:revision>6</cp:revision>
  <dcterms:created xsi:type="dcterms:W3CDTF">2010-04-07T08:29:19Z</dcterms:created>
  <dcterms:modified xsi:type="dcterms:W3CDTF">2010-04-07T19:59:10Z</dcterms:modified>
</cp:coreProperties>
</file>