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381" r:id="rId2"/>
    <p:sldId id="382" r:id="rId3"/>
    <p:sldId id="550" r:id="rId4"/>
    <p:sldId id="551" r:id="rId5"/>
    <p:sldId id="580" r:id="rId6"/>
    <p:sldId id="571" r:id="rId7"/>
    <p:sldId id="572" r:id="rId8"/>
    <p:sldId id="574" r:id="rId9"/>
    <p:sldId id="582" r:id="rId10"/>
    <p:sldId id="573" r:id="rId11"/>
    <p:sldId id="585" r:id="rId12"/>
    <p:sldId id="584" r:id="rId13"/>
    <p:sldId id="581" r:id="rId14"/>
    <p:sldId id="577" r:id="rId15"/>
    <p:sldId id="579" r:id="rId16"/>
    <p:sldId id="563" r:id="rId17"/>
    <p:sldId id="569" r:id="rId18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11" charset="0"/>
        <a:ea typeface="ＭＳ Ｐゴシック" pitchFamily="-11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11" charset="0"/>
        <a:ea typeface="ＭＳ Ｐゴシック" pitchFamily="-11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111" charset="0"/>
        <a:ea typeface="ＭＳ Ｐゴシック" pitchFamily="-11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111" charset="0"/>
        <a:ea typeface="ＭＳ Ｐゴシック" pitchFamily="-11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111" charset="0"/>
        <a:ea typeface="ＭＳ Ｐゴシック" pitchFamily="-11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111" charset="0"/>
        <a:ea typeface="ＭＳ Ｐゴシック" pitchFamily="-11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10000"/>
    <a:srgbClr val="FFFF99"/>
    <a:srgbClr val="FFFF00"/>
    <a:srgbClr val="C0504D"/>
    <a:srgbClr val="91353A"/>
    <a:srgbClr val="A13542"/>
    <a:srgbClr val="A1454A"/>
    <a:srgbClr val="3366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012" autoAdjust="0"/>
  </p:normalViewPr>
  <p:slideViewPr>
    <p:cSldViewPr>
      <p:cViewPr>
        <p:scale>
          <a:sx n="90" d="100"/>
          <a:sy n="90" d="100"/>
        </p:scale>
        <p:origin x="-594" y="-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1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>
        <p:scale>
          <a:sx n="150" d="100"/>
          <a:sy n="150" d="100"/>
        </p:scale>
        <p:origin x="-1384" y="-8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eatherP\Desktop\1149%20Senate%20Oil\New%20graph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eatherP\Desktop\Potdevin\1149%20Senate%20Oil\New%20Hires%20by%20residency%202004-2010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eatherP\Desktop\1149%20Senate%20Oil\New%20graph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eatherP\Desktop\1149%20Senate%20Oil\New%20graph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eatherP\Desktop\Potdevin\1149%20Senate%20Oil\Oil%20and%20Gas%20Employmen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eatherP\Desktop\Potdevin\1149%20Senate%20Oil\Oil%20and%20Gas%20Employment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eatherP\Desktop\1149%20Senate%20Oil\Workers%20and%20Wage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eatherP\Desktop\1149%20Senate%20Oil\New%20graph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eatherP\Desktop\1149%20Senate%20Oil\New%20graph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eatherP\Desktop\Potdevin\1149%20Senate%20Oil\New%20Hires%20by%20residency%202004-201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Sheet1!$F$99</c:f>
              <c:strCache>
                <c:ptCount val="1"/>
                <c:pt idx="0">
                  <c:v>Prudhoe Bay average employment</c:v>
                </c:pt>
              </c:strCache>
            </c:strRef>
          </c:tx>
          <c:invertIfNegative val="0"/>
          <c:cat>
            <c:numRef>
              <c:f>Sheet1!$G$97:$N$97</c:f>
              <c:numCache>
                <c:formatCode>General</c:formatCode>
                <c:ptCount val="8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</c:numCache>
            </c:numRef>
          </c:cat>
          <c:val>
            <c:numRef>
              <c:f>Sheet1!$G$99:$N$99</c:f>
              <c:numCache>
                <c:formatCode>#,##0</c:formatCode>
                <c:ptCount val="8"/>
                <c:pt idx="0">
                  <c:v>4745</c:v>
                </c:pt>
                <c:pt idx="1">
                  <c:v>5191</c:v>
                </c:pt>
                <c:pt idx="2">
                  <c:v>6295</c:v>
                </c:pt>
                <c:pt idx="3">
                  <c:v>7496</c:v>
                </c:pt>
                <c:pt idx="4">
                  <c:v>8314</c:v>
                </c:pt>
                <c:pt idx="5">
                  <c:v>8429</c:v>
                </c:pt>
                <c:pt idx="6">
                  <c:v>8445</c:v>
                </c:pt>
                <c:pt idx="7">
                  <c:v>9000</c:v>
                </c:pt>
              </c:numCache>
            </c:numRef>
          </c:val>
        </c:ser>
        <c:ser>
          <c:idx val="2"/>
          <c:order val="1"/>
          <c:tx>
            <c:strRef>
              <c:f>Sheet1!$F$100</c:f>
              <c:strCache>
                <c:ptCount val="1"/>
                <c:pt idx="0">
                  <c:v>All other average employment</c:v>
                </c:pt>
              </c:strCache>
            </c:strRef>
          </c:tx>
          <c:invertIfNegative val="0"/>
          <c:cat>
            <c:numRef>
              <c:f>Sheet1!$G$97:$N$97</c:f>
              <c:numCache>
                <c:formatCode>General</c:formatCode>
                <c:ptCount val="8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</c:numCache>
            </c:numRef>
          </c:cat>
          <c:val>
            <c:numRef>
              <c:f>Sheet1!$G$100:$N$100</c:f>
              <c:numCache>
                <c:formatCode>#,##0</c:formatCode>
                <c:ptCount val="8"/>
                <c:pt idx="0">
                  <c:v>3545</c:v>
                </c:pt>
                <c:pt idx="1">
                  <c:v>3735</c:v>
                </c:pt>
                <c:pt idx="2">
                  <c:v>4083</c:v>
                </c:pt>
                <c:pt idx="3">
                  <c:v>4162</c:v>
                </c:pt>
                <c:pt idx="4">
                  <c:v>4559</c:v>
                </c:pt>
                <c:pt idx="5">
                  <c:v>4388</c:v>
                </c:pt>
                <c:pt idx="6">
                  <c:v>4307</c:v>
                </c:pt>
                <c:pt idx="7">
                  <c:v>4300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4943616"/>
        <c:axId val="84945152"/>
      </c:barChart>
      <c:catAx>
        <c:axId val="84943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 algn="ctr">
              <a:defRPr/>
            </a:pPr>
            <a:endParaRPr lang="en-US"/>
          </a:p>
        </c:txPr>
        <c:crossAx val="84945152"/>
        <c:crosses val="autoZero"/>
        <c:auto val="1"/>
        <c:lblAlgn val="ctr"/>
        <c:lblOffset val="100"/>
        <c:noMultiLvlLbl val="0"/>
      </c:catAx>
      <c:valAx>
        <c:axId val="8494515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84943616"/>
        <c:crosses val="autoZero"/>
        <c:crossBetween val="between"/>
      </c:valAx>
      <c:spPr>
        <a:noFill/>
      </c:spPr>
    </c:plotArea>
    <c:legend>
      <c:legendPos val="t"/>
      <c:layout/>
      <c:overlay val="0"/>
      <c:txPr>
        <a:bodyPr/>
        <a:lstStyle/>
        <a:p>
          <a:pPr algn="ctr">
            <a:defRPr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 algn="ctr">
        <a:defRPr lang="en-US" sz="1800" b="0" i="0" u="none" strike="noStrike" kern="1200" baseline="0">
          <a:solidFill>
            <a:prstClr val="white"/>
          </a:solidFill>
          <a:latin typeface="ITC Stone Sans Std Medium" pitchFamily="34" charset="0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multiLvlStrRef>
              <c:f>Sheet1!$B$55:$AC$56</c:f>
              <c:multiLvlStrCache>
                <c:ptCount val="28"/>
                <c:lvl>
                  <c:pt idx="0">
                    <c:v>1st</c:v>
                  </c:pt>
                  <c:pt idx="1">
                    <c:v>2nd</c:v>
                  </c:pt>
                  <c:pt idx="2">
                    <c:v>3rd</c:v>
                  </c:pt>
                  <c:pt idx="3">
                    <c:v>4th</c:v>
                  </c:pt>
                  <c:pt idx="4">
                    <c:v>1st</c:v>
                  </c:pt>
                  <c:pt idx="5">
                    <c:v>2nd</c:v>
                  </c:pt>
                  <c:pt idx="6">
                    <c:v>3rd</c:v>
                  </c:pt>
                  <c:pt idx="7">
                    <c:v>4th</c:v>
                  </c:pt>
                  <c:pt idx="8">
                    <c:v>1st</c:v>
                  </c:pt>
                  <c:pt idx="9">
                    <c:v>2nd</c:v>
                  </c:pt>
                  <c:pt idx="10">
                    <c:v>3rd</c:v>
                  </c:pt>
                  <c:pt idx="11">
                    <c:v>4th</c:v>
                  </c:pt>
                  <c:pt idx="12">
                    <c:v>1st</c:v>
                  </c:pt>
                  <c:pt idx="13">
                    <c:v>2nd</c:v>
                  </c:pt>
                  <c:pt idx="14">
                    <c:v>3rd</c:v>
                  </c:pt>
                  <c:pt idx="15">
                    <c:v>4th</c:v>
                  </c:pt>
                  <c:pt idx="16">
                    <c:v>1st</c:v>
                  </c:pt>
                  <c:pt idx="17">
                    <c:v>2nd</c:v>
                  </c:pt>
                  <c:pt idx="18">
                    <c:v>3rd</c:v>
                  </c:pt>
                  <c:pt idx="19">
                    <c:v>4th</c:v>
                  </c:pt>
                  <c:pt idx="20">
                    <c:v>1st</c:v>
                  </c:pt>
                  <c:pt idx="21">
                    <c:v>2nd</c:v>
                  </c:pt>
                  <c:pt idx="22">
                    <c:v>3rd</c:v>
                  </c:pt>
                  <c:pt idx="23">
                    <c:v>4th</c:v>
                  </c:pt>
                  <c:pt idx="24">
                    <c:v>1st</c:v>
                  </c:pt>
                  <c:pt idx="25">
                    <c:v>2nd</c:v>
                  </c:pt>
                  <c:pt idx="26">
                    <c:v>3rd</c:v>
                  </c:pt>
                  <c:pt idx="27">
                    <c:v>4th</c:v>
                  </c:pt>
                </c:lvl>
                <c:lvl>
                  <c:pt idx="0">
                    <c:v>2004</c:v>
                  </c:pt>
                  <c:pt idx="4">
                    <c:v>2005</c:v>
                  </c:pt>
                  <c:pt idx="8">
                    <c:v>2006</c:v>
                  </c:pt>
                  <c:pt idx="12">
                    <c:v>2007</c:v>
                  </c:pt>
                  <c:pt idx="16">
                    <c:v>2008</c:v>
                  </c:pt>
                  <c:pt idx="20">
                    <c:v>2009</c:v>
                  </c:pt>
                  <c:pt idx="24">
                    <c:v>2010</c:v>
                  </c:pt>
                </c:lvl>
              </c:multiLvlStrCache>
            </c:multiLvlStrRef>
          </c:cat>
          <c:val>
            <c:numRef>
              <c:f>Sheet1!$B$58:$AC$58</c:f>
              <c:numCache>
                <c:formatCode>0%</c:formatCode>
                <c:ptCount val="28"/>
                <c:pt idx="0">
                  <c:v>0.29099999999999998</c:v>
                </c:pt>
                <c:pt idx="1">
                  <c:v>0.32100000000000001</c:v>
                </c:pt>
                <c:pt idx="2">
                  <c:v>0.33100000000000002</c:v>
                </c:pt>
                <c:pt idx="3">
                  <c:v>0.39100000000000001</c:v>
                </c:pt>
                <c:pt idx="4">
                  <c:v>0.314</c:v>
                </c:pt>
                <c:pt idx="5">
                  <c:v>0.32600000000000001</c:v>
                </c:pt>
                <c:pt idx="6">
                  <c:v>0.38100000000000001</c:v>
                </c:pt>
                <c:pt idx="7">
                  <c:v>0.44600000000000001</c:v>
                </c:pt>
                <c:pt idx="8">
                  <c:v>0.30499999999999999</c:v>
                </c:pt>
                <c:pt idx="9">
                  <c:v>0.34699999999999998</c:v>
                </c:pt>
                <c:pt idx="10">
                  <c:v>0.32900000000000001</c:v>
                </c:pt>
                <c:pt idx="11">
                  <c:v>0.41299999999999998</c:v>
                </c:pt>
                <c:pt idx="12">
                  <c:v>0.317</c:v>
                </c:pt>
                <c:pt idx="13">
                  <c:v>0.313</c:v>
                </c:pt>
                <c:pt idx="14">
                  <c:v>0.34799999999999998</c:v>
                </c:pt>
                <c:pt idx="15">
                  <c:v>0.35299999999999998</c:v>
                </c:pt>
                <c:pt idx="16">
                  <c:v>0.32400000000000001</c:v>
                </c:pt>
                <c:pt idx="17">
                  <c:v>0.38200000000000001</c:v>
                </c:pt>
                <c:pt idx="18">
                  <c:v>0.433</c:v>
                </c:pt>
                <c:pt idx="19">
                  <c:v>0.46</c:v>
                </c:pt>
                <c:pt idx="20">
                  <c:v>0.33800000000000002</c:v>
                </c:pt>
                <c:pt idx="21">
                  <c:v>0.40200000000000002</c:v>
                </c:pt>
                <c:pt idx="22">
                  <c:v>0.33200000000000002</c:v>
                </c:pt>
                <c:pt idx="23">
                  <c:v>0.29199999999999998</c:v>
                </c:pt>
                <c:pt idx="24">
                  <c:v>0.32200000000000001</c:v>
                </c:pt>
                <c:pt idx="25">
                  <c:v>0.40300000000000002</c:v>
                </c:pt>
                <c:pt idx="26">
                  <c:v>0.55800000000000005</c:v>
                </c:pt>
                <c:pt idx="27">
                  <c:v>0.46300000000000002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6694912"/>
        <c:axId val="86700800"/>
      </c:barChart>
      <c:catAx>
        <c:axId val="86694912"/>
        <c:scaling>
          <c:orientation val="minMax"/>
        </c:scaling>
        <c:delete val="0"/>
        <c:axPos val="b"/>
        <c:majorTickMark val="none"/>
        <c:minorTickMark val="out"/>
        <c:tickLblPos val="nextTo"/>
        <c:txPr>
          <a:bodyPr rot="5400000" vert="horz"/>
          <a:lstStyle/>
          <a:p>
            <a:pPr algn="ctr">
              <a:defRPr lang="en-US" sz="1600" b="0" i="0" u="none" strike="noStrike" kern="1200" baseline="0">
                <a:solidFill>
                  <a:prstClr val="white"/>
                </a:solidFill>
                <a:latin typeface="ITC Stone Sans Std Medium" pitchFamily="34" charset="0"/>
                <a:ea typeface="+mn-ea"/>
                <a:cs typeface="+mn-cs"/>
              </a:defRPr>
            </a:pPr>
            <a:endParaRPr lang="en-US"/>
          </a:p>
        </c:txPr>
        <c:crossAx val="86700800"/>
        <c:crosses val="autoZero"/>
        <c:auto val="1"/>
        <c:lblAlgn val="ctr"/>
        <c:lblOffset val="100"/>
        <c:noMultiLvlLbl val="0"/>
      </c:catAx>
      <c:valAx>
        <c:axId val="86700800"/>
        <c:scaling>
          <c:orientation val="minMax"/>
          <c:max val="0.75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ITC Stone Sans Std Medium" pitchFamily="34" charset="0"/>
              </a:defRPr>
            </a:pPr>
            <a:endParaRPr lang="en-US"/>
          </a:p>
        </c:txPr>
        <c:crossAx val="866949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182366093127299"/>
          <c:y val="3.05555555555556E-2"/>
          <c:w val="0.49039856129095"/>
          <c:h val="0.9388888888888889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Sheet1!$G$163</c:f>
              <c:strCache>
                <c:ptCount val="1"/>
                <c:pt idx="0">
                  <c:v>% Nonresident</c:v>
                </c:pt>
              </c:strCache>
            </c:strRef>
          </c:tx>
          <c:invertIfNegative val="0"/>
          <c:dLbls>
            <c:dLbl>
              <c:idx val="9"/>
              <c:layout>
                <c:manualLayout>
                  <c:x val="0"/>
                  <c:y val="-8.333333333333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>
                    <a:latin typeface="ITC Stone Sans Std Medium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Sheet1!$F$164:$F$173</c:f>
              <c:strCache>
                <c:ptCount val="10"/>
                <c:pt idx="0">
                  <c:v>Structural iron &amp; steel workers</c:v>
                </c:pt>
                <c:pt idx="1">
                  <c:v>Truck drivers</c:v>
                </c:pt>
                <c:pt idx="2">
                  <c:v>Office clerks</c:v>
                </c:pt>
                <c:pt idx="3">
                  <c:v>Plumbers, pipefitters, &amp; steamfitters</c:v>
                </c:pt>
                <c:pt idx="4">
                  <c:v>Service unit operators</c:v>
                </c:pt>
                <c:pt idx="5">
                  <c:v>Mobile heavy equipment mechanics</c:v>
                </c:pt>
                <c:pt idx="6">
                  <c:v>Electricians</c:v>
                </c:pt>
                <c:pt idx="7">
                  <c:v>Construction managers</c:v>
                </c:pt>
                <c:pt idx="8">
                  <c:v>Welders, cutters, solderers, &amp; brazers</c:v>
                </c:pt>
                <c:pt idx="9">
                  <c:v>First-line supervisors &amp; managers</c:v>
                </c:pt>
              </c:strCache>
            </c:strRef>
          </c:cat>
          <c:val>
            <c:numRef>
              <c:f>Sheet1!$G$164:$G$173</c:f>
              <c:numCache>
                <c:formatCode>0%</c:formatCode>
                <c:ptCount val="10"/>
                <c:pt idx="0">
                  <c:v>0.34</c:v>
                </c:pt>
                <c:pt idx="1">
                  <c:v>0.35</c:v>
                </c:pt>
                <c:pt idx="2">
                  <c:v>0.36</c:v>
                </c:pt>
                <c:pt idx="3">
                  <c:v>0.36</c:v>
                </c:pt>
                <c:pt idx="4">
                  <c:v>0.37</c:v>
                </c:pt>
                <c:pt idx="5">
                  <c:v>0.39</c:v>
                </c:pt>
                <c:pt idx="6">
                  <c:v>0.43</c:v>
                </c:pt>
                <c:pt idx="7">
                  <c:v>0.44</c:v>
                </c:pt>
                <c:pt idx="8">
                  <c:v>0.45</c:v>
                </c:pt>
                <c:pt idx="9">
                  <c:v>0.46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6739200"/>
        <c:axId val="86745088"/>
      </c:barChart>
      <c:catAx>
        <c:axId val="8673920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800">
                <a:latin typeface="ITC Stone Sans Std Medium" pitchFamily="34" charset="0"/>
              </a:defRPr>
            </a:pPr>
            <a:endParaRPr lang="en-US"/>
          </a:p>
        </c:txPr>
        <c:crossAx val="86745088"/>
        <c:crosses val="autoZero"/>
        <c:auto val="1"/>
        <c:lblAlgn val="ctr"/>
        <c:lblOffset val="100"/>
        <c:noMultiLvlLbl val="0"/>
      </c:catAx>
      <c:valAx>
        <c:axId val="86745088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86739200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Sheet1!$F$132</c:f>
              <c:strCache>
                <c:ptCount val="1"/>
                <c:pt idx="0">
                  <c:v>Oil &amp; gas sector employment</c:v>
                </c:pt>
              </c:strCache>
            </c:strRef>
          </c:tx>
          <c:invertIfNegative val="0"/>
          <c:cat>
            <c:numRef>
              <c:f>Sheet1!$G$131:$M$131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Sheet1!$G$132:$M$132</c:f>
              <c:numCache>
                <c:formatCode>#,##0</c:formatCode>
                <c:ptCount val="7"/>
                <c:pt idx="0">
                  <c:v>4745</c:v>
                </c:pt>
                <c:pt idx="1">
                  <c:v>5191</c:v>
                </c:pt>
                <c:pt idx="2">
                  <c:v>6295</c:v>
                </c:pt>
                <c:pt idx="3">
                  <c:v>7496</c:v>
                </c:pt>
                <c:pt idx="4">
                  <c:v>8314</c:v>
                </c:pt>
                <c:pt idx="5">
                  <c:v>8429</c:v>
                </c:pt>
                <c:pt idx="6">
                  <c:v>8445</c:v>
                </c:pt>
              </c:numCache>
            </c:numRef>
          </c:val>
        </c:ser>
        <c:ser>
          <c:idx val="1"/>
          <c:order val="1"/>
          <c:tx>
            <c:strRef>
              <c:f>Sheet1!$F$133</c:f>
              <c:strCache>
                <c:ptCount val="1"/>
                <c:pt idx="0">
                  <c:v>All other private employment</c:v>
                </c:pt>
              </c:strCache>
            </c:strRef>
          </c:tx>
          <c:invertIfNegative val="0"/>
          <c:cat>
            <c:numRef>
              <c:f>Sheet1!$G$131:$M$131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Sheet1!$G$133:$M$133</c:f>
              <c:numCache>
                <c:formatCode>#,##0</c:formatCode>
                <c:ptCount val="7"/>
                <c:pt idx="0">
                  <c:v>1318</c:v>
                </c:pt>
                <c:pt idx="1">
                  <c:v>1280</c:v>
                </c:pt>
                <c:pt idx="2">
                  <c:v>1436</c:v>
                </c:pt>
                <c:pt idx="3">
                  <c:v>1592</c:v>
                </c:pt>
                <c:pt idx="4">
                  <c:v>1886</c:v>
                </c:pt>
                <c:pt idx="5">
                  <c:v>1990</c:v>
                </c:pt>
                <c:pt idx="6">
                  <c:v>2001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4989056"/>
        <c:axId val="84990592"/>
      </c:barChart>
      <c:catAx>
        <c:axId val="84989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4990592"/>
        <c:crosses val="autoZero"/>
        <c:auto val="1"/>
        <c:lblAlgn val="ctr"/>
        <c:lblOffset val="100"/>
        <c:noMultiLvlLbl val="0"/>
      </c:catAx>
      <c:valAx>
        <c:axId val="8499059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84989056"/>
        <c:crosses val="autoZero"/>
        <c:crossBetween val="between"/>
      </c:valAx>
      <c:spPr>
        <a:noFill/>
      </c:spPr>
    </c:plotArea>
    <c:legend>
      <c:legendPos val="t"/>
      <c:layout/>
      <c:overlay val="0"/>
      <c:txPr>
        <a:bodyPr/>
        <a:lstStyle/>
        <a:p>
          <a:pPr algn="ctr">
            <a:defRPr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 algn="ctr">
        <a:defRPr lang="en-US" sz="1800" b="0" i="0" u="none" strike="noStrike" kern="1200" baseline="0">
          <a:solidFill>
            <a:prstClr val="white"/>
          </a:solidFill>
          <a:latin typeface="ITC Stone Sans Std Medium" pitchFamily="34" charset="0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numRef>
              <c:f>'Oil Employment'!$N$17:$N$63</c:f>
              <c:numCache>
                <c:formatCode>mmm\-yy</c:formatCode>
                <c:ptCount val="47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</c:numCache>
            </c:numRef>
          </c:cat>
          <c:val>
            <c:numRef>
              <c:f>'Oil Employment'!$O$17:$O$63</c:f>
              <c:numCache>
                <c:formatCode>#,##0</c:formatCode>
                <c:ptCount val="47"/>
                <c:pt idx="0">
                  <c:v>12100</c:v>
                </c:pt>
                <c:pt idx="1">
                  <c:v>12300</c:v>
                </c:pt>
                <c:pt idx="2">
                  <c:v>12400</c:v>
                </c:pt>
                <c:pt idx="3">
                  <c:v>12400</c:v>
                </c:pt>
                <c:pt idx="4">
                  <c:v>12500</c:v>
                </c:pt>
                <c:pt idx="5">
                  <c:v>12700</c:v>
                </c:pt>
                <c:pt idx="6">
                  <c:v>12900</c:v>
                </c:pt>
                <c:pt idx="7">
                  <c:v>13100</c:v>
                </c:pt>
                <c:pt idx="8">
                  <c:v>13200</c:v>
                </c:pt>
                <c:pt idx="9">
                  <c:v>13300</c:v>
                </c:pt>
                <c:pt idx="10">
                  <c:v>13300</c:v>
                </c:pt>
                <c:pt idx="11">
                  <c:v>13700</c:v>
                </c:pt>
                <c:pt idx="12">
                  <c:v>13400</c:v>
                </c:pt>
                <c:pt idx="13">
                  <c:v>13600</c:v>
                </c:pt>
                <c:pt idx="14">
                  <c:v>13400</c:v>
                </c:pt>
                <c:pt idx="15">
                  <c:v>13200</c:v>
                </c:pt>
                <c:pt idx="16">
                  <c:v>13100</c:v>
                </c:pt>
                <c:pt idx="17">
                  <c:v>13300</c:v>
                </c:pt>
                <c:pt idx="18">
                  <c:v>12800</c:v>
                </c:pt>
                <c:pt idx="19">
                  <c:v>12700</c:v>
                </c:pt>
                <c:pt idx="20">
                  <c:v>12500</c:v>
                </c:pt>
                <c:pt idx="21">
                  <c:v>12100</c:v>
                </c:pt>
                <c:pt idx="22">
                  <c:v>12000</c:v>
                </c:pt>
                <c:pt idx="23">
                  <c:v>12100</c:v>
                </c:pt>
                <c:pt idx="24">
                  <c:v>12000</c:v>
                </c:pt>
                <c:pt idx="25">
                  <c:v>12000</c:v>
                </c:pt>
                <c:pt idx="26">
                  <c:v>12200</c:v>
                </c:pt>
                <c:pt idx="27">
                  <c:v>12200</c:v>
                </c:pt>
                <c:pt idx="28">
                  <c:v>12500</c:v>
                </c:pt>
                <c:pt idx="29">
                  <c:v>13100</c:v>
                </c:pt>
                <c:pt idx="30">
                  <c:v>13300</c:v>
                </c:pt>
                <c:pt idx="31">
                  <c:v>13400</c:v>
                </c:pt>
                <c:pt idx="32">
                  <c:v>13300</c:v>
                </c:pt>
                <c:pt idx="33">
                  <c:v>13300</c:v>
                </c:pt>
                <c:pt idx="34">
                  <c:v>13000</c:v>
                </c:pt>
                <c:pt idx="35">
                  <c:v>13100</c:v>
                </c:pt>
                <c:pt idx="36">
                  <c:v>13000</c:v>
                </c:pt>
                <c:pt idx="37">
                  <c:v>12900</c:v>
                </c:pt>
                <c:pt idx="38">
                  <c:v>12900</c:v>
                </c:pt>
                <c:pt idx="39">
                  <c:v>13100</c:v>
                </c:pt>
                <c:pt idx="40">
                  <c:v>13200</c:v>
                </c:pt>
                <c:pt idx="41">
                  <c:v>13500</c:v>
                </c:pt>
                <c:pt idx="42">
                  <c:v>13600</c:v>
                </c:pt>
                <c:pt idx="43">
                  <c:v>13600</c:v>
                </c:pt>
                <c:pt idx="44">
                  <c:v>13700</c:v>
                </c:pt>
                <c:pt idx="45">
                  <c:v>13600</c:v>
                </c:pt>
                <c:pt idx="46">
                  <c:v>13600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461056"/>
        <c:axId val="84462592"/>
      </c:barChart>
      <c:dateAx>
        <c:axId val="8446105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txPr>
          <a:bodyPr rot="-2700000"/>
          <a:lstStyle/>
          <a:p>
            <a:pPr algn="ctr">
              <a:defRPr lang="en-US" sz="1800" b="0" i="0" u="none" strike="noStrike" kern="1200" baseline="0">
                <a:solidFill>
                  <a:prstClr val="white"/>
                </a:solidFill>
                <a:latin typeface="ITC Stone Sans Std Medium" pitchFamily="34" charset="0"/>
                <a:ea typeface="+mn-ea"/>
                <a:cs typeface="+mn-cs"/>
              </a:defRPr>
            </a:pPr>
            <a:endParaRPr lang="en-US"/>
          </a:p>
        </c:txPr>
        <c:crossAx val="84462592"/>
        <c:crosses val="autoZero"/>
        <c:auto val="1"/>
        <c:lblOffset val="100"/>
        <c:baseTimeUnit val="months"/>
      </c:dateAx>
      <c:valAx>
        <c:axId val="84462592"/>
        <c:scaling>
          <c:orientation val="minMax"/>
          <c:max val="15000"/>
          <c:min val="500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ITC Stone Sans Std Medium" pitchFamily="34" charset="0"/>
              </a:defRPr>
            </a:pPr>
            <a:endParaRPr lang="en-US"/>
          </a:p>
        </c:txPr>
        <c:crossAx val="84461056"/>
        <c:crosses val="autoZero"/>
        <c:crossBetween val="between"/>
        <c:majorUnit val="1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numRef>
              <c:f>'Oil Employment'!$G$66:$G$112</c:f>
              <c:numCache>
                <c:formatCode>mmm\-yy</c:formatCode>
                <c:ptCount val="47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</c:numCache>
            </c:numRef>
          </c:cat>
          <c:val>
            <c:numRef>
              <c:f>'Oil Employment'!$H$66:$H$112</c:f>
              <c:numCache>
                <c:formatCode>#,##0</c:formatCode>
                <c:ptCount val="47"/>
                <c:pt idx="0">
                  <c:v>7700</c:v>
                </c:pt>
                <c:pt idx="1">
                  <c:v>7850</c:v>
                </c:pt>
                <c:pt idx="2">
                  <c:v>7950</c:v>
                </c:pt>
                <c:pt idx="3">
                  <c:v>8000</c:v>
                </c:pt>
                <c:pt idx="4">
                  <c:v>8050</c:v>
                </c:pt>
                <c:pt idx="5">
                  <c:v>8200</c:v>
                </c:pt>
                <c:pt idx="6">
                  <c:v>8400</c:v>
                </c:pt>
                <c:pt idx="7">
                  <c:v>8500</c:v>
                </c:pt>
                <c:pt idx="8">
                  <c:v>8600</c:v>
                </c:pt>
                <c:pt idx="9">
                  <c:v>8700</c:v>
                </c:pt>
                <c:pt idx="10">
                  <c:v>8750</c:v>
                </c:pt>
                <c:pt idx="11">
                  <c:v>9050</c:v>
                </c:pt>
                <c:pt idx="12">
                  <c:v>8850</c:v>
                </c:pt>
                <c:pt idx="13">
                  <c:v>8950</c:v>
                </c:pt>
                <c:pt idx="14">
                  <c:v>8950</c:v>
                </c:pt>
                <c:pt idx="15">
                  <c:v>8750</c:v>
                </c:pt>
                <c:pt idx="16">
                  <c:v>8700</c:v>
                </c:pt>
                <c:pt idx="17">
                  <c:v>8750</c:v>
                </c:pt>
                <c:pt idx="18">
                  <c:v>8400</c:v>
                </c:pt>
                <c:pt idx="19">
                  <c:v>8300</c:v>
                </c:pt>
                <c:pt idx="20">
                  <c:v>8100</c:v>
                </c:pt>
                <c:pt idx="21">
                  <c:v>7900</c:v>
                </c:pt>
                <c:pt idx="22">
                  <c:v>7850</c:v>
                </c:pt>
                <c:pt idx="23">
                  <c:v>7900</c:v>
                </c:pt>
                <c:pt idx="24">
                  <c:v>7850</c:v>
                </c:pt>
                <c:pt idx="25">
                  <c:v>7900</c:v>
                </c:pt>
                <c:pt idx="26">
                  <c:v>8050</c:v>
                </c:pt>
                <c:pt idx="27">
                  <c:v>8150</c:v>
                </c:pt>
                <c:pt idx="28">
                  <c:v>8400</c:v>
                </c:pt>
                <c:pt idx="29">
                  <c:v>8700</c:v>
                </c:pt>
                <c:pt idx="30">
                  <c:v>8850</c:v>
                </c:pt>
                <c:pt idx="31">
                  <c:v>8900</c:v>
                </c:pt>
                <c:pt idx="32">
                  <c:v>8850</c:v>
                </c:pt>
                <c:pt idx="33">
                  <c:v>8900</c:v>
                </c:pt>
                <c:pt idx="34">
                  <c:v>8850</c:v>
                </c:pt>
                <c:pt idx="35">
                  <c:v>8900</c:v>
                </c:pt>
                <c:pt idx="36">
                  <c:v>8750</c:v>
                </c:pt>
                <c:pt idx="37">
                  <c:v>8650</c:v>
                </c:pt>
                <c:pt idx="38">
                  <c:v>8750</c:v>
                </c:pt>
                <c:pt idx="39">
                  <c:v>8600</c:v>
                </c:pt>
                <c:pt idx="40">
                  <c:v>8750</c:v>
                </c:pt>
                <c:pt idx="41">
                  <c:v>8950</c:v>
                </c:pt>
                <c:pt idx="42">
                  <c:v>9250</c:v>
                </c:pt>
                <c:pt idx="43">
                  <c:v>9150</c:v>
                </c:pt>
                <c:pt idx="44">
                  <c:v>9100</c:v>
                </c:pt>
                <c:pt idx="45">
                  <c:v>9200</c:v>
                </c:pt>
                <c:pt idx="46">
                  <c:v>9250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510208"/>
        <c:axId val="84511744"/>
      </c:barChart>
      <c:dateAx>
        <c:axId val="8451020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txPr>
          <a:bodyPr rot="-2700000"/>
          <a:lstStyle/>
          <a:p>
            <a:pPr algn="ctr">
              <a:defRPr lang="en-US" sz="1800" b="0" i="0" u="none" strike="noStrike" kern="1200" baseline="0">
                <a:solidFill>
                  <a:prstClr val="white"/>
                </a:solidFill>
                <a:latin typeface="ITC Stone Sans Std Medium" pitchFamily="34" charset="0"/>
                <a:ea typeface="+mn-ea"/>
                <a:cs typeface="+mn-cs"/>
              </a:defRPr>
            </a:pPr>
            <a:endParaRPr lang="en-US"/>
          </a:p>
        </c:txPr>
        <c:crossAx val="84511744"/>
        <c:crosses val="autoZero"/>
        <c:auto val="1"/>
        <c:lblOffset val="100"/>
        <c:baseTimeUnit val="months"/>
      </c:dateAx>
      <c:valAx>
        <c:axId val="84511744"/>
        <c:scaling>
          <c:orientation val="minMax"/>
          <c:max val="10000"/>
          <c:min val="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ITC Stone Sans Std Medium" pitchFamily="34" charset="0"/>
              </a:defRPr>
            </a:pPr>
            <a:endParaRPr lang="en-US"/>
          </a:p>
        </c:txPr>
        <c:crossAx val="84510208"/>
        <c:crosses val="autoZero"/>
        <c:crossBetween val="between"/>
        <c:majorUnit val="1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Sheet1!$I$33</c:f>
              <c:strCache>
                <c:ptCount val="1"/>
                <c:pt idx="0">
                  <c:v>Jobs/Barrel/Year</c:v>
                </c:pt>
              </c:strCache>
            </c:strRef>
          </c:tx>
          <c:invertIfNegative val="0"/>
          <c:cat>
            <c:numRef>
              <c:f>Sheet1!$H$34:$H$54</c:f>
              <c:numCache>
                <c:formatCode>General</c:formatCode>
                <c:ptCount val="2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</c:numCache>
            </c:numRef>
          </c:cat>
          <c:val>
            <c:numRef>
              <c:f>Sheet1!$I$34:$I$54</c:f>
              <c:numCache>
                <c:formatCode>#,##0</c:formatCode>
                <c:ptCount val="21"/>
                <c:pt idx="0">
                  <c:v>184012</c:v>
                </c:pt>
                <c:pt idx="1">
                  <c:v>191514</c:v>
                </c:pt>
                <c:pt idx="2">
                  <c:v>204823</c:v>
                </c:pt>
                <c:pt idx="3">
                  <c:v>213471</c:v>
                </c:pt>
                <c:pt idx="4">
                  <c:v>174333</c:v>
                </c:pt>
                <c:pt idx="5">
                  <c:v>164255</c:v>
                </c:pt>
                <c:pt idx="6">
                  <c:v>148632</c:v>
                </c:pt>
                <c:pt idx="7">
                  <c:v>155281</c:v>
                </c:pt>
                <c:pt idx="8">
                  <c:v>118789</c:v>
                </c:pt>
                <c:pt idx="9">
                  <c:v>142578</c:v>
                </c:pt>
                <c:pt idx="10">
                  <c:v>108502</c:v>
                </c:pt>
                <c:pt idx="11">
                  <c:v>84427</c:v>
                </c:pt>
                <c:pt idx="12">
                  <c:v>82731</c:v>
                </c:pt>
                <c:pt idx="13">
                  <c:v>77059</c:v>
                </c:pt>
                <c:pt idx="14">
                  <c:v>73926</c:v>
                </c:pt>
                <c:pt idx="15">
                  <c:v>64528</c:v>
                </c:pt>
                <c:pt idx="16">
                  <c:v>48783</c:v>
                </c:pt>
                <c:pt idx="17">
                  <c:v>35645</c:v>
                </c:pt>
                <c:pt idx="18">
                  <c:v>31400</c:v>
                </c:pt>
                <c:pt idx="19">
                  <c:v>30023</c:v>
                </c:pt>
                <c:pt idx="20">
                  <c:v>27834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538880"/>
        <c:axId val="84540416"/>
      </c:barChart>
      <c:catAx>
        <c:axId val="84538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/>
          <a:lstStyle/>
          <a:p>
            <a:pPr algn="ctr">
              <a:defRPr lang="en-US" sz="1800" b="0" i="0" u="none" strike="noStrike" kern="1200" baseline="0">
                <a:solidFill>
                  <a:prstClr val="white"/>
                </a:solidFill>
                <a:latin typeface="ITC Stone Sans Std Medium" pitchFamily="34" charset="0"/>
                <a:ea typeface="+mn-ea"/>
                <a:cs typeface="+mn-cs"/>
              </a:defRPr>
            </a:pPr>
            <a:endParaRPr lang="en-US"/>
          </a:p>
        </c:txPr>
        <c:crossAx val="84540416"/>
        <c:crosses val="autoZero"/>
        <c:auto val="1"/>
        <c:lblAlgn val="ctr"/>
        <c:lblOffset val="100"/>
        <c:noMultiLvlLbl val="0"/>
      </c:catAx>
      <c:valAx>
        <c:axId val="8454041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800">
                <a:latin typeface="ITC Stone Sans Std Medium" pitchFamily="34" charset="0"/>
              </a:defRPr>
            </a:pPr>
            <a:endParaRPr lang="en-US"/>
          </a:p>
        </c:txPr>
        <c:crossAx val="84538880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051837270341198"/>
          <c:y val="5.0925925925925902E-2"/>
          <c:w val="0.53059273840769905"/>
          <c:h val="0.8981481481481480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Sheet1!$D$52</c:f>
              <c:strCache>
                <c:ptCount val="1"/>
                <c:pt idx="0">
                  <c:v>Percent</c:v>
                </c:pt>
              </c:strCache>
            </c:strRef>
          </c:tx>
          <c:invertIfNegative val="0"/>
          <c:dLbls>
            <c:dLbl>
              <c:idx val="11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>
                  <a:defRPr lang="en-US" sz="1800" b="0" i="0" u="none" strike="noStrike" kern="1200" baseline="0">
                    <a:solidFill>
                      <a:prstClr val="white"/>
                    </a:solidFill>
                    <a:latin typeface="ITC Stone Sans Std Medium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Sheet1!$C$53:$C$65</c:f>
              <c:strCache>
                <c:ptCount val="13"/>
                <c:pt idx="0">
                  <c:v>Health care &amp; social assistance</c:v>
                </c:pt>
                <c:pt idx="1">
                  <c:v>Prof., scien., &amp; tech. services</c:v>
                </c:pt>
                <c:pt idx="2">
                  <c:v>Construction</c:v>
                </c:pt>
                <c:pt idx="3">
                  <c:v>Educational services</c:v>
                </c:pt>
                <c:pt idx="4">
                  <c:v>Oil &amp; gas</c:v>
                </c:pt>
                <c:pt idx="5">
                  <c:v>Air transportation</c:v>
                </c:pt>
                <c:pt idx="6">
                  <c:v>Food services</c:v>
                </c:pt>
                <c:pt idx="7">
                  <c:v>Admin. Sup./waste manage.</c:v>
                </c:pt>
                <c:pt idx="8">
                  <c:v>Metal Mining</c:v>
                </c:pt>
                <c:pt idx="9">
                  <c:v>Oilfield services</c:v>
                </c:pt>
                <c:pt idx="10">
                  <c:v>Accommodation</c:v>
                </c:pt>
                <c:pt idx="11">
                  <c:v>Agricult., forest, fish, &amp; hunt</c:v>
                </c:pt>
                <c:pt idx="12">
                  <c:v>Seafood processing</c:v>
                </c:pt>
              </c:strCache>
            </c:strRef>
          </c:cat>
          <c:val>
            <c:numRef>
              <c:f>Sheet1!$D$53:$D$65</c:f>
              <c:numCache>
                <c:formatCode>0%</c:formatCode>
                <c:ptCount val="13"/>
                <c:pt idx="0">
                  <c:v>0.10100000000000001</c:v>
                </c:pt>
                <c:pt idx="1">
                  <c:v>0.18099999999999999</c:v>
                </c:pt>
                <c:pt idx="2">
                  <c:v>0.20200000000000001</c:v>
                </c:pt>
                <c:pt idx="3">
                  <c:v>0.20799999999999999</c:v>
                </c:pt>
                <c:pt idx="4">
                  <c:v>0.22700000000000001</c:v>
                </c:pt>
                <c:pt idx="5">
                  <c:v>0.23100000000000001</c:v>
                </c:pt>
                <c:pt idx="6">
                  <c:v>0.23599999999999999</c:v>
                </c:pt>
                <c:pt idx="7">
                  <c:v>0.24</c:v>
                </c:pt>
                <c:pt idx="8">
                  <c:v>0.28000000000000003</c:v>
                </c:pt>
                <c:pt idx="9">
                  <c:v>0.29799999999999999</c:v>
                </c:pt>
                <c:pt idx="10">
                  <c:v>0.40799999999999997</c:v>
                </c:pt>
                <c:pt idx="11">
                  <c:v>0.40899999999999997</c:v>
                </c:pt>
                <c:pt idx="12">
                  <c:v>0.746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330176"/>
        <c:axId val="85340160"/>
      </c:barChart>
      <c:catAx>
        <c:axId val="8533017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>
                <a:latin typeface="ITC Stone Sans Std Medium" pitchFamily="34" charset="0"/>
              </a:defRPr>
            </a:pPr>
            <a:endParaRPr lang="en-US"/>
          </a:p>
        </c:txPr>
        <c:crossAx val="85340160"/>
        <c:crosses val="autoZero"/>
        <c:auto val="1"/>
        <c:lblAlgn val="ctr"/>
        <c:lblOffset val="100"/>
        <c:noMultiLvlLbl val="0"/>
      </c:catAx>
      <c:valAx>
        <c:axId val="85340160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85330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Sheet1!$G$234</c:f>
              <c:strCache>
                <c:ptCount val="1"/>
                <c:pt idx="0">
                  <c:v>Percent Nonresident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Sheet1!$F$235:$F$246</c:f>
              <c:numCache>
                <c:formatCode>General</c:formatCode>
                <c:ptCount val="12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</c:numCache>
            </c:numRef>
          </c:cat>
          <c:val>
            <c:numRef>
              <c:f>Sheet1!$G$235:$G$246</c:f>
              <c:numCache>
                <c:formatCode>0%</c:formatCode>
                <c:ptCount val="12"/>
                <c:pt idx="0">
                  <c:v>0.28000000000000003</c:v>
                </c:pt>
                <c:pt idx="1">
                  <c:v>0.25</c:v>
                </c:pt>
                <c:pt idx="2">
                  <c:v>0.28000000000000003</c:v>
                </c:pt>
                <c:pt idx="3">
                  <c:v>0.28000000000000003</c:v>
                </c:pt>
                <c:pt idx="4">
                  <c:v>0.26</c:v>
                </c:pt>
                <c:pt idx="5">
                  <c:v>0.27</c:v>
                </c:pt>
                <c:pt idx="6">
                  <c:v>0.28000000000000003</c:v>
                </c:pt>
                <c:pt idx="7">
                  <c:v>0.3</c:v>
                </c:pt>
                <c:pt idx="8">
                  <c:v>0.31</c:v>
                </c:pt>
                <c:pt idx="9">
                  <c:v>0.28999999999999998</c:v>
                </c:pt>
                <c:pt idx="10">
                  <c:v>0.3</c:v>
                </c:pt>
                <c:pt idx="11">
                  <c:v>0.28000000000000003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386752"/>
        <c:axId val="85388288"/>
      </c:barChart>
      <c:catAx>
        <c:axId val="85386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5388288"/>
        <c:crosses val="autoZero"/>
        <c:auto val="1"/>
        <c:lblAlgn val="ctr"/>
        <c:lblOffset val="100"/>
        <c:noMultiLvlLbl val="0"/>
      </c:catAx>
      <c:valAx>
        <c:axId val="85388288"/>
        <c:scaling>
          <c:orientation val="minMax"/>
          <c:max val="0.5"/>
        </c:scaling>
        <c:delete val="1"/>
        <c:axPos val="l"/>
        <c:numFmt formatCode="0%" sourceLinked="1"/>
        <c:majorTickMark val="out"/>
        <c:minorTickMark val="none"/>
        <c:tickLblPos val="nextTo"/>
        <c:crossAx val="85386752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 algn="ctr">
        <a:defRPr lang="en-US" sz="1800" b="0" i="0" u="none" strike="noStrike" kern="1200" baseline="0">
          <a:solidFill>
            <a:prstClr val="white"/>
          </a:solidFill>
          <a:latin typeface="ITC Stone Sans Std Medium" pitchFamily="34" charset="0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1"/>
          <c:order val="0"/>
          <c:invertIfNegative val="0"/>
          <c:dLbls>
            <c:numFmt formatCode="0.0%" sourceLinked="0"/>
            <c:txPr>
              <a:bodyPr/>
              <a:lstStyle/>
              <a:p>
                <a:pPr>
                  <a:defRPr sz="1800">
                    <a:latin typeface="ITC Stone Sans Std Medium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Sheet1!$F$186:$F$189</c:f>
              <c:numCache>
                <c:formatCode>General</c:formatCode>
                <c:ptCount val="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</c:numCache>
            </c:numRef>
          </c:cat>
          <c:val>
            <c:numRef>
              <c:f>Sheet1!$G$186:$G$189</c:f>
              <c:numCache>
                <c:formatCode>0.00%</c:formatCode>
                <c:ptCount val="4"/>
                <c:pt idx="0">
                  <c:v>0.37</c:v>
                </c:pt>
                <c:pt idx="1">
                  <c:v>0.35399999999999998</c:v>
                </c:pt>
                <c:pt idx="2">
                  <c:v>0.35499999999999998</c:v>
                </c:pt>
                <c:pt idx="3">
                  <c:v>0.35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422848"/>
        <c:axId val="85424384"/>
      </c:barChart>
      <c:catAx>
        <c:axId val="85422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>
                <a:latin typeface="ITC Stone Sans Std Medium" pitchFamily="34" charset="0"/>
              </a:defRPr>
            </a:pPr>
            <a:endParaRPr lang="en-US"/>
          </a:p>
        </c:txPr>
        <c:crossAx val="85424384"/>
        <c:crosses val="autoZero"/>
        <c:auto val="1"/>
        <c:lblAlgn val="ctr"/>
        <c:lblOffset val="100"/>
        <c:noMultiLvlLbl val="0"/>
      </c:catAx>
      <c:valAx>
        <c:axId val="85424384"/>
        <c:scaling>
          <c:orientation val="minMax"/>
          <c:max val="0.5"/>
          <c:min val="0"/>
        </c:scaling>
        <c:delete val="1"/>
        <c:axPos val="l"/>
        <c:numFmt formatCode="0.00%" sourceLinked="1"/>
        <c:majorTickMark val="out"/>
        <c:minorTickMark val="none"/>
        <c:tickLblPos val="nextTo"/>
        <c:crossAx val="85422848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multiLvlStrRef>
              <c:f>Sheet1!$B$55:$AC$56</c:f>
              <c:multiLvlStrCache>
                <c:ptCount val="28"/>
                <c:lvl>
                  <c:pt idx="0">
                    <c:v>1st</c:v>
                  </c:pt>
                  <c:pt idx="1">
                    <c:v>2nd</c:v>
                  </c:pt>
                  <c:pt idx="2">
                    <c:v>3rd</c:v>
                  </c:pt>
                  <c:pt idx="3">
                    <c:v>4th</c:v>
                  </c:pt>
                  <c:pt idx="4">
                    <c:v>1st</c:v>
                  </c:pt>
                  <c:pt idx="5">
                    <c:v>2nd</c:v>
                  </c:pt>
                  <c:pt idx="6">
                    <c:v>3rd</c:v>
                  </c:pt>
                  <c:pt idx="7">
                    <c:v>4th</c:v>
                  </c:pt>
                  <c:pt idx="8">
                    <c:v>1st</c:v>
                  </c:pt>
                  <c:pt idx="9">
                    <c:v>2nd</c:v>
                  </c:pt>
                  <c:pt idx="10">
                    <c:v>3rd</c:v>
                  </c:pt>
                  <c:pt idx="11">
                    <c:v>4th</c:v>
                  </c:pt>
                  <c:pt idx="12">
                    <c:v>1st</c:v>
                  </c:pt>
                  <c:pt idx="13">
                    <c:v>2nd</c:v>
                  </c:pt>
                  <c:pt idx="14">
                    <c:v>3rd</c:v>
                  </c:pt>
                  <c:pt idx="15">
                    <c:v>4th</c:v>
                  </c:pt>
                  <c:pt idx="16">
                    <c:v>1st</c:v>
                  </c:pt>
                  <c:pt idx="17">
                    <c:v>2nd</c:v>
                  </c:pt>
                  <c:pt idx="18">
                    <c:v>3rd</c:v>
                  </c:pt>
                  <c:pt idx="19">
                    <c:v>4th</c:v>
                  </c:pt>
                  <c:pt idx="20">
                    <c:v>1st</c:v>
                  </c:pt>
                  <c:pt idx="21">
                    <c:v>2nd</c:v>
                  </c:pt>
                  <c:pt idx="22">
                    <c:v>3rd</c:v>
                  </c:pt>
                  <c:pt idx="23">
                    <c:v>4th</c:v>
                  </c:pt>
                  <c:pt idx="24">
                    <c:v>1st</c:v>
                  </c:pt>
                  <c:pt idx="25">
                    <c:v>2nd</c:v>
                  </c:pt>
                  <c:pt idx="26">
                    <c:v>3rd</c:v>
                  </c:pt>
                  <c:pt idx="27">
                    <c:v>4th</c:v>
                  </c:pt>
                </c:lvl>
                <c:lvl>
                  <c:pt idx="0">
                    <c:v>2004</c:v>
                  </c:pt>
                  <c:pt idx="4">
                    <c:v>2005</c:v>
                  </c:pt>
                  <c:pt idx="8">
                    <c:v>2006</c:v>
                  </c:pt>
                  <c:pt idx="12">
                    <c:v>2007</c:v>
                  </c:pt>
                  <c:pt idx="16">
                    <c:v>2008</c:v>
                  </c:pt>
                  <c:pt idx="20">
                    <c:v>2009</c:v>
                  </c:pt>
                  <c:pt idx="24">
                    <c:v>2010</c:v>
                  </c:pt>
                </c:lvl>
              </c:multiLvlStrCache>
            </c:multiLvlStrRef>
          </c:cat>
          <c:val>
            <c:numRef>
              <c:f>Sheet1!$B$70:$AC$70</c:f>
              <c:numCache>
                <c:formatCode>0%</c:formatCode>
                <c:ptCount val="28"/>
                <c:pt idx="0">
                  <c:v>0.29799999999999999</c:v>
                </c:pt>
                <c:pt idx="1">
                  <c:v>0.33300000000000002</c:v>
                </c:pt>
                <c:pt idx="2">
                  <c:v>0.378</c:v>
                </c:pt>
                <c:pt idx="3">
                  <c:v>0.311</c:v>
                </c:pt>
                <c:pt idx="4">
                  <c:v>0.27900000000000003</c:v>
                </c:pt>
                <c:pt idx="5">
                  <c:v>0.28799999999999998</c:v>
                </c:pt>
                <c:pt idx="6">
                  <c:v>0.36399999999999999</c:v>
                </c:pt>
                <c:pt idx="7">
                  <c:v>0.35299999999999998</c:v>
                </c:pt>
                <c:pt idx="8">
                  <c:v>0.309</c:v>
                </c:pt>
                <c:pt idx="9">
                  <c:v>0.31900000000000001</c:v>
                </c:pt>
                <c:pt idx="10">
                  <c:v>0.36399999999999999</c:v>
                </c:pt>
                <c:pt idx="11">
                  <c:v>0.39900000000000002</c:v>
                </c:pt>
                <c:pt idx="12">
                  <c:v>0.24</c:v>
                </c:pt>
                <c:pt idx="13">
                  <c:v>0.30599999999999999</c:v>
                </c:pt>
                <c:pt idx="14">
                  <c:v>0.35799999999999998</c:v>
                </c:pt>
                <c:pt idx="15">
                  <c:v>0.39900000000000002</c:v>
                </c:pt>
                <c:pt idx="16">
                  <c:v>0.36399999999999999</c:v>
                </c:pt>
                <c:pt idx="17">
                  <c:v>0.33600000000000002</c:v>
                </c:pt>
                <c:pt idx="18">
                  <c:v>0.376</c:v>
                </c:pt>
                <c:pt idx="19">
                  <c:v>0.39100000000000001</c:v>
                </c:pt>
                <c:pt idx="20">
                  <c:v>0.33700000000000002</c:v>
                </c:pt>
                <c:pt idx="21">
                  <c:v>0.38200000000000001</c:v>
                </c:pt>
                <c:pt idx="22">
                  <c:v>0.307</c:v>
                </c:pt>
                <c:pt idx="23">
                  <c:v>0.34499999999999997</c:v>
                </c:pt>
                <c:pt idx="24">
                  <c:v>0.29699999999999999</c:v>
                </c:pt>
                <c:pt idx="25">
                  <c:v>0.36699999999999999</c:v>
                </c:pt>
                <c:pt idx="26">
                  <c:v>0.50700000000000001</c:v>
                </c:pt>
                <c:pt idx="27">
                  <c:v>0.38400000000000001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6646784"/>
        <c:axId val="86648320"/>
      </c:barChart>
      <c:catAx>
        <c:axId val="86646784"/>
        <c:scaling>
          <c:orientation val="minMax"/>
        </c:scaling>
        <c:delete val="0"/>
        <c:axPos val="b"/>
        <c:majorTickMark val="none"/>
        <c:minorTickMark val="out"/>
        <c:tickLblPos val="nextTo"/>
        <c:txPr>
          <a:bodyPr rot="5400000" vert="horz"/>
          <a:lstStyle/>
          <a:p>
            <a:pPr algn="ctr">
              <a:defRPr lang="en-US" sz="1600" b="0" i="0" u="none" strike="noStrike" kern="1200" baseline="0">
                <a:solidFill>
                  <a:prstClr val="white"/>
                </a:solidFill>
                <a:latin typeface="ITC Stone Sans Std Medium" pitchFamily="34" charset="0"/>
                <a:ea typeface="+mn-ea"/>
                <a:cs typeface="+mn-cs"/>
              </a:defRPr>
            </a:pPr>
            <a:endParaRPr lang="en-US"/>
          </a:p>
        </c:txPr>
        <c:crossAx val="86648320"/>
        <c:crosses val="autoZero"/>
        <c:auto val="1"/>
        <c:lblAlgn val="ctr"/>
        <c:lblOffset val="100"/>
        <c:noMultiLvlLbl val="0"/>
      </c:catAx>
      <c:valAx>
        <c:axId val="86648320"/>
        <c:scaling>
          <c:orientation val="minMax"/>
          <c:max val="0.75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ITC Stone Sans Std Medium" pitchFamily="34" charset="0"/>
              </a:defRPr>
            </a:pPr>
            <a:endParaRPr lang="en-US"/>
          </a:p>
        </c:txPr>
        <c:crossAx val="866467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t" anchorCtr="0" compatLnSpc="1">
            <a:prstTxWarp prst="textNoShape">
              <a:avLst/>
            </a:prstTxWarp>
          </a:bodyPr>
          <a:lstStyle>
            <a:lvl1pPr defTabSz="923103"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579" y="0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t" anchorCtr="0" compatLnSpc="1">
            <a:prstTxWarp prst="textNoShape">
              <a:avLst/>
            </a:prstTxWarp>
          </a:bodyPr>
          <a:lstStyle>
            <a:lvl1pPr algn="r" defTabSz="923103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263"/>
            <a:ext cx="2972421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b" anchorCtr="0" compatLnSpc="1">
            <a:prstTxWarp prst="textNoShape">
              <a:avLst/>
            </a:prstTxWarp>
          </a:bodyPr>
          <a:lstStyle>
            <a:lvl1pPr defTabSz="923103">
              <a:defRPr sz="1200"/>
            </a:lvl1pPr>
          </a:lstStyle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579" y="8831263"/>
            <a:ext cx="2972421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b" anchorCtr="0" compatLnSpc="1">
            <a:prstTxWarp prst="textNoShape">
              <a:avLst/>
            </a:prstTxWarp>
          </a:bodyPr>
          <a:lstStyle>
            <a:lvl1pPr algn="r" defTabSz="923103">
              <a:defRPr sz="1200"/>
            </a:lvl1pPr>
          </a:lstStyle>
          <a:p>
            <a:fld id="{A2A80B81-1919-4106-87E4-F163D90F4A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265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t" anchorCtr="0" compatLnSpc="1">
            <a:prstTxWarp prst="textNoShape">
              <a:avLst/>
            </a:prstTxWarp>
          </a:bodyPr>
          <a:lstStyle>
            <a:lvl1pPr defTabSz="923103"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579" y="0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t" anchorCtr="0" compatLnSpc="1">
            <a:prstTxWarp prst="textNoShape">
              <a:avLst/>
            </a:prstTxWarp>
          </a:bodyPr>
          <a:lstStyle>
            <a:lvl1pPr algn="r" defTabSz="923103">
              <a:defRPr sz="1200"/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711" y="4416425"/>
            <a:ext cx="5028579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3"/>
            <a:ext cx="2972421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b" anchorCtr="0" compatLnSpc="1">
            <a:prstTxWarp prst="textNoShape">
              <a:avLst/>
            </a:prstTxWarp>
          </a:bodyPr>
          <a:lstStyle>
            <a:lvl1pPr defTabSz="923103"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579" y="8831263"/>
            <a:ext cx="2972421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b" anchorCtr="0" compatLnSpc="1">
            <a:prstTxWarp prst="textNoShape">
              <a:avLst/>
            </a:prstTxWarp>
          </a:bodyPr>
          <a:lstStyle>
            <a:lvl1pPr algn="r" defTabSz="923103">
              <a:defRPr sz="1200"/>
            </a:lvl1pPr>
          </a:lstStyle>
          <a:p>
            <a:fld id="{4596AE60-6E99-442D-BB3B-CE1397970B6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3075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7" charset="0"/>
        <a:ea typeface="ＭＳ Ｐゴシック" pitchFamily="68" charset="-128"/>
        <a:cs typeface="ＭＳ Ｐゴシック" pitchFamily="6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7" charset="0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7" charset="0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7" charset="0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7" charset="0"/>
        <a:ea typeface="ＭＳ Ｐゴシック" pitchFamily="-107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E34364-5CF0-4B9D-9732-B3BDAB6C02DC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" pitchFamily="-111" charset="0"/>
              <a:ea typeface="ＭＳ Ｐゴシック" pitchFamily="-111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F15B3-6CE9-400B-9986-21B0AD3DF02A}" type="slidenum">
              <a:rPr lang="en-US"/>
              <a:pPr/>
              <a:t>10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" pitchFamily="-111" charset="0"/>
              <a:ea typeface="ＭＳ Ｐゴシック" pitchFamily="-111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F15B3-6CE9-400B-9986-21B0AD3DF02A}" type="slidenum">
              <a:rPr lang="en-US"/>
              <a:pPr/>
              <a:t>11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" pitchFamily="-111" charset="0"/>
              <a:ea typeface="ＭＳ Ｐゴシック" pitchFamily="-111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F15B3-6CE9-400B-9986-21B0AD3DF02A}" type="slidenum">
              <a:rPr lang="en-US"/>
              <a:pPr/>
              <a:t>12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" pitchFamily="-111" charset="0"/>
              <a:ea typeface="ＭＳ Ｐゴシック" pitchFamily="-111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F15B3-6CE9-400B-9986-21B0AD3DF02A}" type="slidenum">
              <a:rPr lang="en-US"/>
              <a:pPr/>
              <a:t>13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 smtClean="0">
              <a:latin typeface="Times" pitchFamily="-111" charset="0"/>
              <a:ea typeface="ＭＳ Ｐゴシック" pitchFamily="-111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F15B3-6CE9-400B-9986-21B0AD3DF02A}" type="slidenum">
              <a:rPr lang="en-US"/>
              <a:pPr/>
              <a:t>14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" pitchFamily="-111" charset="0"/>
              <a:ea typeface="ＭＳ Ｐゴシック" pitchFamily="-111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F15B3-6CE9-400B-9986-21B0AD3DF02A}" type="slidenum">
              <a:rPr lang="en-US"/>
              <a:pPr/>
              <a:t>15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" pitchFamily="-111" charset="0"/>
              <a:ea typeface="ＭＳ Ｐゴシック" pitchFamily="-111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6AE60-6E99-442D-BB3B-CE1397970B6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E34364-5CF0-4B9D-9732-B3BDAB6C02DC}" type="slidenum">
              <a:rPr lang="en-US"/>
              <a:pPr/>
              <a:t>17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" pitchFamily="-111" charset="0"/>
              <a:ea typeface="ＭＳ Ｐゴシック" pitchFamily="-111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2DFA5A-F4C2-4918-9FAE-B9F041386F2F}" type="slidenum">
              <a:rPr lang="en-US"/>
              <a:pPr/>
              <a:t>2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" pitchFamily="-111" charset="0"/>
              <a:ea typeface="ＭＳ Ｐゴシック" pitchFamily="-11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8A4F05-12C3-452E-9616-7648FFA46C82}" type="slidenum">
              <a:rPr lang="en-US"/>
              <a:pPr/>
              <a:t>3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" pitchFamily="-111" charset="0"/>
              <a:ea typeface="ＭＳ Ｐゴシック" pitchFamily="-11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F15B3-6CE9-400B-9986-21B0AD3DF02A}" type="slidenum">
              <a:rPr lang="en-US"/>
              <a:pPr/>
              <a:t>4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 smtClean="0">
              <a:latin typeface="Times" pitchFamily="-111" charset="0"/>
              <a:ea typeface="ＭＳ Ｐゴシック" pitchFamily="-11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F15B3-6CE9-400B-9986-21B0AD3DF02A}" type="slidenum">
              <a:rPr lang="en-US"/>
              <a:pPr/>
              <a:t>5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 smtClean="0">
              <a:latin typeface="Times" pitchFamily="-111" charset="0"/>
              <a:ea typeface="ＭＳ Ｐゴシック" pitchFamily="-111" charset="-128"/>
            </a:endParaRPr>
          </a:p>
          <a:p>
            <a:endParaRPr lang="en-US" baseline="0" dirty="0" smtClean="0">
              <a:latin typeface="Times" pitchFamily="-111" charset="0"/>
              <a:ea typeface="ＭＳ Ｐゴシック" pitchFamily="-111" charset="-128"/>
            </a:endParaRPr>
          </a:p>
          <a:p>
            <a:endParaRPr lang="en-US" dirty="0" smtClean="0">
              <a:latin typeface="Times" pitchFamily="-111" charset="0"/>
              <a:ea typeface="ＭＳ Ｐゴシック" pitchFamily="-11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F15B3-6CE9-400B-9986-21B0AD3DF02A}" type="slidenum">
              <a:rPr lang="en-US"/>
              <a:pPr/>
              <a:t>6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" pitchFamily="-111" charset="0"/>
              <a:ea typeface="ＭＳ Ｐゴシック" pitchFamily="-111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F15B3-6CE9-400B-9986-21B0AD3DF02A}" type="slidenum">
              <a:rPr lang="en-US"/>
              <a:pPr/>
              <a:t>7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" pitchFamily="-111" charset="0"/>
              <a:ea typeface="ＭＳ Ｐゴシック" pitchFamily="-111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F15B3-6CE9-400B-9986-21B0AD3DF02A}" type="slidenum">
              <a:rPr lang="en-US"/>
              <a:pPr/>
              <a:t>8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" pitchFamily="-111" charset="0"/>
              <a:ea typeface="ＭＳ Ｐゴシック" pitchFamily="-111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2DFA5A-F4C2-4918-9FAE-B9F041386F2F}" type="slidenum">
              <a:rPr lang="en-US"/>
              <a:pPr/>
              <a:t>9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" pitchFamily="-111" charset="0"/>
              <a:ea typeface="ＭＳ Ｐゴシック" pitchFamily="-11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ocument 6"/>
          <p:cNvSpPr/>
          <p:nvPr/>
        </p:nvSpPr>
        <p:spPr>
          <a:xfrm rot="10800000">
            <a:off x="1" y="1520731"/>
            <a:ext cx="9144000" cy="3435579"/>
          </a:xfrm>
          <a:custGeom>
            <a:avLst/>
            <a:gdLst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19794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7466" y="25350"/>
                  <a:pt x="0" y="19794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28000"/>
                  <a:satMod val="2000000"/>
                  <a:alpha val="30000"/>
                </a:schemeClr>
              </a:gs>
              <a:gs pos="35000">
                <a:schemeClr val="bg2">
                  <a:shade val="100000"/>
                  <a:satMod val="600000"/>
                  <a:alpha val="0"/>
                </a:schemeClr>
              </a:gs>
            </a:gsLst>
            <a:lin ang="54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02920" y="2775745"/>
            <a:ext cx="8229600" cy="2167128"/>
          </a:xfrm>
        </p:spPr>
        <p:txBody>
          <a:bodyPr tIns="0" bIns="0" anchor="t"/>
          <a:lstStyle>
            <a:lvl1pPr>
              <a:defRPr sz="5000" cap="all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  <a:reflection blurRad="12000" stA="25000" endPos="49000" dist="5000" dir="5400000" sy="-100000" algn="bl" rotWithShape="0"/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00064" y="1559720"/>
            <a:ext cx="5105400" cy="1219200"/>
          </a:xfrm>
        </p:spPr>
        <p:txBody>
          <a:bodyPr lIns="0" tIns="0" rIns="0" bIns="0" anchor="b"/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9C4F91-2678-4EBF-BF8B-63CE98D8D9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20D6DB-2A15-4161-B1F7-6C1C84B6FE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2F1C53-9AD7-4E8B-A3E0-C0183C4535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91200" y="5943600"/>
            <a:ext cx="3098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990600"/>
            <a:ext cx="7772400" cy="1362456"/>
          </a:xfrm>
        </p:spPr>
        <p:txBody>
          <a:bodyPr>
            <a:noAutofit/>
          </a:bodyPr>
          <a:lstStyle>
            <a:lvl1pPr algn="l">
              <a:buNone/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52677"/>
            <a:ext cx="7772400" cy="1509712"/>
          </a:xfrm>
        </p:spPr>
        <p:txBody>
          <a:bodyPr/>
          <a:lstStyle>
            <a:lvl1pPr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D0B09-6C04-4AAF-872E-6592CEB827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91200" y="5943600"/>
            <a:ext cx="3098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3F7B75-3C4D-4AE5-B38D-3CD4291CB5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2168"/>
            <a:ext cx="4040188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8000" dist="38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2112168"/>
            <a:ext cx="4041775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667000"/>
            <a:ext cx="4040188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7000"/>
            <a:ext cx="4041775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97D7A4-A707-4362-8893-7B35FA5158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  <a:effectLst/>
        </p:spPr>
        <p:txBody>
          <a:bodyPr/>
          <a:lstStyle>
            <a:lvl1pPr>
              <a:defRPr sz="4800" cap="none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840B0E-8341-44E6-9138-EEDFD2E720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3FD4A-AA3A-4B9E-B139-951C94C94E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40"/>
            <a:ext cx="8229600" cy="914400"/>
          </a:xfrm>
        </p:spPr>
        <p:txBody>
          <a:bodyPr tIns="0" bIns="0"/>
          <a:lstStyle>
            <a:lvl1pPr algn="l">
              <a:buNone/>
              <a:defRPr sz="5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133856"/>
            <a:ext cx="2590800" cy="5181600"/>
          </a:xfrm>
        </p:spPr>
        <p:txBody>
          <a:bodyPr lIns="45720" rIns="0"/>
          <a:lstStyle>
            <a:lvl1pPr marL="0" indent="0">
              <a:spcBef>
                <a:spcPts val="300"/>
              </a:spcBef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133472"/>
            <a:ext cx="5257800" cy="5191128"/>
          </a:xfrm>
        </p:spPr>
        <p:txBody>
          <a:bodyPr/>
          <a:lstStyle>
            <a:lvl1pPr algn="l">
              <a:defRPr sz="3000"/>
            </a:lvl1pPr>
            <a:lvl2pPr algn="l">
              <a:defRPr sz="2800"/>
            </a:lvl2pPr>
            <a:lvl3pPr algn="l">
              <a:defRPr sz="2400"/>
            </a:lvl3pPr>
            <a:lvl4pPr algn="l">
              <a:defRPr sz="2000"/>
            </a:lvl4pPr>
            <a:lvl5pPr algn="l"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1B2CBA-6214-44A4-B2A3-5D23332A1E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40" y="1981200"/>
            <a:ext cx="3429000" cy="522288"/>
          </a:xfrm>
        </p:spPr>
        <p:txBody>
          <a:bodyPr tIns="0" bIns="0"/>
          <a:lstStyle>
            <a:lvl1pPr algn="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93368" y="1066800"/>
            <a:ext cx="4572000" cy="4572000"/>
          </a:xfrm>
          <a:solidFill>
            <a:schemeClr val="bg2">
              <a:shade val="75000"/>
            </a:schemeClr>
          </a:solidFill>
          <a:ln w="60325">
            <a:solidFill>
              <a:srgbClr val="FFFFFF"/>
            </a:solidFill>
            <a:miter lim="800000"/>
          </a:ln>
          <a:effectLst>
            <a:outerShdw blurRad="36195" dist="10000" dir="5400000" algn="tl" rotWithShape="0">
              <a:srgbClr val="000000">
                <a:alpha val="75000"/>
              </a:srgbClr>
            </a:outerShdw>
            <a:reflection stA="21000" endA="500" endPos="10000" dist="20000" dir="5400000" sy="-100000" algn="bl" rotWithShape="0"/>
          </a:effectLst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240" y="2543176"/>
            <a:ext cx="3429000" cy="914400"/>
          </a:xfrm>
        </p:spPr>
        <p:txBody>
          <a:bodyPr lIns="0" tIns="0" rIns="0" bIns="0"/>
          <a:lstStyle>
            <a:lvl1pPr indent="0" algn="r">
              <a:spcBef>
                <a:spcPts val="300"/>
              </a:spcBef>
              <a:buFontTx/>
              <a:buNone/>
              <a:defRPr sz="1400" baseline="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6F5151-A717-470E-87B2-2DB68B94E7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142899"/>
            <a:ext cx="9144000" cy="5562705"/>
          </a:xfrm>
          <a:custGeom>
            <a:avLst/>
            <a:gdLst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25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056" y="24231"/>
                  <a:pt x="0" y="2025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55000"/>
                  <a:satMod val="1800000"/>
                  <a:alpha val="55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8" name="Flowchart: Document 7"/>
          <p:cNvSpPr/>
          <p:nvPr/>
        </p:nvSpPr>
        <p:spPr>
          <a:xfrm rot="10800000">
            <a:off x="1" y="1341133"/>
            <a:ext cx="9144000" cy="4480425"/>
          </a:xfrm>
          <a:custGeom>
            <a:avLst/>
            <a:gdLst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03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8684" y="24776"/>
                  <a:pt x="0" y="2003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40000"/>
                  <a:satMod val="1900000"/>
                  <a:alpha val="30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  <a:prstGeom prst="rect">
            <a:avLst/>
          </a:prstGeom>
        </p:spPr>
        <p:txBody>
          <a:bodyPr vert="horz" wrap="square" lIns="0" tIns="9144" rIns="0" bIns="9144" numCol="1" anchor="b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2179638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AFADA5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AFADA5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356350"/>
            <a:ext cx="533400" cy="365125"/>
          </a:xfrm>
          <a:prstGeom prst="rect">
            <a:avLst/>
          </a:prstGeom>
        </p:spPr>
        <p:txBody>
          <a:bodyPr vert="horz" wrap="square" lIns="91440" tIns="45720" rIns="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AFADA5"/>
                </a:solidFill>
              </a:defRPr>
            </a:lvl1pPr>
          </a:lstStyle>
          <a:p>
            <a:fld id="{0D7A106C-B17E-44E4-852E-62788631DB37}" type="slidenum">
              <a:rPr lang="en-US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898" r:id="rId5"/>
    <p:sldLayoutId id="2147483899" r:id="rId6"/>
    <p:sldLayoutId id="2147483900" r:id="rId7"/>
    <p:sldLayoutId id="2147483908" r:id="rId8"/>
    <p:sldLayoutId id="2147483909" r:id="rId9"/>
    <p:sldLayoutId id="2147483901" r:id="rId10"/>
    <p:sldLayoutId id="214748390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800" b="1" kern="1200">
          <a:ln w="500">
            <a:solidFill>
              <a:schemeClr val="tx2">
                <a:shade val="20000"/>
                <a:satMod val="350000"/>
              </a:schemeClr>
            </a:solidFill>
          </a:ln>
          <a:solidFill>
            <a:srgbClr val="C4FFFF"/>
          </a:solidFill>
          <a:effectLst>
            <a:outerShdw blurRad="30000" dist="30000" dir="2700000" algn="tl" rotWithShape="0">
              <a:schemeClr val="bg2">
                <a:shade val="45000"/>
                <a:satMod val="150000"/>
                <a:alpha val="90000"/>
              </a:schemeClr>
            </a:outerShdw>
          </a:effectLst>
          <a:latin typeface="+mj-lt"/>
          <a:ea typeface="ＭＳ Ｐゴシック" pitchFamily="-110" charset="-128"/>
          <a:cs typeface="ＭＳ Ｐゴシック" pitchFamily="-11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C4FFFF"/>
          </a:solidFill>
          <a:latin typeface="Corbel" pitchFamily="34" charset="0"/>
          <a:ea typeface="ＭＳ Ｐゴシック" pitchFamily="-110" charset="-128"/>
          <a:cs typeface="ＭＳ Ｐゴシック" pitchFamily="-11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C4FFFF"/>
          </a:solidFill>
          <a:latin typeface="Corbel" pitchFamily="34" charset="0"/>
          <a:ea typeface="ＭＳ Ｐゴシック" pitchFamily="-110" charset="-128"/>
          <a:cs typeface="ＭＳ Ｐゴシック" pitchFamily="-11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C4FFFF"/>
          </a:solidFill>
          <a:latin typeface="Corbel" pitchFamily="34" charset="0"/>
          <a:ea typeface="ＭＳ Ｐゴシック" pitchFamily="-110" charset="-128"/>
          <a:cs typeface="ＭＳ Ｐゴシック" pitchFamily="-11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C4FFFF"/>
          </a:solidFill>
          <a:latin typeface="Corbel" pitchFamily="34" charset="0"/>
          <a:ea typeface="ＭＳ Ｐゴシック" pitchFamily="-110" charset="-128"/>
          <a:cs typeface="ＭＳ Ｐゴシック" pitchFamily="-11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800" b="1">
          <a:solidFill>
            <a:srgbClr val="C4FFFF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800" b="1">
          <a:solidFill>
            <a:srgbClr val="C4FFFF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800" b="1">
          <a:solidFill>
            <a:srgbClr val="C4FFFF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800" b="1">
          <a:solidFill>
            <a:srgbClr val="C4FFFF"/>
          </a:solidFill>
          <a:latin typeface="Corbel" pitchFamily="34" charset="0"/>
        </a:defRPr>
      </a:lvl9pPr>
    </p:titleStyle>
    <p:bodyStyle>
      <a:lvl1pPr marL="319088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-111" charset="2"/>
        <a:buChar char=""/>
        <a:defRPr sz="3000" kern="1200">
          <a:solidFill>
            <a:schemeClr val="tx1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63023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-111" charset="2"/>
        <a:buChar char=""/>
        <a:defRPr sz="26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2pPr>
      <a:lvl3pPr marL="922338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Font typeface="Wingdings 2" pitchFamily="-111" charset="2"/>
        <a:buChar char=""/>
        <a:defRPr sz="24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3pPr>
      <a:lvl4pPr marL="1187450" indent="-22860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Font typeface="Wingdings 2" pitchFamily="-111" charset="2"/>
        <a:buChar char=""/>
        <a:defRPr sz="22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4pPr>
      <a:lvl5pPr marL="1425575" indent="-228600" algn="l" rtl="0" eaLnBrk="0" fontAlgn="base" hangingPunct="0">
        <a:spcBef>
          <a:spcPct val="20000"/>
        </a:spcBef>
        <a:spcAft>
          <a:spcPct val="0"/>
        </a:spcAft>
        <a:buClr>
          <a:srgbClr val="7CCA62"/>
        </a:buClr>
        <a:buFont typeface="Wingdings 2" pitchFamily="-111" charset="2"/>
        <a:buChar char=""/>
        <a:defRPr sz="20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5pPr>
      <a:lvl6pPr marL="1673352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11096" indent="-228600" algn="l" rtl="0" eaLnBrk="1" latinLnBrk="0" hangingPunct="1">
        <a:spcBef>
          <a:spcPct val="20000"/>
        </a:spcBef>
        <a:buClr>
          <a:schemeClr val="tx2"/>
        </a:buClr>
        <a:buFont typeface="Wingdings 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21408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22576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1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81400" y="5334000"/>
            <a:ext cx="53721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76200"/>
            <a:ext cx="9067800" cy="2057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cap="none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  <a:cs typeface="+mj-cs"/>
              </a:rPr>
              <a:t>Oil and Gas Industry Employment on Alaska’s North Slope</a:t>
            </a:r>
            <a:r>
              <a:rPr lang="en-US" sz="4000" cap="none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  <a:cs typeface="+mj-cs"/>
              </a:rPr>
              <a:t/>
            </a:r>
            <a:br>
              <a:rPr lang="en-US" sz="4000" cap="none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  <a:cs typeface="+mj-cs"/>
              </a:rPr>
            </a:br>
            <a:endParaRPr lang="en-US" sz="4000" i="1" cap="none" dirty="0" smtClean="0">
              <a:solidFill>
                <a:schemeClr val="tx2">
                  <a:tint val="100000"/>
                  <a:satMod val="250000"/>
                </a:schemeClr>
              </a:solidFill>
              <a:ea typeface="ＭＳ Ｐゴシック" pitchFamily="-107" charset="-128"/>
              <a:cs typeface="+mj-cs"/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057400"/>
            <a:ext cx="7696200" cy="3581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900" dirty="0" smtClean="0">
              <a:solidFill>
                <a:srgbClr val="FFFF00"/>
              </a:solidFill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ea typeface="ＭＳ Ｐゴシック" pitchFamily="-111" charset="-128"/>
              </a:rPr>
              <a:t>Prepared for: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200" b="1" dirty="0" smtClean="0">
                <a:ea typeface="ＭＳ Ｐゴシック" pitchFamily="-111" charset="-128"/>
              </a:rPr>
              <a:t>Senate Finance Committee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200" b="1" dirty="0" smtClean="0">
                <a:ea typeface="ＭＳ Ｐゴシック" pitchFamily="-111" charset="-128"/>
              </a:rPr>
              <a:t>Alaska State Legislature</a:t>
            </a:r>
          </a:p>
          <a:p>
            <a:pPr eaLnBrk="1" hangingPunct="1">
              <a:lnSpc>
                <a:spcPct val="90000"/>
              </a:lnSpc>
            </a:pPr>
            <a:endParaRPr lang="en-US" sz="2200" dirty="0" smtClean="0"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dirty="0" smtClean="0">
                <a:ea typeface="ＭＳ Ｐゴシック" pitchFamily="-111" charset="-128"/>
              </a:rPr>
              <a:t>Prepared by: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dirty="0" smtClean="0">
                <a:ea typeface="ＭＳ Ｐゴシック" pitchFamily="-111" charset="-128"/>
              </a:rPr>
              <a:t>McDowell Group, Inc.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ea typeface="ＭＳ Ｐゴシック" pitchFamily="-111" charset="-128"/>
              </a:rPr>
              <a:t>Anchorage </a:t>
            </a:r>
            <a:r>
              <a:rPr lang="en-US" dirty="0" smtClean="0">
                <a:ea typeface="ＭＳ Ｐゴシック" pitchFamily="-111" charset="-128"/>
                <a:cs typeface="Arial" charset="0"/>
              </a:rPr>
              <a:t>· </a:t>
            </a:r>
            <a:r>
              <a:rPr lang="en-US" dirty="0" smtClean="0">
                <a:ea typeface="ＭＳ Ｐゴシック" pitchFamily="-111" charset="-128"/>
              </a:rPr>
              <a:t>Juneau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ea typeface="ＭＳ Ｐゴシック" pitchFamily="-111" charset="-128"/>
              </a:rPr>
              <a:t>January 2012</a:t>
            </a:r>
          </a:p>
        </p:txBody>
      </p:sp>
      <p:sp>
        <p:nvSpPr>
          <p:cNvPr id="16389" name="TextBox 4"/>
          <p:cNvSpPr txBox="1">
            <a:spLocks noChangeArrowheads="1"/>
          </p:cNvSpPr>
          <p:nvPr/>
        </p:nvSpPr>
        <p:spPr bwMode="auto">
          <a:xfrm>
            <a:off x="7391400" y="6477000"/>
            <a:ext cx="1752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>
                <a:latin typeface="Friz Quadrata Std" pitchFamily="-111" charset="0"/>
              </a:rPr>
              <a:t>McDowell Group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57200"/>
            <a:ext cx="8991600" cy="838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  <a:cs typeface="+mj-cs"/>
              </a:rPr>
              <a:t>Selected Private Sector Industries Percent Nonresident Workers, 2009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2785001"/>
              </p:ext>
            </p:extLst>
          </p:nvPr>
        </p:nvGraphicFramePr>
        <p:xfrm>
          <a:off x="457200" y="13716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3633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4172" y="152400"/>
            <a:ext cx="8991600" cy="838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  <a:cs typeface="+mj-cs"/>
              </a:rPr>
              <a:t>Percentage Nonresident Worker Participation in Oil and Gas Industry, Statewide, 1998-2009</a:t>
            </a: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5134664"/>
              </p:ext>
            </p:extLst>
          </p:nvPr>
        </p:nvGraphicFramePr>
        <p:xfrm>
          <a:off x="533400" y="1143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0458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4172" y="152400"/>
            <a:ext cx="8991600" cy="838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  <a:cs typeface="+mj-cs"/>
              </a:rPr>
              <a:t>North Slope Oil Industry, Percent Nonresident Workers, 2006-2009</a:t>
            </a: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2310753"/>
              </p:ext>
            </p:extLst>
          </p:nvPr>
        </p:nvGraphicFramePr>
        <p:xfrm>
          <a:off x="457200" y="14478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0458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685800"/>
            <a:ext cx="8991600" cy="838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  <a:cs typeface="+mj-cs"/>
              </a:rPr>
              <a:t>Statewide Oil and Gas Industry New-Hires by Residency, Percent Nonresident Hires, by Quarter, 2004-2010</a:t>
            </a: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438111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1703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685800"/>
            <a:ext cx="8991600" cy="838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  <a:cs typeface="+mj-cs"/>
              </a:rPr>
              <a:t>North Slope Oil and Gas Industry New-Hires by Residency, Percent Nonresident Hires, by Quarter, 2004-2010</a:t>
            </a: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9731842"/>
              </p:ext>
            </p:extLst>
          </p:nvPr>
        </p:nvGraphicFramePr>
        <p:xfrm>
          <a:off x="457200" y="16002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8960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991600" cy="838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  <a:cs typeface="+mj-cs"/>
              </a:rPr>
              <a:t>Percentage Nonresident Workers by Occupation, North Slope Borough, 4</a:t>
            </a:r>
            <a:r>
              <a:rPr lang="en-US" sz="3200" baseline="30000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  <a:cs typeface="+mj-cs"/>
              </a:rPr>
              <a:t>th</a:t>
            </a:r>
            <a:r>
              <a:rPr lang="en-US" sz="3200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  <a:cs typeface="+mj-cs"/>
              </a:rPr>
              <a:t> Quarter 2009</a:t>
            </a: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2813340"/>
              </p:ext>
            </p:extLst>
          </p:nvPr>
        </p:nvGraphicFramePr>
        <p:xfrm>
          <a:off x="533400" y="1143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-5316" y="6485975"/>
            <a:ext cx="76488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ITC Stone Sans Std Medium" pitchFamily="34" charset="0"/>
              </a:rPr>
              <a:t>Note: Top 10 occupations by % non-resident, occupations with over 100 workers.</a:t>
            </a:r>
          </a:p>
        </p:txBody>
      </p:sp>
    </p:spTree>
    <p:extLst>
      <p:ext uri="{BB962C8B-B14F-4D97-AF65-F5344CB8AC3E}">
        <p14:creationId xmlns:p14="http://schemas.microsoft.com/office/powerpoint/2010/main" val="246454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524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</a:rPr>
              <a:t>Questions</a:t>
            </a:r>
            <a:endParaRPr lang="en-US" dirty="0">
              <a:solidFill>
                <a:srgbClr val="FFFF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1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81400" y="5334000"/>
            <a:ext cx="53721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76200"/>
            <a:ext cx="9067800" cy="2057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cap="none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  <a:cs typeface="+mj-cs"/>
              </a:rPr>
              <a:t>Oil and Gas Industry Employment on Alaska’s North Slope</a:t>
            </a:r>
            <a:r>
              <a:rPr lang="en-US" sz="4000" cap="none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  <a:cs typeface="+mj-cs"/>
              </a:rPr>
              <a:t/>
            </a:r>
            <a:br>
              <a:rPr lang="en-US" sz="4000" cap="none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  <a:cs typeface="+mj-cs"/>
              </a:rPr>
            </a:br>
            <a:endParaRPr lang="en-US" sz="4000" i="1" cap="none" dirty="0" smtClean="0">
              <a:solidFill>
                <a:schemeClr val="tx2">
                  <a:tint val="100000"/>
                  <a:satMod val="250000"/>
                </a:schemeClr>
              </a:solidFill>
              <a:ea typeface="ＭＳ Ｐゴシック" pitchFamily="-107" charset="-128"/>
              <a:cs typeface="+mj-cs"/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057400"/>
            <a:ext cx="7696200" cy="3581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900" dirty="0" smtClean="0">
              <a:solidFill>
                <a:srgbClr val="FFFF00"/>
              </a:solidFill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ea typeface="ＭＳ Ｐゴシック" pitchFamily="-111" charset="-128"/>
              </a:rPr>
              <a:t>Prepared for: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200" b="1" dirty="0" smtClean="0">
                <a:ea typeface="ＭＳ Ｐゴシック" pitchFamily="-111" charset="-128"/>
              </a:rPr>
              <a:t>Senate Finance Committee</a:t>
            </a:r>
          </a:p>
          <a:p>
            <a:pPr eaLnBrk="1" hangingPunct="1">
              <a:lnSpc>
                <a:spcPct val="90000"/>
              </a:lnSpc>
            </a:pPr>
            <a:endParaRPr lang="en-US" sz="2200" dirty="0" smtClean="0"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dirty="0" smtClean="0">
                <a:ea typeface="ＭＳ Ｐゴシック" pitchFamily="-111" charset="-128"/>
              </a:rPr>
              <a:t>Prepared by: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dirty="0" smtClean="0">
                <a:ea typeface="ＭＳ Ｐゴシック" pitchFamily="-111" charset="-128"/>
              </a:rPr>
              <a:t>McDowell Group, Inc.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ea typeface="ＭＳ Ｐゴシック" pitchFamily="-111" charset="-128"/>
              </a:rPr>
              <a:t>Anchorage </a:t>
            </a:r>
            <a:r>
              <a:rPr lang="en-US" dirty="0" smtClean="0">
                <a:ea typeface="ＭＳ Ｐゴシック" pitchFamily="-111" charset="-128"/>
                <a:cs typeface="Arial" charset="0"/>
              </a:rPr>
              <a:t>· </a:t>
            </a:r>
            <a:r>
              <a:rPr lang="en-US" dirty="0" smtClean="0">
                <a:ea typeface="ＭＳ Ｐゴシック" pitchFamily="-111" charset="-128"/>
              </a:rPr>
              <a:t>Juneau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ea typeface="ＭＳ Ｐゴシック" pitchFamily="-111" charset="-128"/>
              </a:rPr>
              <a:t>January 2012</a:t>
            </a:r>
          </a:p>
        </p:txBody>
      </p:sp>
      <p:sp>
        <p:nvSpPr>
          <p:cNvPr id="16389" name="TextBox 4"/>
          <p:cNvSpPr txBox="1">
            <a:spLocks noChangeArrowheads="1"/>
          </p:cNvSpPr>
          <p:nvPr/>
        </p:nvSpPr>
        <p:spPr bwMode="auto">
          <a:xfrm>
            <a:off x="7391400" y="6477000"/>
            <a:ext cx="1752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>
                <a:latin typeface="Friz Quadrata Std" pitchFamily="-111" charset="0"/>
              </a:rPr>
              <a:t>McDowell Group</a:t>
            </a:r>
          </a:p>
        </p:txBody>
      </p:sp>
    </p:spTree>
    <p:extLst>
      <p:ext uri="{BB962C8B-B14F-4D97-AF65-F5344CB8AC3E}">
        <p14:creationId xmlns:p14="http://schemas.microsoft.com/office/powerpoint/2010/main" val="367604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8382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  <a:cs typeface="+mj-cs"/>
              </a:rPr>
              <a:t>Presentation Contents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447800" y="2133600"/>
            <a:ext cx="6629400" cy="3048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ea typeface="ＭＳ Ｐゴシック" pitchFamily="-111" charset="-128"/>
              </a:rPr>
              <a:t>Overall employment trends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ea typeface="ＭＳ Ｐゴシック" pitchFamily="-111" charset="-128"/>
              </a:rPr>
              <a:t>Trends in nonresident participation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ea typeface="ＭＳ Ｐゴシック" pitchFamily="-111" charset="-128"/>
              </a:rPr>
              <a:t>New hire trends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ea typeface="ＭＳ Ｐゴシック" pitchFamily="-111" charset="-128"/>
              </a:rPr>
              <a:t>Nonresidents by occupation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ea typeface="ＭＳ Ｐゴシック" pitchFamily="-111" charset="-128"/>
              </a:rPr>
              <a:t>Questions?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ea typeface="ＭＳ Ｐゴシック" pitchFamily="-11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229600" cy="8382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300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  <a:cs typeface="+mj-cs"/>
              </a:rPr>
              <a:t>Acknowledgment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ea typeface="ＭＳ Ｐゴシック" pitchFamily="-111" charset="-128"/>
              </a:rPr>
              <a:t>This study not possible without the cooperation and commitment of staff resources at the Alaska Department of Labor and Workforce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57200"/>
            <a:ext cx="89916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  <a:cs typeface="+mj-cs"/>
              </a:rPr>
              <a:t>Alaska Oil and Gas Industry Employment, 2004-2011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7673538"/>
              </p:ext>
            </p:extLst>
          </p:nvPr>
        </p:nvGraphicFramePr>
        <p:xfrm>
          <a:off x="457200" y="13716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-5316" y="6485975"/>
            <a:ext cx="4942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ITC Stone Sans Std Medium" pitchFamily="34" charset="0"/>
              </a:rPr>
              <a:t>Note: Excludes TAPS and refinery employment</a:t>
            </a:r>
            <a:endParaRPr lang="en-US" sz="1800" dirty="0">
              <a:latin typeface="ITC Stone Sans Std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89916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  <a:cs typeface="+mj-cs"/>
              </a:rPr>
              <a:t>Prudhoe Bay Employment, 2004-2010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5935012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57200"/>
            <a:ext cx="8991600" cy="838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  <a:cs typeface="+mj-cs"/>
              </a:rPr>
              <a:t>Alaska Oil and Gas Monthly Employment Estimates, January 2008-November 2011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1841441"/>
              </p:ext>
            </p:extLst>
          </p:nvPr>
        </p:nvGraphicFramePr>
        <p:xfrm>
          <a:off x="457200" y="14478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1278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57200"/>
            <a:ext cx="8991600" cy="838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  <a:cs typeface="+mj-cs"/>
              </a:rPr>
              <a:t>North Slope Oil and Gas Monthly Employment Estimates, January 2008-November 2011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4467597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1249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57200"/>
            <a:ext cx="8991600" cy="838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  <a:cs typeface="+mj-cs"/>
              </a:rPr>
              <a:t>North Slope Oil Production, Barrels per Job, 1990-2010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3990226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7942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  <a:ea typeface="ＭＳ Ｐゴシック" pitchFamily="-107" charset="-128"/>
                <a:cs typeface="+mj-cs"/>
              </a:rPr>
              <a:t>Nonresidents in the North Slope Workforce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447800" y="2133600"/>
            <a:ext cx="6629400" cy="3048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ea typeface="ＭＳ Ｐゴシック" pitchFamily="-111" charset="-128"/>
              </a:rPr>
              <a:t>Status based on PFD applications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ea typeface="ＭＳ Ｐゴシック" pitchFamily="-111" charset="-128"/>
              </a:rPr>
              <a:t>Slightly overstates actually nonresident rates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ea typeface="ＭＳ Ｐゴシック" pitchFamily="-111" charset="-128"/>
              </a:rPr>
              <a:t>2010 residency report available soon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ea typeface="ＭＳ Ｐゴシック" pitchFamily="-111" charset="-128"/>
              </a:rPr>
              <a:t>At least 1 in 6 nonresident oil industry workers are former AK residents 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2800" dirty="0" smtClean="0"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ea typeface="ＭＳ Ｐゴシック" pitchFamily="-11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lux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luxe">
      <a:maj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Deluxe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280000"/>
              </a:schemeClr>
            </a:gs>
            <a:gs pos="14000">
              <a:schemeClr val="phClr">
                <a:tint val="37000"/>
                <a:satMod val="250000"/>
              </a:schemeClr>
            </a:gs>
            <a:gs pos="45000">
              <a:schemeClr val="phClr">
                <a:tint val="53000"/>
                <a:satMod val="220000"/>
              </a:schemeClr>
            </a:gs>
            <a:gs pos="65000">
              <a:schemeClr val="phClr">
                <a:tint val="53000"/>
                <a:satMod val="220000"/>
              </a:schemeClr>
            </a:gs>
            <a:gs pos="86000">
              <a:schemeClr val="phClr">
                <a:tint val="42000"/>
                <a:satMod val="240000"/>
              </a:schemeClr>
            </a:gs>
            <a:gs pos="100000">
              <a:schemeClr val="phClr">
                <a:tint val="20000"/>
                <a:satMod val="23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0000">
              <a:schemeClr val="phClr">
                <a:satMod val="150000"/>
              </a:schemeClr>
            </a:gs>
            <a:gs pos="100000">
              <a:schemeClr val="phClr">
                <a:tint val="75000"/>
                <a:satMod val="20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atMod val="14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  <a:effectStyle>
          <a:effectLst>
            <a:reflection blurRad="12700" stA="26000" endPos="28000" dist="38100" dir="5400000" sy="-100000"/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90500" h="1016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3000"/>
                <a:satMod val="1550000"/>
              </a:schemeClr>
            </a:gs>
            <a:gs pos="1000">
              <a:schemeClr val="phClr">
                <a:tint val="48000"/>
                <a:satMod val="155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r="210000" b="300000"/>
          </a:path>
        </a:gradFill>
        <a:gradFill rotWithShape="1">
          <a:gsLst>
            <a:gs pos="5000">
              <a:schemeClr val="phClr">
                <a:tint val="38000"/>
                <a:satMod val="1800000"/>
              </a:schemeClr>
            </a:gs>
            <a:gs pos="5000">
              <a:schemeClr val="phClr">
                <a:tint val="40000"/>
                <a:satMod val="180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l="20000" t="30000" r="135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Deluxe</Template>
  <TotalTime>65260</TotalTime>
  <Words>304</Words>
  <Application>Microsoft Office PowerPoint</Application>
  <PresentationFormat>On-screen Show (4:3)</PresentationFormat>
  <Paragraphs>71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Deluxe</vt:lpstr>
      <vt:lpstr>Oil and Gas Industry Employment on Alaska’s North Slope </vt:lpstr>
      <vt:lpstr>Presentation Contents</vt:lpstr>
      <vt:lpstr>Acknowledgment</vt:lpstr>
      <vt:lpstr>Alaska Oil and Gas Industry Employment, 2004-2011</vt:lpstr>
      <vt:lpstr>Prudhoe Bay Employment, 2004-2010</vt:lpstr>
      <vt:lpstr>Alaska Oil and Gas Monthly Employment Estimates, January 2008-November 2011</vt:lpstr>
      <vt:lpstr>North Slope Oil and Gas Monthly Employment Estimates, January 2008-November 2011</vt:lpstr>
      <vt:lpstr>North Slope Oil Production, Barrels per Job, 1990-2010</vt:lpstr>
      <vt:lpstr>Nonresidents in the North Slope Workforce</vt:lpstr>
      <vt:lpstr>Selected Private Sector Industries Percent Nonresident Workers, 2009</vt:lpstr>
      <vt:lpstr>Percentage Nonresident Worker Participation in Oil and Gas Industry, Statewide, 1998-2009</vt:lpstr>
      <vt:lpstr>North Slope Oil Industry, Percent Nonresident Workers, 2006-2009</vt:lpstr>
      <vt:lpstr>Statewide Oil and Gas Industry New-Hires by Residency, Percent Nonresident Hires, by Quarter, 2004-2010</vt:lpstr>
      <vt:lpstr>North Slope Oil and Gas Industry New-Hires by Residency, Percent Nonresident Hires, by Quarter, 2004-2010</vt:lpstr>
      <vt:lpstr>Percentage Nonresident Workers by Occupation, North Slope Borough, 4th Quarter 2009</vt:lpstr>
      <vt:lpstr>Questions</vt:lpstr>
      <vt:lpstr>Oil and Gas Industry Employment on Alaska’s North Slope </vt:lpstr>
    </vt:vector>
  </TitlesOfParts>
  <Company>McDowell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Tasha Bailey</dc:creator>
  <cp:lastModifiedBy>Administrator</cp:lastModifiedBy>
  <cp:revision>682</cp:revision>
  <cp:lastPrinted>2012-01-25T04:58:08Z</cp:lastPrinted>
  <dcterms:created xsi:type="dcterms:W3CDTF">2012-01-21T21:18:03Z</dcterms:created>
  <dcterms:modified xsi:type="dcterms:W3CDTF">2012-01-25T18:37:31Z</dcterms:modified>
</cp:coreProperties>
</file>