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77" r:id="rId2"/>
    <p:sldId id="309" r:id="rId3"/>
    <p:sldId id="323" r:id="rId4"/>
    <p:sldId id="308" r:id="rId5"/>
    <p:sldId id="315" r:id="rId6"/>
    <p:sldId id="321" r:id="rId7"/>
    <p:sldId id="324" r:id="rId8"/>
    <p:sldId id="269" r:id="rId9"/>
    <p:sldId id="270" r:id="rId10"/>
    <p:sldId id="292" r:id="rId11"/>
    <p:sldId id="330" r:id="rId12"/>
    <p:sldId id="326" r:id="rId13"/>
    <p:sldId id="325" r:id="rId14"/>
    <p:sldId id="332" r:id="rId15"/>
    <p:sldId id="327" r:id="rId16"/>
    <p:sldId id="328" r:id="rId17"/>
    <p:sldId id="333" r:id="rId18"/>
    <p:sldId id="331" r:id="rId19"/>
    <p:sldId id="320" r:id="rId20"/>
    <p:sldId id="32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88" autoAdjust="0"/>
    <p:restoredTop sz="88082" autoAdjust="0"/>
  </p:normalViewPr>
  <p:slideViewPr>
    <p:cSldViewPr>
      <p:cViewPr>
        <p:scale>
          <a:sx n="100" d="100"/>
          <a:sy n="100" d="100"/>
        </p:scale>
        <p:origin x="-162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F7AE2E07-BCB6-C84B-A32A-4C8FE8F7E8A4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62651B1C-A6A8-8948-AD53-7363D673D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150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0F0BBBE5-C33A-41B1-98EE-FA5398ACABA8}" type="datetimeFigureOut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7"/>
            <a:ext cx="5607050" cy="4183063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F1C78BB8-59E3-42E1-AE5E-10149197E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2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8BB8-59E3-42E1-AE5E-10149197E4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  <a:p>
            <a:pPr defTabSz="914266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78BB8-59E3-42E1-AE5E-10149197E4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8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91704-89F9-44A8-9445-1DEAE0773DB7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E85D-13E9-4FEE-A4A1-3ABDF3C13CCE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CA4DE-8218-45F7-AEC5-DC7CFFCBDB8C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75D38-57DF-44EE-A88C-547F35B3FAF2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8FD3E-5F9D-463D-971C-B801A8821F69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6DCD-98A6-4F96-9221-63F74C9CF830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5137D-898C-4500-89DA-1F4590486C23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3C5DD-833D-4CC7-804B-0EFA04395E30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6987-C661-4A05-9A7B-2A7C4DED4A02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1A5F-70E6-4C55-AB96-FFA20F849B2E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0A727-5BFC-40E3-A2AA-1DFD86FDCBE7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E11C-EEDA-4EAF-8138-B13F0C154BEB}" type="datetime1">
              <a:rPr lang="en-US" smtClean="0"/>
              <a:pPr/>
              <a:t>1/15/2014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C099E-A0F8-4FF3-B3AC-E22C48F21C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7620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Welcome</a:t>
            </a:r>
            <a:r>
              <a:rPr lang="en-US" sz="3200" b="1" dirty="0" smtClean="0"/>
              <a:t>!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Northwest Arctic Borough </a:t>
            </a:r>
          </a:p>
          <a:p>
            <a:pPr algn="ctr"/>
            <a:r>
              <a:rPr lang="en-US" sz="3200" b="1" dirty="0" smtClean="0"/>
              <a:t>School District</a:t>
            </a:r>
            <a:endParaRPr lang="en-US" sz="32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1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normaneck\Desktop\05.28.11 Super Files\PIO\NWABSD Magnet School\ATC-Kobuk Photos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5791200" cy="386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2668012"/>
            <a:ext cx="198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Governor Sean Parnell at dedication of ATC and Star of the Northwest Magnet School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871478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District Demographics (2011-2012)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87% </a:t>
            </a:r>
            <a:r>
              <a:rPr lang="en-US" dirty="0" smtClean="0"/>
              <a:t>Attendance </a:t>
            </a:r>
            <a:r>
              <a:rPr lang="en-US" dirty="0" smtClean="0"/>
              <a:t>Rate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11.26</a:t>
            </a:r>
            <a:r>
              <a:rPr lang="en-US" dirty="0" smtClean="0"/>
              <a:t>% Dropout Rate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12.24% of the student population has an IEP and is receiving special education services.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25.37% of the students are classified as English Language Learners.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88% Average District Poverty Rate.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1369874"/>
            <a:ext cx="46482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Through the Years of No Child Left Behind, </a:t>
            </a:r>
            <a:r>
              <a:rPr lang="en-US" i="1" dirty="0" smtClean="0"/>
              <a:t>what was left behind</a:t>
            </a:r>
            <a:r>
              <a:rPr lang="en-US" dirty="0" smtClean="0"/>
              <a:t> was our CTE vocational technical courses.  In our 10 high schools we only had 3 schools with vocational programs.  We began to rebuild our CTE courses so now CTE is offered in all of our schools.</a:t>
            </a:r>
          </a:p>
          <a:p>
            <a:endParaRPr lang="en-US" dirty="0" smtClean="0"/>
          </a:p>
          <a:p>
            <a:r>
              <a:rPr lang="en-US" dirty="0" smtClean="0"/>
              <a:t>As a result, Here is what has happened to our Graduation Rate: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600" b="1" smtClean="0">
                <a:solidFill>
                  <a:schemeClr val="tx1"/>
                </a:solidFill>
              </a:rPr>
              <a:pPr/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623133"/>
              </p:ext>
            </p:extLst>
          </p:nvPr>
        </p:nvGraphicFramePr>
        <p:xfrm>
          <a:off x="4572000" y="4114800"/>
          <a:ext cx="4038600" cy="1319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421"/>
                <a:gridCol w="2210179"/>
              </a:tblGrid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School Year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Graduation Rate %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48.7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2012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54.2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7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2013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65.1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Picture 1" descr="C:\Users\normaneck\Desktop\05.28.11 Super Files\PIO\03.18.11 files\Teachr Recr. 2011 Final Posr 1\CAP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6" y="4099386"/>
            <a:ext cx="3370044" cy="21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Additionally, of those students who have taken 2 or more courses in a CTE career pathway, they have a </a:t>
            </a:r>
            <a:r>
              <a:rPr lang="en-US" b="1" dirty="0" smtClean="0"/>
              <a:t>graduation rate of 83.3%.  </a:t>
            </a:r>
          </a:p>
          <a:p>
            <a:endParaRPr lang="en-US" dirty="0"/>
          </a:p>
          <a:p>
            <a:r>
              <a:rPr lang="en-US" dirty="0" smtClean="0"/>
              <a:t>We have proven for ourselves in Northwest Arctic that CTE and job training makes a huge difference in the success rate of our students. </a:t>
            </a:r>
            <a:endParaRPr lang="en-US" dirty="0"/>
          </a:p>
        </p:txBody>
      </p:sp>
      <p:pic>
        <p:nvPicPr>
          <p:cNvPr id="5122" name="Picture 2" descr="C:\Users\normaneck\Desktop\05.28.11 Super Files\PIO\CTE\WTK CTE\DSCN01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rmaneck\Desktop\05.28.11 Super Files\PIO\CTE\WTK CTE\DSCN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80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914400"/>
            <a:ext cx="6629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Dormitory Cost of our High School Program for 40 boarding students based upon a reimbursement of </a:t>
            </a:r>
            <a:r>
              <a:rPr lang="en-US" b="1" dirty="0" smtClean="0"/>
              <a:t>$1,184 </a:t>
            </a:r>
            <a:r>
              <a:rPr lang="en-US" dirty="0" smtClean="0"/>
              <a:t>per student per month:</a:t>
            </a:r>
          </a:p>
          <a:p>
            <a:endParaRPr lang="en-US" dirty="0"/>
          </a:p>
          <a:p>
            <a:r>
              <a:rPr lang="en-US" dirty="0" smtClean="0"/>
              <a:t>The staffing of our dormitory with dorm attendants, instructional study aides, round the clock supervision, weekend activities and supervision, plus food service will cost about $974,000 for a full 180 day school year.</a:t>
            </a:r>
          </a:p>
          <a:p>
            <a:endParaRPr lang="en-US" dirty="0"/>
          </a:p>
          <a:p>
            <a:r>
              <a:rPr lang="en-US" dirty="0" smtClean="0"/>
              <a:t>The current law allows for a reimbursement of $1,184 per student:</a:t>
            </a:r>
          </a:p>
          <a:p>
            <a:r>
              <a:rPr lang="en-US" dirty="0" smtClean="0"/>
              <a:t>$1,184 x 40 = $47,360 per month</a:t>
            </a:r>
          </a:p>
          <a:p>
            <a:r>
              <a:rPr lang="en-US" dirty="0" smtClean="0"/>
              <a:t>$47,360 x 9 months = $426,240 for the year</a:t>
            </a:r>
          </a:p>
          <a:p>
            <a:endParaRPr lang="en-US" dirty="0"/>
          </a:p>
          <a:p>
            <a:r>
              <a:rPr lang="en-US" b="1" dirty="0" smtClean="0"/>
              <a:t>The dormitory will be an operational</a:t>
            </a:r>
          </a:p>
          <a:p>
            <a:r>
              <a:rPr lang="en-US" b="1" dirty="0" smtClean="0"/>
              <a:t> net loss to our School District of </a:t>
            </a:r>
          </a:p>
          <a:p>
            <a:r>
              <a:rPr lang="en-US" b="1" dirty="0" smtClean="0"/>
              <a:t>$547,760 for the year.  </a:t>
            </a:r>
            <a:endParaRPr lang="en-US" b="1" dirty="0"/>
          </a:p>
        </p:txBody>
      </p:sp>
      <p:pic>
        <p:nvPicPr>
          <p:cNvPr id="8" name="Picture 15" descr="C:\Documents and Settings\Administrator\My Documents\My Pictures\ATC 2006\Picture 016.jpg"/>
          <p:cNvPicPr>
            <a:picLocks noChangeAspect="1" noChangeArrowheads="1"/>
          </p:cNvPicPr>
          <p:nvPr/>
        </p:nvPicPr>
        <p:blipFill>
          <a:blip r:embed="rId3" cstate="print"/>
          <a:srcRect r="11111"/>
          <a:stretch>
            <a:fillRect/>
          </a:stretch>
        </p:blipFill>
        <p:spPr bwMode="auto">
          <a:xfrm>
            <a:off x="5001065" y="4114800"/>
            <a:ext cx="2923735" cy="218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601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13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838200"/>
            <a:ext cx="708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Dormitory Cost of our High School Program for 40 boarding students based upon a reimbursement of </a:t>
            </a:r>
            <a:r>
              <a:rPr lang="en-US" b="1" dirty="0"/>
              <a:t>$</a:t>
            </a:r>
            <a:r>
              <a:rPr lang="en-US" b="1" dirty="0" smtClean="0"/>
              <a:t>1,876 </a:t>
            </a:r>
            <a:r>
              <a:rPr lang="en-US" dirty="0"/>
              <a:t>per student per month:</a:t>
            </a:r>
          </a:p>
          <a:p>
            <a:endParaRPr lang="en-US" dirty="0"/>
          </a:p>
          <a:p>
            <a:r>
              <a:rPr lang="en-US" dirty="0"/>
              <a:t>The staffing of our dormitory with dorm attendants, instructional study aides, round the clock supervision, weekend activities and supervision, plus food service will cost about $974,000 for a full 180 day school year.</a:t>
            </a:r>
          </a:p>
          <a:p>
            <a:endParaRPr lang="en-US" dirty="0"/>
          </a:p>
          <a:p>
            <a:r>
              <a:rPr lang="en-US" dirty="0" smtClean="0"/>
              <a:t>If the law is changed to the new amount of $1,876 per student:</a:t>
            </a:r>
            <a:endParaRPr lang="en-US" dirty="0"/>
          </a:p>
          <a:p>
            <a:r>
              <a:rPr lang="en-US" dirty="0"/>
              <a:t>$</a:t>
            </a:r>
            <a:r>
              <a:rPr lang="en-US" dirty="0" smtClean="0"/>
              <a:t>1,876 </a:t>
            </a:r>
            <a:r>
              <a:rPr lang="en-US" dirty="0"/>
              <a:t>x 40 = </a:t>
            </a:r>
            <a:r>
              <a:rPr lang="en-US" dirty="0" smtClean="0"/>
              <a:t>$75,040 </a:t>
            </a:r>
            <a:r>
              <a:rPr lang="en-US" dirty="0"/>
              <a:t>per month</a:t>
            </a:r>
          </a:p>
          <a:p>
            <a:r>
              <a:rPr lang="en-US" dirty="0" smtClean="0"/>
              <a:t>$75,040 </a:t>
            </a:r>
            <a:r>
              <a:rPr lang="en-US" dirty="0"/>
              <a:t>x 9 months = </a:t>
            </a:r>
            <a:r>
              <a:rPr lang="en-US" dirty="0" smtClean="0"/>
              <a:t>$675,360 </a:t>
            </a:r>
            <a:r>
              <a:rPr lang="en-US" dirty="0"/>
              <a:t>for the year</a:t>
            </a:r>
          </a:p>
          <a:p>
            <a:endParaRPr lang="en-US" dirty="0"/>
          </a:p>
          <a:p>
            <a:r>
              <a:rPr lang="en-US" b="1" dirty="0" smtClean="0"/>
              <a:t>With the increased stipend amount to</a:t>
            </a:r>
          </a:p>
          <a:p>
            <a:r>
              <a:rPr lang="en-US" b="1" dirty="0" smtClean="0"/>
              <a:t>$1,876 per month the </a:t>
            </a:r>
            <a:r>
              <a:rPr lang="en-US" b="1" dirty="0"/>
              <a:t>dormitory will be </a:t>
            </a:r>
            <a:endParaRPr lang="en-US" b="1" dirty="0" smtClean="0"/>
          </a:p>
          <a:p>
            <a:r>
              <a:rPr lang="en-US" b="1" dirty="0" smtClean="0"/>
              <a:t>an </a:t>
            </a:r>
            <a:r>
              <a:rPr lang="en-US" b="1" dirty="0"/>
              <a:t>operational net loss to our School </a:t>
            </a:r>
            <a:endParaRPr lang="en-US" b="1" dirty="0" smtClean="0"/>
          </a:p>
          <a:p>
            <a:r>
              <a:rPr lang="en-US" b="1" dirty="0" smtClean="0"/>
              <a:t>District </a:t>
            </a:r>
            <a:r>
              <a:rPr lang="en-US" b="1" dirty="0"/>
              <a:t>of </a:t>
            </a:r>
            <a:r>
              <a:rPr lang="en-US" b="1" dirty="0" smtClean="0"/>
              <a:t>$298,640 </a:t>
            </a:r>
            <a:r>
              <a:rPr lang="en-US" b="1" dirty="0"/>
              <a:t>for the year.  </a:t>
            </a:r>
            <a:endParaRPr lang="en-US" b="1" dirty="0"/>
          </a:p>
        </p:txBody>
      </p:sp>
      <p:pic>
        <p:nvPicPr>
          <p:cNvPr id="8" name="Picture 8" descr="C:\Documents and Settings\Administrator\My Documents\My Pictures\Prezphotos\100_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611" y="3810000"/>
            <a:ext cx="3257389" cy="25225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60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1066800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will measure success though</a:t>
            </a:r>
            <a:r>
              <a:rPr lang="en-US" dirty="0" smtClean="0"/>
              <a:t>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 improved graduation rate,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program completer’s rate,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job placement rate,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increased partnerships with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business and industry,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other organizations,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and State agencies, </a:t>
            </a:r>
            <a:endParaRPr lang="en-US" dirty="0"/>
          </a:p>
        </p:txBody>
      </p:sp>
      <p:pic>
        <p:nvPicPr>
          <p:cNvPr id="7170" name="Picture 2" descr="Hogue AK 2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9065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normaneck\Desktop\05.28.11 Super Files\PIO\NWABSD Magnet School\IMG_96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91" y="3572183"/>
            <a:ext cx="2814909" cy="191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Administrator\My Documents\My Pictures\ATC Pictures\ATC Pictures 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25875" y="3956050"/>
            <a:ext cx="3413125" cy="25588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2580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2000" y="990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Challenges We </a:t>
            </a:r>
            <a:r>
              <a:rPr lang="en-US" sz="2800" b="1" dirty="0"/>
              <a:t>W</a:t>
            </a:r>
            <a:r>
              <a:rPr lang="en-US" sz="2800" b="1" dirty="0" smtClean="0"/>
              <a:t>ill Face</a:t>
            </a:r>
            <a:endParaRPr lang="en-US" sz="2800" b="1" dirty="0"/>
          </a:p>
        </p:txBody>
      </p:sp>
      <p:pic>
        <p:nvPicPr>
          <p:cNvPr id="8" name="Picture 8" descr="C:\Documents and Settings\Administrator\My Documents\My Pictures\ATC 06 - 07\Picture 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62979" cy="2895600"/>
          </a:xfrm>
          <a:prstGeom prst="rect">
            <a:avLst/>
          </a:prstGeom>
          <a:noFill/>
        </p:spPr>
      </p:pic>
      <p:pic>
        <p:nvPicPr>
          <p:cNvPr id="9" name="Picture 5" descr="C:\Documents and Settings\Administrator\My Documents\My Pictures\ATC Pictures\ATC Pictures 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6350" y="4481512"/>
            <a:ext cx="2762250" cy="2071688"/>
          </a:xfrm>
          <a:prstGeom prst="rect">
            <a:avLst/>
          </a:prstGeom>
          <a:noFill/>
        </p:spPr>
      </p:pic>
      <p:pic>
        <p:nvPicPr>
          <p:cNvPr id="10" name="Picture 11" descr="C:\Documents and Settings\Administrator\My Documents\My Pictures\ATC 06 - 07\000_02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199"/>
            <a:ext cx="3429000" cy="2577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8601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16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Users\normaneck\Desktop\05.28.11 Super Files\PIO\NWABSD Magnet School\IMG_96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11694"/>
            <a:ext cx="6096000" cy="40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933271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significant funding shortfall because of the low stipend rate for boarding students, unsure funding in the near term for schools in Alaska; stability of programs because of potential budget cutbacks, high cost of energy in the Arctic, and worry about consistency of funding sources such as TVEP.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0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17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14400" y="914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Our students need to be challenged.  High expectations bring high student results.  </a:t>
            </a:r>
            <a:endParaRPr lang="en-US" dirty="0"/>
          </a:p>
        </p:txBody>
      </p:sp>
      <p:pic>
        <p:nvPicPr>
          <p:cNvPr id="9218" name="Picture 2" descr="C:\Users\normaneck\Desktop\05.28.11 Super Files\PIO\NWABSD Magnet School\IMG_95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69" y="1676400"/>
            <a:ext cx="2463931" cy="190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ormaneck\Desktop\05.28.11 Super Files\PIO\NWABSD Magnet School\IMG_95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58097"/>
            <a:ext cx="3124200" cy="222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ormaneck\Desktop\05.28.11 Super Files\PIO\NWABSD Magnet School\IMG_95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1442"/>
            <a:ext cx="3200400" cy="196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4281442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Photos from the job fair held in ATC and Star of the Northwest in Fall of 2013</a:t>
            </a:r>
            <a:endParaRPr lang="en-US" dirty="0"/>
          </a:p>
        </p:txBody>
      </p:sp>
      <p:pic>
        <p:nvPicPr>
          <p:cNvPr id="9221" name="Picture 5" descr="C:\Users\normaneck\Desktop\05.28.11 Super Files\PIO\NWABSD Magnet School\IMG_94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1620"/>
            <a:ext cx="2629525" cy="17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802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18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C:\Users\normaneck\Desktop\05.28.11 Super Files\PIO\NWABSD Magnet School\IMG_9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586941" cy="30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8382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the proper training and education our students will meet the challenges they will face throughout the 21</a:t>
            </a:r>
            <a:r>
              <a:rPr lang="en-US" baseline="30000" dirty="0" smtClean="0"/>
              <a:t>st</a:t>
            </a:r>
            <a:r>
              <a:rPr lang="en-US" dirty="0" smtClean="0"/>
              <a:t> Century.</a:t>
            </a:r>
            <a:endParaRPr lang="en-US" dirty="0"/>
          </a:p>
        </p:txBody>
      </p:sp>
      <p:pic>
        <p:nvPicPr>
          <p:cNvPr id="10243" name="Picture 3" descr="C:\Users\normaneck\Desktop\05.28.11 Super Files\PIO\NWABSD Magnet School\IMG_9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39" y="4316938"/>
            <a:ext cx="2896261" cy="19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normaneck\Desktop\05.28.11 Super Files\PIO\NWABSD Magnet School\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39" y="1588180"/>
            <a:ext cx="2971800" cy="20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580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82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19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620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Alaska Imports 40% of its workforce</a:t>
            </a:r>
          </a:p>
          <a:p>
            <a:endParaRPr lang="en-US" b="1" dirty="0" smtClean="0"/>
          </a:p>
          <a:p>
            <a:r>
              <a:rPr lang="en-US" b="1" dirty="0" smtClean="0"/>
              <a:t>For example:  </a:t>
            </a:r>
          </a:p>
          <a:p>
            <a:r>
              <a:rPr lang="en-US" b="1" dirty="0" smtClean="0"/>
              <a:t>Of </a:t>
            </a:r>
            <a:r>
              <a:rPr lang="en-US" b="1" dirty="0"/>
              <a:t>10,500 public school teachers in Alaska, 439 are Alaska Native</a:t>
            </a:r>
          </a:p>
          <a:p>
            <a:r>
              <a:rPr lang="en-US" b="1" dirty="0" smtClean="0"/>
              <a:t>We </a:t>
            </a:r>
            <a:r>
              <a:rPr lang="en-US" b="1" dirty="0" smtClean="0"/>
              <a:t>import from the lower 48 states 800-900 teachers every year</a:t>
            </a:r>
          </a:p>
          <a:p>
            <a:r>
              <a:rPr lang="en-US" b="1" dirty="0" smtClean="0"/>
              <a:t>High </a:t>
            </a:r>
            <a:r>
              <a:rPr lang="en-US" b="1" dirty="0" smtClean="0"/>
              <a:t>Pay jobs are filled by people from other states</a:t>
            </a:r>
          </a:p>
          <a:p>
            <a:endParaRPr lang="en-US" b="1" dirty="0"/>
          </a:p>
          <a:p>
            <a:r>
              <a:rPr lang="en-US" b="1" dirty="0" smtClean="0"/>
              <a:t>Let’s train our own and fill these jobs with quality </a:t>
            </a:r>
            <a:r>
              <a:rPr lang="en-US" b="1" dirty="0" smtClean="0"/>
              <a:t>local employees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657600" cy="25146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normaneck\Desktop\05.28.11 Super Files\PIO\Symp for AK Native Leaders\Photos\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724400" y="327660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2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3324416" presetClass="entr" presetSubtype="726651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8382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Home of the Star of the Northwest Magnet School and </a:t>
            </a:r>
          </a:p>
          <a:p>
            <a:pPr algn="ctr"/>
            <a:r>
              <a:rPr lang="en-US" sz="2200" b="1" dirty="0" smtClean="0"/>
              <a:t>Alaska Technical Center</a:t>
            </a:r>
            <a:endParaRPr lang="en-US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73" y="2222500"/>
            <a:ext cx="5437927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447800"/>
            <a:ext cx="251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Our program is special in that we are the only school district in the State of Alaska to also have a post-secondary vocational school:  the Alaska Technical Center (ATC).   ATC has been in operation for 31 years.</a:t>
            </a:r>
            <a:endParaRPr lang="en-US" sz="1600" b="1" dirty="0"/>
          </a:p>
        </p:txBody>
      </p:sp>
      <p:pic>
        <p:nvPicPr>
          <p:cNvPr id="1027" name="Picture 3" descr="C:\Users\normaneck\Desktop\05.28.11 Super Files\PIO\03.18.11 files\Teachr Recr. 2011 Final Posr 1\reddog_glow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3693175" cy="25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20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6325" y="762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Thank You and </a:t>
            </a:r>
            <a:r>
              <a:rPr lang="en-US" sz="2800" b="1" dirty="0" smtClean="0"/>
              <a:t>Give Me the Training Opportunities I Will Need!</a:t>
            </a:r>
            <a:endParaRPr lang="en-US" sz="2800" b="1" dirty="0" smtClean="0"/>
          </a:p>
        </p:txBody>
      </p:sp>
      <p:pic>
        <p:nvPicPr>
          <p:cNvPr id="7" name="Picture 3" descr="Little Ruthi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3505200" cy="4666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860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9144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That’s why it was natural for us to establish the Star of the Northwest, a grade 11 to 14 Magnet School.  The school will bring cost saving to the State and expanded public choice in education.</a:t>
            </a:r>
          </a:p>
          <a:p>
            <a:endParaRPr lang="en-US" dirty="0"/>
          </a:p>
          <a:p>
            <a:r>
              <a:rPr lang="en-US" dirty="0" smtClean="0"/>
              <a:t>We have chosen career pathways that meet the needs of high demand jobs state-wide and in </a:t>
            </a:r>
            <a:r>
              <a:rPr lang="en-US" dirty="0"/>
              <a:t>r</a:t>
            </a:r>
            <a:r>
              <a:rPr lang="en-US" dirty="0" smtClean="0"/>
              <a:t>ural Alaska.</a:t>
            </a:r>
          </a:p>
          <a:p>
            <a:endParaRPr lang="en-US" dirty="0"/>
          </a:p>
          <a:p>
            <a:r>
              <a:rPr lang="en-US" dirty="0" smtClean="0"/>
              <a:t>Increased college access</a:t>
            </a:r>
          </a:p>
          <a:p>
            <a:r>
              <a:rPr lang="en-US" dirty="0"/>
              <a:t>t</a:t>
            </a:r>
            <a:r>
              <a:rPr lang="en-US" dirty="0" smtClean="0"/>
              <a:t>hrough University of Alaska</a:t>
            </a:r>
          </a:p>
          <a:p>
            <a:r>
              <a:rPr lang="en-US" dirty="0"/>
              <a:t>p</a:t>
            </a:r>
            <a:r>
              <a:rPr lang="en-US" dirty="0" smtClean="0"/>
              <a:t>artnerships which improves</a:t>
            </a:r>
          </a:p>
          <a:p>
            <a:r>
              <a:rPr lang="en-US" dirty="0"/>
              <a:t>l</a:t>
            </a:r>
            <a:r>
              <a:rPr lang="en-US" dirty="0" smtClean="0"/>
              <a:t>ifelong learning opportunities</a:t>
            </a:r>
          </a:p>
          <a:p>
            <a:r>
              <a:rPr lang="en-US" dirty="0"/>
              <a:t>f</a:t>
            </a:r>
            <a:r>
              <a:rPr lang="en-US" dirty="0" smtClean="0"/>
              <a:t>or students.</a:t>
            </a:r>
          </a:p>
          <a:p>
            <a:endParaRPr lang="en-US" dirty="0"/>
          </a:p>
          <a:p>
            <a:r>
              <a:rPr lang="en-US" dirty="0" smtClean="0"/>
              <a:t>Employment readiness through </a:t>
            </a:r>
          </a:p>
          <a:p>
            <a:r>
              <a:rPr lang="en-US" dirty="0" smtClean="0"/>
              <a:t>work skills and customer service;</a:t>
            </a:r>
          </a:p>
          <a:p>
            <a:r>
              <a:rPr lang="en-US" dirty="0"/>
              <a:t>w</a:t>
            </a:r>
            <a:r>
              <a:rPr lang="en-US" dirty="0" smtClean="0"/>
              <a:t>ork experience/internships.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 descr="C:\Users\normaneck\Desktop\05.28.11 Super Files\PIO\Symp for AK Native Leaders\Photos\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5288"/>
            <a:ext cx="5242859" cy="358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60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6"/>
          <p:cNvSpPr txBox="1">
            <a:spLocks/>
          </p:cNvSpPr>
          <p:nvPr/>
        </p:nvSpPr>
        <p:spPr>
          <a:xfrm>
            <a:off x="6705600" y="6248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Primary Partners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69855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Northwest Arctic Borough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University of Alaska, Fairbanks and Chukchi Campuses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Alaska Technical Center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Shell Oil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Conoco Phillips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NANA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Maniilaq</a:t>
            </a:r>
            <a:endParaRPr lang="en-US" sz="2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1524000" cy="1078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172142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normaneck\Desktop\05.28.11 Super Files\PIO\Symp for AK Native Leaders\Photos\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75674"/>
            <a:ext cx="4381500" cy="299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rmaneck\Desktop\05.28.11 Super Files\PIO\Symp for AK Native Leaders\Photos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907" y="4800600"/>
            <a:ext cx="256149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3325184" presetClass="entr" presetSubtype="728229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73325184" presetClass="entr" presetSubtype="7282286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882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762000"/>
            <a:ext cx="769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 Statewide Residential High School Program Based in Kotzebue</a:t>
            </a:r>
          </a:p>
          <a:p>
            <a:endParaRPr lang="en-US" dirty="0"/>
          </a:p>
          <a:p>
            <a:r>
              <a:rPr lang="en-US" dirty="0" smtClean="0"/>
              <a:t>40 Bed Dormitory – Starting in </a:t>
            </a:r>
            <a:r>
              <a:rPr lang="en-US" dirty="0" smtClean="0"/>
              <a:t>January 2015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4 Magnets of the Star of the Northwest: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Health Care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Education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Process Technology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Culinary Arts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381500"/>
            <a:ext cx="2185988" cy="1943100"/>
          </a:xfrm>
          <a:prstGeom prst="rect">
            <a:avLst/>
          </a:prstGeom>
        </p:spPr>
      </p:pic>
      <p:pic>
        <p:nvPicPr>
          <p:cNvPr id="4102" name="Picture 6" descr="C:\Users\normaneck\Desktop\05.28.11 Super Files\PIO\Symp for AK Native Leaders\Photos\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5039031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25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82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Current Enrollment Fall 2014 School Year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dormitory program will start in </a:t>
            </a:r>
            <a:r>
              <a:rPr lang="en-US" sz="2000" dirty="0" smtClean="0"/>
              <a:t>January of 2015.  Until then, Star </a:t>
            </a:r>
            <a:r>
              <a:rPr lang="en-US" sz="2000" dirty="0" smtClean="0"/>
              <a:t>courses originate in Kotzebue with outside village schools participating through our interactive VTC studio </a:t>
            </a:r>
            <a:r>
              <a:rPr lang="en-US" sz="2000" dirty="0" smtClean="0"/>
              <a:t>broadcasting (Star Net).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Courses </a:t>
            </a:r>
            <a:r>
              <a:rPr lang="en-US" sz="2000" dirty="0" smtClean="0"/>
              <a:t>taught </a:t>
            </a:r>
            <a:r>
              <a:rPr lang="en-US" sz="2000" dirty="0" smtClean="0"/>
              <a:t>last </a:t>
            </a:r>
            <a:r>
              <a:rPr lang="en-US" sz="2000" dirty="0" smtClean="0"/>
              <a:t>semester: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Introduction to Education – 24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Introduction to Health – 52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Introduction to Office Occupations – 49 students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Many of these students will receive University Tech Prep </a:t>
            </a:r>
            <a:r>
              <a:rPr lang="en-US" sz="2000" dirty="0" smtClean="0"/>
              <a:t>credit from UAF</a:t>
            </a:r>
            <a:endParaRPr lang="en-US" sz="2000" dirty="0"/>
          </a:p>
        </p:txBody>
      </p:sp>
      <p:pic>
        <p:nvPicPr>
          <p:cNvPr id="6146" name="Picture 2" descr="C:\Users\normaneck\Desktop\05.28.11 Super Files\PIO\Symp for AK Native Leaders\Photos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124200" cy="213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ormaneck\Desktop\05.28.11 Super Files\PIO\Symp for AK Native Leaders\Photos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352800" cy="22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2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672405"/>
            <a:ext cx="7315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With the remodel and addition, </a:t>
            </a:r>
            <a:r>
              <a:rPr lang="en-US" sz="2800" dirty="0" smtClean="0"/>
              <a:t>ATC/Star of the Northwest has </a:t>
            </a:r>
            <a:r>
              <a:rPr lang="en-US" sz="2800" dirty="0"/>
              <a:t>35,000 </a:t>
            </a:r>
            <a:r>
              <a:rPr lang="en-US" sz="2800" dirty="0" smtClean="0"/>
              <a:t>sq. ft. </a:t>
            </a:r>
            <a:r>
              <a:rPr lang="en-US" sz="2800" dirty="0"/>
              <a:t>of space for </a:t>
            </a:r>
            <a:r>
              <a:rPr lang="en-US" sz="2800" dirty="0" smtClean="0"/>
              <a:t>Offices</a:t>
            </a:r>
            <a:r>
              <a:rPr lang="en-US" sz="2800" dirty="0"/>
              <a:t>, </a:t>
            </a:r>
            <a:r>
              <a:rPr lang="en-US" sz="2800" dirty="0" smtClean="0"/>
              <a:t>Health Occupations, Shops</a:t>
            </a:r>
            <a:r>
              <a:rPr lang="en-US" sz="2800" dirty="0"/>
              <a:t>, </a:t>
            </a:r>
            <a:r>
              <a:rPr lang="en-US" sz="2800" dirty="0" smtClean="0"/>
              <a:t>and Classrooms</a:t>
            </a:r>
            <a:r>
              <a:rPr lang="en-US" sz="2800" dirty="0"/>
              <a:t>.  </a:t>
            </a: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04800" y="2169855"/>
            <a:ext cx="259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ATC programs include:</a:t>
            </a:r>
          </a:p>
          <a:p>
            <a:r>
              <a:rPr lang="en-US" sz="1600" dirty="0"/>
              <a:t>Specific instructional areas include Adult Basic Education (ABE/GED), </a:t>
            </a:r>
            <a:r>
              <a:rPr lang="en-US" sz="1600" dirty="0" smtClean="0"/>
              <a:t>Welding</a:t>
            </a:r>
            <a:r>
              <a:rPr lang="en-US" sz="1600" dirty="0"/>
              <a:t>, </a:t>
            </a:r>
            <a:r>
              <a:rPr lang="en-US" sz="1600" dirty="0" smtClean="0"/>
              <a:t>Millwright</a:t>
            </a:r>
            <a:r>
              <a:rPr lang="en-US" sz="1600" dirty="0"/>
              <a:t>, </a:t>
            </a:r>
            <a:r>
              <a:rPr lang="en-US" sz="1600" dirty="0" smtClean="0"/>
              <a:t>Process Technology</a:t>
            </a:r>
            <a:r>
              <a:rPr lang="en-US" sz="1600" dirty="0"/>
              <a:t>, </a:t>
            </a:r>
            <a:r>
              <a:rPr lang="en-US" sz="1600" dirty="0" smtClean="0"/>
              <a:t>Carpentry</a:t>
            </a:r>
            <a:r>
              <a:rPr lang="en-US" sz="1600" dirty="0"/>
              <a:t>, </a:t>
            </a:r>
            <a:r>
              <a:rPr lang="en-US" sz="1600" dirty="0" smtClean="0"/>
              <a:t>Plumbing</a:t>
            </a:r>
            <a:r>
              <a:rPr lang="en-US" sz="1600" dirty="0"/>
              <a:t>, </a:t>
            </a:r>
            <a:r>
              <a:rPr lang="en-US" sz="1600" dirty="0" smtClean="0"/>
              <a:t>Electrical</a:t>
            </a:r>
            <a:r>
              <a:rPr lang="en-US" sz="1600" dirty="0"/>
              <a:t>, </a:t>
            </a:r>
            <a:r>
              <a:rPr lang="en-US" sz="1600" dirty="0" smtClean="0"/>
              <a:t>Heating</a:t>
            </a:r>
            <a:r>
              <a:rPr lang="en-US" sz="1600" dirty="0"/>
              <a:t>, </a:t>
            </a:r>
            <a:r>
              <a:rPr lang="en-US" sz="1600" dirty="0" smtClean="0"/>
              <a:t>Health Occupations, Office Occupations</a:t>
            </a:r>
            <a:r>
              <a:rPr lang="en-US" sz="1600" dirty="0"/>
              <a:t>, and </a:t>
            </a:r>
            <a:r>
              <a:rPr lang="en-US" sz="1600" dirty="0" smtClean="0"/>
              <a:t>Culinary Arts. </a:t>
            </a:r>
            <a:endParaRPr lang="en-US" sz="1600" b="1" dirty="0"/>
          </a:p>
        </p:txBody>
      </p:sp>
      <p:pic>
        <p:nvPicPr>
          <p:cNvPr id="3074" name="Picture 2" descr="C:\Users\normaneck\Desktop\05.28.11 Super Files\PIO\NWABSD ATC\CORE Drillers. ATC. April 2009\Core Drillers. Program Inauguration. April 2009 0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0400" y="5867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cohort in 2009, Core Drillers Graduating Class.</a:t>
            </a:r>
            <a:endParaRPr lang="en-US" dirty="0"/>
          </a:p>
        </p:txBody>
      </p:sp>
      <p:pic>
        <p:nvPicPr>
          <p:cNvPr id="3075" name="Picture 3" descr="Hogue AK 20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4850085"/>
            <a:ext cx="2514600" cy="188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60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52600"/>
            <a:ext cx="61245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0" y="838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Facts About the Northwest Arctic Borough School District from the </a:t>
            </a:r>
            <a:r>
              <a:rPr lang="en-US" sz="2200" b="1" dirty="0" smtClean="0"/>
              <a:t>2010 </a:t>
            </a:r>
            <a:r>
              <a:rPr lang="en-US" sz="2200" b="1" dirty="0" smtClean="0"/>
              <a:t>Alaska Census</a:t>
            </a:r>
            <a:endParaRPr lang="en-US" sz="2200" b="1" dirty="0"/>
          </a:p>
        </p:txBody>
      </p:sp>
      <p:sp>
        <p:nvSpPr>
          <p:cNvPr id="10" name="Rectangle 9"/>
          <p:cNvSpPr/>
          <p:nvPr/>
        </p:nvSpPr>
        <p:spPr>
          <a:xfrm>
            <a:off x="228600" y="2131874"/>
            <a:ext cx="304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Northwest Arctic Borough: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7,523 Residents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81% Alaska Native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39,000 Square Miles (larger than the state of Indiana)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2360474"/>
            <a:ext cx="281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The only school district with a post-secondary vocational center:  Alaska Technical Center (ATC</a:t>
            </a:r>
            <a:r>
              <a:rPr lang="en-US" b="1" dirty="0" smtClean="0"/>
              <a:t>):  </a:t>
            </a:r>
            <a:r>
              <a:rPr lang="en-US" b="1" dirty="0"/>
              <a:t>o</a:t>
            </a:r>
            <a:r>
              <a:rPr lang="en-US" b="1" dirty="0" smtClean="0"/>
              <a:t>ur 13</a:t>
            </a:r>
            <a:r>
              <a:rPr lang="en-US" b="1" baseline="30000" dirty="0" smtClean="0"/>
              <a:t>th</a:t>
            </a:r>
            <a:r>
              <a:rPr lang="en-US" b="1" dirty="0"/>
              <a:t> s</a:t>
            </a:r>
            <a:r>
              <a:rPr lang="en-US" b="1" dirty="0" smtClean="0"/>
              <a:t>chool.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47244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12 Schools in 11 villages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The 11</a:t>
            </a:r>
            <a:r>
              <a:rPr lang="en-US" b="1" baseline="30000" dirty="0" smtClean="0"/>
              <a:t>th</a:t>
            </a:r>
            <a:r>
              <a:rPr lang="en-US" b="1" dirty="0" smtClean="0"/>
              <a:t> largest District in Alaska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/>
              <a:t>State funding operations budget of about $60 million 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C099E-A0F8-4FF3-B3AC-E22C48F21C2B}" type="slidenum">
              <a:rPr lang="en-US" sz="1800" b="1" smtClean="0">
                <a:solidFill>
                  <a:schemeClr val="tx1"/>
                </a:solidFill>
              </a:rPr>
              <a:pPr/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8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648141"/>
            <a:ext cx="5165724" cy="367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65323" y="2638742"/>
            <a:ext cx="2743201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Northwest Arctic Borough School District</a:t>
            </a:r>
            <a:endParaRPr lang="en-US" sz="12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92132"/>
              </p:ext>
            </p:extLst>
          </p:nvPr>
        </p:nvGraphicFramePr>
        <p:xfrm>
          <a:off x="6008370" y="1523994"/>
          <a:ext cx="2297430" cy="3940788"/>
        </p:xfrm>
        <a:graphic>
          <a:graphicData uri="http://schemas.openxmlformats.org/drawingml/2006/table">
            <a:tbl>
              <a:tblPr/>
              <a:tblGrid>
                <a:gridCol w="1154430"/>
                <a:gridCol w="1143000"/>
              </a:tblGrid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Times New Roman"/>
                        </a:rPr>
                        <a:t>Village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 </a:t>
                      </a:r>
                      <a:r>
                        <a:rPr lang="en-US" sz="1400" b="1" dirty="0" smtClean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Times New Roman"/>
                        </a:rPr>
                        <a:t>K-12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Ambler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71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Buckland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152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Deering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39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Kiana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113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Kivalina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130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Kobuk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45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Calibri"/>
                          <a:ea typeface="Calibri"/>
                          <a:cs typeface="Times New Roman"/>
                        </a:rPr>
                        <a:t>Kotz</a:t>
                      </a: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 Elem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336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Kotz M/High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302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Noatak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173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Noorvik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168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Selawik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267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Calibri"/>
                          <a:ea typeface="Calibri"/>
                          <a:cs typeface="Times New Roman"/>
                        </a:rPr>
                        <a:t>Shungnak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Calibri"/>
                          <a:ea typeface="Calibri"/>
                          <a:cs typeface="Times New Roman"/>
                        </a:rPr>
                        <a:t>82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4F81BD"/>
                          </a:solidFill>
                          <a:latin typeface="Calibri"/>
                          <a:ea typeface="Calibri"/>
                          <a:cs typeface="Times New Roman"/>
                        </a:rPr>
                        <a:t>1878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8200" y="5410201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dirty="0" smtClean="0"/>
              <a:t>NWABSD serves 1878 </a:t>
            </a:r>
            <a:r>
              <a:rPr lang="en-US" dirty="0"/>
              <a:t>K-</a:t>
            </a:r>
            <a:r>
              <a:rPr lang="en-US" dirty="0" smtClean="0"/>
              <a:t>12 Students, and 189 Preschool Students, for a total of </a:t>
            </a:r>
          </a:p>
          <a:p>
            <a:pPr marL="342900" indent="-342900" algn="ctr"/>
            <a:r>
              <a:rPr lang="en-US" dirty="0" smtClean="0"/>
              <a:t>2067 Pre-K -12 learners.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" y="100078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Student Enrollment, Fall 2013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19800" y="5486400"/>
            <a:ext cx="22860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Student Population is 95% Alaska Native &amp; 88% Free and Reduced Lunch</a:t>
            </a:r>
            <a:endParaRPr lang="en-US" sz="1600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</a:rPr>
              <a:t>9</a:t>
            </a:r>
            <a:endParaRPr 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4451</TotalTime>
  <Words>1167</Words>
  <Application>Microsoft Office PowerPoint</Application>
  <PresentationFormat>On-screen Show (4:3)</PresentationFormat>
  <Paragraphs>180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Norman Eck</cp:lastModifiedBy>
  <cp:revision>248</cp:revision>
  <cp:lastPrinted>2014-01-17T01:19:47Z</cp:lastPrinted>
  <dcterms:created xsi:type="dcterms:W3CDTF">2013-09-24T23:11:46Z</dcterms:created>
  <dcterms:modified xsi:type="dcterms:W3CDTF">2014-01-17T16:42:53Z</dcterms:modified>
</cp:coreProperties>
</file>