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5" r:id="rId2"/>
    <p:sldMasterId id="2147483770" r:id="rId3"/>
  </p:sldMasterIdLst>
  <p:notesMasterIdLst>
    <p:notesMasterId r:id="rId62"/>
  </p:notesMasterIdLst>
  <p:sldIdLst>
    <p:sldId id="258" r:id="rId4"/>
    <p:sldId id="260" r:id="rId5"/>
    <p:sldId id="261" r:id="rId6"/>
    <p:sldId id="326" r:id="rId7"/>
    <p:sldId id="340" r:id="rId8"/>
    <p:sldId id="339" r:id="rId9"/>
    <p:sldId id="262" r:id="rId10"/>
    <p:sldId id="325" r:id="rId11"/>
    <p:sldId id="264" r:id="rId12"/>
    <p:sldId id="265" r:id="rId13"/>
    <p:sldId id="270" r:id="rId14"/>
    <p:sldId id="268" r:id="rId15"/>
    <p:sldId id="269" r:id="rId16"/>
    <p:sldId id="271" r:id="rId17"/>
    <p:sldId id="345" r:id="rId18"/>
    <p:sldId id="327" r:id="rId19"/>
    <p:sldId id="328" r:id="rId20"/>
    <p:sldId id="329" r:id="rId21"/>
    <p:sldId id="331" r:id="rId22"/>
    <p:sldId id="348" r:id="rId23"/>
    <p:sldId id="332" r:id="rId24"/>
    <p:sldId id="333" r:id="rId25"/>
    <p:sldId id="334" r:id="rId26"/>
    <p:sldId id="335" r:id="rId27"/>
    <p:sldId id="323" r:id="rId28"/>
    <p:sldId id="344" r:id="rId29"/>
    <p:sldId id="279" r:id="rId30"/>
    <p:sldId id="277" r:id="rId31"/>
    <p:sldId id="278" r:id="rId32"/>
    <p:sldId id="295" r:id="rId33"/>
    <p:sldId id="341" r:id="rId34"/>
    <p:sldId id="274" r:id="rId35"/>
    <p:sldId id="304" r:id="rId36"/>
    <p:sldId id="315" r:id="rId37"/>
    <p:sldId id="306" r:id="rId38"/>
    <p:sldId id="337" r:id="rId39"/>
    <p:sldId id="296" r:id="rId40"/>
    <p:sldId id="275" r:id="rId41"/>
    <p:sldId id="298" r:id="rId42"/>
    <p:sldId id="347" r:id="rId43"/>
    <p:sldId id="300" r:id="rId44"/>
    <p:sldId id="316" r:id="rId45"/>
    <p:sldId id="297" r:id="rId46"/>
    <p:sldId id="273" r:id="rId47"/>
    <p:sldId id="284" r:id="rId48"/>
    <p:sldId id="289" r:id="rId49"/>
    <p:sldId id="301" r:id="rId50"/>
    <p:sldId id="346" r:id="rId51"/>
    <p:sldId id="303" r:id="rId52"/>
    <p:sldId id="338" r:id="rId53"/>
    <p:sldId id="302" r:id="rId54"/>
    <p:sldId id="317" r:id="rId55"/>
    <p:sldId id="291" r:id="rId56"/>
    <p:sldId id="292" r:id="rId57"/>
    <p:sldId id="293" r:id="rId58"/>
    <p:sldId id="343" r:id="rId59"/>
    <p:sldId id="294" r:id="rId60"/>
    <p:sldId id="25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5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78" y="4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HSSANCCONF\WCFH-EPI\Restricted\SCANlink\ALCANLink\Analysis\Cumulative_risk.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HSSANCCONF\WCFH-EPI\Restricted\SCANlink\ALCANLink\ALCANLinkCode\Rittman\stressors\stressor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HSSANCCONF\WCFH-EPI\Restricted\SCANlink\ALCANLink\ALCANLinkCode\Rittman\stressors\stresso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2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Substance abuse in home</c:v>
                </c:pt>
                <c:pt idx="1">
                  <c:v>Emotional Abuse</c:v>
                </c:pt>
                <c:pt idx="2">
                  <c:v>Loss of parent</c:v>
                </c:pt>
                <c:pt idx="3">
                  <c:v>Mental illness in home</c:v>
                </c:pt>
                <c:pt idx="4">
                  <c:v>Phsycial Abuse</c:v>
                </c:pt>
                <c:pt idx="5">
                  <c:v>Witnessed DV</c:v>
                </c:pt>
                <c:pt idx="6">
                  <c:v>Sexual Abuse</c:v>
                </c:pt>
                <c:pt idx="7">
                  <c:v>Incarcerated family member</c:v>
                </c:pt>
              </c:strCache>
            </c:strRef>
          </c:cat>
          <c:val>
            <c:numRef>
              <c:f>Sheet1!$B$2:$B$9</c:f>
              <c:numCache>
                <c:formatCode>0.0%</c:formatCode>
                <c:ptCount val="8"/>
                <c:pt idx="0">
                  <c:v>0.33800000000000002</c:v>
                </c:pt>
                <c:pt idx="1">
                  <c:v>0.31</c:v>
                </c:pt>
                <c:pt idx="2">
                  <c:v>0.317</c:v>
                </c:pt>
                <c:pt idx="3">
                  <c:v>0.219</c:v>
                </c:pt>
                <c:pt idx="4">
                  <c:v>0.191</c:v>
                </c:pt>
                <c:pt idx="5">
                  <c:v>0.187</c:v>
                </c:pt>
                <c:pt idx="6">
                  <c:v>0.14799999999999999</c:v>
                </c:pt>
                <c:pt idx="7">
                  <c:v>0.115</c:v>
                </c:pt>
              </c:numCache>
            </c:numRef>
          </c:val>
          <c:extLst>
            <c:ext xmlns:c16="http://schemas.microsoft.com/office/drawing/2014/chart" uri="{C3380CC4-5D6E-409C-BE32-E72D297353CC}">
              <c16:uniqueId val="{00000000-E70C-4E09-B4D7-14C68323F4B9}"/>
            </c:ext>
          </c:extLst>
        </c:ser>
        <c:dLbls>
          <c:showLegendKey val="0"/>
          <c:showVal val="0"/>
          <c:showCatName val="0"/>
          <c:showSerName val="0"/>
          <c:showPercent val="0"/>
          <c:showBubbleSize val="0"/>
        </c:dLbls>
        <c:gapWidth val="34"/>
        <c:axId val="846790912"/>
        <c:axId val="846797184"/>
      </c:barChart>
      <c:catAx>
        <c:axId val="846790912"/>
        <c:scaling>
          <c:orientation val="minMax"/>
        </c:scaling>
        <c:delete val="0"/>
        <c:axPos val="l"/>
        <c:numFmt formatCode="General" sourceLinked="0"/>
        <c:majorTickMark val="out"/>
        <c:minorTickMark val="none"/>
        <c:tickLblPos val="nextTo"/>
        <c:spPr>
          <a:ln>
            <a:noFill/>
          </a:ln>
        </c:spPr>
        <c:txPr>
          <a:bodyPr/>
          <a:lstStyle/>
          <a:p>
            <a:pPr>
              <a:defRPr sz="2000"/>
            </a:pPr>
            <a:endParaRPr lang="en-US"/>
          </a:p>
        </c:txPr>
        <c:crossAx val="846797184"/>
        <c:crosses val="autoZero"/>
        <c:auto val="1"/>
        <c:lblAlgn val="ctr"/>
        <c:lblOffset val="100"/>
        <c:noMultiLvlLbl val="0"/>
      </c:catAx>
      <c:valAx>
        <c:axId val="846797184"/>
        <c:scaling>
          <c:orientation val="minMax"/>
        </c:scaling>
        <c:delete val="1"/>
        <c:axPos val="b"/>
        <c:numFmt formatCode="0.0%" sourceLinked="1"/>
        <c:majorTickMark val="out"/>
        <c:minorTickMark val="none"/>
        <c:tickLblPos val="nextTo"/>
        <c:crossAx val="846790912"/>
        <c:crosses val="autoZero"/>
        <c:crossBetween val="between"/>
      </c:valAx>
      <c:spPr>
        <a:noFill/>
        <a:ln w="25400">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stressors!$B$1</c:f>
              <c:strCache>
                <c:ptCount val="1"/>
                <c:pt idx="0">
                  <c:v>IP</c:v>
                </c:pt>
              </c:strCache>
            </c:strRef>
          </c:tx>
          <c:spPr>
            <a:solidFill>
              <a:schemeClr val="accent1"/>
            </a:solidFill>
          </c:spPr>
          <c:invertIfNegative val="0"/>
          <c:cat>
            <c:numRef>
              <c:f>stressors!$A$2:$A$5</c:f>
              <c:numCache>
                <c:formatCode>General</c:formatCode>
                <c:ptCount val="4"/>
                <c:pt idx="0">
                  <c:v>0</c:v>
                </c:pt>
                <c:pt idx="1">
                  <c:v>1</c:v>
                </c:pt>
                <c:pt idx="2">
                  <c:v>2</c:v>
                </c:pt>
                <c:pt idx="3">
                  <c:v>3</c:v>
                </c:pt>
              </c:numCache>
            </c:numRef>
          </c:cat>
          <c:val>
            <c:numRef>
              <c:f>stressors!$B$2:$B$5</c:f>
              <c:numCache>
                <c:formatCode>General</c:formatCode>
                <c:ptCount val="4"/>
                <c:pt idx="0">
                  <c:v>0.26867000000000002</c:v>
                </c:pt>
                <c:pt idx="1">
                  <c:v>0.39346999999999999</c:v>
                </c:pt>
                <c:pt idx="2">
                  <c:v>0.54269999999999996</c:v>
                </c:pt>
                <c:pt idx="3">
                  <c:v>0.82465999999999995</c:v>
                </c:pt>
              </c:numCache>
            </c:numRef>
          </c:val>
          <c:extLst>
            <c:ext xmlns:c16="http://schemas.microsoft.com/office/drawing/2014/chart" uri="{C3380CC4-5D6E-409C-BE32-E72D297353CC}">
              <c16:uniqueId val="{00000000-906E-4623-A68F-922287B0B392}"/>
            </c:ext>
          </c:extLst>
        </c:ser>
        <c:dLbls>
          <c:showLegendKey val="0"/>
          <c:showVal val="0"/>
          <c:showCatName val="0"/>
          <c:showSerName val="0"/>
          <c:showPercent val="0"/>
          <c:showBubbleSize val="0"/>
        </c:dLbls>
        <c:gapWidth val="49"/>
        <c:axId val="846791304"/>
        <c:axId val="846792872"/>
      </c:barChart>
      <c:catAx>
        <c:axId val="846791304"/>
        <c:scaling>
          <c:orientation val="minMax"/>
        </c:scaling>
        <c:delete val="0"/>
        <c:axPos val="b"/>
        <c:numFmt formatCode="General" sourceLinked="0"/>
        <c:majorTickMark val="out"/>
        <c:minorTickMark val="none"/>
        <c:tickLblPos val="nextTo"/>
        <c:spPr>
          <a:ln>
            <a:noFill/>
          </a:ln>
        </c:spPr>
        <c:txPr>
          <a:bodyPr/>
          <a:lstStyle/>
          <a:p>
            <a:pPr>
              <a:defRPr sz="1800"/>
            </a:pPr>
            <a:endParaRPr lang="en-US"/>
          </a:p>
        </c:txPr>
        <c:crossAx val="846792872"/>
        <c:crosses val="autoZero"/>
        <c:auto val="1"/>
        <c:lblAlgn val="ctr"/>
        <c:lblOffset val="100"/>
        <c:noMultiLvlLbl val="0"/>
      </c:catAx>
      <c:valAx>
        <c:axId val="846792872"/>
        <c:scaling>
          <c:orientation val="minMax"/>
        </c:scaling>
        <c:delete val="0"/>
        <c:axPos val="l"/>
        <c:majorGridlines>
          <c:spPr>
            <a:ln>
              <a:solidFill>
                <a:schemeClr val="tx1">
                  <a:lumMod val="75000"/>
                </a:schemeClr>
              </a:solidFill>
              <a:prstDash val="dash"/>
            </a:ln>
          </c:spPr>
        </c:majorGridlines>
        <c:numFmt formatCode="General" sourceLinked="1"/>
        <c:majorTickMark val="out"/>
        <c:minorTickMark val="none"/>
        <c:tickLblPos val="nextTo"/>
        <c:spPr>
          <a:ln>
            <a:noFill/>
          </a:ln>
        </c:spPr>
        <c:txPr>
          <a:bodyPr/>
          <a:lstStyle/>
          <a:p>
            <a:pPr>
              <a:defRPr sz="1800"/>
            </a:pPr>
            <a:endParaRPr lang="en-US"/>
          </a:p>
        </c:txPr>
        <c:crossAx val="846791304"/>
        <c:crosses val="autoZero"/>
        <c:crossBetween val="between"/>
      </c:valAx>
      <c:spPr>
        <a:ln>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Adobe Garamond Pro" panose="02020502060506020403" pitchFamily="18" charset="0"/>
                <a:ea typeface="+mn-ea"/>
                <a:cs typeface="+mn-cs"/>
              </a:defRPr>
            </a:pPr>
            <a:r>
              <a:rPr lang="en-US"/>
              <a:t>Low-Risk Group (0-1 stressors)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Adobe Garamond Pro" panose="02020502060506020403" pitchFamily="18" charset="0"/>
              <a:ea typeface="+mn-ea"/>
              <a:cs typeface="+mn-cs"/>
            </a:defRPr>
          </a:pPr>
          <a:endParaRPr lang="en-US"/>
        </a:p>
      </c:txPr>
    </c:title>
    <c:autoTitleDeleted val="0"/>
    <c:plotArea>
      <c:layout/>
      <c:areaChart>
        <c:grouping val="standard"/>
        <c:varyColors val="0"/>
        <c:ser>
          <c:idx val="0"/>
          <c:order val="0"/>
          <c:spPr>
            <a:solidFill>
              <a:srgbClr val="92D050"/>
            </a:solidFill>
            <a:ln>
              <a:noFill/>
            </a:ln>
            <a:effectLst/>
          </c:spPr>
          <c:cat>
            <c:strRef>
              <c:f>'low-highPRAMS'!$A$9:$A$19</c:f>
              <c:strCache>
                <c:ptCount val="11"/>
                <c:pt idx="0">
                  <c:v>Moved</c:v>
                </c:pt>
                <c:pt idx="1">
                  <c:v>Death</c:v>
                </c:pt>
                <c:pt idx="2">
                  <c:v>Bills</c:v>
                </c:pt>
                <c:pt idx="3">
                  <c:v>Drugs</c:v>
                </c:pt>
                <c:pt idx="4">
                  <c:v>Depression</c:v>
                </c:pt>
                <c:pt idx="5">
                  <c:v>Job Loss (Dad)</c:v>
                </c:pt>
                <c:pt idx="6">
                  <c:v>Job Loss (Mom)</c:v>
                </c:pt>
                <c:pt idx="7">
                  <c:v>Homeless</c:v>
                </c:pt>
                <c:pt idx="8">
                  <c:v>Jail</c:v>
                </c:pt>
                <c:pt idx="9">
                  <c:v>Divorce</c:v>
                </c:pt>
                <c:pt idx="10">
                  <c:v>IPV</c:v>
                </c:pt>
              </c:strCache>
            </c:strRef>
          </c:cat>
          <c:val>
            <c:numRef>
              <c:f>'low-highPRAMS'!$B$9:$B$19</c:f>
              <c:numCache>
                <c:formatCode>General</c:formatCode>
                <c:ptCount val="11"/>
                <c:pt idx="0">
                  <c:v>224</c:v>
                </c:pt>
                <c:pt idx="1">
                  <c:v>93</c:v>
                </c:pt>
                <c:pt idx="2">
                  <c:v>50</c:v>
                </c:pt>
                <c:pt idx="3">
                  <c:v>55</c:v>
                </c:pt>
                <c:pt idx="4">
                  <c:v>26</c:v>
                </c:pt>
                <c:pt idx="5">
                  <c:v>24</c:v>
                </c:pt>
                <c:pt idx="6">
                  <c:v>18</c:v>
                </c:pt>
                <c:pt idx="7">
                  <c:v>1</c:v>
                </c:pt>
                <c:pt idx="8">
                  <c:v>9</c:v>
                </c:pt>
                <c:pt idx="9">
                  <c:v>7</c:v>
                </c:pt>
                <c:pt idx="10">
                  <c:v>5</c:v>
                </c:pt>
              </c:numCache>
            </c:numRef>
          </c:val>
          <c:extLst>
            <c:ext xmlns:c16="http://schemas.microsoft.com/office/drawing/2014/chart" uri="{C3380CC4-5D6E-409C-BE32-E72D297353CC}">
              <c16:uniqueId val="{00000000-32BA-4B40-8349-9F8413C54B4E}"/>
            </c:ext>
          </c:extLst>
        </c:ser>
        <c:dLbls>
          <c:showLegendKey val="0"/>
          <c:showVal val="0"/>
          <c:showCatName val="0"/>
          <c:showSerName val="0"/>
          <c:showPercent val="0"/>
          <c:showBubbleSize val="0"/>
        </c:dLbls>
        <c:axId val="846788952"/>
        <c:axId val="846802672"/>
      </c:areaChart>
      <c:catAx>
        <c:axId val="846788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dobe Garamond Pro" panose="02020502060506020403" pitchFamily="18" charset="0"/>
                <a:ea typeface="+mn-ea"/>
                <a:cs typeface="+mn-cs"/>
              </a:defRPr>
            </a:pPr>
            <a:endParaRPr lang="en-US"/>
          </a:p>
        </c:txPr>
        <c:crossAx val="846802672"/>
        <c:crosses val="autoZero"/>
        <c:auto val="1"/>
        <c:lblAlgn val="ctr"/>
        <c:lblOffset val="100"/>
        <c:noMultiLvlLbl val="0"/>
      </c:catAx>
      <c:valAx>
        <c:axId val="846802672"/>
        <c:scaling>
          <c:orientation val="minMax"/>
          <c:max val="4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dobe Garamond Pro" panose="02020502060506020403" pitchFamily="18" charset="0"/>
                <a:ea typeface="+mn-ea"/>
                <a:cs typeface="+mn-cs"/>
              </a:defRPr>
            </a:pPr>
            <a:endParaRPr lang="en-US"/>
          </a:p>
        </c:txPr>
        <c:crossAx val="846788952"/>
        <c:crosses val="autoZero"/>
        <c:crossBetween val="midCat"/>
        <c:majorUnit val="100"/>
      </c:valAx>
      <c:spPr>
        <a:noFill/>
        <a:ln>
          <a:noFill/>
        </a:ln>
        <a:effectLst/>
      </c:spPr>
    </c:plotArea>
    <c:plotVisOnly val="1"/>
    <c:dispBlanksAs val="zero"/>
    <c:showDLblsOverMax val="0"/>
  </c:chart>
  <c:spPr>
    <a:noFill/>
    <a:ln>
      <a:noFill/>
    </a:ln>
    <a:effectLst/>
  </c:spPr>
  <c:txPr>
    <a:bodyPr/>
    <a:lstStyle/>
    <a:p>
      <a:pPr>
        <a:defRPr sz="1600">
          <a:latin typeface="Adobe Garamond Pro" panose="02020502060506020403"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Adobe Garamond Pro" panose="02020502060506020403" pitchFamily="18" charset="0"/>
                <a:ea typeface="+mn-ea"/>
                <a:cs typeface="+mn-cs"/>
              </a:defRPr>
            </a:pPr>
            <a:r>
              <a:rPr lang="en-US"/>
              <a:t>High-Risk Group (2+ stressors)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Adobe Garamond Pro" panose="02020502060506020403" pitchFamily="18" charset="0"/>
              <a:ea typeface="+mn-ea"/>
              <a:cs typeface="+mn-cs"/>
            </a:defRPr>
          </a:pPr>
          <a:endParaRPr lang="en-US"/>
        </a:p>
      </c:txPr>
    </c:title>
    <c:autoTitleDeleted val="0"/>
    <c:plotArea>
      <c:layout/>
      <c:areaChart>
        <c:grouping val="standard"/>
        <c:varyColors val="0"/>
        <c:ser>
          <c:idx val="0"/>
          <c:order val="0"/>
          <c:tx>
            <c:strRef>
              <c:f>'low-highPRAMS'!$K$8</c:f>
              <c:strCache>
                <c:ptCount val="1"/>
                <c:pt idx="0">
                  <c:v>N</c:v>
                </c:pt>
              </c:strCache>
            </c:strRef>
          </c:tx>
          <c:spPr>
            <a:solidFill>
              <a:srgbClr val="FF0000"/>
            </a:solidFill>
            <a:ln>
              <a:noFill/>
            </a:ln>
            <a:effectLst/>
          </c:spPr>
          <c:cat>
            <c:strRef>
              <c:f>'low-highPRAMS'!$J$9:$J$19</c:f>
              <c:strCache>
                <c:ptCount val="11"/>
                <c:pt idx="0">
                  <c:v>Moved</c:v>
                </c:pt>
                <c:pt idx="1">
                  <c:v>Death</c:v>
                </c:pt>
                <c:pt idx="2">
                  <c:v>Bills</c:v>
                </c:pt>
                <c:pt idx="3">
                  <c:v>Drugs</c:v>
                </c:pt>
                <c:pt idx="4">
                  <c:v>Depression</c:v>
                </c:pt>
                <c:pt idx="5">
                  <c:v>Job Loss (Dad)</c:v>
                </c:pt>
                <c:pt idx="6">
                  <c:v>Job Loss (Mom)</c:v>
                </c:pt>
                <c:pt idx="7">
                  <c:v>Homeless</c:v>
                </c:pt>
                <c:pt idx="8">
                  <c:v>Jail</c:v>
                </c:pt>
                <c:pt idx="9">
                  <c:v>Divorce</c:v>
                </c:pt>
                <c:pt idx="10">
                  <c:v>IPV</c:v>
                </c:pt>
              </c:strCache>
            </c:strRef>
          </c:cat>
          <c:val>
            <c:numRef>
              <c:f>'low-highPRAMS'!$K$9:$K$19</c:f>
              <c:numCache>
                <c:formatCode>General</c:formatCode>
                <c:ptCount val="11"/>
                <c:pt idx="0">
                  <c:v>340</c:v>
                </c:pt>
                <c:pt idx="1">
                  <c:v>189</c:v>
                </c:pt>
                <c:pt idx="2">
                  <c:v>244</c:v>
                </c:pt>
                <c:pt idx="3">
                  <c:v>262</c:v>
                </c:pt>
                <c:pt idx="4">
                  <c:v>108</c:v>
                </c:pt>
                <c:pt idx="5">
                  <c:v>145</c:v>
                </c:pt>
                <c:pt idx="6">
                  <c:v>107</c:v>
                </c:pt>
                <c:pt idx="7">
                  <c:v>62</c:v>
                </c:pt>
                <c:pt idx="8">
                  <c:v>75</c:v>
                </c:pt>
                <c:pt idx="9">
                  <c:v>100</c:v>
                </c:pt>
                <c:pt idx="10">
                  <c:v>75</c:v>
                </c:pt>
              </c:numCache>
            </c:numRef>
          </c:val>
          <c:extLst>
            <c:ext xmlns:c16="http://schemas.microsoft.com/office/drawing/2014/chart" uri="{C3380CC4-5D6E-409C-BE32-E72D297353CC}">
              <c16:uniqueId val="{00000000-9531-44D3-BB61-F3641795C2BE}"/>
            </c:ext>
          </c:extLst>
        </c:ser>
        <c:dLbls>
          <c:showLegendKey val="0"/>
          <c:showVal val="0"/>
          <c:showCatName val="0"/>
          <c:showSerName val="0"/>
          <c:showPercent val="0"/>
          <c:showBubbleSize val="0"/>
        </c:dLbls>
        <c:axId val="846804240"/>
        <c:axId val="846803064"/>
      </c:areaChart>
      <c:catAx>
        <c:axId val="846804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dobe Garamond Pro" panose="02020502060506020403" pitchFamily="18" charset="0"/>
                <a:ea typeface="+mn-ea"/>
                <a:cs typeface="+mn-cs"/>
              </a:defRPr>
            </a:pPr>
            <a:endParaRPr lang="en-US"/>
          </a:p>
        </c:txPr>
        <c:crossAx val="846803064"/>
        <c:crosses val="autoZero"/>
        <c:auto val="1"/>
        <c:lblAlgn val="ctr"/>
        <c:lblOffset val="100"/>
        <c:noMultiLvlLbl val="0"/>
      </c:catAx>
      <c:valAx>
        <c:axId val="846803064"/>
        <c:scaling>
          <c:orientation val="minMax"/>
          <c:max val="4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dobe Garamond Pro" panose="02020502060506020403" pitchFamily="18" charset="0"/>
                <a:ea typeface="+mn-ea"/>
                <a:cs typeface="+mn-cs"/>
              </a:defRPr>
            </a:pPr>
            <a:endParaRPr lang="en-US"/>
          </a:p>
        </c:txPr>
        <c:crossAx val="846804240"/>
        <c:crosses val="autoZero"/>
        <c:crossBetween val="midCat"/>
        <c:majorUnit val="100"/>
      </c:valAx>
      <c:spPr>
        <a:noFill/>
        <a:ln>
          <a:noFill/>
        </a:ln>
        <a:effectLst/>
      </c:spPr>
    </c:plotArea>
    <c:plotVisOnly val="1"/>
    <c:dispBlanksAs val="zero"/>
    <c:showDLblsOverMax val="0"/>
  </c:chart>
  <c:spPr>
    <a:noFill/>
    <a:ln>
      <a:noFill/>
    </a:ln>
    <a:effectLst/>
  </c:spPr>
  <c:txPr>
    <a:bodyPr/>
    <a:lstStyle/>
    <a:p>
      <a:pPr>
        <a:defRPr sz="1600">
          <a:latin typeface="Adobe Garamond Pro" panose="020205020605060204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61559-54F1-45A5-B1D7-630709ED3201}" type="datetimeFigureOut">
              <a:rPr lang="en-US" smtClean="0"/>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79AAB-9EE3-4D17-830E-A7ED6B3BC1CF}" type="slidenum">
              <a:rPr lang="en-US" smtClean="0"/>
              <a:t>‹#›</a:t>
            </a:fld>
            <a:endParaRPr lang="en-US"/>
          </a:p>
        </p:txBody>
      </p:sp>
    </p:spTree>
    <p:extLst>
      <p:ext uri="{BB962C8B-B14F-4D97-AF65-F5344CB8AC3E}">
        <p14:creationId xmlns:p14="http://schemas.microsoft.com/office/powerpoint/2010/main" val="62383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08EEC5-0480-4098-A5F0-00ADB6ED5E9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95611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14</a:t>
            </a:fld>
            <a:endParaRPr lang="en-US"/>
          </a:p>
        </p:txBody>
      </p:sp>
    </p:spTree>
    <p:extLst>
      <p:ext uri="{BB962C8B-B14F-4D97-AF65-F5344CB8AC3E}">
        <p14:creationId xmlns:p14="http://schemas.microsoft.com/office/powerpoint/2010/main" val="93414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Garamond" panose="02020404030301010803" pitchFamily="18" charset="0"/>
              <a:buChar char="∆"/>
            </a:pPr>
            <a:r>
              <a:rPr lang="en-US" sz="1600" dirty="0">
                <a:solidFill>
                  <a:schemeClr val="bg1"/>
                </a:solidFill>
                <a:latin typeface="Tw Cen MT" panose="020B0602020104020603" pitchFamily="34" charset="0"/>
              </a:rPr>
              <a:t>Representative of live births in Alaska </a:t>
            </a:r>
          </a:p>
          <a:p>
            <a:pPr marL="800100" lvl="1" indent="-342900">
              <a:buFont typeface="Wingdings" panose="05000000000000000000" pitchFamily="2" charset="2"/>
              <a:buChar char="Ø"/>
            </a:pPr>
            <a:r>
              <a:rPr lang="en-US" sz="1600" dirty="0">
                <a:solidFill>
                  <a:schemeClr val="bg1"/>
                </a:solidFill>
                <a:latin typeface="Tw Cen MT" panose="020B0602020104020603" pitchFamily="34" charset="0"/>
              </a:rPr>
              <a:t>Mail with phone follow-up</a:t>
            </a:r>
          </a:p>
          <a:p>
            <a:pPr marL="742950" lvl="1" indent="-285750">
              <a:buFont typeface="Wingdings" panose="05000000000000000000" pitchFamily="2" charset="2"/>
              <a:buChar char="Ø"/>
            </a:pPr>
            <a:r>
              <a:rPr lang="en-US" sz="1600" dirty="0">
                <a:solidFill>
                  <a:schemeClr val="bg1"/>
                </a:solidFill>
                <a:latin typeface="Tw Cen MT" panose="020B0602020104020603" pitchFamily="34" charset="0"/>
              </a:rPr>
              <a:t>Administered 2-6 months after birth</a:t>
            </a:r>
          </a:p>
          <a:p>
            <a:pPr marL="742950" lvl="1" indent="-285750">
              <a:buFont typeface="Wingdings" panose="05000000000000000000" pitchFamily="2" charset="2"/>
              <a:buChar char="Ø"/>
            </a:pPr>
            <a:r>
              <a:rPr lang="en-US" sz="1600" dirty="0">
                <a:solidFill>
                  <a:schemeClr val="bg1"/>
                </a:solidFill>
                <a:latin typeface="Tw Cen MT" panose="020B0602020104020603" pitchFamily="34" charset="0"/>
              </a:rPr>
              <a:t>&gt;60% Response rate</a:t>
            </a:r>
          </a:p>
          <a:p>
            <a:pPr marL="285750" indent="-285750">
              <a:buFont typeface="Tw Cen MT" panose="020B0602020104020603" pitchFamily="34" charset="0"/>
              <a:buChar char="∆"/>
            </a:pPr>
            <a:r>
              <a:rPr lang="en-US" sz="1600" dirty="0">
                <a:solidFill>
                  <a:schemeClr val="bg1"/>
                </a:solidFill>
                <a:latin typeface="Tw Cen MT" panose="020B0602020104020603" pitchFamily="34" charset="0"/>
              </a:rPr>
              <a:t>Pre, during, and post pregnancy questions</a:t>
            </a:r>
          </a:p>
          <a:p>
            <a:endParaRPr lang="en-US" sz="1600" dirty="0">
              <a:solidFill>
                <a:schemeClr val="bg1"/>
              </a:solidFill>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A08EEC5-0480-4098-A5F0-00ADB6ED5E9D}"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684827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7C17A-58FB-448B-B8F5-39059FDB8D2B}"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31636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 stressors </a:t>
            </a:r>
            <a:r>
              <a:rPr lang="en-US" dirty="0">
                <a:sym typeface="Wingdings" panose="05000000000000000000" pitchFamily="2" charset="2"/>
              </a:rPr>
              <a:t> higher relative increase in average ACE</a:t>
            </a:r>
            <a:r>
              <a:rPr lang="en-US" baseline="0" dirty="0">
                <a:sym typeface="Wingdings" panose="05000000000000000000" pitchFamily="2" charset="2"/>
              </a:rPr>
              <a:t> score</a:t>
            </a:r>
          </a:p>
        </p:txBody>
      </p:sp>
      <p:sp>
        <p:nvSpPr>
          <p:cNvPr id="4" name="Slide Number Placeholder 3"/>
          <p:cNvSpPr>
            <a:spLocks noGrp="1"/>
          </p:cNvSpPr>
          <p:nvPr>
            <p:ph type="sldNum" sz="quarter" idx="10"/>
          </p:nvPr>
        </p:nvSpPr>
        <p:spPr/>
        <p:txBody>
          <a:bodyPr/>
          <a:lstStyle/>
          <a:p>
            <a:fld id="{CA5E5302-B4DD-4355-94A0-446D3DB346D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17083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 stressors </a:t>
            </a:r>
            <a:r>
              <a:rPr lang="en-US" dirty="0">
                <a:sym typeface="Wingdings" panose="05000000000000000000" pitchFamily="2" charset="2"/>
              </a:rPr>
              <a:t> higher relative increase in average ACE</a:t>
            </a:r>
            <a:r>
              <a:rPr lang="en-US" baseline="0" dirty="0">
                <a:sym typeface="Wingdings" panose="05000000000000000000" pitchFamily="2" charset="2"/>
              </a:rPr>
              <a:t> score</a:t>
            </a:r>
          </a:p>
        </p:txBody>
      </p:sp>
      <p:sp>
        <p:nvSpPr>
          <p:cNvPr id="4" name="Slide Number Placeholder 3"/>
          <p:cNvSpPr>
            <a:spLocks noGrp="1"/>
          </p:cNvSpPr>
          <p:nvPr>
            <p:ph type="sldNum" sz="quarter" idx="10"/>
          </p:nvPr>
        </p:nvSpPr>
        <p:spPr/>
        <p:txBody>
          <a:bodyPr/>
          <a:lstStyle/>
          <a:p>
            <a:fld id="{CA5E5302-B4DD-4355-94A0-446D3DB346D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23710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Decreasing from 1 to 0 little effect because</a:t>
            </a:r>
            <a:r>
              <a:rPr lang="en-US" baseline="0" dirty="0"/>
              <a:t> 1 stressor doesn’t significantly increase OCS risk from 0 stressors, also stressors with less co-existing have low risk for OCS contact</a:t>
            </a:r>
          </a:p>
          <a:p>
            <a:r>
              <a:rPr lang="en-US" baseline="0" dirty="0"/>
              <a:t>Increasing from low risk is dangerous because you move into 1. more HD stressors and into significantly higher risk for OCS contact (2+ stressors)</a:t>
            </a:r>
          </a:p>
          <a:p>
            <a:endParaRPr lang="en-US" baseline="0" dirty="0"/>
          </a:p>
          <a:p>
            <a:r>
              <a:rPr lang="en-US" baseline="0" dirty="0"/>
              <a:t>Decreasing high risk is protective against OCS contact </a:t>
            </a:r>
          </a:p>
          <a:p>
            <a:r>
              <a:rPr lang="en-US" baseline="0" dirty="0"/>
              <a:t>*lead into next slide* </a:t>
            </a:r>
            <a:r>
              <a:rPr lang="en-US" baseline="0" dirty="0" err="1"/>
              <a:t>kinda</a:t>
            </a:r>
            <a:r>
              <a:rPr lang="en-US" baseline="0" dirty="0"/>
              <a:t> odd but Increasing high risk no effect because acquiring certain co-existing stressors is inevitable if you have high risk stressors</a:t>
            </a:r>
            <a:endParaRPr lang="en-US" dirty="0"/>
          </a:p>
        </p:txBody>
      </p:sp>
      <p:sp>
        <p:nvSpPr>
          <p:cNvPr id="4" name="Slide Number Placeholder 3"/>
          <p:cNvSpPr>
            <a:spLocks noGrp="1"/>
          </p:cNvSpPr>
          <p:nvPr>
            <p:ph type="sldNum" sz="quarter" idx="10"/>
          </p:nvPr>
        </p:nvSpPr>
        <p:spPr/>
        <p:txBody>
          <a:bodyPr/>
          <a:lstStyle/>
          <a:p>
            <a:fld id="{CA5E5302-B4DD-4355-94A0-446D3DB346D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25233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54</a:t>
            </a:fld>
            <a:endParaRPr lang="en-US"/>
          </a:p>
        </p:txBody>
      </p:sp>
    </p:spTree>
    <p:extLst>
      <p:ext uri="{BB962C8B-B14F-4D97-AF65-F5344CB8AC3E}">
        <p14:creationId xmlns:p14="http://schemas.microsoft.com/office/powerpoint/2010/main" val="409505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them they are us</a:t>
            </a:r>
          </a:p>
        </p:txBody>
      </p:sp>
      <p:sp>
        <p:nvSpPr>
          <p:cNvPr id="4" name="Slide Number Placeholder 3"/>
          <p:cNvSpPr>
            <a:spLocks noGrp="1"/>
          </p:cNvSpPr>
          <p:nvPr>
            <p:ph type="sldNum" sz="quarter" idx="10"/>
          </p:nvPr>
        </p:nvSpPr>
        <p:spPr/>
        <p:txBody>
          <a:bodyPr/>
          <a:lstStyle/>
          <a:p>
            <a:fld id="{CFE63B71-7867-43BE-9AEB-FE3C63461E82}" type="slidenum">
              <a:rPr lang="en-US" smtClean="0"/>
              <a:t>55</a:t>
            </a:fld>
            <a:endParaRPr lang="en-US"/>
          </a:p>
        </p:txBody>
      </p:sp>
    </p:spTree>
    <p:extLst>
      <p:ext uri="{BB962C8B-B14F-4D97-AF65-F5344CB8AC3E}">
        <p14:creationId xmlns:p14="http://schemas.microsoft.com/office/powerpoint/2010/main" val="976926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15390AB0-8704-4856-ACD9-67EA06DFB5E5}" type="slidenum">
              <a:rPr lang="en-US" smtClean="0"/>
              <a:pPr>
                <a:defRPr/>
              </a:pPr>
              <a:t>57</a:t>
            </a:fld>
            <a:endParaRPr lang="en-US"/>
          </a:p>
        </p:txBody>
      </p:sp>
    </p:spTree>
    <p:extLst>
      <p:ext uri="{BB962C8B-B14F-4D97-AF65-F5344CB8AC3E}">
        <p14:creationId xmlns:p14="http://schemas.microsoft.com/office/powerpoint/2010/main" val="89540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7C17A-58FB-448B-B8F5-39059FDB8D2B}" type="slidenum">
              <a:rPr lang="en-US" smtClean="0"/>
              <a:pPr>
                <a:defRPr/>
              </a:pPr>
              <a:t>2</a:t>
            </a:fld>
            <a:endParaRPr lang="en-US"/>
          </a:p>
        </p:txBody>
      </p:sp>
    </p:spTree>
    <p:extLst>
      <p:ext uri="{BB962C8B-B14F-4D97-AF65-F5344CB8AC3E}">
        <p14:creationId xmlns:p14="http://schemas.microsoft.com/office/powerpoint/2010/main" val="215337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3</a:t>
            </a:fld>
            <a:endParaRPr lang="en-US"/>
          </a:p>
        </p:txBody>
      </p:sp>
    </p:spTree>
    <p:extLst>
      <p:ext uri="{BB962C8B-B14F-4D97-AF65-F5344CB8AC3E}">
        <p14:creationId xmlns:p14="http://schemas.microsoft.com/office/powerpoint/2010/main" val="264045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7</a:t>
            </a:fld>
            <a:endParaRPr lang="en-US"/>
          </a:p>
        </p:txBody>
      </p:sp>
    </p:spTree>
    <p:extLst>
      <p:ext uri="{BB962C8B-B14F-4D97-AF65-F5344CB8AC3E}">
        <p14:creationId xmlns:p14="http://schemas.microsoft.com/office/powerpoint/2010/main" val="139052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 has 2 components= OCS contact and household dysfunction stressors</a:t>
            </a:r>
          </a:p>
          <a:p>
            <a:r>
              <a:rPr lang="en-US" dirty="0"/>
              <a:t>Homogenous samples: Mostly white and educated</a:t>
            </a:r>
          </a:p>
          <a:p>
            <a:r>
              <a:rPr lang="en-US" dirty="0"/>
              <a:t>Recalling incidents from first</a:t>
            </a:r>
            <a:r>
              <a:rPr lang="en-US" baseline="0" dirty="0"/>
              <a:t> 18 years of life during middle age</a:t>
            </a:r>
          </a:p>
          <a:p>
            <a:endParaRPr lang="en-US" baseline="0" dirty="0"/>
          </a:p>
          <a:p>
            <a:r>
              <a:rPr lang="en-US" baseline="0" dirty="0"/>
              <a:t>Increase font</a:t>
            </a:r>
            <a:endParaRPr lang="en-US" dirty="0"/>
          </a:p>
        </p:txBody>
      </p:sp>
      <p:sp>
        <p:nvSpPr>
          <p:cNvPr id="4" name="Slide Number Placeholder 3"/>
          <p:cNvSpPr>
            <a:spLocks noGrp="1"/>
          </p:cNvSpPr>
          <p:nvPr>
            <p:ph type="sldNum" sz="quarter" idx="10"/>
          </p:nvPr>
        </p:nvSpPr>
        <p:spPr/>
        <p:txBody>
          <a:bodyPr/>
          <a:lstStyle/>
          <a:p>
            <a:fld id="{CFE63B71-7867-43BE-9AEB-FE3C63461E82}" type="slidenum">
              <a:rPr lang="en-US" smtClean="0"/>
              <a:t>8</a:t>
            </a:fld>
            <a:endParaRPr lang="en-US"/>
          </a:p>
        </p:txBody>
      </p:sp>
    </p:spTree>
    <p:extLst>
      <p:ext uri="{BB962C8B-B14F-4D97-AF65-F5344CB8AC3E}">
        <p14:creationId xmlns:p14="http://schemas.microsoft.com/office/powerpoint/2010/main" val="294064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One of the most surprising</a:t>
            </a:r>
            <a:r>
              <a:rPr lang="en-US" baseline="0" dirty="0"/>
              <a:t> things about the study was how common ACEs were, even in this relatively low risk population. They also found that if someone had at least one ACE, they were highly likely to have more.</a:t>
            </a:r>
            <a:endParaRPr lang="en-US" dirty="0"/>
          </a:p>
          <a:p>
            <a:endParaRPr lang="en-US" dirty="0"/>
          </a:p>
        </p:txBody>
      </p:sp>
      <p:sp>
        <p:nvSpPr>
          <p:cNvPr id="4" name="Slide Number Placeholder 3"/>
          <p:cNvSpPr>
            <a:spLocks noGrp="1"/>
          </p:cNvSpPr>
          <p:nvPr>
            <p:ph type="sldNum" sz="quarter" idx="10"/>
          </p:nvPr>
        </p:nvSpPr>
        <p:spPr/>
        <p:txBody>
          <a:bodyPr/>
          <a:lstStyle/>
          <a:p>
            <a:fld id="{2EE52D0F-1D58-4F86-A07C-313DC220A3DE}" type="slidenum">
              <a:rPr lang="en-US" smtClean="0"/>
              <a:pPr/>
              <a:t>9</a:t>
            </a:fld>
            <a:endParaRPr lang="en-US"/>
          </a:p>
        </p:txBody>
      </p:sp>
    </p:spTree>
    <p:extLst>
      <p:ext uri="{BB962C8B-B14F-4D97-AF65-F5344CB8AC3E}">
        <p14:creationId xmlns:p14="http://schemas.microsoft.com/office/powerpoint/2010/main" val="102185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11</a:t>
            </a:fld>
            <a:endParaRPr lang="en-US"/>
          </a:p>
        </p:txBody>
      </p:sp>
    </p:spTree>
    <p:extLst>
      <p:ext uri="{BB962C8B-B14F-4D97-AF65-F5344CB8AC3E}">
        <p14:creationId xmlns:p14="http://schemas.microsoft.com/office/powerpoint/2010/main" val="327165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12</a:t>
            </a:fld>
            <a:endParaRPr lang="en-US"/>
          </a:p>
        </p:txBody>
      </p:sp>
    </p:spTree>
    <p:extLst>
      <p:ext uri="{BB962C8B-B14F-4D97-AF65-F5344CB8AC3E}">
        <p14:creationId xmlns:p14="http://schemas.microsoft.com/office/powerpoint/2010/main" val="83115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Just</a:t>
            </a:r>
            <a:r>
              <a:rPr lang="en-US" baseline="0" dirty="0"/>
              <a:t> as in the original ACE study, co-occurrence of childhood adversity is common – it is not just one bad thing. Fore example, if there was substance abuse in the home during a person’s childhood, there is a nearly 70% likelihood that there was also domestic violence, a 60% chance that person was physically abused, and a 56.5% chance they were sexually abused as a child.</a:t>
            </a:r>
            <a:endParaRPr lang="en-US" dirty="0"/>
          </a:p>
        </p:txBody>
      </p:sp>
      <p:sp>
        <p:nvSpPr>
          <p:cNvPr id="4" name="Slide Number Placeholder 3"/>
          <p:cNvSpPr>
            <a:spLocks noGrp="1"/>
          </p:cNvSpPr>
          <p:nvPr>
            <p:ph type="sldNum" sz="quarter" idx="10"/>
          </p:nvPr>
        </p:nvSpPr>
        <p:spPr/>
        <p:txBody>
          <a:bodyPr/>
          <a:lstStyle/>
          <a:p>
            <a:fld id="{2EE52D0F-1D58-4F86-A07C-313DC220A3DE}" type="slidenum">
              <a:rPr lang="en-US" smtClean="0"/>
              <a:pPr/>
              <a:t>13</a:t>
            </a:fld>
            <a:endParaRPr lang="en-US"/>
          </a:p>
        </p:txBody>
      </p:sp>
    </p:spTree>
    <p:extLst>
      <p:ext uri="{BB962C8B-B14F-4D97-AF65-F5344CB8AC3E}">
        <p14:creationId xmlns:p14="http://schemas.microsoft.com/office/powerpoint/2010/main" val="156854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p:txBody>
          <a:bodyPr/>
          <a:lstStyle/>
          <a:p>
            <a:fld id="{3362A731-CC8F-441B-BF22-19A1FC1C3049}" type="datetime1">
              <a:rPr lang="en-US" smtClean="0">
                <a:solidFill>
                  <a:srgbClr val="FFFFFF">
                    <a:alpha val="80000"/>
                  </a:srgbClr>
                </a:solidFill>
              </a:rPr>
              <a:pPr/>
              <a:t>5/5/2021</a:t>
            </a:fld>
            <a:endParaRPr lang="en-US" dirty="0">
              <a:solidFill>
                <a:srgbClr val="FFFFFF">
                  <a:alpha val="80000"/>
                </a:srgbClr>
              </a:solidFill>
            </a:endParaRPr>
          </a:p>
        </p:txBody>
      </p:sp>
      <p:sp>
        <p:nvSpPr>
          <p:cNvPr id="8" name="Footer Placeholder 7"/>
          <p:cNvSpPr>
            <a:spLocks noGrp="1"/>
          </p:cNvSpPr>
          <p:nvPr>
            <p:ph type="ftr" sz="quarter" idx="11"/>
          </p:nvPr>
        </p:nvSpPr>
        <p:spPr/>
        <p:txBody>
          <a:bodyPr/>
          <a:lstStyle/>
          <a:p>
            <a:endParaRPr lang="en-US" dirty="0">
              <a:solidFill>
                <a:srgbClr val="FFFFFF">
                  <a:alpha val="8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
        <p:nvSpPr>
          <p:cNvPr id="10" name="Rectangle 3"/>
          <p:cNvSpPr/>
          <p:nvPr userDrawn="1"/>
        </p:nvSpPr>
        <p:spPr>
          <a:xfrm>
            <a:off x="0" y="0"/>
            <a:ext cx="12192000" cy="3310359"/>
          </a:xfrm>
          <a:custGeom>
            <a:avLst/>
            <a:gdLst>
              <a:gd name="connsiteX0" fmla="*/ 0 w 12029954"/>
              <a:gd name="connsiteY0" fmla="*/ 0 h 3429000"/>
              <a:gd name="connsiteX1" fmla="*/ 12029954 w 12029954"/>
              <a:gd name="connsiteY1" fmla="*/ 0 h 3429000"/>
              <a:gd name="connsiteX2" fmla="*/ 12029954 w 12029954"/>
              <a:gd name="connsiteY2" fmla="*/ 3429000 h 3429000"/>
              <a:gd name="connsiteX3" fmla="*/ 0 w 12029954"/>
              <a:gd name="connsiteY3" fmla="*/ 3429000 h 3429000"/>
              <a:gd name="connsiteX4" fmla="*/ 0 w 12029954"/>
              <a:gd name="connsiteY4" fmla="*/ 0 h 3429000"/>
              <a:gd name="connsiteX0" fmla="*/ 0 w 12029954"/>
              <a:gd name="connsiteY0" fmla="*/ 0 h 3429000"/>
              <a:gd name="connsiteX1" fmla="*/ 12029954 w 12029954"/>
              <a:gd name="connsiteY1" fmla="*/ 0 h 3429000"/>
              <a:gd name="connsiteX2" fmla="*/ 12029954 w 12029954"/>
              <a:gd name="connsiteY2" fmla="*/ 3429000 h 3429000"/>
              <a:gd name="connsiteX3" fmla="*/ 0 w 12029954"/>
              <a:gd name="connsiteY3" fmla="*/ 3429000 h 3429000"/>
              <a:gd name="connsiteX4" fmla="*/ 0 w 12029954"/>
              <a:gd name="connsiteY4" fmla="*/ 0 h 3429000"/>
              <a:gd name="connsiteX0" fmla="*/ 0 w 12029954"/>
              <a:gd name="connsiteY0" fmla="*/ 0 h 3429000"/>
              <a:gd name="connsiteX1" fmla="*/ 12029954 w 12029954"/>
              <a:gd name="connsiteY1" fmla="*/ 0 h 3429000"/>
              <a:gd name="connsiteX2" fmla="*/ 12029954 w 12029954"/>
              <a:gd name="connsiteY2" fmla="*/ 3429000 h 3429000"/>
              <a:gd name="connsiteX3" fmla="*/ 0 w 12029954"/>
              <a:gd name="connsiteY3" fmla="*/ 3429000 h 3429000"/>
              <a:gd name="connsiteX4" fmla="*/ 0 w 1202995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9954" h="3429000">
                <a:moveTo>
                  <a:pt x="0" y="0"/>
                </a:moveTo>
                <a:cubicBezTo>
                  <a:pt x="4009985" y="0"/>
                  <a:pt x="10138136" y="4583575"/>
                  <a:pt x="12029954" y="0"/>
                </a:cubicBezTo>
                <a:lnTo>
                  <a:pt x="12029954" y="3429000"/>
                </a:lnTo>
                <a:cubicBezTo>
                  <a:pt x="8019969" y="3429000"/>
                  <a:pt x="1255210" y="-1073552"/>
                  <a:pt x="0" y="3429000"/>
                </a:cubicBezTo>
                <a:lnTo>
                  <a:pt x="0" y="0"/>
                </a:lnTo>
                <a:close/>
              </a:path>
            </a:pathLst>
          </a:custGeom>
          <a:solidFill>
            <a:srgbClr val="0039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48344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6E185-327F-4312-97A0-D5CD0888E0E4}" type="datetime1">
              <a:rPr lang="en-US" smtClean="0">
                <a:solidFill>
                  <a:srgbClr val="FFFFFF">
                    <a:alpha val="80000"/>
                  </a:srgbClr>
                </a:solidFill>
              </a:rPr>
              <a:pPr/>
              <a:t>5/5/2021</a:t>
            </a:fld>
            <a:endParaRPr lang="en-US" dirty="0">
              <a:solidFill>
                <a:srgbClr val="FFFFFF">
                  <a:alpha val="8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271703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A05DC-BC02-46B5-B810-8E87D086260E}" type="datetime1">
              <a:rPr lang="en-US" smtClean="0">
                <a:solidFill>
                  <a:srgbClr val="FFFFFF">
                    <a:alpha val="80000"/>
                  </a:srgbClr>
                </a:solidFill>
              </a:rPr>
              <a:pPr/>
              <a:t>5/5/2021</a:t>
            </a:fld>
            <a:endParaRPr lang="en-US" dirty="0">
              <a:solidFill>
                <a:srgbClr val="FFFFFF">
                  <a:alpha val="8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1982730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700463"/>
          </a:xfrm>
        </p:spPr>
        <p:txBody>
          <a:bodyPr/>
          <a:lstStyle/>
          <a:p>
            <a:pPr lvl="0"/>
            <a:endParaRPr lang="en-US" noProof="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FFFF">
                  <a:alpha val="80000"/>
                </a:srgb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FFFFFF">
                    <a:alpha val="80000"/>
                  </a:srgbClr>
                </a:solidFill>
              </a:rPr>
              <a:t>The Children</a:t>
            </a:r>
          </a:p>
        </p:txBody>
      </p:sp>
      <p:sp>
        <p:nvSpPr>
          <p:cNvPr id="7" name="Rectangle 7"/>
          <p:cNvSpPr>
            <a:spLocks noGrp="1" noChangeArrowheads="1"/>
          </p:cNvSpPr>
          <p:nvPr>
            <p:ph type="sldNum" sz="quarter" idx="12"/>
          </p:nvPr>
        </p:nvSpPr>
        <p:spPr>
          <a:ln/>
        </p:spPr>
        <p:txBody>
          <a:bodyPr/>
          <a:lstStyle>
            <a:lvl1pPr>
              <a:defRPr/>
            </a:lvl1pPr>
          </a:lstStyle>
          <a:p>
            <a:pPr>
              <a:defRPr/>
            </a:pPr>
            <a:fld id="{F3E528F3-D00C-4572-BE21-99AC7689A0E0}" type="slidenum">
              <a:rPr lang="en-US">
                <a:solidFill>
                  <a:srgbClr val="FFFFFF">
                    <a:alpha val="20000"/>
                  </a:srgbClr>
                </a:solidFill>
              </a:rPr>
              <a:pPr>
                <a:defRPr/>
              </a:pPr>
              <a:t>‹#›</a:t>
            </a:fld>
            <a:endParaRPr lang="en-US">
              <a:solidFill>
                <a:srgbClr val="FFFFFF">
                  <a:alpha val="20000"/>
                </a:srgbClr>
              </a:solidFill>
            </a:endParaRPr>
          </a:p>
        </p:txBody>
      </p:sp>
    </p:spTree>
    <p:extLst>
      <p:ext uri="{BB962C8B-B14F-4D97-AF65-F5344CB8AC3E}">
        <p14:creationId xmlns:p14="http://schemas.microsoft.com/office/powerpoint/2010/main" val="756896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CB9FDD-70DE-402D-A698-361DE3941A01}"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rot="5400000">
            <a:off x="8368139" y="3034139"/>
            <a:ext cx="6858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5840" y="6146896"/>
            <a:ext cx="662598" cy="632480"/>
          </a:xfrm>
          <a:prstGeom prst="rect">
            <a:avLst/>
          </a:prstGeom>
          <a:noFill/>
          <a:ln w="9525">
            <a:noFill/>
            <a:miter lim="800000"/>
            <a:headEnd/>
            <a:tailEnd/>
          </a:ln>
        </p:spPr>
      </p:pic>
      <p:pic>
        <p:nvPicPr>
          <p:cNvPr id="9" name="Picture 8"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529978" y="5610152"/>
            <a:ext cx="534322" cy="4403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31602" y="5472963"/>
            <a:ext cx="4728796" cy="1182199"/>
          </a:xfrm>
          <a:prstGeom prst="rect">
            <a:avLst/>
          </a:prstGeom>
        </p:spPr>
      </p:pic>
    </p:spTree>
    <p:extLst>
      <p:ext uri="{BB962C8B-B14F-4D97-AF65-F5344CB8AC3E}">
        <p14:creationId xmlns:p14="http://schemas.microsoft.com/office/powerpoint/2010/main" val="3026955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CB9FDD-70DE-402D-A698-361DE3941A0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6068279"/>
            <a:ext cx="12192000" cy="789721"/>
            <a:chOff x="0" y="6068279"/>
            <a:chExt cx="12192000" cy="789721"/>
          </a:xfrm>
        </p:grpSpPr>
        <p:grpSp>
          <p:nvGrpSpPr>
            <p:cNvPr id="8" name="Group 7"/>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0" name="Rectangle 9"/>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2" name="Picture 11"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107571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068279"/>
            <a:ext cx="12192000" cy="789721"/>
            <a:chOff x="0" y="6068279"/>
            <a:chExt cx="12192000" cy="789721"/>
          </a:xfrm>
        </p:grpSpPr>
        <p:grpSp>
          <p:nvGrpSpPr>
            <p:cNvPr id="8" name="Group 7"/>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0" name="Rectangle 9"/>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2" name="Picture 11"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172431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0" y="6068279"/>
            <a:ext cx="12192000" cy="789721"/>
            <a:chOff x="0" y="6068279"/>
            <a:chExt cx="12192000" cy="789721"/>
          </a:xfrm>
        </p:grpSpPr>
        <p:grpSp>
          <p:nvGrpSpPr>
            <p:cNvPr id="9" name="Group 8"/>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1" name="Rectangle 10"/>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3" name="Picture 12"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3945005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10" name="Group 9"/>
          <p:cNvGrpSpPr/>
          <p:nvPr userDrawn="1"/>
        </p:nvGrpSpPr>
        <p:grpSpPr>
          <a:xfrm>
            <a:off x="0" y="6068279"/>
            <a:ext cx="12192000" cy="789721"/>
            <a:chOff x="0" y="6068279"/>
            <a:chExt cx="12192000" cy="789721"/>
          </a:xfrm>
        </p:grpSpPr>
        <p:grpSp>
          <p:nvGrpSpPr>
            <p:cNvPr id="11" name="Group 10"/>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3" name="Rectangle 12"/>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5" name="Picture 14"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675620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0" y="6068279"/>
            <a:ext cx="12192000" cy="789721"/>
            <a:chOff x="0" y="6068279"/>
            <a:chExt cx="12192000" cy="789721"/>
          </a:xfrm>
        </p:grpSpPr>
        <p:grpSp>
          <p:nvGrpSpPr>
            <p:cNvPr id="7" name="Group 6"/>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9" name="Rectangle 8"/>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1" name="Picture 10"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1562190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5" name="Group 4"/>
          <p:cNvGrpSpPr/>
          <p:nvPr userDrawn="1"/>
        </p:nvGrpSpPr>
        <p:grpSpPr>
          <a:xfrm>
            <a:off x="0" y="6068279"/>
            <a:ext cx="12192000" cy="789721"/>
            <a:chOff x="0" y="6068279"/>
            <a:chExt cx="12192000" cy="789721"/>
          </a:xfrm>
        </p:grpSpPr>
        <p:grpSp>
          <p:nvGrpSpPr>
            <p:cNvPr id="6" name="Group 5"/>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8" name="Rectangle 7"/>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0" name="Picture 9"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15562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76656" y="2011680"/>
            <a:ext cx="10753725" cy="37661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466B518-4F6D-499F-AA89-D7BE6AA4235B}" type="datetime1">
              <a:rPr lang="en-US" smtClean="0">
                <a:solidFill>
                  <a:srgbClr val="FFFFFF">
                    <a:alpha val="80000"/>
                  </a:srgbClr>
                </a:solidFill>
              </a:rPr>
              <a:pPr/>
              <a:t>5/5/2021</a:t>
            </a:fld>
            <a:endParaRPr lang="en-US" dirty="0">
              <a:solidFill>
                <a:srgbClr val="FFFFFF">
                  <a:alpha val="8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cxnSp>
        <p:nvCxnSpPr>
          <p:cNvPr id="12" name="Straight Connector 11"/>
          <p:cNvCxnSpPr/>
          <p:nvPr userDrawn="1"/>
        </p:nvCxnSpPr>
        <p:spPr>
          <a:xfrm>
            <a:off x="667820" y="2009120"/>
            <a:ext cx="1076731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5162"/>
            <a:ext cx="12193588" cy="20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ACJATF Logo 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321" y="1092200"/>
            <a:ext cx="2286000" cy="702918"/>
          </a:xfrm>
          <a:prstGeom prst="rect">
            <a:avLst/>
          </a:prstGeom>
        </p:spPr>
      </p:pic>
    </p:spTree>
    <p:extLst>
      <p:ext uri="{BB962C8B-B14F-4D97-AF65-F5344CB8AC3E}">
        <p14:creationId xmlns:p14="http://schemas.microsoft.com/office/powerpoint/2010/main" val="1659553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0" y="6068279"/>
            <a:ext cx="12192000" cy="789721"/>
            <a:chOff x="0" y="6068279"/>
            <a:chExt cx="12192000" cy="789721"/>
          </a:xfrm>
        </p:grpSpPr>
        <p:grpSp>
          <p:nvGrpSpPr>
            <p:cNvPr id="9" name="Group 8"/>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1" name="Rectangle 10"/>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3" name="Picture 12"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331554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0" y="6068279"/>
            <a:ext cx="12192000" cy="789721"/>
            <a:chOff x="0" y="6068279"/>
            <a:chExt cx="12192000" cy="789721"/>
          </a:xfrm>
        </p:grpSpPr>
        <p:grpSp>
          <p:nvGrpSpPr>
            <p:cNvPr id="9" name="Group 8"/>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1" name="Rectangle 10"/>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3" name="Picture 12"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252106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068279"/>
            <a:ext cx="12192000" cy="789721"/>
            <a:chOff x="0" y="6068279"/>
            <a:chExt cx="12192000" cy="789721"/>
          </a:xfrm>
        </p:grpSpPr>
        <p:grpSp>
          <p:nvGrpSpPr>
            <p:cNvPr id="8" name="Group 7"/>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0" name="Rectangle 9"/>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2" name="Picture 11"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354517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068279"/>
            <a:ext cx="12192000" cy="789721"/>
            <a:chOff x="0" y="6068279"/>
            <a:chExt cx="12192000" cy="789721"/>
          </a:xfrm>
        </p:grpSpPr>
        <p:grpSp>
          <p:nvGrpSpPr>
            <p:cNvPr id="8" name="Group 7"/>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0" name="Rectangle 9"/>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2" name="Picture 11"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2911563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CB9FDD-70DE-402D-A698-361DE3941A01}"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rot="5400000">
            <a:off x="8368139" y="3034139"/>
            <a:ext cx="6858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5840" y="6146896"/>
            <a:ext cx="662598" cy="632480"/>
          </a:xfrm>
          <a:prstGeom prst="rect">
            <a:avLst/>
          </a:prstGeom>
          <a:noFill/>
          <a:ln w="9525">
            <a:noFill/>
            <a:miter lim="800000"/>
            <a:headEnd/>
            <a:tailEnd/>
          </a:ln>
        </p:spPr>
      </p:pic>
      <p:pic>
        <p:nvPicPr>
          <p:cNvPr id="9" name="Picture 8"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529978" y="5610152"/>
            <a:ext cx="534322" cy="4403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31602" y="5472963"/>
            <a:ext cx="4728796" cy="1182199"/>
          </a:xfrm>
          <a:prstGeom prst="rect">
            <a:avLst/>
          </a:prstGeom>
        </p:spPr>
      </p:pic>
    </p:spTree>
    <p:extLst>
      <p:ext uri="{BB962C8B-B14F-4D97-AF65-F5344CB8AC3E}">
        <p14:creationId xmlns:p14="http://schemas.microsoft.com/office/powerpoint/2010/main" val="1454441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CB9FDD-70DE-402D-A698-361DE3941A0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6068279"/>
            <a:ext cx="12192000" cy="789721"/>
            <a:chOff x="0" y="6068279"/>
            <a:chExt cx="12192000" cy="789721"/>
          </a:xfrm>
        </p:grpSpPr>
        <p:grpSp>
          <p:nvGrpSpPr>
            <p:cNvPr id="8" name="Group 7"/>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0" name="Rectangle 9"/>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2" name="Picture 11"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3867533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068279"/>
            <a:ext cx="12192000" cy="789721"/>
            <a:chOff x="0" y="6068279"/>
            <a:chExt cx="12192000" cy="789721"/>
          </a:xfrm>
        </p:grpSpPr>
        <p:grpSp>
          <p:nvGrpSpPr>
            <p:cNvPr id="8" name="Group 7"/>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0" name="Rectangle 9"/>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2" name="Picture 11"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3607882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0" y="6068279"/>
            <a:ext cx="12192000" cy="789721"/>
            <a:chOff x="0" y="6068279"/>
            <a:chExt cx="12192000" cy="789721"/>
          </a:xfrm>
        </p:grpSpPr>
        <p:grpSp>
          <p:nvGrpSpPr>
            <p:cNvPr id="9" name="Group 8"/>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1" name="Rectangle 10"/>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3" name="Picture 12"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1819250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10" name="Group 9"/>
          <p:cNvGrpSpPr/>
          <p:nvPr userDrawn="1"/>
        </p:nvGrpSpPr>
        <p:grpSpPr>
          <a:xfrm>
            <a:off x="0" y="6068279"/>
            <a:ext cx="12192000" cy="789721"/>
            <a:chOff x="0" y="6068279"/>
            <a:chExt cx="12192000" cy="789721"/>
          </a:xfrm>
        </p:grpSpPr>
        <p:grpSp>
          <p:nvGrpSpPr>
            <p:cNvPr id="11" name="Group 10"/>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3" name="Rectangle 12"/>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5" name="Picture 14"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1431346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0" y="6068279"/>
            <a:ext cx="12192000" cy="789721"/>
            <a:chOff x="0" y="6068279"/>
            <a:chExt cx="12192000" cy="789721"/>
          </a:xfrm>
        </p:grpSpPr>
        <p:grpSp>
          <p:nvGrpSpPr>
            <p:cNvPr id="7" name="Group 6"/>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9" name="Rectangle 8"/>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1" name="Picture 10"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405209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F7577-6C15-42D9-8919-9789846D0EFC}" type="datetime1">
              <a:rPr lang="en-US" smtClean="0">
                <a:solidFill>
                  <a:srgbClr val="FFFFFF">
                    <a:alpha val="80000"/>
                  </a:srgbClr>
                </a:solidFill>
              </a:rPr>
              <a:pPr/>
              <a:t>5/5/2021</a:t>
            </a:fld>
            <a:endParaRPr lang="en-US" dirty="0">
              <a:solidFill>
                <a:srgbClr val="FFFFFF">
                  <a:alpha val="8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2797503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5" name="Group 4"/>
          <p:cNvGrpSpPr/>
          <p:nvPr userDrawn="1"/>
        </p:nvGrpSpPr>
        <p:grpSpPr>
          <a:xfrm>
            <a:off x="0" y="6068279"/>
            <a:ext cx="12192000" cy="789721"/>
            <a:chOff x="0" y="6068279"/>
            <a:chExt cx="12192000" cy="789721"/>
          </a:xfrm>
        </p:grpSpPr>
        <p:grpSp>
          <p:nvGrpSpPr>
            <p:cNvPr id="6" name="Group 5"/>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8" name="Rectangle 7"/>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0" name="Picture 9"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1868098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0" y="6068279"/>
            <a:ext cx="12192000" cy="789721"/>
            <a:chOff x="0" y="6068279"/>
            <a:chExt cx="12192000" cy="789721"/>
          </a:xfrm>
        </p:grpSpPr>
        <p:grpSp>
          <p:nvGrpSpPr>
            <p:cNvPr id="9" name="Group 8"/>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1" name="Rectangle 10"/>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3" name="Picture 12"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3403394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0" y="6068279"/>
            <a:ext cx="12192000" cy="789721"/>
            <a:chOff x="0" y="6068279"/>
            <a:chExt cx="12192000" cy="789721"/>
          </a:xfrm>
        </p:grpSpPr>
        <p:grpSp>
          <p:nvGrpSpPr>
            <p:cNvPr id="9" name="Group 8"/>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1" name="Rectangle 10"/>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3" name="Picture 12"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851923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068279"/>
            <a:ext cx="12192000" cy="789721"/>
            <a:chOff x="0" y="6068279"/>
            <a:chExt cx="12192000" cy="789721"/>
          </a:xfrm>
        </p:grpSpPr>
        <p:grpSp>
          <p:nvGrpSpPr>
            <p:cNvPr id="8" name="Group 7"/>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0" name="Rectangle 9"/>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2" name="Picture 11"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2822815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068279"/>
            <a:ext cx="12192000" cy="789721"/>
            <a:chOff x="0" y="6068279"/>
            <a:chExt cx="12192000" cy="789721"/>
          </a:xfrm>
        </p:grpSpPr>
        <p:grpSp>
          <p:nvGrpSpPr>
            <p:cNvPr id="8" name="Group 7"/>
            <p:cNvGrpSpPr/>
            <p:nvPr userDrawn="1"/>
          </p:nvGrpSpPr>
          <p:grpSpPr>
            <a:xfrm>
              <a:off x="0" y="6068279"/>
              <a:ext cx="12192000" cy="789721"/>
              <a:chOff x="0" y="6068279"/>
              <a:chExt cx="12192000" cy="789721"/>
            </a:xfrm>
            <a:gradFill flip="none" rotWithShape="1">
              <a:gsLst>
                <a:gs pos="33000">
                  <a:srgbClr val="C6DDEE"/>
                </a:gs>
                <a:gs pos="0">
                  <a:schemeClr val="bg1"/>
                </a:gs>
                <a:gs pos="47000">
                  <a:srgbClr val="86B6DA"/>
                </a:gs>
                <a:gs pos="49000">
                  <a:srgbClr val="10294B"/>
                </a:gs>
              </a:gsLst>
              <a:lin ang="2700000" scaled="1"/>
              <a:tileRect/>
            </a:gradFill>
          </p:grpSpPr>
          <p:sp>
            <p:nvSpPr>
              <p:cNvPr id="10" name="Rectangle 9"/>
              <p:cNvSpPr/>
              <p:nvPr userDrawn="1"/>
            </p:nvSpPr>
            <p:spPr>
              <a:xfrm>
                <a:off x="0" y="6068279"/>
                <a:ext cx="12192000" cy="789721"/>
              </a:xfrm>
              <a:prstGeom prst="rect">
                <a:avLst/>
              </a:prstGeom>
              <a:gradFill flip="none" rotWithShape="1">
                <a:gsLst>
                  <a:gs pos="0">
                    <a:schemeClr val="bg1"/>
                  </a:gs>
                  <a:gs pos="49000">
                    <a:srgbClr val="86B6DA"/>
                  </a:gs>
                  <a:gs pos="88000">
                    <a:srgbClr val="10294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HSS-Logo-BLACK"/>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62117" y="6146896"/>
                <a:ext cx="662598" cy="632480"/>
              </a:xfrm>
              <a:prstGeom prst="rect">
                <a:avLst/>
              </a:prstGeom>
              <a:grpFill/>
              <a:ln w="9525">
                <a:noFill/>
                <a:miter lim="800000"/>
                <a:headEnd/>
                <a:tailEnd/>
              </a:ln>
            </p:spPr>
          </p:pic>
          <p:pic>
            <p:nvPicPr>
              <p:cNvPr id="12" name="Picture 11" descr="C:\Users\jwparrish\AppData\Local\Microsoft\Windows\Temporary Internet Files\Content.Outlook\1AXMCYBU\DPH logo bw.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853121" y="6213499"/>
                <a:ext cx="534322" cy="440321"/>
              </a:xfrm>
              <a:prstGeom prst="rect">
                <a:avLst/>
              </a:prstGeom>
              <a:grpFill/>
            </p:spPr>
          </p:pic>
        </p:gr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292" y="6253600"/>
              <a:ext cx="1440468" cy="360117"/>
            </a:xfrm>
            <a:prstGeom prst="rect">
              <a:avLst/>
            </a:prstGeom>
          </p:spPr>
        </p:pic>
      </p:grpSp>
    </p:spTree>
    <p:extLst>
      <p:ext uri="{BB962C8B-B14F-4D97-AF65-F5344CB8AC3E}">
        <p14:creationId xmlns:p14="http://schemas.microsoft.com/office/powerpoint/2010/main" val="327331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723088-0F17-450E-8028-AC77C9B7F40C}" type="datetime1">
              <a:rPr lang="en-US" smtClean="0">
                <a:solidFill>
                  <a:srgbClr val="FFFFFF">
                    <a:alpha val="80000"/>
                  </a:srgbClr>
                </a:solidFill>
              </a:rPr>
              <a:pPr/>
              <a:t>5/5/2021</a:t>
            </a:fld>
            <a:endParaRPr lang="en-US" dirty="0">
              <a:solidFill>
                <a:srgbClr val="FFFFFF">
                  <a:alpha val="80000"/>
                </a:srgbClr>
              </a:solidFill>
            </a:endParaRPr>
          </a:p>
        </p:txBody>
      </p:sp>
      <p:sp>
        <p:nvSpPr>
          <p:cNvPr id="6" name="Footer Placeholder 5"/>
          <p:cNvSpPr>
            <a:spLocks noGrp="1"/>
          </p:cNvSpPr>
          <p:nvPr>
            <p:ph type="ftr" sz="quarter" idx="11"/>
          </p:nvPr>
        </p:nvSpPr>
        <p:spPr/>
        <p:txBody>
          <a:bodyPr/>
          <a:lstStyle/>
          <a:p>
            <a:endParaRPr lang="en-US" dirty="0">
              <a:solidFill>
                <a:srgbClr val="FFFFFF">
                  <a:alpha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269387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ED91EF-B14E-430B-A6A4-AFFAE26540C5}" type="datetime1">
              <a:rPr lang="en-US" smtClean="0">
                <a:solidFill>
                  <a:srgbClr val="FFFFFF">
                    <a:alpha val="80000"/>
                  </a:srgbClr>
                </a:solidFill>
              </a:rPr>
              <a:pPr/>
              <a:t>5/5/2021</a:t>
            </a:fld>
            <a:endParaRPr lang="en-US" dirty="0">
              <a:solidFill>
                <a:srgbClr val="FFFFFF">
                  <a:alpha val="80000"/>
                </a:srgbClr>
              </a:solidFill>
            </a:endParaRPr>
          </a:p>
        </p:txBody>
      </p:sp>
      <p:sp>
        <p:nvSpPr>
          <p:cNvPr id="8" name="Footer Placeholder 7"/>
          <p:cNvSpPr>
            <a:spLocks noGrp="1"/>
          </p:cNvSpPr>
          <p:nvPr>
            <p:ph type="ftr" sz="quarter" idx="11"/>
          </p:nvPr>
        </p:nvSpPr>
        <p:spPr/>
        <p:txBody>
          <a:bodyPr/>
          <a:lstStyle/>
          <a:p>
            <a:endParaRPr lang="en-US" dirty="0">
              <a:solidFill>
                <a:srgbClr val="FFFFFF">
                  <a:alpha val="8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98234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06B16-22BE-43DD-BEA8-18BE162714F6}" type="datetime1">
              <a:rPr lang="en-US" smtClean="0">
                <a:solidFill>
                  <a:srgbClr val="FFFFFF">
                    <a:alpha val="80000"/>
                  </a:srgbClr>
                </a:solidFill>
              </a:rPr>
              <a:pPr/>
              <a:t>5/5/2021</a:t>
            </a:fld>
            <a:endParaRPr lang="en-US" dirty="0">
              <a:solidFill>
                <a:srgbClr val="FFFFFF">
                  <a:alpha val="80000"/>
                </a:srgbClr>
              </a:solidFill>
            </a:endParaRPr>
          </a:p>
        </p:txBody>
      </p:sp>
      <p:sp>
        <p:nvSpPr>
          <p:cNvPr id="4" name="Footer Placeholder 3"/>
          <p:cNvSpPr>
            <a:spLocks noGrp="1"/>
          </p:cNvSpPr>
          <p:nvPr>
            <p:ph type="ftr" sz="quarter" idx="11"/>
          </p:nvPr>
        </p:nvSpPr>
        <p:spPr/>
        <p:txBody>
          <a:bodyPr/>
          <a:lstStyle/>
          <a:p>
            <a:endParaRPr lang="en-US" dirty="0">
              <a:solidFill>
                <a:srgbClr val="FFFFFF">
                  <a:alpha val="8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269689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AA4E2-EB0C-4492-9206-AF356C324E09}" type="datetime1">
              <a:rPr lang="en-US" smtClean="0">
                <a:solidFill>
                  <a:srgbClr val="FFFFFF">
                    <a:alpha val="80000"/>
                  </a:srgbClr>
                </a:solidFill>
              </a:rPr>
              <a:pPr/>
              <a:t>5/5/2021</a:t>
            </a:fld>
            <a:endParaRPr lang="en-US" dirty="0">
              <a:solidFill>
                <a:srgbClr val="FFFFFF">
                  <a:alpha val="80000"/>
                </a:srgbClr>
              </a:solidFill>
            </a:endParaRPr>
          </a:p>
        </p:txBody>
      </p:sp>
      <p:sp>
        <p:nvSpPr>
          <p:cNvPr id="3" name="Footer Placeholder 2"/>
          <p:cNvSpPr>
            <a:spLocks noGrp="1"/>
          </p:cNvSpPr>
          <p:nvPr>
            <p:ph type="ftr" sz="quarter" idx="11"/>
          </p:nvPr>
        </p:nvSpPr>
        <p:spPr/>
        <p:txBody>
          <a:bodyPr/>
          <a:lstStyle/>
          <a:p>
            <a:endParaRPr lang="en-US" dirty="0">
              <a:solidFill>
                <a:srgbClr val="FFFFFF">
                  <a:alpha val="8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60670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FCCE188-8586-4289-AFD2-54EF3F543F06}" type="datetime1">
              <a:rPr lang="en-US" smtClean="0">
                <a:solidFill>
                  <a:srgbClr val="FFFFFF">
                    <a:alpha val="80000"/>
                  </a:srgbClr>
                </a:solidFill>
              </a:rPr>
              <a:pPr/>
              <a:t>5/5/2021</a:t>
            </a:fld>
            <a:endParaRPr lang="en-US" dirty="0">
              <a:solidFill>
                <a:srgbClr val="FFFFFF">
                  <a:alpha val="80000"/>
                </a:srgbClr>
              </a:solidFill>
            </a:endParaRPr>
          </a:p>
        </p:txBody>
      </p:sp>
      <p:sp>
        <p:nvSpPr>
          <p:cNvPr id="6" name="Footer Placeholder 5"/>
          <p:cNvSpPr>
            <a:spLocks noGrp="1"/>
          </p:cNvSpPr>
          <p:nvPr>
            <p:ph type="ftr" sz="quarter" idx="11"/>
          </p:nvPr>
        </p:nvSpPr>
        <p:spPr/>
        <p:txBody>
          <a:bodyPr/>
          <a:lstStyle/>
          <a:p>
            <a:endParaRPr lang="en-US" dirty="0">
              <a:solidFill>
                <a:srgbClr val="FFFFFF">
                  <a:alpha val="80000"/>
                </a:srgb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423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BC0A00BE-6A43-4862-816C-203DB3F17931}" type="datetime1">
              <a:rPr lang="en-US" smtClean="0">
                <a:solidFill>
                  <a:srgbClr val="FFFFFF">
                    <a:alpha val="80000"/>
                  </a:srgbClr>
                </a:solidFill>
              </a:rPr>
              <a:pPr/>
              <a:t>5/5/2021</a:t>
            </a:fld>
            <a:endParaRPr lang="en-US" dirty="0">
              <a:solidFill>
                <a:srgbClr val="FFFFFF">
                  <a:alpha val="80000"/>
                </a:srgbClr>
              </a:solidFill>
            </a:endParaRPr>
          </a:p>
        </p:txBody>
      </p:sp>
      <p:sp>
        <p:nvSpPr>
          <p:cNvPr id="10" name="Footer Placeholder 9"/>
          <p:cNvSpPr>
            <a:spLocks noGrp="1"/>
          </p:cNvSpPr>
          <p:nvPr>
            <p:ph type="ftr" sz="quarter" idx="11"/>
          </p:nvPr>
        </p:nvSpPr>
        <p:spPr/>
        <p:txBody>
          <a:bodyPr/>
          <a:lstStyle/>
          <a:p>
            <a:endParaRPr lang="en-US" dirty="0">
              <a:solidFill>
                <a:srgbClr val="FFFFFF">
                  <a:alpha val="80000"/>
                </a:srgbClr>
              </a:solidFill>
            </a:endParaRPr>
          </a:p>
        </p:txBody>
      </p:sp>
      <p:sp>
        <p:nvSpPr>
          <p:cNvPr id="11" name="Slide Number Placeholder 10"/>
          <p:cNvSpPr>
            <a:spLocks noGrp="1"/>
          </p:cNvSpPr>
          <p:nvPr>
            <p:ph type="sldNum" sz="quarter" idx="12"/>
          </p:nvPr>
        </p:nvSpPr>
        <p:spPr/>
        <p:txBody>
          <a:bodyPr/>
          <a:lstStyle/>
          <a:p>
            <a:fld id="{4FAB73BC-B049-4115-A692-8D63A059BFB8}" type="slidenum">
              <a:rPr lang="en-US" dirty="0">
                <a:solidFill>
                  <a:srgbClr val="FFFFFF">
                    <a:alpha val="20000"/>
                  </a:srgbClr>
                </a:solidFill>
              </a:rPr>
              <a:pPr/>
              <a:t>‹#›</a:t>
            </a:fld>
            <a:endParaRPr lang="en-US" dirty="0">
              <a:solidFill>
                <a:srgbClr val="FFFFFF">
                  <a:alpha val="20000"/>
                </a:srgbClr>
              </a:solidFill>
            </a:endParaRPr>
          </a:p>
        </p:txBody>
      </p:sp>
    </p:spTree>
    <p:extLst>
      <p:ext uri="{BB962C8B-B14F-4D97-AF65-F5344CB8AC3E}">
        <p14:creationId xmlns:p14="http://schemas.microsoft.com/office/powerpoint/2010/main" val="301474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457200"/>
            <a:fld id="{632AF375-A817-4D48-865B-06D886068A5C}" type="datetime1">
              <a:rPr lang="en-US" smtClean="0">
                <a:solidFill>
                  <a:srgbClr val="FFFFFF">
                    <a:alpha val="80000"/>
                  </a:srgbClr>
                </a:solidFill>
              </a:rPr>
              <a:pPr defTabSz="457200"/>
              <a:t>5/5/2021</a:t>
            </a:fld>
            <a:endParaRPr lang="en-US" dirty="0">
              <a:solidFill>
                <a:srgbClr val="FFFFFF">
                  <a:alpha val="80000"/>
                </a:srgb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457200"/>
            <a:endParaRPr lang="en-US" dirty="0">
              <a:solidFill>
                <a:srgbClr val="FFFFFF">
                  <a:alpha val="80000"/>
                </a:srgbClr>
              </a:solidFill>
            </a:endParaRPr>
          </a:p>
        </p:txBody>
      </p:sp>
      <p:sp>
        <p:nvSpPr>
          <p:cNvPr id="6" name="Slide Number Placeholder 5"/>
          <p:cNvSpPr>
            <a:spLocks noGrp="1"/>
          </p:cNvSpPr>
          <p:nvPr>
            <p:ph type="sldNum" sz="quarter" idx="4"/>
          </p:nvPr>
        </p:nvSpPr>
        <p:spPr>
          <a:xfrm>
            <a:off x="8763926" y="5876413"/>
            <a:ext cx="2926080" cy="894258"/>
          </a:xfrm>
          <a:prstGeom prst="rect">
            <a:avLst/>
          </a:prstGeom>
        </p:spPr>
        <p:txBody>
          <a:bodyPr vert="horz" lIns="91440" tIns="45720" rIns="91440" bIns="45720" rtlCol="0" anchor="b"/>
          <a:lstStyle>
            <a:lvl1pPr algn="r">
              <a:defRPr sz="4400" b="0">
                <a:ln>
                  <a:noFill/>
                </a:ln>
                <a:solidFill>
                  <a:schemeClr val="tx1">
                    <a:alpha val="20000"/>
                  </a:schemeClr>
                </a:solidFill>
                <a:latin typeface="+mj-lt"/>
              </a:defRPr>
            </a:lvl1pPr>
          </a:lstStyle>
          <a:p>
            <a:pPr defTabSz="457200"/>
            <a:fld id="{4FAB73BC-B049-4115-A692-8D63A059BFB8}" type="slidenum">
              <a:rPr lang="en-US" smtClean="0">
                <a:solidFill>
                  <a:srgbClr val="FFFFFF">
                    <a:alpha val="20000"/>
                  </a:srgbClr>
                </a:solidFill>
              </a:rPr>
              <a:pPr defTabSz="457200"/>
              <a:t>‹#›</a:t>
            </a:fld>
            <a:endParaRPr lang="en-US" dirty="0">
              <a:solidFill>
                <a:srgbClr val="FFFFFF">
                  <a:alpha val="20000"/>
                </a:srgbClr>
              </a:solidFill>
            </a:endParaRPr>
          </a:p>
        </p:txBody>
      </p:sp>
    </p:spTree>
    <p:extLst>
      <p:ext uri="{BB962C8B-B14F-4D97-AF65-F5344CB8AC3E}">
        <p14:creationId xmlns:p14="http://schemas.microsoft.com/office/powerpoint/2010/main" val="16953714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B9FDD-70DE-402D-A698-361DE394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6664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B9FDD-70DE-402D-A698-361DE394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27576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 y="546101"/>
            <a:ext cx="11379200" cy="1470025"/>
          </a:xfrm>
        </p:spPr>
        <p:txBody>
          <a:bodyPr>
            <a:normAutofit/>
          </a:bodyPr>
          <a:lstStyle/>
          <a:p>
            <a:pPr algn="l"/>
            <a:r>
              <a:rPr lang="en-US" sz="5400" dirty="0">
                <a:latin typeface="+mn-lt"/>
              </a:rPr>
              <a:t>Alaska Children’s Justice Act Task Force</a:t>
            </a:r>
          </a:p>
        </p:txBody>
      </p:sp>
      <p:sp>
        <p:nvSpPr>
          <p:cNvPr id="3" name="Subtitle 2"/>
          <p:cNvSpPr>
            <a:spLocks noGrp="1"/>
          </p:cNvSpPr>
          <p:nvPr>
            <p:ph type="subTitle" idx="1"/>
          </p:nvPr>
        </p:nvSpPr>
        <p:spPr>
          <a:xfrm>
            <a:off x="1711650" y="2114660"/>
            <a:ext cx="8534400" cy="549798"/>
          </a:xfrm>
        </p:spPr>
        <p:txBody>
          <a:bodyPr>
            <a:normAutofit/>
          </a:bodyPr>
          <a:lstStyle/>
          <a:p>
            <a:pPr algn="ctr"/>
            <a:r>
              <a:rPr lang="en-US" dirty="0">
                <a:latin typeface="+mn-lt"/>
              </a:rPr>
              <a:t>State of Alaska’s Children: 2021 Update</a:t>
            </a:r>
          </a:p>
        </p:txBody>
      </p:sp>
      <p:cxnSp>
        <p:nvCxnSpPr>
          <p:cNvPr id="5" name="Straight Connector 4"/>
          <p:cNvCxnSpPr/>
          <p:nvPr/>
        </p:nvCxnSpPr>
        <p:spPr>
          <a:xfrm>
            <a:off x="508000" y="3429000"/>
            <a:ext cx="1117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p:nvSpPr>
        <p:spPr>
          <a:xfrm>
            <a:off x="3901163" y="5031889"/>
            <a:ext cx="4389674" cy="16301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000" b="1" dirty="0">
                <a:solidFill>
                  <a:srgbClr val="FFFFFF"/>
                </a:solidFill>
              </a:rPr>
              <a:t>Cathy Baldwin-Johnson MD</a:t>
            </a:r>
          </a:p>
          <a:p>
            <a:pPr algn="l">
              <a:spcBef>
                <a:spcPts val="0"/>
              </a:spcBef>
            </a:pPr>
            <a:r>
              <a:rPr lang="en-US" sz="2000" b="1" dirty="0">
                <a:solidFill>
                  <a:srgbClr val="FFFFFF"/>
                </a:solidFill>
              </a:rPr>
              <a:t>Jared Parrish PhD</a:t>
            </a:r>
          </a:p>
          <a:p>
            <a:pPr algn="l">
              <a:spcBef>
                <a:spcPts val="0"/>
              </a:spcBef>
            </a:pPr>
            <a:r>
              <a:rPr lang="en-US" sz="2000" b="1" dirty="0">
                <a:solidFill>
                  <a:srgbClr val="FFFFFF"/>
                </a:solidFill>
              </a:rPr>
              <a:t>Heidi Redick </a:t>
            </a:r>
            <a:endParaRPr lang="en-US" sz="2000" dirty="0">
              <a:solidFill>
                <a:srgbClr val="FFFFFF"/>
              </a:solidFill>
            </a:endParaRPr>
          </a:p>
          <a:p>
            <a:pPr algn="l">
              <a:spcBef>
                <a:spcPts val="0"/>
              </a:spcBef>
            </a:pPr>
            <a:endParaRPr lang="en-US" sz="2000" dirty="0">
              <a:solidFill>
                <a:srgbClr val="FFFFFF"/>
              </a:solidFill>
            </a:endParaRPr>
          </a:p>
          <a:p>
            <a:pPr algn="l">
              <a:spcBef>
                <a:spcPts val="0"/>
              </a:spcBef>
            </a:pPr>
            <a:endParaRPr lang="en-US" sz="2000" dirty="0">
              <a:solidFill>
                <a:srgbClr val="000000"/>
              </a:solidFill>
            </a:endParaRPr>
          </a:p>
        </p:txBody>
      </p:sp>
      <p:sp>
        <p:nvSpPr>
          <p:cNvPr id="13" name="Subtitle 2"/>
          <p:cNvSpPr txBox="1">
            <a:spLocks/>
          </p:cNvSpPr>
          <p:nvPr/>
        </p:nvSpPr>
        <p:spPr>
          <a:xfrm>
            <a:off x="4389674" y="5012960"/>
            <a:ext cx="426242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endParaRPr lang="en-US" sz="2000" dirty="0">
              <a:solidFill>
                <a:srgbClr val="FFFFFF"/>
              </a:solidFill>
            </a:endParaRPr>
          </a:p>
        </p:txBody>
      </p:sp>
      <p:pic>
        <p:nvPicPr>
          <p:cNvPr id="17" name="Picture 16" descr="ACJATF Logo colo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385" y="3494863"/>
            <a:ext cx="3832651" cy="1178495"/>
          </a:xfrm>
          <a:prstGeom prst="rect">
            <a:avLst/>
          </a:prstGeom>
        </p:spPr>
      </p:pic>
    </p:spTree>
    <p:extLst>
      <p:ext uri="{BB962C8B-B14F-4D97-AF65-F5344CB8AC3E}">
        <p14:creationId xmlns:p14="http://schemas.microsoft.com/office/powerpoint/2010/main" val="178963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latin typeface="Calibri" panose="020F0502020204030204" pitchFamily="34" charset="0"/>
              </a:rPr>
              <a:t>ACES: It’s Not Just One Bad Thing</a:t>
            </a:r>
            <a:r>
              <a:rPr lang="en-US" dirty="0">
                <a:solidFill>
                  <a:schemeClr val="tx1"/>
                </a:solidFill>
              </a:rPr>
              <a:t>…</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800" dirty="0">
                <a:solidFill>
                  <a:schemeClr val="tx1"/>
                </a:solidFill>
                <a:latin typeface="Calibri" panose="020F0502020204030204" pitchFamily="34" charset="0"/>
              </a:rPr>
              <a:t>If any one ACE is present:</a:t>
            </a:r>
          </a:p>
          <a:p>
            <a:pPr lvl="2">
              <a:buFont typeface="Arial" panose="020B0604020202020204" pitchFamily="34" charset="0"/>
              <a:buChar char="•"/>
            </a:pPr>
            <a:r>
              <a:rPr lang="en-US" sz="2800" dirty="0">
                <a:solidFill>
                  <a:schemeClr val="tx1"/>
                </a:solidFill>
                <a:latin typeface="Calibri" panose="020F0502020204030204" pitchFamily="34" charset="0"/>
              </a:rPr>
              <a:t>There is an 87% chance at least one other category of ACE is present</a:t>
            </a:r>
          </a:p>
          <a:p>
            <a:pPr lvl="2">
              <a:buFont typeface="Arial" panose="020B0604020202020204" pitchFamily="34" charset="0"/>
              <a:buChar char="•"/>
            </a:pPr>
            <a:r>
              <a:rPr lang="en-US" sz="2800" dirty="0">
                <a:solidFill>
                  <a:schemeClr val="tx1"/>
                </a:solidFill>
                <a:latin typeface="Calibri" panose="020F0502020204030204" pitchFamily="34" charset="0"/>
              </a:rPr>
              <a:t>50% chance of 3 or more</a:t>
            </a:r>
          </a:p>
        </p:txBody>
      </p:sp>
    </p:spTree>
    <p:extLst>
      <p:ext uri="{BB962C8B-B14F-4D97-AF65-F5344CB8AC3E}">
        <p14:creationId xmlns:p14="http://schemas.microsoft.com/office/powerpoint/2010/main" val="292964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9422" y="2105700"/>
            <a:ext cx="11007969" cy="830997"/>
          </a:xfrm>
          <a:prstGeom prst="rect">
            <a:avLst/>
          </a:prstGeom>
          <a:noFill/>
        </p:spPr>
        <p:txBody>
          <a:bodyPr wrap="square" rtlCol="0">
            <a:spAutoFit/>
          </a:bodyPr>
          <a:lstStyle/>
          <a:p>
            <a:r>
              <a:rPr lang="en-US" sz="2400" dirty="0"/>
              <a:t>The more ACEs documented, the higher the risk for developing later health and social problems</a:t>
            </a:r>
            <a:endParaRPr lang="en-US" sz="2400" baseline="30000" dirty="0"/>
          </a:p>
        </p:txBody>
      </p:sp>
      <p:sp>
        <p:nvSpPr>
          <p:cNvPr id="2" name="Title 1"/>
          <p:cNvSpPr>
            <a:spLocks noGrp="1"/>
          </p:cNvSpPr>
          <p:nvPr>
            <p:ph type="title"/>
          </p:nvPr>
        </p:nvSpPr>
        <p:spPr>
          <a:xfrm>
            <a:off x="657225" y="499533"/>
            <a:ext cx="9116696" cy="1658198"/>
          </a:xfrm>
        </p:spPr>
        <p:txBody>
          <a:bodyPr>
            <a:normAutofit/>
          </a:bodyPr>
          <a:lstStyle/>
          <a:p>
            <a:r>
              <a:rPr lang="en-US" sz="4800" dirty="0"/>
              <a:t>ACEs have consequences:</a:t>
            </a:r>
          </a:p>
        </p:txBody>
      </p:sp>
      <p:sp>
        <p:nvSpPr>
          <p:cNvPr id="20" name="TextBox 19"/>
          <p:cNvSpPr txBox="1"/>
          <p:nvPr/>
        </p:nvSpPr>
        <p:spPr>
          <a:xfrm>
            <a:off x="966540" y="3566546"/>
            <a:ext cx="1696762" cy="707886"/>
          </a:xfrm>
          <a:prstGeom prst="rect">
            <a:avLst/>
          </a:prstGeom>
          <a:noFill/>
        </p:spPr>
        <p:txBody>
          <a:bodyPr wrap="square" rtlCol="0">
            <a:spAutoFit/>
          </a:bodyPr>
          <a:lstStyle/>
          <a:p>
            <a:pPr algn="ctr"/>
            <a:r>
              <a:rPr lang="en-US" sz="2000" dirty="0"/>
              <a:t>Accumulation of ACEs</a:t>
            </a:r>
            <a:endParaRPr lang="en-US" sz="2000" baseline="30000" dirty="0"/>
          </a:p>
        </p:txBody>
      </p:sp>
      <p:sp>
        <p:nvSpPr>
          <p:cNvPr id="21" name="TextBox 20"/>
          <p:cNvSpPr txBox="1"/>
          <p:nvPr/>
        </p:nvSpPr>
        <p:spPr>
          <a:xfrm>
            <a:off x="3266125" y="3168787"/>
            <a:ext cx="2574366" cy="1015663"/>
          </a:xfrm>
          <a:prstGeom prst="rect">
            <a:avLst/>
          </a:prstGeom>
          <a:noFill/>
        </p:spPr>
        <p:txBody>
          <a:bodyPr wrap="square" rtlCol="0">
            <a:spAutoFit/>
          </a:bodyPr>
          <a:lstStyle/>
          <a:p>
            <a:pPr algn="ctr"/>
            <a:r>
              <a:rPr lang="en-US" sz="2000" dirty="0"/>
              <a:t>Trauma modifies development &amp; genetics</a:t>
            </a:r>
            <a:endParaRPr lang="en-US" sz="2000" baseline="30000" dirty="0"/>
          </a:p>
        </p:txBody>
      </p:sp>
      <p:cxnSp>
        <p:nvCxnSpPr>
          <p:cNvPr id="23" name="Straight Connector 22"/>
          <p:cNvCxnSpPr/>
          <p:nvPr/>
        </p:nvCxnSpPr>
        <p:spPr>
          <a:xfrm>
            <a:off x="659422" y="2936697"/>
            <a:ext cx="10819524" cy="0"/>
          </a:xfrm>
          <a:prstGeom prst="line">
            <a:avLst/>
          </a:prstGeom>
          <a:ln w="28575">
            <a:solidFill>
              <a:schemeClr val="accent5">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Picture 10" descr="C:\Users\jwparrish\AppData\Local\Microsoft\Windows\Temporary Internet Files\Content.IE5\NTJJJ4LO\860px-Noun_project_566.svg[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984984" y="4184450"/>
            <a:ext cx="949992" cy="120476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1413398" y="4308094"/>
            <a:ext cx="848293" cy="957471"/>
            <a:chOff x="1422534" y="2355615"/>
            <a:chExt cx="1696586" cy="1767349"/>
          </a:xfrm>
        </p:grpSpPr>
        <p:pic>
          <p:nvPicPr>
            <p:cNvPr id="25" name="Picture 24" descr="C:\Users\jwparrish\AppData\Local\Microsoft\Windows\Temporary Internet Files\Content.IE5\R0U94OXX\983px-Checklist_Noun_project_5166.svg[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2534" y="2355615"/>
              <a:ext cx="1696586" cy="17673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jwparrish\AppData\Local\Microsoft\Windows\Temporary Internet Files\Content.IE5\R0U94OXX\120px-Check_mark_23x20_02.svg[1].png"/>
            <p:cNvPicPr>
              <a:picLocks noChangeAspect="1" noChangeArrowheads="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137" y="2699533"/>
              <a:ext cx="264695" cy="2514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jwparrish\AppData\Local\Microsoft\Windows\Temporary Internet Files\Content.IE5\R0U94OXX\120px-Check_mark_23x20_02.svg[1].png"/>
            <p:cNvPicPr>
              <a:picLocks noChangeAspect="1" noChangeArrowheads="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136" y="2977663"/>
              <a:ext cx="264695" cy="25146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2685925" y="4520789"/>
            <a:ext cx="808893" cy="646331"/>
          </a:xfrm>
          <a:prstGeom prst="rect">
            <a:avLst/>
          </a:prstGeom>
          <a:noFill/>
        </p:spPr>
        <p:txBody>
          <a:bodyPr wrap="square" rtlCol="0">
            <a:spAutoFit/>
          </a:bodyPr>
          <a:lstStyle/>
          <a:p>
            <a:pPr algn="ctr"/>
            <a:r>
              <a:rPr lang="en-US" sz="3600" dirty="0">
                <a:solidFill>
                  <a:schemeClr val="bg1"/>
                </a:solidFill>
                <a:sym typeface="Wingdings" panose="05000000000000000000" pitchFamily="2" charset="2"/>
              </a:rPr>
              <a:t></a:t>
            </a:r>
            <a:endParaRPr lang="en-US" sz="3600" dirty="0">
              <a:solidFill>
                <a:schemeClr val="bg1"/>
              </a:solidFill>
            </a:endParaRPr>
          </a:p>
        </p:txBody>
      </p:sp>
      <p:sp>
        <p:nvSpPr>
          <p:cNvPr id="29" name="TextBox 28"/>
          <p:cNvSpPr txBox="1"/>
          <p:nvPr/>
        </p:nvSpPr>
        <p:spPr>
          <a:xfrm>
            <a:off x="5174876" y="4520789"/>
            <a:ext cx="1331230" cy="646331"/>
          </a:xfrm>
          <a:prstGeom prst="rect">
            <a:avLst/>
          </a:prstGeom>
          <a:noFill/>
        </p:spPr>
        <p:txBody>
          <a:bodyPr wrap="square" rtlCol="0">
            <a:spAutoFit/>
          </a:bodyPr>
          <a:lstStyle/>
          <a:p>
            <a:pPr algn="ctr"/>
            <a:r>
              <a:rPr lang="en-US" sz="3600" dirty="0">
                <a:solidFill>
                  <a:schemeClr val="bg1"/>
                </a:solidFill>
                <a:sym typeface="Wingdings" panose="05000000000000000000" pitchFamily="2" charset="2"/>
              </a:rPr>
              <a:t></a:t>
            </a:r>
            <a:endParaRPr lang="en-US" sz="3600" dirty="0">
              <a:solidFill>
                <a:schemeClr val="bg1"/>
              </a:solidFill>
            </a:endParaRPr>
          </a:p>
        </p:txBody>
      </p:sp>
      <p:pic>
        <p:nvPicPr>
          <p:cNvPr id="3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91805" y="2646948"/>
            <a:ext cx="5275586" cy="389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19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74882" y="1564634"/>
            <a:ext cx="6858001" cy="400110"/>
          </a:xfrm>
          <a:prstGeom prst="rect">
            <a:avLst/>
          </a:prstGeom>
          <a:noFill/>
        </p:spPr>
        <p:txBody>
          <a:bodyPr wrap="square" rtlCol="0">
            <a:spAutoFit/>
          </a:bodyPr>
          <a:lstStyle/>
          <a:p>
            <a:r>
              <a:rPr lang="en-US" sz="2000" dirty="0"/>
              <a:t>http://dhss.alaska.gov/abada/ace-ak/Pages/default.aspx </a:t>
            </a:r>
            <a:endParaRPr lang="en-US" sz="2800" baseline="30000" dirty="0"/>
          </a:p>
        </p:txBody>
      </p:sp>
      <p:sp>
        <p:nvSpPr>
          <p:cNvPr id="2" name="Title 1"/>
          <p:cNvSpPr>
            <a:spLocks noGrp="1"/>
          </p:cNvSpPr>
          <p:nvPr>
            <p:ph type="title"/>
          </p:nvPr>
        </p:nvSpPr>
        <p:spPr/>
        <p:txBody>
          <a:bodyPr/>
          <a:lstStyle/>
          <a:p>
            <a:r>
              <a:rPr lang="en-US" dirty="0"/>
              <a:t>ACEs in Alaska: Snapshot</a:t>
            </a:r>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32883" y="196035"/>
            <a:ext cx="4009291" cy="169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hart 4"/>
          <p:cNvGraphicFramePr/>
          <p:nvPr/>
        </p:nvGraphicFramePr>
        <p:xfrm>
          <a:off x="264745" y="2404819"/>
          <a:ext cx="5863493" cy="3305101"/>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Elbow Connector 22"/>
          <p:cNvCxnSpPr/>
          <p:nvPr/>
        </p:nvCxnSpPr>
        <p:spPr>
          <a:xfrm flipV="1">
            <a:off x="6726741" y="2938513"/>
            <a:ext cx="1481060" cy="1458528"/>
          </a:xfrm>
          <a:prstGeom prst="bentConnector3">
            <a:avLst>
              <a:gd name="adj1" fmla="val 50000"/>
            </a:avLst>
          </a:prstGeom>
          <a:ln>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5878448" y="3918306"/>
            <a:ext cx="848293" cy="957471"/>
            <a:chOff x="1422534" y="2355615"/>
            <a:chExt cx="1696586" cy="1767349"/>
          </a:xfrm>
        </p:grpSpPr>
        <p:pic>
          <p:nvPicPr>
            <p:cNvPr id="25" name="Picture 24" descr="C:\Users\jwparrish\AppData\Local\Microsoft\Windows\Temporary Internet Files\Content.IE5\R0U94OXX\983px-Checklist_Noun_project_5166.svg[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2534" y="2355615"/>
              <a:ext cx="1696586" cy="17673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jwparrish\AppData\Local\Microsoft\Windows\Temporary Internet Files\Content.IE5\R0U94OXX\120px-Check_mark_23x20_02.svg[1].png"/>
            <p:cNvPicPr>
              <a:picLocks noChangeAspect="1" noChangeArrowheads="1"/>
            </p:cNvPicPr>
            <p:nvPr/>
          </p:nvPicPr>
          <p:blipFill>
            <a:blip r:embed="rId6"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137" y="2699533"/>
              <a:ext cx="264695" cy="2514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jwparrish\AppData\Local\Microsoft\Windows\Temporary Internet Files\Content.IE5\R0U94OXX\120px-Check_mark_23x20_02.svg[1].png"/>
            <p:cNvPicPr>
              <a:picLocks noChangeAspect="1" noChangeArrowheads="1"/>
            </p:cNvPicPr>
            <p:nvPr/>
          </p:nvPicPr>
          <p:blipFill>
            <a:blip r:embed="rId6"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136" y="2977663"/>
              <a:ext cx="264695" cy="25146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5454213" y="3343108"/>
            <a:ext cx="1696762" cy="400110"/>
          </a:xfrm>
          <a:prstGeom prst="rect">
            <a:avLst/>
          </a:prstGeom>
          <a:noFill/>
        </p:spPr>
        <p:txBody>
          <a:bodyPr wrap="square" rtlCol="0">
            <a:spAutoFit/>
          </a:bodyPr>
          <a:lstStyle/>
          <a:p>
            <a:pPr algn="ctr"/>
            <a:r>
              <a:rPr lang="en-US" sz="2000" dirty="0"/>
              <a:t>Reporting 4+</a:t>
            </a:r>
            <a:endParaRPr lang="en-US" sz="2000" baseline="30000" dirty="0"/>
          </a:p>
        </p:txBody>
      </p:sp>
      <p:sp>
        <p:nvSpPr>
          <p:cNvPr id="30" name="TextBox 29"/>
          <p:cNvSpPr txBox="1"/>
          <p:nvPr/>
        </p:nvSpPr>
        <p:spPr>
          <a:xfrm>
            <a:off x="8132883" y="2764190"/>
            <a:ext cx="3719148"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49% more likely to be unemployed</a:t>
            </a:r>
            <a:endParaRPr lang="en-US" sz="2000" baseline="30000" dirty="0"/>
          </a:p>
          <a:p>
            <a:pPr marL="285750" indent="-285750">
              <a:buFont typeface="Arial" panose="020B0604020202020204" pitchFamily="34" charset="0"/>
              <a:buChar char="•"/>
            </a:pPr>
            <a:r>
              <a:rPr lang="en-US" sz="2000" dirty="0"/>
              <a:t>274% more likely to be unable to work</a:t>
            </a:r>
          </a:p>
          <a:p>
            <a:pPr marL="285750" indent="-285750">
              <a:buFont typeface="Arial" panose="020B0604020202020204" pitchFamily="34" charset="0"/>
              <a:buChar char="•"/>
            </a:pPr>
            <a:r>
              <a:rPr lang="en-US" sz="2000" dirty="0"/>
              <a:t>92% more likely to earn &lt; $20k annually</a:t>
            </a:r>
          </a:p>
          <a:p>
            <a:pPr marL="285750" indent="-285750">
              <a:buFont typeface="Arial" panose="020B0604020202020204" pitchFamily="34" charset="0"/>
              <a:buChar char="•"/>
            </a:pPr>
            <a:r>
              <a:rPr lang="en-US" sz="2000" dirty="0"/>
              <a:t>Significantly more likely to report poor physical &amp; mental health</a:t>
            </a:r>
          </a:p>
        </p:txBody>
      </p:sp>
      <p:sp>
        <p:nvSpPr>
          <p:cNvPr id="10" name="Rectangle 9"/>
          <p:cNvSpPr/>
          <p:nvPr/>
        </p:nvSpPr>
        <p:spPr>
          <a:xfrm>
            <a:off x="844974" y="6444624"/>
            <a:ext cx="9810682" cy="276999"/>
          </a:xfrm>
          <a:prstGeom prst="rect">
            <a:avLst/>
          </a:prstGeom>
        </p:spPr>
        <p:txBody>
          <a:bodyPr wrap="square">
            <a:spAutoFit/>
          </a:bodyPr>
          <a:lstStyle/>
          <a:p>
            <a:r>
              <a:rPr lang="en-US" sz="1200" dirty="0"/>
              <a:t>Source: 2013 Alaska Behavioral Risk Factor Surveillance System, Analysis by Alaska Mental Health Board/Advisory Board on Alcoholism and Drug Abuse Staff</a:t>
            </a:r>
          </a:p>
        </p:txBody>
      </p:sp>
    </p:spTree>
    <p:extLst>
      <p:ext uri="{BB962C8B-B14F-4D97-AF65-F5344CB8AC3E}">
        <p14:creationId xmlns:p14="http://schemas.microsoft.com/office/powerpoint/2010/main" val="402915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24600"/>
            <a:ext cx="10972800" cy="457200"/>
          </a:xfrm>
        </p:spPr>
        <p:txBody>
          <a:bodyPr>
            <a:normAutofit/>
          </a:bodyPr>
          <a:lstStyle/>
          <a:p>
            <a:pPr algn="l"/>
            <a:r>
              <a:rPr lang="en-US" sz="1200" b="1" dirty="0">
                <a:solidFill>
                  <a:schemeClr val="tx1"/>
                </a:solidFill>
                <a:latin typeface="Calibri" panose="020F0502020204030204" pitchFamily="34" charset="0"/>
              </a:rPr>
              <a:t>Source: </a:t>
            </a:r>
            <a:r>
              <a:rPr lang="en-US" sz="1200" dirty="0">
                <a:solidFill>
                  <a:schemeClr val="tx1"/>
                </a:solidFill>
                <a:latin typeface="Calibri" panose="020F0502020204030204" pitchFamily="34" charset="0"/>
              </a:rPr>
              <a:t>Alaska data from the 2013 Alaska Behavioral Risk Factor Surveillance System, Alaska Department of Health and Social Services, Division of Public Health, Section of Chronic Disease Prevention and Health Promotion</a:t>
            </a:r>
          </a:p>
        </p:txBody>
      </p:sp>
      <p:graphicFrame>
        <p:nvGraphicFramePr>
          <p:cNvPr id="4" name="Table 3"/>
          <p:cNvGraphicFramePr>
            <a:graphicFrameLocks noGrp="1"/>
          </p:cNvGraphicFramePr>
          <p:nvPr/>
        </p:nvGraphicFramePr>
        <p:xfrm>
          <a:off x="101601" y="228600"/>
          <a:ext cx="11887201" cy="5867400"/>
        </p:xfrm>
        <a:graphic>
          <a:graphicData uri="http://schemas.openxmlformats.org/drawingml/2006/table">
            <a:tbl>
              <a:tblPr>
                <a:effectLst>
                  <a:outerShdw blurRad="50800" dist="50800" dir="5400000" algn="ctr" rotWithShape="0">
                    <a:srgbClr val="000000">
                      <a:alpha val="56000"/>
                    </a:srgbClr>
                  </a:outerShdw>
                </a:effectLst>
                <a:tableStyleId>{5C22544A-7EE6-4342-B048-85BDC9FD1C3A}</a:tableStyleId>
              </a:tblPr>
              <a:tblGrid>
                <a:gridCol w="413468">
                  <a:extLst>
                    <a:ext uri="{9D8B030D-6E8A-4147-A177-3AD203B41FA5}">
                      <a16:colId xmlns:a16="http://schemas.microsoft.com/office/drawing/2014/main" val="20000"/>
                    </a:ext>
                  </a:extLst>
                </a:gridCol>
                <a:gridCol w="2687541">
                  <a:extLst>
                    <a:ext uri="{9D8B030D-6E8A-4147-A177-3AD203B41FA5}">
                      <a16:colId xmlns:a16="http://schemas.microsoft.com/office/drawing/2014/main" val="20001"/>
                    </a:ext>
                  </a:extLst>
                </a:gridCol>
                <a:gridCol w="930303">
                  <a:extLst>
                    <a:ext uri="{9D8B030D-6E8A-4147-A177-3AD203B41FA5}">
                      <a16:colId xmlns:a16="http://schemas.microsoft.com/office/drawing/2014/main" val="20002"/>
                    </a:ext>
                  </a:extLst>
                </a:gridCol>
                <a:gridCol w="930303">
                  <a:extLst>
                    <a:ext uri="{9D8B030D-6E8A-4147-A177-3AD203B41FA5}">
                      <a16:colId xmlns:a16="http://schemas.microsoft.com/office/drawing/2014/main" val="20003"/>
                    </a:ext>
                  </a:extLst>
                </a:gridCol>
                <a:gridCol w="1240404">
                  <a:extLst>
                    <a:ext uri="{9D8B030D-6E8A-4147-A177-3AD203B41FA5}">
                      <a16:colId xmlns:a16="http://schemas.microsoft.com/office/drawing/2014/main" val="20004"/>
                    </a:ext>
                  </a:extLst>
                </a:gridCol>
                <a:gridCol w="808381">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gridCol w="1117600">
                  <a:extLst>
                    <a:ext uri="{9D8B030D-6E8A-4147-A177-3AD203B41FA5}">
                      <a16:colId xmlns:a16="http://schemas.microsoft.com/office/drawing/2014/main" val="20007"/>
                    </a:ext>
                  </a:extLst>
                </a:gridCol>
                <a:gridCol w="1292993">
                  <a:extLst>
                    <a:ext uri="{9D8B030D-6E8A-4147-A177-3AD203B41FA5}">
                      <a16:colId xmlns:a16="http://schemas.microsoft.com/office/drawing/2014/main" val="20008"/>
                    </a:ext>
                  </a:extLst>
                </a:gridCol>
                <a:gridCol w="1247008">
                  <a:extLst>
                    <a:ext uri="{9D8B030D-6E8A-4147-A177-3AD203B41FA5}">
                      <a16:colId xmlns:a16="http://schemas.microsoft.com/office/drawing/2014/main" val="20009"/>
                    </a:ext>
                  </a:extLst>
                </a:gridCol>
              </a:tblGrid>
              <a:tr h="1112310">
                <a:tc gridSpan="2">
                  <a:txBody>
                    <a:bodyPr/>
                    <a:lstStyle/>
                    <a:p>
                      <a:pPr algn="l" fontAlgn="b"/>
                      <a:r>
                        <a:rPr lang="en-US" sz="1400" u="none" strike="noStrike" dirty="0">
                          <a:solidFill>
                            <a:schemeClr val="tx1"/>
                          </a:solidFill>
                          <a:effectLst/>
                          <a:latin typeface="Calibri" panose="020F0502020204030204" pitchFamily="34" charset="0"/>
                        </a:rPr>
                        <a:t>Rows indicate exposure to this form of adverse childhood experience.  Columns indicate co-occurrence with other exposures. </a:t>
                      </a:r>
                      <a:endParaRPr lang="en-US" sz="1400" b="0" i="0" u="none" strike="noStrike" dirty="0">
                        <a:solidFill>
                          <a:schemeClr val="tx1"/>
                        </a:solidFill>
                        <a:effectLst/>
                        <a:latin typeface="Calibri" panose="020F0502020204030204" pitchFamily="34" charset="0"/>
                      </a:endParaRP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en-US"/>
                    </a:p>
                  </a:txBody>
                  <a:tcPr/>
                </a:tc>
                <a:tc>
                  <a:txBody>
                    <a:bodyPr/>
                    <a:lstStyle/>
                    <a:p>
                      <a:pPr algn="ctr" fontAlgn="b"/>
                      <a:r>
                        <a:rPr lang="en-US" sz="1400" b="1" u="none" strike="noStrike" dirty="0">
                          <a:solidFill>
                            <a:schemeClr val="tx1"/>
                          </a:solidFill>
                          <a:effectLst/>
                          <a:latin typeface="Calibri" panose="020F0502020204030204" pitchFamily="34" charset="0"/>
                        </a:rPr>
                        <a:t>Physical Abuse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Sexual Abuse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Verbal/ Emotional Abuse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Mental Illness</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Substance Abuse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Domestic Violence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Separation Divorce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Household Member in Prison</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0000"/>
                  </a:ext>
                </a:extLst>
              </a:tr>
              <a:tr h="600583">
                <a:tc rowSpan="3">
                  <a:txBody>
                    <a:bodyPr/>
                    <a:lstStyle/>
                    <a:p>
                      <a:pPr algn="ctr" fontAlgn="ctr"/>
                      <a:r>
                        <a:rPr lang="en-US" sz="1800" b="1" u="none" strike="noStrike" dirty="0">
                          <a:solidFill>
                            <a:schemeClr val="tx1"/>
                          </a:solidFill>
                          <a:effectLst/>
                          <a:latin typeface="Calibri" panose="020F0502020204030204" pitchFamily="34" charset="0"/>
                        </a:rPr>
                        <a:t>Abuse</a:t>
                      </a:r>
                      <a:endParaRPr lang="en-US" sz="1800" b="1" i="0" u="none" strike="noStrike" dirty="0">
                        <a:solidFill>
                          <a:schemeClr val="tx1"/>
                        </a:solidFill>
                        <a:effectLst/>
                        <a:latin typeface="Calibri" panose="020F0502020204030204" pitchFamily="34" charset="0"/>
                      </a:endParaRPr>
                    </a:p>
                  </a:txBody>
                  <a:tcPr marL="12700" marR="12700" marT="9525" marB="0"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5000"/>
                      </a:schemeClr>
                    </a:solidFill>
                  </a:tcPr>
                </a:tc>
                <a:tc>
                  <a:txBody>
                    <a:bodyPr/>
                    <a:lstStyle/>
                    <a:p>
                      <a:pPr algn="ctr" fontAlgn="b"/>
                      <a:r>
                        <a:rPr lang="en-US" sz="1600" b="1" u="none" strike="noStrike" dirty="0">
                          <a:solidFill>
                            <a:schemeClr val="tx1"/>
                          </a:solidFill>
                          <a:effectLst/>
                          <a:latin typeface="Calibri" panose="020F0502020204030204" pitchFamily="34" charset="0"/>
                        </a:rPr>
                        <a:t> Physical Abuse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35.9%</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78.4%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42.6%</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60.4%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53.6%</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47.2%</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21.6%</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 Sexual Abuse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43.7%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57.2%</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44.4%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56.5%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35.9%</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43.0%</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18.5%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 Verbal/Emotional  Abuse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47.5%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28.4%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42.7%</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58.0%</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40.8%</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44.8%</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19.1%</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51009">
                <a:tc rowSpan="5">
                  <a:txBody>
                    <a:bodyPr/>
                    <a:lstStyle/>
                    <a:p>
                      <a:pPr algn="ctr" fontAlgn="ctr"/>
                      <a:r>
                        <a:rPr lang="en-US" sz="1800" b="1" u="none" strike="noStrike" dirty="0">
                          <a:solidFill>
                            <a:schemeClr val="tx1"/>
                          </a:solidFill>
                          <a:effectLst/>
                          <a:latin typeface="Calibri" panose="020F0502020204030204" pitchFamily="34" charset="0"/>
                        </a:rPr>
                        <a:t>Household Dysfunction</a:t>
                      </a:r>
                      <a:endParaRPr lang="en-US" sz="1800" b="1" i="0" u="none" strike="noStrike" dirty="0">
                        <a:solidFill>
                          <a:schemeClr val="tx1"/>
                        </a:solidFill>
                        <a:effectLst/>
                        <a:latin typeface="Calibri" panose="020F0502020204030204" pitchFamily="34" charset="0"/>
                      </a:endParaRPr>
                    </a:p>
                  </a:txBody>
                  <a:tcPr marL="12700" marR="12700" marT="9525" marB="0" vert="vert270" anchor="ctr">
                    <a:lnR w="12700" cap="flat" cmpd="sng" algn="ctr">
                      <a:solidFill>
                        <a:schemeClr val="tx1"/>
                      </a:solidFill>
                      <a:prstDash val="solid"/>
                      <a:round/>
                      <a:headEnd type="none" w="med" len="med"/>
                      <a:tailEnd type="none" w="med" len="med"/>
                    </a:lnR>
                    <a:solidFill>
                      <a:schemeClr val="bg2">
                        <a:lumMod val="25000"/>
                      </a:schemeClr>
                    </a:solidFill>
                  </a:tcPr>
                </a:tc>
                <a:tc>
                  <a:txBody>
                    <a:bodyPr/>
                    <a:lstStyle/>
                    <a:p>
                      <a:pPr algn="ctr" fontAlgn="b"/>
                      <a:r>
                        <a:rPr lang="en-US" sz="1600" b="1" u="none" strike="noStrike" dirty="0">
                          <a:solidFill>
                            <a:schemeClr val="tx1"/>
                          </a:solidFill>
                          <a:effectLst/>
                          <a:latin typeface="Calibri" panose="020F0502020204030204" pitchFamily="34" charset="0"/>
                        </a:rPr>
                        <a:t> Mental Illness</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36.7%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31.4%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60.8%</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61.3%</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36.3%</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43.5%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22.6%</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Substance Abuse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33.2%</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25.5%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52.7%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39.1%</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37.4%</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49.1%</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25.8%</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Domestic Violence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55.0%</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30.2%</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69.1%</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43.3%</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69.7%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56.9%</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25.0%</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Separation/Divorce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27.5%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20.6%</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43.1%</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29.4%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52.0%</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32.3%</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20.8%</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Household Member in Prison</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36.9%</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25.9%</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53.7%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44.7%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79.9%</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41.5%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60.8%</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0859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course perspective</a:t>
            </a:r>
          </a:p>
        </p:txBody>
      </p:sp>
      <p:sp>
        <p:nvSpPr>
          <p:cNvPr id="15" name="TextBox 14"/>
          <p:cNvSpPr txBox="1"/>
          <p:nvPr/>
        </p:nvSpPr>
        <p:spPr>
          <a:xfrm>
            <a:off x="6182436" y="2501389"/>
            <a:ext cx="5912458" cy="3785652"/>
          </a:xfrm>
          <a:prstGeom prst="rect">
            <a:avLst/>
          </a:prstGeom>
          <a:noFill/>
        </p:spPr>
        <p:txBody>
          <a:bodyPr wrap="square" rtlCol="0">
            <a:spAutoFit/>
          </a:bodyPr>
          <a:lstStyle/>
          <a:p>
            <a:r>
              <a:rPr lang="en-US" sz="2400" dirty="0"/>
              <a:t>Life can start with and develop differential health trajectories over the life course.</a:t>
            </a:r>
          </a:p>
          <a:p>
            <a:pPr marL="514338" indent="-514338">
              <a:buFont typeface="Arial" panose="020B0604020202020204" pitchFamily="34" charset="0"/>
              <a:buChar char="•"/>
            </a:pPr>
            <a:r>
              <a:rPr lang="en-US" sz="2400" dirty="0"/>
              <a:t>Assets and deficits support or reduce healthy development</a:t>
            </a:r>
          </a:p>
          <a:p>
            <a:pPr marL="514338" indent="-514338">
              <a:buFont typeface="Arial" panose="020B0604020202020204" pitchFamily="34" charset="0"/>
              <a:buChar char="•"/>
            </a:pPr>
            <a:r>
              <a:rPr lang="en-US" sz="2400" dirty="0"/>
              <a:t>Prevention/intervention timing during the life course can have positive impacts on health</a:t>
            </a:r>
          </a:p>
          <a:p>
            <a:pPr marL="514338" indent="-514338">
              <a:buFont typeface="Arial" panose="020B0604020202020204" pitchFamily="34" charset="0"/>
              <a:buChar char="•"/>
            </a:pPr>
            <a:r>
              <a:rPr lang="en-US" sz="2400" dirty="0"/>
              <a:t>Lifetime burden (Risk) is important to measure to inform public health prevention efforts</a:t>
            </a:r>
          </a:p>
        </p:txBody>
      </p:sp>
      <p:pic>
        <p:nvPicPr>
          <p:cNvPr id="14" name="Picture 13"/>
          <p:cNvPicPr>
            <a:picLocks noChangeAspect="1"/>
          </p:cNvPicPr>
          <p:nvPr/>
        </p:nvPicPr>
        <p:blipFill>
          <a:blip r:embed="rId3"/>
          <a:stretch>
            <a:fillRect/>
          </a:stretch>
        </p:blipFill>
        <p:spPr>
          <a:xfrm>
            <a:off x="276273" y="1920952"/>
            <a:ext cx="5602624" cy="4203424"/>
          </a:xfrm>
          <a:prstGeom prst="rect">
            <a:avLst/>
          </a:prstGeom>
        </p:spPr>
      </p:pic>
      <p:sp>
        <p:nvSpPr>
          <p:cNvPr id="17" name="TextBox 16"/>
          <p:cNvSpPr txBox="1"/>
          <p:nvPr/>
        </p:nvSpPr>
        <p:spPr>
          <a:xfrm>
            <a:off x="276273" y="6124375"/>
            <a:ext cx="5384801" cy="646331"/>
          </a:xfrm>
          <a:prstGeom prst="rect">
            <a:avLst/>
          </a:prstGeom>
          <a:noFill/>
        </p:spPr>
        <p:txBody>
          <a:bodyPr wrap="square" rtlCol="0">
            <a:spAutoFit/>
          </a:bodyPr>
          <a:lstStyle/>
          <a:p>
            <a:r>
              <a:rPr lang="en-US" sz="1200" dirty="0"/>
              <a:t>Hagan JF, Shaw JS, Duncan PM, eds. </a:t>
            </a:r>
            <a:r>
              <a:rPr lang="en-US" sz="1200" i="1" dirty="0"/>
              <a:t>Bright Futures: Guidelines for Health Supervision of Infants, Children, and Adolescents</a:t>
            </a:r>
            <a:r>
              <a:rPr lang="en-US" sz="1200" dirty="0"/>
              <a:t>. 4th ed. Elk Grove Village, IL: American Academy of Pediatrics; 2017 </a:t>
            </a:r>
          </a:p>
        </p:txBody>
      </p:sp>
    </p:spTree>
    <p:extLst>
      <p:ext uri="{BB962C8B-B14F-4D97-AF65-F5344CB8AC3E}">
        <p14:creationId xmlns:p14="http://schemas.microsoft.com/office/powerpoint/2010/main" val="420320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74707" y="2532691"/>
            <a:ext cx="21844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9619" t="4571" r="10504" b="3073"/>
          <a:stretch/>
        </p:blipFill>
        <p:spPr>
          <a:xfrm>
            <a:off x="97228" y="1660949"/>
            <a:ext cx="4454623" cy="2499615"/>
          </a:xfrm>
          <a:prstGeom prst="rect">
            <a:avLst/>
          </a:prstGeom>
        </p:spPr>
      </p:pic>
      <p:sp>
        <p:nvSpPr>
          <p:cNvPr id="2" name="Title 1"/>
          <p:cNvSpPr>
            <a:spLocks noGrp="1"/>
          </p:cNvSpPr>
          <p:nvPr>
            <p:ph type="title"/>
          </p:nvPr>
        </p:nvSpPr>
        <p:spPr>
          <a:xfrm>
            <a:off x="838200" y="365125"/>
            <a:ext cx="10515600" cy="791871"/>
          </a:xfrm>
        </p:spPr>
        <p:txBody>
          <a:bodyPr>
            <a:normAutofit/>
          </a:bodyPr>
          <a:lstStyle/>
          <a:p>
            <a:pPr algn="l"/>
            <a:r>
              <a:rPr lang="en-US" sz="3600" dirty="0" err="1">
                <a:latin typeface="Futura Medium (Headings)"/>
              </a:rPr>
              <a:t>ALCANLink</a:t>
            </a:r>
            <a:r>
              <a:rPr lang="en-US" sz="3600" dirty="0">
                <a:latin typeface="Futura Medium (Headings)"/>
              </a:rPr>
              <a:t> – A mixed design approach</a:t>
            </a:r>
          </a:p>
        </p:txBody>
      </p:sp>
      <p:pic>
        <p:nvPicPr>
          <p:cNvPr id="66" name="Picture 2" descr="C:\Users\jwparrish\AppData\Local\Microsoft\Windows\Temporary Internet Files\Content.Outlook\1AXMCYBU\Phase6 Survey Cover.b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0126" y="1746646"/>
            <a:ext cx="726613" cy="928858"/>
          </a:xfrm>
          <a:prstGeom prst="rect">
            <a:avLst/>
          </a:prstGeom>
          <a:noFill/>
          <a:extLst>
            <a:ext uri="{909E8E84-426E-40DD-AFC4-6F175D3DCCD1}">
              <a14:hiddenFill xmlns:a14="http://schemas.microsoft.com/office/drawing/2010/main">
                <a:solidFill>
                  <a:srgbClr val="FFFFFF"/>
                </a:solidFill>
              </a14:hiddenFill>
            </a:ext>
          </a:extLst>
        </p:spPr>
      </p:pic>
      <p:sp>
        <p:nvSpPr>
          <p:cNvPr id="75" name="Flowchart: Process 74"/>
          <p:cNvSpPr/>
          <p:nvPr/>
        </p:nvSpPr>
        <p:spPr>
          <a:xfrm>
            <a:off x="2208868" y="2599405"/>
            <a:ext cx="1343639" cy="4572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a:solidFill>
                  <a:prstClr val="black"/>
                </a:solidFill>
              </a:rPr>
              <a:t>2009:2011 </a:t>
            </a:r>
          </a:p>
        </p:txBody>
      </p:sp>
      <p:pic>
        <p:nvPicPr>
          <p:cNvPr id="11" name="Picture 10"/>
          <p:cNvPicPr>
            <a:picLocks noChangeAspect="1"/>
          </p:cNvPicPr>
          <p:nvPr/>
        </p:nvPicPr>
        <p:blipFill rotWithShape="1">
          <a:blip r:embed="rId5" cstate="email">
            <a:clrChange>
              <a:clrFrom>
                <a:srgbClr val="0056A9"/>
              </a:clrFrom>
              <a:clrTo>
                <a:srgbClr val="0056A9">
                  <a:alpha val="0"/>
                </a:srgbClr>
              </a:clrTo>
            </a:clrChange>
            <a:lum bright="70000" contrast="-70000"/>
            <a:extLst>
              <a:ext uri="{28A0092B-C50C-407E-A947-70E740481C1C}">
                <a14:useLocalDpi xmlns:a14="http://schemas.microsoft.com/office/drawing/2010/main"/>
              </a:ext>
            </a:extLst>
          </a:blip>
          <a:srcRect/>
          <a:stretch/>
        </p:blipFill>
        <p:spPr>
          <a:xfrm flipH="1">
            <a:off x="2466512" y="1986477"/>
            <a:ext cx="278507" cy="326878"/>
          </a:xfrm>
          <a:prstGeom prst="rect">
            <a:avLst/>
          </a:prstGeom>
          <a:ln>
            <a:noFill/>
          </a:ln>
        </p:spPr>
      </p:pic>
      <p:pic>
        <p:nvPicPr>
          <p:cNvPr id="79" name="Picture 78"/>
          <p:cNvPicPr>
            <a:picLocks noChangeAspect="1"/>
          </p:cNvPicPr>
          <p:nvPr/>
        </p:nvPicPr>
        <p:blipFill rotWithShape="1">
          <a:blip r:embed="rId5" cstate="email">
            <a:clrChange>
              <a:clrFrom>
                <a:srgbClr val="0056A9"/>
              </a:clrFrom>
              <a:clrTo>
                <a:srgbClr val="0056A9">
                  <a:alpha val="0"/>
                </a:srgbClr>
              </a:clrTo>
            </a:clrChange>
            <a:lum bright="70000" contrast="-70000"/>
            <a:extLst>
              <a:ext uri="{28A0092B-C50C-407E-A947-70E740481C1C}">
                <a14:useLocalDpi xmlns:a14="http://schemas.microsoft.com/office/drawing/2010/main"/>
              </a:ext>
            </a:extLst>
          </a:blip>
          <a:srcRect/>
          <a:stretch/>
        </p:blipFill>
        <p:spPr>
          <a:xfrm flipH="1">
            <a:off x="2741435" y="1986477"/>
            <a:ext cx="278507" cy="326878"/>
          </a:xfrm>
          <a:prstGeom prst="rect">
            <a:avLst/>
          </a:prstGeom>
          <a:ln>
            <a:noFill/>
          </a:ln>
        </p:spPr>
      </p:pic>
      <p:pic>
        <p:nvPicPr>
          <p:cNvPr id="81" name="Picture 80"/>
          <p:cNvPicPr>
            <a:picLocks noChangeAspect="1"/>
          </p:cNvPicPr>
          <p:nvPr/>
        </p:nvPicPr>
        <p:blipFill rotWithShape="1">
          <a:blip r:embed="rId5" cstate="email">
            <a:clrChange>
              <a:clrFrom>
                <a:srgbClr val="0056A9"/>
              </a:clrFrom>
              <a:clrTo>
                <a:srgbClr val="0056A9">
                  <a:alpha val="0"/>
                </a:srgbClr>
              </a:clrTo>
            </a:clrChange>
            <a:lum bright="70000" contrast="-70000"/>
            <a:extLst>
              <a:ext uri="{28A0092B-C50C-407E-A947-70E740481C1C}">
                <a14:useLocalDpi xmlns:a14="http://schemas.microsoft.com/office/drawing/2010/main"/>
              </a:ext>
            </a:extLst>
          </a:blip>
          <a:srcRect/>
          <a:stretch/>
        </p:blipFill>
        <p:spPr>
          <a:xfrm flipH="1">
            <a:off x="3014640" y="1986477"/>
            <a:ext cx="278507" cy="326878"/>
          </a:xfrm>
          <a:prstGeom prst="rect">
            <a:avLst/>
          </a:prstGeom>
          <a:ln>
            <a:noFill/>
          </a:ln>
        </p:spPr>
      </p:pic>
      <p:pic>
        <p:nvPicPr>
          <p:cNvPr id="83" name="Picture 82"/>
          <p:cNvPicPr>
            <a:picLocks noChangeAspect="1"/>
          </p:cNvPicPr>
          <p:nvPr/>
        </p:nvPicPr>
        <p:blipFill rotWithShape="1">
          <a:blip r:embed="rId6" cstate="email">
            <a:clrChange>
              <a:clrFrom>
                <a:srgbClr val="0056A9"/>
              </a:clrFrom>
              <a:clrTo>
                <a:srgbClr val="0056A9">
                  <a:alpha val="0"/>
                </a:srgbClr>
              </a:clrTo>
            </a:clrChange>
            <a:lum bright="70000" contrast="-70000"/>
            <a:extLst>
              <a:ext uri="{28A0092B-C50C-407E-A947-70E740481C1C}">
                <a14:useLocalDpi xmlns:a14="http://schemas.microsoft.com/office/drawing/2010/main"/>
              </a:ext>
            </a:extLst>
          </a:blip>
          <a:srcRect/>
          <a:stretch/>
        </p:blipFill>
        <p:spPr>
          <a:xfrm flipH="1">
            <a:off x="2463466" y="2313355"/>
            <a:ext cx="281552" cy="326878"/>
          </a:xfrm>
          <a:prstGeom prst="rect">
            <a:avLst/>
          </a:prstGeom>
          <a:ln>
            <a:noFill/>
          </a:ln>
        </p:spPr>
      </p:pic>
      <p:pic>
        <p:nvPicPr>
          <p:cNvPr id="85" name="Picture 84"/>
          <p:cNvPicPr>
            <a:picLocks noChangeAspect="1"/>
          </p:cNvPicPr>
          <p:nvPr/>
        </p:nvPicPr>
        <p:blipFill rotWithShape="1">
          <a:blip r:embed="rId5" cstate="email">
            <a:clrChange>
              <a:clrFrom>
                <a:srgbClr val="0056A9"/>
              </a:clrFrom>
              <a:clrTo>
                <a:srgbClr val="0056A9">
                  <a:alpha val="0"/>
                </a:srgbClr>
              </a:clrTo>
            </a:clrChange>
            <a:lum bright="70000" contrast="-70000"/>
            <a:extLst>
              <a:ext uri="{28A0092B-C50C-407E-A947-70E740481C1C}">
                <a14:useLocalDpi xmlns:a14="http://schemas.microsoft.com/office/drawing/2010/main"/>
              </a:ext>
            </a:extLst>
          </a:blip>
          <a:srcRect/>
          <a:stretch/>
        </p:blipFill>
        <p:spPr>
          <a:xfrm flipH="1">
            <a:off x="2744480" y="2313355"/>
            <a:ext cx="278507" cy="326878"/>
          </a:xfrm>
          <a:prstGeom prst="rect">
            <a:avLst/>
          </a:prstGeom>
          <a:ln>
            <a:noFill/>
          </a:ln>
        </p:spPr>
      </p:pic>
      <p:sp>
        <p:nvSpPr>
          <p:cNvPr id="14" name="Rectangle 13"/>
          <p:cNvSpPr/>
          <p:nvPr/>
        </p:nvSpPr>
        <p:spPr>
          <a:xfrm>
            <a:off x="3022986" y="2343930"/>
            <a:ext cx="240564" cy="295314"/>
          </a:xfrm>
          <a:prstGeom prst="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endParaRPr>
          </a:p>
        </p:txBody>
      </p:sp>
      <p:pic>
        <p:nvPicPr>
          <p:cNvPr id="16" name="Picture 15"/>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96487" y="2299518"/>
            <a:ext cx="287474" cy="354551"/>
          </a:xfrm>
          <a:prstGeom prst="rect">
            <a:avLst/>
          </a:prstGeom>
        </p:spPr>
      </p:pic>
      <p:sp>
        <p:nvSpPr>
          <p:cNvPr id="19" name="Freeform 18"/>
          <p:cNvSpPr/>
          <p:nvPr/>
        </p:nvSpPr>
        <p:spPr>
          <a:xfrm>
            <a:off x="3263550" y="2020575"/>
            <a:ext cx="1031240" cy="381000"/>
          </a:xfrm>
          <a:custGeom>
            <a:avLst/>
            <a:gdLst>
              <a:gd name="connsiteX0" fmla="*/ 0 w 1031240"/>
              <a:gd name="connsiteY0" fmla="*/ 381000 h 381000"/>
              <a:gd name="connsiteX1" fmla="*/ 330200 w 1031240"/>
              <a:gd name="connsiteY1" fmla="*/ 106680 h 381000"/>
              <a:gd name="connsiteX2" fmla="*/ 1031240 w 1031240"/>
              <a:gd name="connsiteY2" fmla="*/ 0 h 381000"/>
            </a:gdLst>
            <a:ahLst/>
            <a:cxnLst>
              <a:cxn ang="0">
                <a:pos x="connsiteX0" y="connsiteY0"/>
              </a:cxn>
              <a:cxn ang="0">
                <a:pos x="connsiteX1" y="connsiteY1"/>
              </a:cxn>
              <a:cxn ang="0">
                <a:pos x="connsiteX2" y="connsiteY2"/>
              </a:cxn>
            </a:cxnLst>
            <a:rect l="l" t="t" r="r" b="b"/>
            <a:pathLst>
              <a:path w="1031240" h="381000">
                <a:moveTo>
                  <a:pt x="0" y="381000"/>
                </a:moveTo>
                <a:cubicBezTo>
                  <a:pt x="79163" y="275590"/>
                  <a:pt x="158327" y="170180"/>
                  <a:pt x="330200" y="106680"/>
                </a:cubicBezTo>
                <a:cubicBezTo>
                  <a:pt x="502073" y="43180"/>
                  <a:pt x="766656" y="21590"/>
                  <a:pt x="1031240" y="0"/>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cxnSp>
        <p:nvCxnSpPr>
          <p:cNvPr id="91" name="Straight Connector 90"/>
          <p:cNvCxnSpPr/>
          <p:nvPr/>
        </p:nvCxnSpPr>
        <p:spPr>
          <a:xfrm>
            <a:off x="3814925" y="3611844"/>
            <a:ext cx="5104" cy="767296"/>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2" name="Picture 12" descr="C:\Users\jwparrish\AppData\Local\Microsoft\Windows\Temporary Internet Files\Content.IE5\NTJJJ4LO\Nuvola_filesystems_server[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07803" y="3713552"/>
            <a:ext cx="563880" cy="563880"/>
          </a:xfrm>
          <a:prstGeom prst="rect">
            <a:avLst/>
          </a:prstGeom>
          <a:noFill/>
          <a:extLst>
            <a:ext uri="{909E8E84-426E-40DD-AFC4-6F175D3DCCD1}">
              <a14:hiddenFill xmlns:a14="http://schemas.microsoft.com/office/drawing/2010/main">
                <a:solidFill>
                  <a:srgbClr val="FFFFFF"/>
                </a:solidFill>
              </a14:hiddenFill>
            </a:ext>
          </a:extLst>
        </p:spPr>
      </p:pic>
      <p:sp>
        <p:nvSpPr>
          <p:cNvPr id="94" name="File"/>
          <p:cNvSpPr>
            <a:spLocks noEditPoints="1" noChangeArrowheads="1"/>
          </p:cNvSpPr>
          <p:nvPr/>
        </p:nvSpPr>
        <p:spPr bwMode="auto">
          <a:xfrm>
            <a:off x="6136691" y="4401068"/>
            <a:ext cx="354710" cy="27584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457200">
              <a:defRPr/>
            </a:pPr>
            <a:endParaRPr lang="en-US">
              <a:solidFill>
                <a:prstClr val="black"/>
              </a:solidFill>
              <a:latin typeface="Adobe Garamond Pro" panose="02020502060506020403" pitchFamily="18" charset="0"/>
            </a:endParaRPr>
          </a:p>
        </p:txBody>
      </p:sp>
      <p:sp>
        <p:nvSpPr>
          <p:cNvPr id="96" name="TextBox 95"/>
          <p:cNvSpPr txBox="1"/>
          <p:nvPr/>
        </p:nvSpPr>
        <p:spPr>
          <a:xfrm>
            <a:off x="6571683" y="3660597"/>
            <a:ext cx="5547450" cy="707886"/>
          </a:xfrm>
          <a:prstGeom prst="rect">
            <a:avLst/>
          </a:prstGeom>
          <a:noFill/>
        </p:spPr>
        <p:txBody>
          <a:bodyPr wrap="square" rtlCol="0">
            <a:spAutoFit/>
          </a:bodyPr>
          <a:lstStyle/>
          <a:p>
            <a:pPr defTabSz="457200">
              <a:defRPr/>
            </a:pPr>
            <a:r>
              <a:rPr lang="en-US" sz="2000" b="1" dirty="0">
                <a:solidFill>
                  <a:prstClr val="black"/>
                </a:solidFill>
                <a:latin typeface="Adobe Garamond Pro" panose="02020502060506020403" pitchFamily="18" charset="0"/>
              </a:rPr>
              <a:t>Permanent Fund Dividend, Vital Records, &amp; Child Death Review</a:t>
            </a:r>
          </a:p>
        </p:txBody>
      </p:sp>
      <p:sp>
        <p:nvSpPr>
          <p:cNvPr id="97" name="TextBox 96"/>
          <p:cNvSpPr txBox="1"/>
          <p:nvPr/>
        </p:nvSpPr>
        <p:spPr>
          <a:xfrm>
            <a:off x="6586309" y="4395324"/>
            <a:ext cx="4767491" cy="400110"/>
          </a:xfrm>
          <a:prstGeom prst="rect">
            <a:avLst/>
          </a:prstGeom>
          <a:noFill/>
        </p:spPr>
        <p:txBody>
          <a:bodyPr wrap="square" rtlCol="0">
            <a:spAutoFit/>
          </a:bodyPr>
          <a:lstStyle/>
          <a:p>
            <a:pPr defTabSz="457200">
              <a:defRPr/>
            </a:pPr>
            <a:r>
              <a:rPr lang="en-US" sz="2000" b="1" dirty="0">
                <a:solidFill>
                  <a:prstClr val="black"/>
                </a:solidFill>
                <a:latin typeface="Adobe Garamond Pro" panose="02020502060506020403" pitchFamily="18" charset="0"/>
              </a:rPr>
              <a:t>Office of Children’s Services </a:t>
            </a:r>
          </a:p>
        </p:txBody>
      </p:sp>
      <p:cxnSp>
        <p:nvCxnSpPr>
          <p:cNvPr id="99" name="Straight Connector 98"/>
          <p:cNvCxnSpPr/>
          <p:nvPr/>
        </p:nvCxnSpPr>
        <p:spPr>
          <a:xfrm flipH="1">
            <a:off x="4754676" y="2962945"/>
            <a:ext cx="1472371" cy="6423"/>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726837" y="2594780"/>
            <a:ext cx="1023717" cy="369332"/>
          </a:xfrm>
          <a:prstGeom prst="rect">
            <a:avLst/>
          </a:prstGeom>
          <a:noFill/>
        </p:spPr>
        <p:txBody>
          <a:bodyPr wrap="square" rtlCol="0">
            <a:spAutoFit/>
          </a:bodyPr>
          <a:lstStyle/>
          <a:p>
            <a:pPr algn="ctr" defTabSz="457200">
              <a:defRPr/>
            </a:pPr>
            <a:r>
              <a:rPr lang="en-US" dirty="0">
                <a:solidFill>
                  <a:prstClr val="black"/>
                </a:solidFill>
                <a:latin typeface="Adobe Garamond Pro" panose="02020502060506020403" pitchFamily="18" charset="0"/>
              </a:rPr>
              <a:t>2014</a:t>
            </a:r>
          </a:p>
        </p:txBody>
      </p:sp>
      <p:sp>
        <p:nvSpPr>
          <p:cNvPr id="102" name="Left Brace 101"/>
          <p:cNvSpPr/>
          <p:nvPr/>
        </p:nvSpPr>
        <p:spPr>
          <a:xfrm>
            <a:off x="5701981" y="3660597"/>
            <a:ext cx="354429" cy="157101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prstClr val="black"/>
              </a:solidFill>
              <a:latin typeface="Adobe Garamond Pro" panose="02020502060506020403" pitchFamily="18" charset="0"/>
            </a:endParaRPr>
          </a:p>
        </p:txBody>
      </p:sp>
      <p:sp>
        <p:nvSpPr>
          <p:cNvPr id="103" name="TextBox 102"/>
          <p:cNvSpPr txBox="1"/>
          <p:nvPr/>
        </p:nvSpPr>
        <p:spPr>
          <a:xfrm>
            <a:off x="4703432" y="3189806"/>
            <a:ext cx="6413747" cy="400110"/>
          </a:xfrm>
          <a:prstGeom prst="rect">
            <a:avLst/>
          </a:prstGeom>
          <a:noFill/>
        </p:spPr>
        <p:txBody>
          <a:bodyPr wrap="square" rtlCol="0">
            <a:spAutoFit/>
          </a:bodyPr>
          <a:lstStyle/>
          <a:p>
            <a:pPr algn="ctr" defTabSz="457200">
              <a:defRPr/>
            </a:pPr>
            <a:r>
              <a:rPr lang="en-US" sz="2000" b="1" dirty="0">
                <a:solidFill>
                  <a:prstClr val="black"/>
                </a:solidFill>
                <a:latin typeface="Adobe Garamond Pro" panose="02020502060506020403" pitchFamily="18" charset="0"/>
              </a:rPr>
              <a:t>Core annual administrative  linkages</a:t>
            </a:r>
          </a:p>
        </p:txBody>
      </p:sp>
      <p:cxnSp>
        <p:nvCxnSpPr>
          <p:cNvPr id="104" name="Straight Connector 103"/>
          <p:cNvCxnSpPr/>
          <p:nvPr/>
        </p:nvCxnSpPr>
        <p:spPr>
          <a:xfrm flipH="1" flipV="1">
            <a:off x="6233546" y="2963637"/>
            <a:ext cx="1093710" cy="1856"/>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7327256" y="2965819"/>
            <a:ext cx="1093710" cy="1856"/>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8420966" y="2968735"/>
            <a:ext cx="1093710" cy="1856"/>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9514676" y="2969368"/>
            <a:ext cx="1093710" cy="1856"/>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815397" y="2594779"/>
            <a:ext cx="1023717" cy="369332"/>
          </a:xfrm>
          <a:prstGeom prst="rect">
            <a:avLst/>
          </a:prstGeom>
          <a:noFill/>
        </p:spPr>
        <p:txBody>
          <a:bodyPr wrap="square" rtlCol="0">
            <a:spAutoFit/>
          </a:bodyPr>
          <a:lstStyle/>
          <a:p>
            <a:pPr algn="ctr" defTabSz="457200">
              <a:defRPr/>
            </a:pPr>
            <a:r>
              <a:rPr lang="en-US" dirty="0">
                <a:solidFill>
                  <a:prstClr val="black"/>
                </a:solidFill>
                <a:latin typeface="Adobe Garamond Pro" panose="02020502060506020403" pitchFamily="18" charset="0"/>
              </a:rPr>
              <a:t>2015</a:t>
            </a:r>
          </a:p>
        </p:txBody>
      </p:sp>
      <p:sp>
        <p:nvSpPr>
          <p:cNvPr id="109" name="TextBox 108"/>
          <p:cNvSpPr txBox="1"/>
          <p:nvPr/>
        </p:nvSpPr>
        <p:spPr>
          <a:xfrm>
            <a:off x="7944104" y="2594779"/>
            <a:ext cx="1023717" cy="369332"/>
          </a:xfrm>
          <a:prstGeom prst="rect">
            <a:avLst/>
          </a:prstGeom>
          <a:noFill/>
        </p:spPr>
        <p:txBody>
          <a:bodyPr wrap="square" rtlCol="0">
            <a:spAutoFit/>
          </a:bodyPr>
          <a:lstStyle/>
          <a:p>
            <a:pPr algn="ctr" defTabSz="457200">
              <a:defRPr/>
            </a:pPr>
            <a:r>
              <a:rPr lang="en-US" dirty="0">
                <a:solidFill>
                  <a:prstClr val="black"/>
                </a:solidFill>
                <a:latin typeface="Adobe Garamond Pro" panose="02020502060506020403" pitchFamily="18" charset="0"/>
              </a:rPr>
              <a:t>2016</a:t>
            </a:r>
          </a:p>
        </p:txBody>
      </p:sp>
      <p:sp>
        <p:nvSpPr>
          <p:cNvPr id="110" name="TextBox 109"/>
          <p:cNvSpPr txBox="1"/>
          <p:nvPr/>
        </p:nvSpPr>
        <p:spPr>
          <a:xfrm>
            <a:off x="8967821" y="2593614"/>
            <a:ext cx="1023717" cy="369332"/>
          </a:xfrm>
          <a:prstGeom prst="rect">
            <a:avLst/>
          </a:prstGeom>
          <a:noFill/>
        </p:spPr>
        <p:txBody>
          <a:bodyPr wrap="square" rtlCol="0">
            <a:spAutoFit/>
          </a:bodyPr>
          <a:lstStyle/>
          <a:p>
            <a:pPr algn="ctr" defTabSz="457200">
              <a:defRPr/>
            </a:pPr>
            <a:r>
              <a:rPr lang="en-US" dirty="0">
                <a:solidFill>
                  <a:prstClr val="black"/>
                </a:solidFill>
                <a:latin typeface="Adobe Garamond Pro" panose="02020502060506020403" pitchFamily="18" charset="0"/>
              </a:rPr>
              <a:t>2017</a:t>
            </a:r>
          </a:p>
        </p:txBody>
      </p:sp>
      <p:sp>
        <p:nvSpPr>
          <p:cNvPr id="111" name="TextBox 110"/>
          <p:cNvSpPr txBox="1"/>
          <p:nvPr/>
        </p:nvSpPr>
        <p:spPr>
          <a:xfrm>
            <a:off x="9923208" y="2593613"/>
            <a:ext cx="1390941" cy="369332"/>
          </a:xfrm>
          <a:prstGeom prst="rect">
            <a:avLst/>
          </a:prstGeom>
          <a:noFill/>
        </p:spPr>
        <p:txBody>
          <a:bodyPr wrap="square" rtlCol="0">
            <a:spAutoFit/>
          </a:bodyPr>
          <a:lstStyle/>
          <a:p>
            <a:pPr algn="ctr" defTabSz="457200">
              <a:defRPr/>
            </a:pPr>
            <a:r>
              <a:rPr lang="en-US" dirty="0">
                <a:solidFill>
                  <a:prstClr val="black"/>
                </a:solidFill>
                <a:latin typeface="Adobe Garamond Pro" panose="02020502060506020403" pitchFamily="18" charset="0"/>
              </a:rPr>
              <a:t>2018…</a:t>
            </a:r>
          </a:p>
        </p:txBody>
      </p:sp>
      <p:cxnSp>
        <p:nvCxnSpPr>
          <p:cNvPr id="112" name="Straight Connector 111"/>
          <p:cNvCxnSpPr/>
          <p:nvPr/>
        </p:nvCxnSpPr>
        <p:spPr>
          <a:xfrm flipH="1" flipV="1">
            <a:off x="10603742" y="2970296"/>
            <a:ext cx="1093710" cy="1856"/>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3" name="Picture 1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48978" y="1830167"/>
            <a:ext cx="609337" cy="736939"/>
          </a:xfrm>
          <a:prstGeom prst="rect">
            <a:avLst/>
          </a:prstGeom>
        </p:spPr>
      </p:pic>
      <p:pic>
        <p:nvPicPr>
          <p:cNvPr id="115" name="Picture 1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77909" y="4870745"/>
            <a:ext cx="472273" cy="472273"/>
          </a:xfrm>
          <a:prstGeom prst="rect">
            <a:avLst/>
          </a:prstGeom>
        </p:spPr>
      </p:pic>
      <p:sp>
        <p:nvSpPr>
          <p:cNvPr id="116" name="TextBox 115"/>
          <p:cNvSpPr txBox="1"/>
          <p:nvPr/>
        </p:nvSpPr>
        <p:spPr>
          <a:xfrm>
            <a:off x="6586309" y="4856873"/>
            <a:ext cx="3712813" cy="400110"/>
          </a:xfrm>
          <a:prstGeom prst="rect">
            <a:avLst/>
          </a:prstGeom>
          <a:noFill/>
        </p:spPr>
        <p:txBody>
          <a:bodyPr wrap="square" rtlCol="0">
            <a:spAutoFit/>
          </a:bodyPr>
          <a:lstStyle/>
          <a:p>
            <a:pPr defTabSz="457200">
              <a:defRPr/>
            </a:pPr>
            <a:r>
              <a:rPr lang="en-US" sz="2000" b="1" dirty="0">
                <a:solidFill>
                  <a:prstClr val="black"/>
                </a:solidFill>
                <a:latin typeface="Adobe Garamond Pro" panose="02020502060506020403" pitchFamily="18" charset="0"/>
              </a:rPr>
              <a:t>Education records</a:t>
            </a:r>
          </a:p>
        </p:txBody>
      </p:sp>
    </p:spTree>
    <p:extLst>
      <p:ext uri="{BB962C8B-B14F-4D97-AF65-F5344CB8AC3E}">
        <p14:creationId xmlns:p14="http://schemas.microsoft.com/office/powerpoint/2010/main" val="121437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15020" cy="1325563"/>
          </a:xfrm>
        </p:spPr>
        <p:txBody>
          <a:bodyPr>
            <a:normAutofit/>
          </a:bodyPr>
          <a:lstStyle/>
          <a:p>
            <a:r>
              <a:rPr lang="en-US" sz="3200" dirty="0"/>
              <a:t>Among children born during 2009-2011 in Alaska </a:t>
            </a:r>
            <a:br>
              <a:rPr lang="en-US" sz="3200" dirty="0"/>
            </a:br>
            <a:r>
              <a:rPr lang="en-US" sz="3200" dirty="0"/>
              <a:t>(n = 33,417) - </a:t>
            </a:r>
            <a:r>
              <a:rPr lang="en-US" sz="3200" dirty="0">
                <a:solidFill>
                  <a:schemeClr val="tx1"/>
                </a:solidFill>
              </a:rPr>
              <a:t>Before their 11</a:t>
            </a:r>
            <a:r>
              <a:rPr lang="en-US" sz="3200" baseline="30000" dirty="0">
                <a:solidFill>
                  <a:schemeClr val="tx1"/>
                </a:solidFill>
              </a:rPr>
              <a:t>th</a:t>
            </a:r>
            <a:r>
              <a:rPr lang="en-US" sz="3200" dirty="0">
                <a:solidFill>
                  <a:schemeClr val="tx1"/>
                </a:solidFill>
              </a:rPr>
              <a:t> birthday:</a:t>
            </a:r>
          </a:p>
        </p:txBody>
      </p:sp>
      <p:pic>
        <p:nvPicPr>
          <p:cNvPr id="6" name="Picture 5">
            <a:extLst>
              <a:ext uri="{FF2B5EF4-FFF2-40B4-BE49-F238E27FC236}">
                <a16:creationId xmlns:a16="http://schemas.microsoft.com/office/drawing/2014/main" id="{9A1A55B6-99E4-4966-A486-2D0DBBC229EF}"/>
              </a:ext>
            </a:extLst>
          </p:cNvPr>
          <p:cNvPicPr>
            <a:picLocks noChangeAspect="1"/>
          </p:cNvPicPr>
          <p:nvPr/>
        </p:nvPicPr>
        <p:blipFill>
          <a:blip r:embed="rId3"/>
          <a:stretch>
            <a:fillRect/>
          </a:stretch>
        </p:blipFill>
        <p:spPr>
          <a:xfrm>
            <a:off x="136267" y="1593961"/>
            <a:ext cx="7242642" cy="4407665"/>
          </a:xfrm>
          <a:prstGeom prst="rect">
            <a:avLst/>
          </a:prstGeom>
        </p:spPr>
      </p:pic>
      <p:pic>
        <p:nvPicPr>
          <p:cNvPr id="42" name="Graphic 41" descr="Child with balloon with solid fill">
            <a:extLst>
              <a:ext uri="{FF2B5EF4-FFF2-40B4-BE49-F238E27FC236}">
                <a16:creationId xmlns:a16="http://schemas.microsoft.com/office/drawing/2014/main" id="{FF9A3942-4A96-4B11-81F4-ED5DE25464C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256547"/>
            <a:ext cx="943317" cy="943317"/>
          </a:xfrm>
          <a:prstGeom prst="rect">
            <a:avLst/>
          </a:prstGeom>
        </p:spPr>
      </p:pic>
      <p:grpSp>
        <p:nvGrpSpPr>
          <p:cNvPr id="93" name="Group 92">
            <a:extLst>
              <a:ext uri="{FF2B5EF4-FFF2-40B4-BE49-F238E27FC236}">
                <a16:creationId xmlns:a16="http://schemas.microsoft.com/office/drawing/2014/main" id="{83BCA4A3-A993-41E5-8424-3795F8D62D3D}"/>
              </a:ext>
            </a:extLst>
          </p:cNvPr>
          <p:cNvGrpSpPr/>
          <p:nvPr/>
        </p:nvGrpSpPr>
        <p:grpSpPr>
          <a:xfrm>
            <a:off x="9918335" y="2786689"/>
            <a:ext cx="795831" cy="335855"/>
            <a:chOff x="7847468" y="2790034"/>
            <a:chExt cx="1172021" cy="476460"/>
          </a:xfrm>
        </p:grpSpPr>
        <p:pic>
          <p:nvPicPr>
            <p:cNvPr id="66" name="Graphic 65" descr="Baby with solid fill">
              <a:extLst>
                <a:ext uri="{FF2B5EF4-FFF2-40B4-BE49-F238E27FC236}">
                  <a16:creationId xmlns:a16="http://schemas.microsoft.com/office/drawing/2014/main" id="{8618C5C3-3DA5-4DED-AF9A-647928E1EA2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47468" y="2790035"/>
              <a:ext cx="476459" cy="476459"/>
            </a:xfrm>
            <a:prstGeom prst="rect">
              <a:avLst/>
            </a:prstGeom>
          </p:spPr>
        </p:pic>
        <p:pic>
          <p:nvPicPr>
            <p:cNvPr id="67" name="Graphic 66" descr="Baby with solid fill">
              <a:extLst>
                <a:ext uri="{FF2B5EF4-FFF2-40B4-BE49-F238E27FC236}">
                  <a16:creationId xmlns:a16="http://schemas.microsoft.com/office/drawing/2014/main" id="{B9DB1664-3FF9-4928-8009-1B73C296C0D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95249" y="2790035"/>
              <a:ext cx="476459" cy="476459"/>
            </a:xfrm>
            <a:prstGeom prst="rect">
              <a:avLst/>
            </a:prstGeom>
          </p:spPr>
        </p:pic>
        <p:pic>
          <p:nvPicPr>
            <p:cNvPr id="68" name="Graphic 67" descr="Baby with solid fill">
              <a:extLst>
                <a:ext uri="{FF2B5EF4-FFF2-40B4-BE49-F238E27FC236}">
                  <a16:creationId xmlns:a16="http://schemas.microsoft.com/office/drawing/2014/main" id="{2BBFC3AF-D97D-44FF-95EE-50D4D013862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543030" y="2790034"/>
              <a:ext cx="476459" cy="476459"/>
            </a:xfrm>
            <a:prstGeom prst="rect">
              <a:avLst/>
            </a:prstGeom>
          </p:spPr>
        </p:pic>
      </p:grpSp>
      <p:grpSp>
        <p:nvGrpSpPr>
          <p:cNvPr id="106" name="Group 105">
            <a:extLst>
              <a:ext uri="{FF2B5EF4-FFF2-40B4-BE49-F238E27FC236}">
                <a16:creationId xmlns:a16="http://schemas.microsoft.com/office/drawing/2014/main" id="{B95FDEBC-DC82-4FC3-A25E-8EEC0A612568}"/>
              </a:ext>
            </a:extLst>
          </p:cNvPr>
          <p:cNvGrpSpPr/>
          <p:nvPr/>
        </p:nvGrpSpPr>
        <p:grpSpPr>
          <a:xfrm>
            <a:off x="9918335" y="2277361"/>
            <a:ext cx="795831" cy="388150"/>
            <a:chOff x="8420210" y="2240642"/>
            <a:chExt cx="1172021" cy="550648"/>
          </a:xfrm>
        </p:grpSpPr>
        <p:grpSp>
          <p:nvGrpSpPr>
            <p:cNvPr id="94" name="Group 93">
              <a:extLst>
                <a:ext uri="{FF2B5EF4-FFF2-40B4-BE49-F238E27FC236}">
                  <a16:creationId xmlns:a16="http://schemas.microsoft.com/office/drawing/2014/main" id="{50B0E821-425E-40CA-9F43-0090E07B2286}"/>
                </a:ext>
              </a:extLst>
            </p:cNvPr>
            <p:cNvGrpSpPr/>
            <p:nvPr/>
          </p:nvGrpSpPr>
          <p:grpSpPr>
            <a:xfrm>
              <a:off x="8420210" y="2240642"/>
              <a:ext cx="1172021" cy="476460"/>
              <a:chOff x="7847468" y="2290279"/>
              <a:chExt cx="1172021" cy="476460"/>
            </a:xfrm>
          </p:grpSpPr>
          <p:pic>
            <p:nvPicPr>
              <p:cNvPr id="61" name="Graphic 60" descr="Baby with solid fill">
                <a:extLst>
                  <a:ext uri="{FF2B5EF4-FFF2-40B4-BE49-F238E27FC236}">
                    <a16:creationId xmlns:a16="http://schemas.microsoft.com/office/drawing/2014/main" id="{8D67AB02-8404-48CB-BF31-9AACC61AE4D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847468" y="2290280"/>
                <a:ext cx="476459" cy="476459"/>
              </a:xfrm>
              <a:prstGeom prst="rect">
                <a:avLst/>
              </a:prstGeom>
            </p:spPr>
          </p:pic>
          <p:pic>
            <p:nvPicPr>
              <p:cNvPr id="64" name="Graphic 63" descr="Baby with solid fill">
                <a:extLst>
                  <a:ext uri="{FF2B5EF4-FFF2-40B4-BE49-F238E27FC236}">
                    <a16:creationId xmlns:a16="http://schemas.microsoft.com/office/drawing/2014/main" id="{BA25690E-BF65-495B-8DBD-550770B597C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95249" y="2290280"/>
                <a:ext cx="476459" cy="476459"/>
              </a:xfrm>
              <a:prstGeom prst="rect">
                <a:avLst/>
              </a:prstGeom>
            </p:spPr>
          </p:pic>
          <p:pic>
            <p:nvPicPr>
              <p:cNvPr id="65" name="Graphic 64" descr="Baby with solid fill">
                <a:extLst>
                  <a:ext uri="{FF2B5EF4-FFF2-40B4-BE49-F238E27FC236}">
                    <a16:creationId xmlns:a16="http://schemas.microsoft.com/office/drawing/2014/main" id="{EB91BBFD-9C8C-4B36-8EA1-B578C50A491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543030" y="2290279"/>
                <a:ext cx="476459" cy="476459"/>
              </a:xfrm>
              <a:prstGeom prst="rect">
                <a:avLst/>
              </a:prstGeom>
            </p:spPr>
          </p:pic>
        </p:grpSp>
        <p:sp>
          <p:nvSpPr>
            <p:cNvPr id="95" name="Rectangle 94">
              <a:extLst>
                <a:ext uri="{FF2B5EF4-FFF2-40B4-BE49-F238E27FC236}">
                  <a16:creationId xmlns:a16="http://schemas.microsoft.com/office/drawing/2014/main" id="{60F63530-CB33-491E-AC6B-24A2BFF131CF}"/>
                </a:ext>
              </a:extLst>
            </p:cNvPr>
            <p:cNvSpPr/>
            <p:nvPr/>
          </p:nvSpPr>
          <p:spPr>
            <a:xfrm>
              <a:off x="9194914" y="2527339"/>
              <a:ext cx="377385" cy="263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5" name="Group 104">
            <a:extLst>
              <a:ext uri="{FF2B5EF4-FFF2-40B4-BE49-F238E27FC236}">
                <a16:creationId xmlns:a16="http://schemas.microsoft.com/office/drawing/2014/main" id="{0700CD5C-3060-458C-AE46-AF24DE602BE0}"/>
              </a:ext>
            </a:extLst>
          </p:cNvPr>
          <p:cNvGrpSpPr/>
          <p:nvPr/>
        </p:nvGrpSpPr>
        <p:grpSpPr>
          <a:xfrm>
            <a:off x="9897994" y="3640416"/>
            <a:ext cx="1268135" cy="647439"/>
            <a:chOff x="8420210" y="3302638"/>
            <a:chExt cx="1867583" cy="918489"/>
          </a:xfrm>
        </p:grpSpPr>
        <p:grpSp>
          <p:nvGrpSpPr>
            <p:cNvPr id="91" name="Group 90">
              <a:extLst>
                <a:ext uri="{FF2B5EF4-FFF2-40B4-BE49-F238E27FC236}">
                  <a16:creationId xmlns:a16="http://schemas.microsoft.com/office/drawing/2014/main" id="{F661CE16-9708-457B-ABE1-75323F57FEF6}"/>
                </a:ext>
              </a:extLst>
            </p:cNvPr>
            <p:cNvGrpSpPr/>
            <p:nvPr/>
          </p:nvGrpSpPr>
          <p:grpSpPr>
            <a:xfrm>
              <a:off x="8420210" y="3302638"/>
              <a:ext cx="1867583" cy="918489"/>
              <a:chOff x="7847468" y="3344908"/>
              <a:chExt cx="1867583" cy="918489"/>
            </a:xfrm>
          </p:grpSpPr>
          <p:pic>
            <p:nvPicPr>
              <p:cNvPr id="69" name="Graphic 68" descr="Baby with solid fill">
                <a:extLst>
                  <a:ext uri="{FF2B5EF4-FFF2-40B4-BE49-F238E27FC236}">
                    <a16:creationId xmlns:a16="http://schemas.microsoft.com/office/drawing/2014/main" id="{B3F7461C-D68B-4054-B177-9696A8424BE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847468" y="3353278"/>
                <a:ext cx="476459" cy="476459"/>
              </a:xfrm>
              <a:prstGeom prst="rect">
                <a:avLst/>
              </a:prstGeom>
            </p:spPr>
          </p:pic>
          <p:pic>
            <p:nvPicPr>
              <p:cNvPr id="70" name="Graphic 69" descr="Baby with solid fill">
                <a:extLst>
                  <a:ext uri="{FF2B5EF4-FFF2-40B4-BE49-F238E27FC236}">
                    <a16:creationId xmlns:a16="http://schemas.microsoft.com/office/drawing/2014/main" id="{880D640D-9851-48C9-86D3-4F998EC9DC1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95249" y="3353278"/>
                <a:ext cx="476459" cy="476459"/>
              </a:xfrm>
              <a:prstGeom prst="rect">
                <a:avLst/>
              </a:prstGeom>
            </p:spPr>
          </p:pic>
          <p:pic>
            <p:nvPicPr>
              <p:cNvPr id="71" name="Graphic 70" descr="Baby with solid fill">
                <a:extLst>
                  <a:ext uri="{FF2B5EF4-FFF2-40B4-BE49-F238E27FC236}">
                    <a16:creationId xmlns:a16="http://schemas.microsoft.com/office/drawing/2014/main" id="{72DF5380-B3BB-4FF9-9875-7CA842B81E4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543030" y="3353277"/>
                <a:ext cx="476459" cy="476459"/>
              </a:xfrm>
              <a:prstGeom prst="rect">
                <a:avLst/>
              </a:prstGeom>
            </p:spPr>
          </p:pic>
          <p:pic>
            <p:nvPicPr>
              <p:cNvPr id="78" name="Graphic 77" descr="Baby with solid fill">
                <a:extLst>
                  <a:ext uri="{FF2B5EF4-FFF2-40B4-BE49-F238E27FC236}">
                    <a16:creationId xmlns:a16="http://schemas.microsoft.com/office/drawing/2014/main" id="{DC5A6E90-DFAD-4C09-9F9A-D58B41F9E33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90811" y="3344908"/>
                <a:ext cx="476459" cy="476459"/>
              </a:xfrm>
              <a:prstGeom prst="rect">
                <a:avLst/>
              </a:prstGeom>
            </p:spPr>
          </p:pic>
          <p:pic>
            <p:nvPicPr>
              <p:cNvPr id="79" name="Graphic 78" descr="Baby with solid fill">
                <a:extLst>
                  <a:ext uri="{FF2B5EF4-FFF2-40B4-BE49-F238E27FC236}">
                    <a16:creationId xmlns:a16="http://schemas.microsoft.com/office/drawing/2014/main" id="{84A62F56-3DF3-4897-93D1-79AEFD8B5EE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38592" y="3344908"/>
                <a:ext cx="476459" cy="476459"/>
              </a:xfrm>
              <a:prstGeom prst="rect">
                <a:avLst/>
              </a:prstGeom>
            </p:spPr>
          </p:pic>
          <p:pic>
            <p:nvPicPr>
              <p:cNvPr id="80" name="Graphic 79" descr="Baby with solid fill">
                <a:extLst>
                  <a:ext uri="{FF2B5EF4-FFF2-40B4-BE49-F238E27FC236}">
                    <a16:creationId xmlns:a16="http://schemas.microsoft.com/office/drawing/2014/main" id="{5FF163E5-25A8-4301-B4BC-4282EF231DD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47468" y="3786939"/>
                <a:ext cx="476458" cy="476458"/>
              </a:xfrm>
              <a:prstGeom prst="rect">
                <a:avLst/>
              </a:prstGeom>
            </p:spPr>
          </p:pic>
          <p:pic>
            <p:nvPicPr>
              <p:cNvPr id="81" name="Graphic 80" descr="Baby with solid fill">
                <a:extLst>
                  <a:ext uri="{FF2B5EF4-FFF2-40B4-BE49-F238E27FC236}">
                    <a16:creationId xmlns:a16="http://schemas.microsoft.com/office/drawing/2014/main" id="{9845D1E4-8084-42F7-AE23-48236B70F4D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74724" y="3779968"/>
                <a:ext cx="476458" cy="476459"/>
              </a:xfrm>
              <a:prstGeom prst="rect">
                <a:avLst/>
              </a:prstGeom>
            </p:spPr>
          </p:pic>
          <p:pic>
            <p:nvPicPr>
              <p:cNvPr id="82" name="Graphic 81" descr="Baby with solid fill">
                <a:extLst>
                  <a:ext uri="{FF2B5EF4-FFF2-40B4-BE49-F238E27FC236}">
                    <a16:creationId xmlns:a16="http://schemas.microsoft.com/office/drawing/2014/main" id="{184844C0-A5F2-4DA7-B707-46D4E596E88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522505" y="3779965"/>
                <a:ext cx="476458" cy="476459"/>
              </a:xfrm>
              <a:prstGeom prst="rect">
                <a:avLst/>
              </a:prstGeom>
            </p:spPr>
          </p:pic>
        </p:grpSp>
        <p:sp>
          <p:nvSpPr>
            <p:cNvPr id="96" name="Rectangle 95">
              <a:extLst>
                <a:ext uri="{FF2B5EF4-FFF2-40B4-BE49-F238E27FC236}">
                  <a16:creationId xmlns:a16="http://schemas.microsoft.com/office/drawing/2014/main" id="{EB93D019-8238-4FFE-8427-E1541C8CD1D6}"/>
                </a:ext>
              </a:extLst>
            </p:cNvPr>
            <p:cNvSpPr/>
            <p:nvPr/>
          </p:nvSpPr>
          <p:spPr>
            <a:xfrm>
              <a:off x="9120492" y="4062410"/>
              <a:ext cx="377385" cy="140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7" name="Rectangle 96">
            <a:extLst>
              <a:ext uri="{FF2B5EF4-FFF2-40B4-BE49-F238E27FC236}">
                <a16:creationId xmlns:a16="http://schemas.microsoft.com/office/drawing/2014/main" id="{A9B28C4C-E509-4549-9AA8-2A90E204643C}"/>
              </a:ext>
            </a:extLst>
          </p:cNvPr>
          <p:cNvSpPr/>
          <p:nvPr/>
        </p:nvSpPr>
        <p:spPr>
          <a:xfrm>
            <a:off x="11000771" y="5188035"/>
            <a:ext cx="377385" cy="39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955103" y="2277361"/>
            <a:ext cx="903269" cy="400110"/>
          </a:xfrm>
          <a:prstGeom prst="rect">
            <a:avLst/>
          </a:prstGeom>
          <a:noFill/>
        </p:spPr>
        <p:txBody>
          <a:bodyPr wrap="square" rtlCol="0">
            <a:spAutoFit/>
          </a:bodyPr>
          <a:lstStyle/>
          <a:p>
            <a:r>
              <a:rPr lang="en-US" sz="2000" b="1" dirty="0">
                <a:solidFill>
                  <a:srgbClr val="8C2602"/>
                </a:solidFill>
              </a:rPr>
              <a:t>39.8%</a:t>
            </a:r>
          </a:p>
        </p:txBody>
      </p:sp>
      <p:sp>
        <p:nvSpPr>
          <p:cNvPr id="45" name="TextBox 44"/>
          <p:cNvSpPr txBox="1"/>
          <p:nvPr/>
        </p:nvSpPr>
        <p:spPr>
          <a:xfrm>
            <a:off x="6937629" y="2706137"/>
            <a:ext cx="904297" cy="400110"/>
          </a:xfrm>
          <a:prstGeom prst="rect">
            <a:avLst/>
          </a:prstGeom>
          <a:noFill/>
        </p:spPr>
        <p:txBody>
          <a:bodyPr wrap="square" rtlCol="0">
            <a:spAutoFit/>
          </a:bodyPr>
          <a:lstStyle/>
          <a:p>
            <a:r>
              <a:rPr lang="en-US" sz="2000" b="1" dirty="0">
                <a:solidFill>
                  <a:srgbClr val="313763"/>
                </a:solidFill>
              </a:rPr>
              <a:t>32.8%</a:t>
            </a:r>
          </a:p>
        </p:txBody>
      </p:sp>
      <p:sp>
        <p:nvSpPr>
          <p:cNvPr id="46" name="TextBox 45"/>
          <p:cNvSpPr txBox="1"/>
          <p:nvPr/>
        </p:nvSpPr>
        <p:spPr>
          <a:xfrm>
            <a:off x="6948180" y="3920863"/>
            <a:ext cx="890470" cy="400110"/>
          </a:xfrm>
          <a:prstGeom prst="rect">
            <a:avLst/>
          </a:prstGeom>
          <a:noFill/>
        </p:spPr>
        <p:txBody>
          <a:bodyPr wrap="square" rtlCol="0">
            <a:spAutoFit/>
          </a:bodyPr>
          <a:lstStyle/>
          <a:p>
            <a:r>
              <a:rPr lang="en-US" sz="2000" b="1" dirty="0">
                <a:solidFill>
                  <a:srgbClr val="E5A257"/>
                </a:solidFill>
              </a:rPr>
              <a:t>12.9%</a:t>
            </a:r>
          </a:p>
        </p:txBody>
      </p:sp>
      <p:sp>
        <p:nvSpPr>
          <p:cNvPr id="98" name="TextBox 97">
            <a:extLst>
              <a:ext uri="{FF2B5EF4-FFF2-40B4-BE49-F238E27FC236}">
                <a16:creationId xmlns:a16="http://schemas.microsoft.com/office/drawing/2014/main" id="{066701A4-7362-45BB-A503-4DCF7FC52A0B}"/>
              </a:ext>
            </a:extLst>
          </p:cNvPr>
          <p:cNvSpPr txBox="1"/>
          <p:nvPr/>
        </p:nvSpPr>
        <p:spPr>
          <a:xfrm>
            <a:off x="7061453" y="4290192"/>
            <a:ext cx="744312" cy="400110"/>
          </a:xfrm>
          <a:prstGeom prst="rect">
            <a:avLst/>
          </a:prstGeom>
          <a:noFill/>
        </p:spPr>
        <p:txBody>
          <a:bodyPr wrap="square" rtlCol="0">
            <a:spAutoFit/>
          </a:bodyPr>
          <a:lstStyle/>
          <a:p>
            <a:r>
              <a:rPr lang="en-US" sz="2000" b="1" dirty="0">
                <a:solidFill>
                  <a:srgbClr val="9FC5E0"/>
                </a:solidFill>
              </a:rPr>
              <a:t>7.6%</a:t>
            </a:r>
          </a:p>
        </p:txBody>
      </p:sp>
      <p:grpSp>
        <p:nvGrpSpPr>
          <p:cNvPr id="104" name="Group 103">
            <a:extLst>
              <a:ext uri="{FF2B5EF4-FFF2-40B4-BE49-F238E27FC236}">
                <a16:creationId xmlns:a16="http://schemas.microsoft.com/office/drawing/2014/main" id="{7E05B18B-70CF-4F16-AE0E-CEF789FD1EBA}"/>
              </a:ext>
            </a:extLst>
          </p:cNvPr>
          <p:cNvGrpSpPr/>
          <p:nvPr/>
        </p:nvGrpSpPr>
        <p:grpSpPr>
          <a:xfrm>
            <a:off x="9918334" y="4455123"/>
            <a:ext cx="1268136" cy="980455"/>
            <a:chOff x="8420209" y="3861666"/>
            <a:chExt cx="1867584" cy="1390925"/>
          </a:xfrm>
        </p:grpSpPr>
        <p:grpSp>
          <p:nvGrpSpPr>
            <p:cNvPr id="92" name="Group 91">
              <a:extLst>
                <a:ext uri="{FF2B5EF4-FFF2-40B4-BE49-F238E27FC236}">
                  <a16:creationId xmlns:a16="http://schemas.microsoft.com/office/drawing/2014/main" id="{A0C6336C-6484-4F9B-AA78-AA0B0275DE5A}"/>
                </a:ext>
              </a:extLst>
            </p:cNvPr>
            <p:cNvGrpSpPr/>
            <p:nvPr/>
          </p:nvGrpSpPr>
          <p:grpSpPr>
            <a:xfrm>
              <a:off x="8420209" y="3861666"/>
              <a:ext cx="1867584" cy="1380878"/>
              <a:chOff x="8542756" y="4314148"/>
              <a:chExt cx="1867584" cy="1380878"/>
            </a:xfrm>
          </p:grpSpPr>
          <p:pic>
            <p:nvPicPr>
              <p:cNvPr id="72" name="Graphic 71" descr="Baby with solid fill">
                <a:extLst>
                  <a:ext uri="{FF2B5EF4-FFF2-40B4-BE49-F238E27FC236}">
                    <a16:creationId xmlns:a16="http://schemas.microsoft.com/office/drawing/2014/main" id="{22ECECC3-0DCC-4A60-9AC4-27CA1E6AEF4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542757" y="4314149"/>
                <a:ext cx="476459" cy="476459"/>
              </a:xfrm>
              <a:prstGeom prst="rect">
                <a:avLst/>
              </a:prstGeom>
            </p:spPr>
          </p:pic>
          <p:pic>
            <p:nvPicPr>
              <p:cNvPr id="73" name="Graphic 72" descr="Baby with solid fill">
                <a:extLst>
                  <a:ext uri="{FF2B5EF4-FFF2-40B4-BE49-F238E27FC236}">
                    <a16:creationId xmlns:a16="http://schemas.microsoft.com/office/drawing/2014/main" id="{CA1443DA-7C27-4DFA-8962-AD65707151A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90538" y="4314149"/>
                <a:ext cx="476459" cy="476459"/>
              </a:xfrm>
              <a:prstGeom prst="rect">
                <a:avLst/>
              </a:prstGeom>
            </p:spPr>
          </p:pic>
          <p:pic>
            <p:nvPicPr>
              <p:cNvPr id="74" name="Graphic 73" descr="Baby with solid fill">
                <a:extLst>
                  <a:ext uri="{FF2B5EF4-FFF2-40B4-BE49-F238E27FC236}">
                    <a16:creationId xmlns:a16="http://schemas.microsoft.com/office/drawing/2014/main" id="{77B5DD49-ABCC-4EF2-AE01-074A96916CC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38319" y="4314148"/>
                <a:ext cx="476459" cy="476459"/>
              </a:xfrm>
              <a:prstGeom prst="rect">
                <a:avLst/>
              </a:prstGeom>
            </p:spPr>
          </p:pic>
          <p:pic>
            <p:nvPicPr>
              <p:cNvPr id="75" name="Graphic 74" descr="Baby with solid fill">
                <a:extLst>
                  <a:ext uri="{FF2B5EF4-FFF2-40B4-BE49-F238E27FC236}">
                    <a16:creationId xmlns:a16="http://schemas.microsoft.com/office/drawing/2014/main" id="{C81BCCBE-CC85-41E5-A510-79BD6546447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586100" y="4314148"/>
                <a:ext cx="476459" cy="476459"/>
              </a:xfrm>
              <a:prstGeom prst="rect">
                <a:avLst/>
              </a:prstGeom>
            </p:spPr>
          </p:pic>
          <p:pic>
            <p:nvPicPr>
              <p:cNvPr id="76" name="Graphic 75" descr="Baby with solid fill">
                <a:extLst>
                  <a:ext uri="{FF2B5EF4-FFF2-40B4-BE49-F238E27FC236}">
                    <a16:creationId xmlns:a16="http://schemas.microsoft.com/office/drawing/2014/main" id="{DAB973B7-F415-4BAE-99C7-2BDD9B6C40F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33881" y="4314148"/>
                <a:ext cx="476459" cy="476459"/>
              </a:xfrm>
              <a:prstGeom prst="rect">
                <a:avLst/>
              </a:prstGeom>
            </p:spPr>
          </p:pic>
          <p:pic>
            <p:nvPicPr>
              <p:cNvPr id="77" name="Graphic 76" descr="Baby with solid fill">
                <a:extLst>
                  <a:ext uri="{FF2B5EF4-FFF2-40B4-BE49-F238E27FC236}">
                    <a16:creationId xmlns:a16="http://schemas.microsoft.com/office/drawing/2014/main" id="{6F5CAD66-B2F1-45B5-8AB8-D5537BC63EB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542756" y="4740838"/>
                <a:ext cx="476460" cy="476458"/>
              </a:xfrm>
              <a:prstGeom prst="rect">
                <a:avLst/>
              </a:prstGeom>
            </p:spPr>
          </p:pic>
          <p:pic>
            <p:nvPicPr>
              <p:cNvPr id="83" name="Graphic 82" descr="Baby with solid fill">
                <a:extLst>
                  <a:ext uri="{FF2B5EF4-FFF2-40B4-BE49-F238E27FC236}">
                    <a16:creationId xmlns:a16="http://schemas.microsoft.com/office/drawing/2014/main" id="{1E85A5D0-2448-42DC-87D0-F98957216A4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90536" y="4740839"/>
                <a:ext cx="476460" cy="476458"/>
              </a:xfrm>
              <a:prstGeom prst="rect">
                <a:avLst/>
              </a:prstGeom>
            </p:spPr>
          </p:pic>
          <p:pic>
            <p:nvPicPr>
              <p:cNvPr id="84" name="Graphic 83" descr="Baby with solid fill">
                <a:extLst>
                  <a:ext uri="{FF2B5EF4-FFF2-40B4-BE49-F238E27FC236}">
                    <a16:creationId xmlns:a16="http://schemas.microsoft.com/office/drawing/2014/main" id="{E9DBBF2F-FF6A-4698-A3C0-76BBF27EF6A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38317" y="4740839"/>
                <a:ext cx="476460" cy="476458"/>
              </a:xfrm>
              <a:prstGeom prst="rect">
                <a:avLst/>
              </a:prstGeom>
            </p:spPr>
          </p:pic>
          <p:pic>
            <p:nvPicPr>
              <p:cNvPr id="85" name="Graphic 84" descr="Baby with solid fill">
                <a:extLst>
                  <a:ext uri="{FF2B5EF4-FFF2-40B4-BE49-F238E27FC236}">
                    <a16:creationId xmlns:a16="http://schemas.microsoft.com/office/drawing/2014/main" id="{2A151B51-0464-4286-8888-160C0D6BD1C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586098" y="4740838"/>
                <a:ext cx="476460" cy="476458"/>
              </a:xfrm>
              <a:prstGeom prst="rect">
                <a:avLst/>
              </a:prstGeom>
            </p:spPr>
          </p:pic>
          <p:pic>
            <p:nvPicPr>
              <p:cNvPr id="86" name="Graphic 85" descr="Baby with solid fill">
                <a:extLst>
                  <a:ext uri="{FF2B5EF4-FFF2-40B4-BE49-F238E27FC236}">
                    <a16:creationId xmlns:a16="http://schemas.microsoft.com/office/drawing/2014/main" id="{57A7F856-E597-46AA-BC49-38D52A9A15E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33877" y="4740838"/>
                <a:ext cx="476460" cy="476458"/>
              </a:xfrm>
              <a:prstGeom prst="rect">
                <a:avLst/>
              </a:prstGeom>
            </p:spPr>
          </p:pic>
          <p:pic>
            <p:nvPicPr>
              <p:cNvPr id="87" name="Graphic 86" descr="Baby with solid fill">
                <a:extLst>
                  <a:ext uri="{FF2B5EF4-FFF2-40B4-BE49-F238E27FC236}">
                    <a16:creationId xmlns:a16="http://schemas.microsoft.com/office/drawing/2014/main" id="{BFE9F26C-544B-455E-9972-6F8957CE517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542757" y="5218555"/>
                <a:ext cx="476460" cy="476460"/>
              </a:xfrm>
              <a:prstGeom prst="rect">
                <a:avLst/>
              </a:prstGeom>
            </p:spPr>
          </p:pic>
          <p:pic>
            <p:nvPicPr>
              <p:cNvPr id="88" name="Graphic 87" descr="Baby with solid fill">
                <a:extLst>
                  <a:ext uri="{FF2B5EF4-FFF2-40B4-BE49-F238E27FC236}">
                    <a16:creationId xmlns:a16="http://schemas.microsoft.com/office/drawing/2014/main" id="{61455015-D6B4-4A5E-96E6-323A8FA66DE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90539" y="5218557"/>
                <a:ext cx="476460" cy="476460"/>
              </a:xfrm>
              <a:prstGeom prst="rect">
                <a:avLst/>
              </a:prstGeom>
            </p:spPr>
          </p:pic>
          <p:pic>
            <p:nvPicPr>
              <p:cNvPr id="89" name="Graphic 88" descr="Baby with solid fill">
                <a:extLst>
                  <a:ext uri="{FF2B5EF4-FFF2-40B4-BE49-F238E27FC236}">
                    <a16:creationId xmlns:a16="http://schemas.microsoft.com/office/drawing/2014/main" id="{A2E748BB-8727-406D-B3CF-762BA410F1A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38320" y="5218565"/>
                <a:ext cx="476460" cy="476460"/>
              </a:xfrm>
              <a:prstGeom prst="rect">
                <a:avLst/>
              </a:prstGeom>
            </p:spPr>
          </p:pic>
          <p:pic>
            <p:nvPicPr>
              <p:cNvPr id="90" name="Graphic 89" descr="Baby with solid fill">
                <a:extLst>
                  <a:ext uri="{FF2B5EF4-FFF2-40B4-BE49-F238E27FC236}">
                    <a16:creationId xmlns:a16="http://schemas.microsoft.com/office/drawing/2014/main" id="{2E8F61EC-B902-4CF1-B1E5-00F1C2AF0E7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586101" y="5218566"/>
                <a:ext cx="476460" cy="476460"/>
              </a:xfrm>
              <a:prstGeom prst="rect">
                <a:avLst/>
              </a:prstGeom>
            </p:spPr>
          </p:pic>
        </p:grpSp>
        <p:sp>
          <p:nvSpPr>
            <p:cNvPr id="101" name="Rectangle 100">
              <a:extLst>
                <a:ext uri="{FF2B5EF4-FFF2-40B4-BE49-F238E27FC236}">
                  <a16:creationId xmlns:a16="http://schemas.microsoft.com/office/drawing/2014/main" id="{07480CED-27C1-486A-A05E-835C260B450B}"/>
                </a:ext>
              </a:extLst>
            </p:cNvPr>
            <p:cNvSpPr/>
            <p:nvPr/>
          </p:nvSpPr>
          <p:spPr>
            <a:xfrm>
              <a:off x="9513089" y="4913391"/>
              <a:ext cx="377385" cy="33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7" name="TextBox 106">
            <a:extLst>
              <a:ext uri="{FF2B5EF4-FFF2-40B4-BE49-F238E27FC236}">
                <a16:creationId xmlns:a16="http://schemas.microsoft.com/office/drawing/2014/main" id="{4D5E5EEF-DBA7-4C2E-9844-2D3421D5FA92}"/>
              </a:ext>
            </a:extLst>
          </p:cNvPr>
          <p:cNvSpPr txBox="1"/>
          <p:nvPr/>
        </p:nvSpPr>
        <p:spPr>
          <a:xfrm>
            <a:off x="7997967" y="4750826"/>
            <a:ext cx="1753272" cy="307777"/>
          </a:xfrm>
          <a:prstGeom prst="rect">
            <a:avLst/>
          </a:prstGeom>
          <a:noFill/>
        </p:spPr>
        <p:txBody>
          <a:bodyPr wrap="square" rtlCol="0">
            <a:spAutoFit/>
          </a:bodyPr>
          <a:lstStyle/>
          <a:p>
            <a:r>
              <a:rPr lang="en-US" sz="1400" b="1" dirty="0">
                <a:solidFill>
                  <a:prstClr val="black"/>
                </a:solidFill>
                <a:latin typeface="Adobe Garamond Pro" panose="02020502060506020403" pitchFamily="18" charset="0"/>
              </a:rPr>
              <a:t>~1 in 13.2 </a:t>
            </a:r>
            <a:r>
              <a:rPr lang="en-US" sz="1400" b="1" dirty="0">
                <a:solidFill>
                  <a:srgbClr val="9FC5E0"/>
                </a:solidFill>
                <a:latin typeface="Adobe Garamond Pro" panose="02020502060506020403" pitchFamily="18" charset="0"/>
              </a:rPr>
              <a:t>Removed</a:t>
            </a:r>
          </a:p>
        </p:txBody>
      </p:sp>
      <p:sp>
        <p:nvSpPr>
          <p:cNvPr id="108" name="TextBox 107">
            <a:extLst>
              <a:ext uri="{FF2B5EF4-FFF2-40B4-BE49-F238E27FC236}">
                <a16:creationId xmlns:a16="http://schemas.microsoft.com/office/drawing/2014/main" id="{044E4432-8FEC-4EBA-955D-43B8A768E006}"/>
              </a:ext>
            </a:extLst>
          </p:cNvPr>
          <p:cNvSpPr txBox="1"/>
          <p:nvPr/>
        </p:nvSpPr>
        <p:spPr>
          <a:xfrm>
            <a:off x="7977215" y="2304570"/>
            <a:ext cx="1722306" cy="307777"/>
          </a:xfrm>
          <a:prstGeom prst="rect">
            <a:avLst/>
          </a:prstGeom>
          <a:noFill/>
        </p:spPr>
        <p:txBody>
          <a:bodyPr wrap="square" rtlCol="0">
            <a:spAutoFit/>
          </a:bodyPr>
          <a:lstStyle/>
          <a:p>
            <a:r>
              <a:rPr lang="en-US" sz="1400" b="1" dirty="0">
                <a:solidFill>
                  <a:prstClr val="black"/>
                </a:solidFill>
                <a:latin typeface="Adobe Garamond Pro" panose="02020502060506020403" pitchFamily="18" charset="0"/>
              </a:rPr>
              <a:t>~1 in 2.5 </a:t>
            </a:r>
            <a:r>
              <a:rPr lang="en-US" sz="1400" b="1" dirty="0">
                <a:solidFill>
                  <a:srgbClr val="8C2602"/>
                </a:solidFill>
                <a:latin typeface="Adobe Garamond Pro" panose="02020502060506020403" pitchFamily="18" charset="0"/>
              </a:rPr>
              <a:t>Reported</a:t>
            </a:r>
          </a:p>
        </p:txBody>
      </p:sp>
      <p:sp>
        <p:nvSpPr>
          <p:cNvPr id="109" name="TextBox 108">
            <a:extLst>
              <a:ext uri="{FF2B5EF4-FFF2-40B4-BE49-F238E27FC236}">
                <a16:creationId xmlns:a16="http://schemas.microsoft.com/office/drawing/2014/main" id="{F26216CA-230E-4E07-B891-E239EAFB2FB8}"/>
              </a:ext>
            </a:extLst>
          </p:cNvPr>
          <p:cNvSpPr txBox="1"/>
          <p:nvPr/>
        </p:nvSpPr>
        <p:spPr>
          <a:xfrm>
            <a:off x="7988500" y="2784379"/>
            <a:ext cx="1871670" cy="307777"/>
          </a:xfrm>
          <a:prstGeom prst="rect">
            <a:avLst/>
          </a:prstGeom>
          <a:noFill/>
        </p:spPr>
        <p:txBody>
          <a:bodyPr wrap="square" rtlCol="0">
            <a:spAutoFit/>
          </a:bodyPr>
          <a:lstStyle/>
          <a:p>
            <a:r>
              <a:rPr lang="en-US" sz="1400" b="1" dirty="0">
                <a:solidFill>
                  <a:prstClr val="black"/>
                </a:solidFill>
                <a:latin typeface="Adobe Garamond Pro" panose="02020502060506020403" pitchFamily="18" charset="0"/>
              </a:rPr>
              <a:t>~1 in 3.0 </a:t>
            </a:r>
            <a:r>
              <a:rPr lang="en-US" sz="1400" b="1" dirty="0">
                <a:solidFill>
                  <a:srgbClr val="313763"/>
                </a:solidFill>
                <a:latin typeface="Adobe Garamond Pro" panose="02020502060506020403" pitchFamily="18" charset="0"/>
              </a:rPr>
              <a:t>Screened In</a:t>
            </a:r>
          </a:p>
        </p:txBody>
      </p:sp>
      <p:sp>
        <p:nvSpPr>
          <p:cNvPr id="110" name="TextBox 109">
            <a:extLst>
              <a:ext uri="{FF2B5EF4-FFF2-40B4-BE49-F238E27FC236}">
                <a16:creationId xmlns:a16="http://schemas.microsoft.com/office/drawing/2014/main" id="{DD3967E5-1911-4A2B-8C96-75D313294219}"/>
              </a:ext>
            </a:extLst>
          </p:cNvPr>
          <p:cNvSpPr txBox="1"/>
          <p:nvPr/>
        </p:nvSpPr>
        <p:spPr>
          <a:xfrm>
            <a:off x="7988703" y="3829167"/>
            <a:ext cx="1996666" cy="307777"/>
          </a:xfrm>
          <a:prstGeom prst="rect">
            <a:avLst/>
          </a:prstGeom>
          <a:noFill/>
        </p:spPr>
        <p:txBody>
          <a:bodyPr wrap="square" rtlCol="0">
            <a:spAutoFit/>
          </a:bodyPr>
          <a:lstStyle/>
          <a:p>
            <a:r>
              <a:rPr lang="en-US" sz="1400" b="1" dirty="0">
                <a:solidFill>
                  <a:prstClr val="black"/>
                </a:solidFill>
                <a:latin typeface="Adobe Garamond Pro" panose="02020502060506020403" pitchFamily="18" charset="0"/>
              </a:rPr>
              <a:t>~1 in 7.8 </a:t>
            </a:r>
            <a:r>
              <a:rPr lang="en-US" sz="1400" b="1" dirty="0">
                <a:solidFill>
                  <a:srgbClr val="E5A257"/>
                </a:solidFill>
                <a:latin typeface="Adobe Garamond Pro" panose="02020502060506020403" pitchFamily="18" charset="0"/>
              </a:rPr>
              <a:t>Substantiated</a:t>
            </a:r>
          </a:p>
        </p:txBody>
      </p:sp>
    </p:spTree>
    <p:extLst>
      <p:ext uri="{BB962C8B-B14F-4D97-AF65-F5344CB8AC3E}">
        <p14:creationId xmlns:p14="http://schemas.microsoft.com/office/powerpoint/2010/main" val="3601175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70926"/>
          </a:xfrm>
        </p:spPr>
        <p:txBody>
          <a:bodyPr/>
          <a:lstStyle/>
          <a:p>
            <a:r>
              <a:rPr lang="en-US" dirty="0"/>
              <a:t>Maternal experiences likely provide an</a:t>
            </a:r>
            <a:br>
              <a:rPr lang="en-US" dirty="0"/>
            </a:br>
            <a:r>
              <a:rPr lang="en-US" dirty="0"/>
              <a:t>“early warning”</a:t>
            </a:r>
          </a:p>
        </p:txBody>
      </p:sp>
      <p:sp>
        <p:nvSpPr>
          <p:cNvPr id="3" name="Content Placeholder 2"/>
          <p:cNvSpPr>
            <a:spLocks noGrp="1"/>
          </p:cNvSpPr>
          <p:nvPr>
            <p:ph idx="1"/>
          </p:nvPr>
        </p:nvSpPr>
        <p:spPr>
          <a:xfrm>
            <a:off x="697522" y="4161100"/>
            <a:ext cx="5130521" cy="1628543"/>
          </a:xfrm>
        </p:spPr>
        <p:txBody>
          <a:bodyPr>
            <a:normAutofit lnSpcReduction="10000"/>
          </a:bodyPr>
          <a:lstStyle/>
          <a:p>
            <a:r>
              <a:rPr lang="en-US" sz="2400" b="1" dirty="0"/>
              <a:t>76% more likely </a:t>
            </a:r>
            <a:r>
              <a:rPr lang="en-US" sz="2400" dirty="0"/>
              <a:t>to be reported to CPS if born to a mother who experienced at least 1 stressful life event during the 12months before childbirth</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6976" y="1830939"/>
            <a:ext cx="4751614" cy="2052780"/>
          </a:xfrm>
          <a:prstGeom prst="rect">
            <a:avLst/>
          </a:prstGeom>
        </p:spPr>
      </p:pic>
      <p:sp>
        <p:nvSpPr>
          <p:cNvPr id="5" name="Rectangle 4"/>
          <p:cNvSpPr/>
          <p:nvPr/>
        </p:nvSpPr>
        <p:spPr>
          <a:xfrm>
            <a:off x="6534777" y="1836051"/>
            <a:ext cx="4708491" cy="3693319"/>
          </a:xfrm>
          <a:prstGeom prst="rect">
            <a:avLst/>
          </a:prstGeom>
        </p:spPr>
        <p:txBody>
          <a:bodyPr wrap="square">
            <a:spAutoFit/>
          </a:bodyPr>
          <a:lstStyle/>
          <a:p>
            <a:pPr marL="342900" indent="-342900">
              <a:buFont typeface="+mj-lt"/>
              <a:buAutoNum type="arabicPeriod"/>
            </a:pPr>
            <a:r>
              <a:rPr lang="en-US" dirty="0">
                <a:solidFill>
                  <a:prstClr val="black"/>
                </a:solidFill>
              </a:rPr>
              <a:t>Sick family member had to go to the hospital</a:t>
            </a:r>
          </a:p>
          <a:p>
            <a:pPr marL="342900" indent="-342900">
              <a:buFont typeface="+mj-lt"/>
              <a:buAutoNum type="arabicPeriod"/>
            </a:pPr>
            <a:r>
              <a:rPr lang="en-US" dirty="0">
                <a:solidFill>
                  <a:srgbClr val="E3771D"/>
                </a:solidFill>
              </a:rPr>
              <a:t>Separated/divorced</a:t>
            </a:r>
          </a:p>
          <a:p>
            <a:pPr marL="342900" indent="-342900">
              <a:buFont typeface="+mj-lt"/>
              <a:buAutoNum type="arabicPeriod"/>
            </a:pPr>
            <a:r>
              <a:rPr lang="en-US" dirty="0">
                <a:solidFill>
                  <a:srgbClr val="E3771D"/>
                </a:solidFill>
              </a:rPr>
              <a:t>Homeless</a:t>
            </a:r>
          </a:p>
          <a:p>
            <a:pPr marL="342900" indent="-342900">
              <a:buFont typeface="+mj-lt"/>
              <a:buAutoNum type="arabicPeriod"/>
            </a:pPr>
            <a:r>
              <a:rPr lang="en-US" dirty="0">
                <a:solidFill>
                  <a:prstClr val="black"/>
                </a:solidFill>
              </a:rPr>
              <a:t>Partner lost job</a:t>
            </a:r>
          </a:p>
          <a:p>
            <a:pPr marL="342900" indent="-342900">
              <a:buFont typeface="+mj-lt"/>
              <a:buAutoNum type="arabicPeriod"/>
            </a:pPr>
            <a:r>
              <a:rPr lang="en-US" dirty="0">
                <a:solidFill>
                  <a:prstClr val="black"/>
                </a:solidFill>
              </a:rPr>
              <a:t>Lost job but wanted to still work</a:t>
            </a:r>
          </a:p>
          <a:p>
            <a:pPr marL="342900" indent="-342900">
              <a:buFont typeface="+mj-lt"/>
              <a:buAutoNum type="arabicPeriod"/>
            </a:pPr>
            <a:r>
              <a:rPr lang="en-US" dirty="0">
                <a:solidFill>
                  <a:prstClr val="black"/>
                </a:solidFill>
              </a:rPr>
              <a:t>Argued with partner more</a:t>
            </a:r>
          </a:p>
          <a:p>
            <a:pPr marL="342900" indent="-342900">
              <a:buFont typeface="+mj-lt"/>
              <a:buAutoNum type="arabicPeriod"/>
            </a:pPr>
            <a:r>
              <a:rPr lang="en-US" dirty="0">
                <a:solidFill>
                  <a:prstClr val="black"/>
                </a:solidFill>
              </a:rPr>
              <a:t>Partner didn’t want pregnancy</a:t>
            </a:r>
          </a:p>
          <a:p>
            <a:pPr marL="342900" indent="-342900">
              <a:buFont typeface="+mj-lt"/>
              <a:buAutoNum type="arabicPeriod"/>
            </a:pPr>
            <a:r>
              <a:rPr lang="en-US" dirty="0">
                <a:solidFill>
                  <a:srgbClr val="E3771D"/>
                </a:solidFill>
              </a:rPr>
              <a:t>Lot of bills that could not pay</a:t>
            </a:r>
          </a:p>
          <a:p>
            <a:pPr marL="342900" indent="-342900">
              <a:buFont typeface="+mj-lt"/>
              <a:buAutoNum type="arabicPeriod"/>
            </a:pPr>
            <a:r>
              <a:rPr lang="en-US" dirty="0">
                <a:solidFill>
                  <a:srgbClr val="E3771D"/>
                </a:solidFill>
              </a:rPr>
              <a:t>Self or partner went to jail</a:t>
            </a:r>
          </a:p>
          <a:p>
            <a:pPr marL="342900" indent="-342900">
              <a:buFont typeface="+mj-lt"/>
              <a:buAutoNum type="arabicPeriod"/>
            </a:pPr>
            <a:r>
              <a:rPr lang="en-US" dirty="0">
                <a:solidFill>
                  <a:srgbClr val="E3771D"/>
                </a:solidFill>
              </a:rPr>
              <a:t>Some close had problem with drinking/drugs</a:t>
            </a:r>
          </a:p>
          <a:p>
            <a:pPr marL="342900" indent="-342900">
              <a:buFont typeface="+mj-lt"/>
              <a:buAutoNum type="arabicPeriod"/>
            </a:pPr>
            <a:r>
              <a:rPr lang="en-US" dirty="0">
                <a:solidFill>
                  <a:prstClr val="black"/>
                </a:solidFill>
              </a:rPr>
              <a:t>Someone close died</a:t>
            </a:r>
          </a:p>
          <a:p>
            <a:pPr marL="342900" indent="-342900">
              <a:buFont typeface="+mj-lt"/>
              <a:buAutoNum type="arabicPeriod"/>
            </a:pPr>
            <a:r>
              <a:rPr lang="en-US" dirty="0">
                <a:solidFill>
                  <a:prstClr val="black"/>
                </a:solidFill>
              </a:rPr>
              <a:t>Moved</a:t>
            </a:r>
          </a:p>
          <a:p>
            <a:pPr marL="342900" indent="-342900">
              <a:buFont typeface="+mj-lt"/>
              <a:buAutoNum type="arabicPeriod"/>
            </a:pPr>
            <a:r>
              <a:rPr lang="en-US" dirty="0">
                <a:solidFill>
                  <a:srgbClr val="E3771D"/>
                </a:solidFill>
              </a:rPr>
              <a:t>Was in a physical fight</a:t>
            </a:r>
          </a:p>
        </p:txBody>
      </p:sp>
    </p:spTree>
    <p:extLst>
      <p:ext uri="{BB962C8B-B14F-4D97-AF65-F5344CB8AC3E}">
        <p14:creationId xmlns:p14="http://schemas.microsoft.com/office/powerpoint/2010/main" val="1464572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11864" y="2324787"/>
            <a:ext cx="2310320" cy="349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5587072" y="2541287"/>
            <a:ext cx="4667333" cy="2842084"/>
            <a:chOff x="3921017" y="2028825"/>
            <a:chExt cx="6223111" cy="3789446"/>
          </a:xfrm>
        </p:grpSpPr>
        <p:grpSp>
          <p:nvGrpSpPr>
            <p:cNvPr id="18" name="Group 17"/>
            <p:cNvGrpSpPr/>
            <p:nvPr/>
          </p:nvGrpSpPr>
          <p:grpSpPr>
            <a:xfrm>
              <a:off x="3921017" y="2207093"/>
              <a:ext cx="6223111" cy="3611178"/>
              <a:chOff x="8231856" y="2430805"/>
              <a:chExt cx="3545277" cy="2054050"/>
            </a:xfrm>
          </p:grpSpPr>
          <p:graphicFrame>
            <p:nvGraphicFramePr>
              <p:cNvPr id="20" name="Chart 19"/>
              <p:cNvGraphicFramePr>
                <a:graphicFrameLocks/>
              </p:cNvGraphicFramePr>
              <p:nvPr/>
            </p:nvGraphicFramePr>
            <p:xfrm>
              <a:off x="8415866" y="2430805"/>
              <a:ext cx="3361267" cy="194722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9292439" y="4292284"/>
                <a:ext cx="1875094" cy="192571"/>
              </a:xfrm>
              <a:prstGeom prst="rect">
                <a:avLst/>
              </a:prstGeom>
              <a:noFill/>
            </p:spPr>
            <p:txBody>
              <a:bodyPr wrap="square" rtlCol="0">
                <a:spAutoFit/>
              </a:bodyPr>
              <a:lstStyle/>
              <a:p>
                <a:pPr algn="ctr"/>
                <a:r>
                  <a:rPr lang="en-US" sz="1050" dirty="0">
                    <a:solidFill>
                      <a:prstClr val="black"/>
                    </a:solidFill>
                  </a:rPr>
                  <a:t>Number of dysfunctions</a:t>
                </a:r>
              </a:p>
            </p:txBody>
          </p:sp>
          <p:sp>
            <p:nvSpPr>
              <p:cNvPr id="22" name="TextBox 21"/>
              <p:cNvSpPr txBox="1"/>
              <p:nvPr/>
            </p:nvSpPr>
            <p:spPr>
              <a:xfrm rot="16200000">
                <a:off x="7702124" y="3157217"/>
                <a:ext cx="1252338" cy="192873"/>
              </a:xfrm>
              <a:prstGeom prst="rect">
                <a:avLst/>
              </a:prstGeom>
              <a:noFill/>
            </p:spPr>
            <p:txBody>
              <a:bodyPr wrap="square" rtlCol="0">
                <a:spAutoFit/>
              </a:bodyPr>
              <a:lstStyle/>
              <a:p>
                <a:pPr algn="ctr"/>
                <a:r>
                  <a:rPr lang="en-US" sz="1050" dirty="0">
                    <a:solidFill>
                      <a:prstClr val="black"/>
                    </a:solidFill>
                  </a:rPr>
                  <a:t>Cumulative Risk</a:t>
                </a:r>
              </a:p>
            </p:txBody>
          </p:sp>
        </p:grpSp>
        <p:sp>
          <p:nvSpPr>
            <p:cNvPr id="25" name="Freeform 24"/>
            <p:cNvSpPr/>
            <p:nvPr/>
          </p:nvSpPr>
          <p:spPr>
            <a:xfrm>
              <a:off x="5391150" y="2028825"/>
              <a:ext cx="4438650" cy="2247900"/>
            </a:xfrm>
            <a:custGeom>
              <a:avLst/>
              <a:gdLst>
                <a:gd name="connsiteX0" fmla="*/ 0 w 3799840"/>
                <a:gd name="connsiteY0" fmla="*/ 1899920 h 1899920"/>
                <a:gd name="connsiteX1" fmla="*/ 1584960 w 3799840"/>
                <a:gd name="connsiteY1" fmla="*/ 1574800 h 1899920"/>
                <a:gd name="connsiteX2" fmla="*/ 2733040 w 3799840"/>
                <a:gd name="connsiteY2" fmla="*/ 1137920 h 1899920"/>
                <a:gd name="connsiteX3" fmla="*/ 3474720 w 3799840"/>
                <a:gd name="connsiteY3" fmla="*/ 548640 h 1899920"/>
                <a:gd name="connsiteX4" fmla="*/ 3799840 w 3799840"/>
                <a:gd name="connsiteY4" fmla="*/ 0 h 1899920"/>
                <a:gd name="connsiteX0" fmla="*/ 0 w 3799840"/>
                <a:gd name="connsiteY0" fmla="*/ 1899920 h 1899920"/>
                <a:gd name="connsiteX1" fmla="*/ 1584960 w 3799840"/>
                <a:gd name="connsiteY1" fmla="*/ 1574800 h 1899920"/>
                <a:gd name="connsiteX2" fmla="*/ 2733040 w 3799840"/>
                <a:gd name="connsiteY2" fmla="*/ 1137920 h 1899920"/>
                <a:gd name="connsiteX3" fmla="*/ 3322320 w 3799840"/>
                <a:gd name="connsiteY3" fmla="*/ 711200 h 1899920"/>
                <a:gd name="connsiteX4" fmla="*/ 3799840 w 3799840"/>
                <a:gd name="connsiteY4" fmla="*/ 0 h 1899920"/>
                <a:gd name="connsiteX0" fmla="*/ 0 w 3799840"/>
                <a:gd name="connsiteY0" fmla="*/ 1899920 h 1899920"/>
                <a:gd name="connsiteX1" fmla="*/ 1584960 w 3799840"/>
                <a:gd name="connsiteY1" fmla="*/ 1574800 h 1899920"/>
                <a:gd name="connsiteX2" fmla="*/ 2560320 w 3799840"/>
                <a:gd name="connsiteY2" fmla="*/ 1117600 h 1899920"/>
                <a:gd name="connsiteX3" fmla="*/ 3322320 w 3799840"/>
                <a:gd name="connsiteY3" fmla="*/ 711200 h 1899920"/>
                <a:gd name="connsiteX4" fmla="*/ 3799840 w 3799840"/>
                <a:gd name="connsiteY4" fmla="*/ 0 h 1899920"/>
                <a:gd name="connsiteX0" fmla="*/ 0 w 3799840"/>
                <a:gd name="connsiteY0" fmla="*/ 1899920 h 1899920"/>
                <a:gd name="connsiteX1" fmla="*/ 1584960 w 3799840"/>
                <a:gd name="connsiteY1" fmla="*/ 1574800 h 1899920"/>
                <a:gd name="connsiteX2" fmla="*/ 2560320 w 3799840"/>
                <a:gd name="connsiteY2" fmla="*/ 1117600 h 1899920"/>
                <a:gd name="connsiteX3" fmla="*/ 3312160 w 3799840"/>
                <a:gd name="connsiteY3" fmla="*/ 599440 h 1899920"/>
                <a:gd name="connsiteX4" fmla="*/ 3799840 w 3799840"/>
                <a:gd name="connsiteY4" fmla="*/ 0 h 1899920"/>
                <a:gd name="connsiteX0" fmla="*/ 0 w 3799840"/>
                <a:gd name="connsiteY0" fmla="*/ 1899920 h 1899920"/>
                <a:gd name="connsiteX1" fmla="*/ 1584960 w 3799840"/>
                <a:gd name="connsiteY1" fmla="*/ 1574800 h 1899920"/>
                <a:gd name="connsiteX2" fmla="*/ 2560320 w 3799840"/>
                <a:gd name="connsiteY2" fmla="*/ 1117600 h 1899920"/>
                <a:gd name="connsiteX3" fmla="*/ 3393440 w 3799840"/>
                <a:gd name="connsiteY3" fmla="*/ 619760 h 1899920"/>
                <a:gd name="connsiteX4" fmla="*/ 3799840 w 3799840"/>
                <a:gd name="connsiteY4" fmla="*/ 0 h 1899920"/>
                <a:gd name="connsiteX0" fmla="*/ 0 w 3901440"/>
                <a:gd name="connsiteY0" fmla="*/ 2011680 h 2011680"/>
                <a:gd name="connsiteX1" fmla="*/ 1584960 w 3901440"/>
                <a:gd name="connsiteY1" fmla="*/ 1686560 h 2011680"/>
                <a:gd name="connsiteX2" fmla="*/ 2560320 w 3901440"/>
                <a:gd name="connsiteY2" fmla="*/ 1229360 h 2011680"/>
                <a:gd name="connsiteX3" fmla="*/ 3393440 w 3901440"/>
                <a:gd name="connsiteY3" fmla="*/ 731520 h 2011680"/>
                <a:gd name="connsiteX4" fmla="*/ 3901440 w 3901440"/>
                <a:gd name="connsiteY4" fmla="*/ 0 h 2011680"/>
                <a:gd name="connsiteX0" fmla="*/ 0 w 3901440"/>
                <a:gd name="connsiteY0" fmla="*/ 2011680 h 2011680"/>
                <a:gd name="connsiteX1" fmla="*/ 1584960 w 3901440"/>
                <a:gd name="connsiteY1" fmla="*/ 1686560 h 2011680"/>
                <a:gd name="connsiteX2" fmla="*/ 2560320 w 3901440"/>
                <a:gd name="connsiteY2" fmla="*/ 1229360 h 2011680"/>
                <a:gd name="connsiteX3" fmla="*/ 3373120 w 3901440"/>
                <a:gd name="connsiteY3" fmla="*/ 721360 h 2011680"/>
                <a:gd name="connsiteX4" fmla="*/ 3901440 w 3901440"/>
                <a:gd name="connsiteY4" fmla="*/ 0 h 2011680"/>
                <a:gd name="connsiteX0" fmla="*/ 0 w 3901440"/>
                <a:gd name="connsiteY0" fmla="*/ 2011680 h 2011680"/>
                <a:gd name="connsiteX1" fmla="*/ 1584960 w 3901440"/>
                <a:gd name="connsiteY1" fmla="*/ 1686560 h 2011680"/>
                <a:gd name="connsiteX2" fmla="*/ 2570480 w 3901440"/>
                <a:gd name="connsiteY2" fmla="*/ 1259840 h 2011680"/>
                <a:gd name="connsiteX3" fmla="*/ 3373120 w 3901440"/>
                <a:gd name="connsiteY3" fmla="*/ 721360 h 2011680"/>
                <a:gd name="connsiteX4" fmla="*/ 3901440 w 3901440"/>
                <a:gd name="connsiteY4" fmla="*/ 0 h 2011680"/>
                <a:gd name="connsiteX0" fmla="*/ 0 w 3901440"/>
                <a:gd name="connsiteY0" fmla="*/ 2011680 h 2011680"/>
                <a:gd name="connsiteX1" fmla="*/ 782320 w 3901440"/>
                <a:gd name="connsiteY1" fmla="*/ 1917580 h 2011680"/>
                <a:gd name="connsiteX2" fmla="*/ 1584960 w 3901440"/>
                <a:gd name="connsiteY2" fmla="*/ 1686560 h 2011680"/>
                <a:gd name="connsiteX3" fmla="*/ 2570480 w 3901440"/>
                <a:gd name="connsiteY3" fmla="*/ 1259840 h 2011680"/>
                <a:gd name="connsiteX4" fmla="*/ 3373120 w 3901440"/>
                <a:gd name="connsiteY4" fmla="*/ 721360 h 2011680"/>
                <a:gd name="connsiteX5" fmla="*/ 3901440 w 3901440"/>
                <a:gd name="connsiteY5" fmla="*/ 0 h 2011680"/>
                <a:gd name="connsiteX0" fmla="*/ 0 w 3901440"/>
                <a:gd name="connsiteY0" fmla="*/ 2011680 h 2011680"/>
                <a:gd name="connsiteX1" fmla="*/ 782320 w 3901440"/>
                <a:gd name="connsiteY1" fmla="*/ 1917580 h 2011680"/>
                <a:gd name="connsiteX2" fmla="*/ 1584960 w 3901440"/>
                <a:gd name="connsiteY2" fmla="*/ 1686560 h 2011680"/>
                <a:gd name="connsiteX3" fmla="*/ 2103120 w 3901440"/>
                <a:gd name="connsiteY3" fmla="*/ 1561980 h 2011680"/>
                <a:gd name="connsiteX4" fmla="*/ 2570480 w 3901440"/>
                <a:gd name="connsiteY4" fmla="*/ 1259840 h 2011680"/>
                <a:gd name="connsiteX5" fmla="*/ 3373120 w 3901440"/>
                <a:gd name="connsiteY5" fmla="*/ 721360 h 2011680"/>
                <a:gd name="connsiteX6" fmla="*/ 3901440 w 3901440"/>
                <a:gd name="connsiteY6" fmla="*/ 0 h 2011680"/>
                <a:gd name="connsiteX0" fmla="*/ 0 w 3901440"/>
                <a:gd name="connsiteY0" fmla="*/ 2011680 h 2011680"/>
                <a:gd name="connsiteX1" fmla="*/ 782320 w 3901440"/>
                <a:gd name="connsiteY1" fmla="*/ 1917580 h 2011680"/>
                <a:gd name="connsiteX2" fmla="*/ 1584960 w 3901440"/>
                <a:gd name="connsiteY2" fmla="*/ 1686560 h 2011680"/>
                <a:gd name="connsiteX3" fmla="*/ 2113280 w 3901440"/>
                <a:gd name="connsiteY3" fmla="*/ 1531500 h 2011680"/>
                <a:gd name="connsiteX4" fmla="*/ 2570480 w 3901440"/>
                <a:gd name="connsiteY4" fmla="*/ 1259840 h 2011680"/>
                <a:gd name="connsiteX5" fmla="*/ 3373120 w 3901440"/>
                <a:gd name="connsiteY5" fmla="*/ 721360 h 2011680"/>
                <a:gd name="connsiteX6" fmla="*/ 3901440 w 3901440"/>
                <a:gd name="connsiteY6" fmla="*/ 0 h 2011680"/>
                <a:gd name="connsiteX0" fmla="*/ 0 w 3901440"/>
                <a:gd name="connsiteY0" fmla="*/ 2011680 h 2011680"/>
                <a:gd name="connsiteX1" fmla="*/ 782320 w 3901440"/>
                <a:gd name="connsiteY1" fmla="*/ 1917580 h 2011680"/>
                <a:gd name="connsiteX2" fmla="*/ 1564640 w 3901440"/>
                <a:gd name="connsiteY2" fmla="*/ 1737360 h 2011680"/>
                <a:gd name="connsiteX3" fmla="*/ 2113280 w 3901440"/>
                <a:gd name="connsiteY3" fmla="*/ 1531500 h 2011680"/>
                <a:gd name="connsiteX4" fmla="*/ 2570480 w 3901440"/>
                <a:gd name="connsiteY4" fmla="*/ 1259840 h 2011680"/>
                <a:gd name="connsiteX5" fmla="*/ 3373120 w 3901440"/>
                <a:gd name="connsiteY5" fmla="*/ 721360 h 2011680"/>
                <a:gd name="connsiteX6" fmla="*/ 3901440 w 3901440"/>
                <a:gd name="connsiteY6" fmla="*/ 0 h 2011680"/>
                <a:gd name="connsiteX0" fmla="*/ 0 w 3901440"/>
                <a:gd name="connsiteY0" fmla="*/ 2011680 h 2011680"/>
                <a:gd name="connsiteX1" fmla="*/ 782320 w 3901440"/>
                <a:gd name="connsiteY1" fmla="*/ 1917580 h 2011680"/>
                <a:gd name="connsiteX2" fmla="*/ 1564640 w 3901440"/>
                <a:gd name="connsiteY2" fmla="*/ 1737360 h 2011680"/>
                <a:gd name="connsiteX3" fmla="*/ 2123440 w 3901440"/>
                <a:gd name="connsiteY3" fmla="*/ 1551820 h 2011680"/>
                <a:gd name="connsiteX4" fmla="*/ 2570480 w 3901440"/>
                <a:gd name="connsiteY4" fmla="*/ 1259840 h 2011680"/>
                <a:gd name="connsiteX5" fmla="*/ 3373120 w 3901440"/>
                <a:gd name="connsiteY5" fmla="*/ 721360 h 2011680"/>
                <a:gd name="connsiteX6" fmla="*/ 3901440 w 3901440"/>
                <a:gd name="connsiteY6" fmla="*/ 0 h 2011680"/>
                <a:gd name="connsiteX0" fmla="*/ 0 w 3901440"/>
                <a:gd name="connsiteY0" fmla="*/ 2011680 h 2011680"/>
                <a:gd name="connsiteX1" fmla="*/ 782320 w 3901440"/>
                <a:gd name="connsiteY1" fmla="*/ 1917580 h 2011680"/>
                <a:gd name="connsiteX2" fmla="*/ 1564640 w 3901440"/>
                <a:gd name="connsiteY2" fmla="*/ 1737360 h 2011680"/>
                <a:gd name="connsiteX3" fmla="*/ 2123440 w 3901440"/>
                <a:gd name="connsiteY3" fmla="*/ 1551820 h 2011680"/>
                <a:gd name="connsiteX4" fmla="*/ 2702560 w 3901440"/>
                <a:gd name="connsiteY4" fmla="*/ 1219200 h 2011680"/>
                <a:gd name="connsiteX5" fmla="*/ 3373120 w 3901440"/>
                <a:gd name="connsiteY5" fmla="*/ 721360 h 2011680"/>
                <a:gd name="connsiteX6" fmla="*/ 3901440 w 3901440"/>
                <a:gd name="connsiteY6" fmla="*/ 0 h 2011680"/>
                <a:gd name="connsiteX0" fmla="*/ 0 w 3901440"/>
                <a:gd name="connsiteY0" fmla="*/ 2011680 h 2011680"/>
                <a:gd name="connsiteX1" fmla="*/ 782320 w 3901440"/>
                <a:gd name="connsiteY1" fmla="*/ 1917580 h 2011680"/>
                <a:gd name="connsiteX2" fmla="*/ 1564640 w 3901440"/>
                <a:gd name="connsiteY2" fmla="*/ 1737360 h 2011680"/>
                <a:gd name="connsiteX3" fmla="*/ 2123440 w 3901440"/>
                <a:gd name="connsiteY3" fmla="*/ 1551820 h 2011680"/>
                <a:gd name="connsiteX4" fmla="*/ 2794000 w 3901440"/>
                <a:gd name="connsiteY4" fmla="*/ 1198880 h 2011680"/>
                <a:gd name="connsiteX5" fmla="*/ 3373120 w 3901440"/>
                <a:gd name="connsiteY5" fmla="*/ 721360 h 2011680"/>
                <a:gd name="connsiteX6" fmla="*/ 3901440 w 3901440"/>
                <a:gd name="connsiteY6"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1440" h="2011680">
                  <a:moveTo>
                    <a:pt x="0" y="2011680"/>
                  </a:moveTo>
                  <a:cubicBezTo>
                    <a:pt x="132080" y="1987530"/>
                    <a:pt x="518160" y="1971767"/>
                    <a:pt x="782320" y="1917580"/>
                  </a:cubicBezTo>
                  <a:cubicBezTo>
                    <a:pt x="1046480" y="1863393"/>
                    <a:pt x="1341120" y="1798320"/>
                    <a:pt x="1564640" y="1737360"/>
                  </a:cubicBezTo>
                  <a:cubicBezTo>
                    <a:pt x="1788160" y="1676400"/>
                    <a:pt x="1959187" y="1622940"/>
                    <a:pt x="2123440" y="1551820"/>
                  </a:cubicBezTo>
                  <a:cubicBezTo>
                    <a:pt x="2287693" y="1480700"/>
                    <a:pt x="2585720" y="1337290"/>
                    <a:pt x="2794000" y="1198880"/>
                  </a:cubicBezTo>
                  <a:cubicBezTo>
                    <a:pt x="3002280" y="1060470"/>
                    <a:pt x="3188547" y="921173"/>
                    <a:pt x="3373120" y="721360"/>
                  </a:cubicBezTo>
                  <a:cubicBezTo>
                    <a:pt x="3557693" y="521547"/>
                    <a:pt x="3827780" y="179493"/>
                    <a:pt x="3901440" y="0"/>
                  </a:cubicBezTo>
                </a:path>
              </a:pathLst>
            </a:custGeom>
            <a:noFill/>
            <a:ln w="1270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sp>
        <p:nvSpPr>
          <p:cNvPr id="12" name="TextBox 11"/>
          <p:cNvSpPr txBox="1"/>
          <p:nvPr/>
        </p:nvSpPr>
        <p:spPr>
          <a:xfrm>
            <a:off x="861645" y="202187"/>
            <a:ext cx="11114781" cy="1384995"/>
          </a:xfrm>
          <a:prstGeom prst="rect">
            <a:avLst/>
          </a:prstGeom>
          <a:noFill/>
        </p:spPr>
        <p:txBody>
          <a:bodyPr wrap="square" rtlCol="0">
            <a:spAutoFit/>
          </a:bodyPr>
          <a:lstStyle/>
          <a:p>
            <a:r>
              <a:rPr lang="en-US" sz="2800" b="1" dirty="0">
                <a:solidFill>
                  <a:prstClr val="black"/>
                </a:solidFill>
                <a:latin typeface="Adobe Garamond Pro" panose="02020502060506020403" pitchFamily="18" charset="0"/>
              </a:rPr>
              <a:t>The risk of contact with child welfare systematically increases with the increased number of pre-birth household challenges </a:t>
            </a:r>
          </a:p>
          <a:p>
            <a:r>
              <a:rPr lang="en-US" sz="2800" b="1" dirty="0">
                <a:solidFill>
                  <a:prstClr val="black"/>
                </a:solidFill>
                <a:latin typeface="Adobe Garamond Pro" panose="02020502060506020403" pitchFamily="18" charset="0"/>
              </a:rPr>
              <a:t>(aka household dysfunction)!</a:t>
            </a:r>
          </a:p>
        </p:txBody>
      </p:sp>
    </p:spTree>
    <p:extLst>
      <p:ext uri="{BB962C8B-B14F-4D97-AF65-F5344CB8AC3E}">
        <p14:creationId xmlns:p14="http://schemas.microsoft.com/office/powerpoint/2010/main" val="2154944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Help Your Child Develop Critical Thinking Skills">
            <a:extLst>
              <a:ext uri="{FF2B5EF4-FFF2-40B4-BE49-F238E27FC236}">
                <a16:creationId xmlns:a16="http://schemas.microsoft.com/office/drawing/2014/main" id="{3065ED4B-9AB7-4312-A0BC-395E832279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90720" y="3899054"/>
            <a:ext cx="2290591" cy="152428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6452233" y="409243"/>
            <a:ext cx="5321451" cy="2754525"/>
          </a:xfrm>
          <a:prstGeom prst="wedgeRoundRectCallout">
            <a:avLst/>
          </a:prstGeom>
          <a:solidFill>
            <a:srgbClr val="10294B"/>
          </a:solidFill>
          <a:ln w="9525">
            <a:noFill/>
            <a:miter lim="800000"/>
            <a:headEnd/>
            <a:tailEnd/>
          </a:ln>
        </p:spPr>
        <p:txBody>
          <a:bodyPr rot="0" vert="horz" wrap="square" lIns="91440" tIns="45720" rIns="91440" bIns="45720" anchor="t" anchorCtr="0">
            <a:noAutofit/>
          </a:bodyPr>
          <a:lstStyle/>
          <a:p>
            <a:pPr algn="ctr"/>
            <a:r>
              <a:rPr lang="en-US" sz="2400" b="1" dirty="0">
                <a:solidFill>
                  <a:prstClr val="white"/>
                </a:solidFill>
                <a:latin typeface="Adobe Garamond Pro" panose="02020502060506020403" pitchFamily="18" charset="0"/>
                <a:ea typeface="Times New Roman" panose="02020603050405020304" pitchFamily="18" charset="0"/>
                <a:cs typeface="Times New Roman" panose="02020603050405020304" pitchFamily="18" charset="0"/>
              </a:rPr>
              <a:t>For each additional pre-birth challenge reported, a systematic relative increase in average childhood ACE score was observed</a:t>
            </a:r>
          </a:p>
        </p:txBody>
      </p:sp>
      <p:pic>
        <p:nvPicPr>
          <p:cNvPr id="3" name="Picture 2"/>
          <p:cNvPicPr>
            <a:picLocks noChangeAspect="1"/>
          </p:cNvPicPr>
          <p:nvPr/>
        </p:nvPicPr>
        <p:blipFill>
          <a:blip r:embed="rId4"/>
          <a:stretch>
            <a:fillRect/>
          </a:stretch>
        </p:blipFill>
        <p:spPr>
          <a:xfrm>
            <a:off x="249480" y="672662"/>
            <a:ext cx="5685582" cy="4982212"/>
          </a:xfrm>
          <a:prstGeom prst="rect">
            <a:avLst/>
          </a:prstGeom>
        </p:spPr>
      </p:pic>
    </p:spTree>
    <p:extLst>
      <p:ext uri="{BB962C8B-B14F-4D97-AF65-F5344CB8AC3E}">
        <p14:creationId xmlns:p14="http://schemas.microsoft.com/office/powerpoint/2010/main" val="18870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21160"/>
            <a:ext cx="10772775" cy="1658198"/>
          </a:xfrm>
        </p:spPr>
        <p:txBody>
          <a:bodyPr/>
          <a:lstStyle/>
          <a:p>
            <a:r>
              <a:rPr lang="en-US" dirty="0">
                <a:solidFill>
                  <a:schemeClr val="tx2"/>
                </a:solidFill>
              </a:rPr>
              <a:t>Introduction to the Alaska CJATF</a:t>
            </a:r>
          </a:p>
        </p:txBody>
      </p:sp>
      <p:sp>
        <p:nvSpPr>
          <p:cNvPr id="4" name="Content Placeholder 3"/>
          <p:cNvSpPr>
            <a:spLocks noGrp="1"/>
          </p:cNvSpPr>
          <p:nvPr>
            <p:ph idx="1"/>
          </p:nvPr>
        </p:nvSpPr>
        <p:spPr>
          <a:xfrm>
            <a:off x="0" y="1674319"/>
            <a:ext cx="8812925" cy="5183681"/>
          </a:xfrm>
        </p:spPr>
        <p:txBody>
          <a:bodyPr>
            <a:normAutofit/>
          </a:bodyPr>
          <a:lstStyle/>
          <a:p>
            <a:pPr lvl="1">
              <a:buFont typeface="Arial" panose="020B0604020202020204" pitchFamily="34" charset="0"/>
              <a:buChar char="•"/>
            </a:pPr>
            <a:r>
              <a:rPr lang="en-US" sz="2800" dirty="0">
                <a:solidFill>
                  <a:schemeClr val="tx1"/>
                </a:solidFill>
              </a:rPr>
              <a:t>Federally mandated and funded</a:t>
            </a:r>
          </a:p>
          <a:p>
            <a:pPr lvl="1">
              <a:buFont typeface="Arial" panose="020B0604020202020204" pitchFamily="34" charset="0"/>
              <a:buChar char="•"/>
            </a:pPr>
            <a:r>
              <a:rPr lang="en-US" sz="2800" b="1" i="1" dirty="0">
                <a:solidFill>
                  <a:schemeClr val="tx1"/>
                </a:solidFill>
              </a:rPr>
              <a:t>Mission: </a:t>
            </a:r>
            <a:r>
              <a:rPr lang="en-US" sz="2800" i="1" dirty="0">
                <a:solidFill>
                  <a:schemeClr val="tx1"/>
                </a:solidFill>
              </a:rPr>
              <a:t>Identify areas where improvement is needed in the statewide response to child maltreatment, make recommendations and take action to improve the system</a:t>
            </a:r>
            <a:r>
              <a:rPr lang="en-US" sz="2800" b="1" i="1" dirty="0">
                <a:solidFill>
                  <a:schemeClr val="tx1"/>
                </a:solidFill>
              </a:rPr>
              <a:t>.</a:t>
            </a:r>
          </a:p>
          <a:p>
            <a:pPr lvl="1">
              <a:buFont typeface="Arial" panose="020B0604020202020204" pitchFamily="34" charset="0"/>
              <a:buChar char="•"/>
            </a:pPr>
            <a:r>
              <a:rPr lang="en-US" sz="2800" dirty="0">
                <a:solidFill>
                  <a:schemeClr val="tx1"/>
                </a:solidFill>
              </a:rPr>
              <a:t>Statewide, multidisciplinary membership</a:t>
            </a:r>
          </a:p>
          <a:p>
            <a:pPr lvl="1">
              <a:buFont typeface="Arial" panose="020B0604020202020204" pitchFamily="34" charset="0"/>
              <a:buChar char="•"/>
            </a:pPr>
            <a:r>
              <a:rPr lang="en-US" sz="2800" dirty="0">
                <a:solidFill>
                  <a:schemeClr val="tx1"/>
                </a:solidFill>
              </a:rPr>
              <a:t>Legislation to improve protection &amp; justice for children (starvation, serious physical abuse, privacy)</a:t>
            </a:r>
          </a:p>
          <a:p>
            <a:pPr lvl="1">
              <a:buFont typeface="Arial" panose="020B0604020202020204" pitchFamily="34" charset="0"/>
              <a:buChar char="•"/>
            </a:pPr>
            <a:r>
              <a:rPr lang="en-US" sz="2800" dirty="0">
                <a:solidFill>
                  <a:schemeClr val="tx1"/>
                </a:solidFill>
              </a:rPr>
              <a:t>Focus on education: child abuse in Alaska, mandatory reporting, &amp; best practices for the multidisciplinary response to child abuse</a:t>
            </a:r>
          </a:p>
          <a:p>
            <a:endParaRPr lang="en-US" dirty="0">
              <a:solidFill>
                <a:schemeClr val="tx2"/>
              </a:solidFill>
            </a:endParaRPr>
          </a:p>
        </p:txBody>
      </p:sp>
      <p:pic>
        <p:nvPicPr>
          <p:cNvPr id="5" name="Content Placeholder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63382" y="3878317"/>
            <a:ext cx="3415206" cy="2632842"/>
          </a:xfrm>
          <a:prstGeom prst="rect">
            <a:avLst/>
          </a:prstGeom>
        </p:spPr>
      </p:pic>
    </p:spTree>
    <p:extLst>
      <p:ext uri="{BB962C8B-B14F-4D97-AF65-F5344CB8AC3E}">
        <p14:creationId xmlns:p14="http://schemas.microsoft.com/office/powerpoint/2010/main" val="362862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AED4197-5979-4EDE-BFA8-7D0CC4C33BB3}"/>
              </a:ext>
            </a:extLst>
          </p:cNvPr>
          <p:cNvGraphicFramePr>
            <a:graphicFrameLocks/>
          </p:cNvGraphicFramePr>
          <p:nvPr>
            <p:extLst>
              <p:ext uri="{D42A27DB-BD31-4B8C-83A1-F6EECF244321}">
                <p14:modId xmlns:p14="http://schemas.microsoft.com/office/powerpoint/2010/main" val="2128119474"/>
              </p:ext>
            </p:extLst>
          </p:nvPr>
        </p:nvGraphicFramePr>
        <p:xfrm>
          <a:off x="247427" y="1839558"/>
          <a:ext cx="5873674" cy="3775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EC57615-C6A0-44B9-AF3C-2A0B572262EE}"/>
              </a:ext>
            </a:extLst>
          </p:cNvPr>
          <p:cNvGraphicFramePr>
            <a:graphicFrameLocks/>
          </p:cNvGraphicFramePr>
          <p:nvPr>
            <p:extLst>
              <p:ext uri="{D42A27DB-BD31-4B8C-83A1-F6EECF244321}">
                <p14:modId xmlns:p14="http://schemas.microsoft.com/office/powerpoint/2010/main" val="4124479814"/>
              </p:ext>
            </p:extLst>
          </p:nvPr>
        </p:nvGraphicFramePr>
        <p:xfrm>
          <a:off x="6270643" y="1839559"/>
          <a:ext cx="5734891" cy="386199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D1577A3-5AE9-4BF7-89F4-6B0030E274A0}"/>
              </a:ext>
            </a:extLst>
          </p:cNvPr>
          <p:cNvSpPr txBox="1"/>
          <p:nvPr/>
        </p:nvSpPr>
        <p:spPr>
          <a:xfrm>
            <a:off x="791307" y="448372"/>
            <a:ext cx="11114781" cy="523220"/>
          </a:xfrm>
          <a:prstGeom prst="rect">
            <a:avLst/>
          </a:prstGeom>
          <a:noFill/>
        </p:spPr>
        <p:txBody>
          <a:bodyPr wrap="square" rtlCol="0">
            <a:spAutoFit/>
          </a:bodyPr>
          <a:lstStyle/>
          <a:p>
            <a:r>
              <a:rPr lang="en-US" sz="2800" b="1" dirty="0">
                <a:solidFill>
                  <a:prstClr val="black"/>
                </a:solidFill>
                <a:latin typeface="Adobe Garamond Pro" panose="02020502060506020403" pitchFamily="18" charset="0"/>
              </a:rPr>
              <a:t>Two main groups identified in the pre-birth period</a:t>
            </a:r>
          </a:p>
        </p:txBody>
      </p:sp>
    </p:spTree>
    <p:extLst>
      <p:ext uri="{BB962C8B-B14F-4D97-AF65-F5344CB8AC3E}">
        <p14:creationId xmlns:p14="http://schemas.microsoft.com/office/powerpoint/2010/main" val="3606832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10461" cy="1325563"/>
          </a:xfrm>
        </p:spPr>
        <p:txBody>
          <a:bodyPr>
            <a:normAutofit/>
          </a:bodyPr>
          <a:lstStyle/>
          <a:p>
            <a:r>
              <a:rPr lang="en-US" sz="3600" dirty="0">
                <a:latin typeface="Futura Medium (Headings)"/>
              </a:rPr>
              <a:t>Changes in number of household challenges is associated with risk of being reported to OCS</a:t>
            </a:r>
          </a:p>
        </p:txBody>
      </p:sp>
      <p:sp>
        <p:nvSpPr>
          <p:cNvPr id="52" name="TextBox 51">
            <a:extLst>
              <a:ext uri="{FF2B5EF4-FFF2-40B4-BE49-F238E27FC236}">
                <a16:creationId xmlns:a16="http://schemas.microsoft.com/office/drawing/2014/main" id="{8C8D8FAF-3F45-479B-BCF0-4E2FC9CA1FD8}"/>
              </a:ext>
            </a:extLst>
          </p:cNvPr>
          <p:cNvSpPr txBox="1"/>
          <p:nvPr/>
        </p:nvSpPr>
        <p:spPr>
          <a:xfrm>
            <a:off x="602423" y="1701632"/>
            <a:ext cx="2623931" cy="523220"/>
          </a:xfrm>
          <a:prstGeom prst="rect">
            <a:avLst/>
          </a:prstGeom>
          <a:noFill/>
        </p:spPr>
        <p:txBody>
          <a:bodyPr wrap="square" rtlCol="0">
            <a:spAutoFit/>
          </a:bodyPr>
          <a:lstStyle/>
          <a:p>
            <a:pPr algn="ctr"/>
            <a:r>
              <a:rPr lang="en-US" sz="2800" b="1" dirty="0"/>
              <a:t>Pre-birth</a:t>
            </a:r>
          </a:p>
        </p:txBody>
      </p:sp>
      <p:sp>
        <p:nvSpPr>
          <p:cNvPr id="55" name="TextBox 54">
            <a:extLst>
              <a:ext uri="{FF2B5EF4-FFF2-40B4-BE49-F238E27FC236}">
                <a16:creationId xmlns:a16="http://schemas.microsoft.com/office/drawing/2014/main" id="{88A9C647-96FF-4FC0-BC41-25F48C7B7D49}"/>
              </a:ext>
            </a:extLst>
          </p:cNvPr>
          <p:cNvSpPr txBox="1"/>
          <p:nvPr/>
        </p:nvSpPr>
        <p:spPr>
          <a:xfrm>
            <a:off x="3537556" y="1701632"/>
            <a:ext cx="3988904" cy="523220"/>
          </a:xfrm>
          <a:prstGeom prst="rect">
            <a:avLst/>
          </a:prstGeom>
          <a:noFill/>
        </p:spPr>
        <p:txBody>
          <a:bodyPr wrap="square" rtlCol="0">
            <a:spAutoFit/>
          </a:bodyPr>
          <a:lstStyle/>
          <a:p>
            <a:pPr algn="ctr"/>
            <a:r>
              <a:rPr lang="en-US" sz="2800" b="1" dirty="0"/>
              <a:t>Early childhood</a:t>
            </a:r>
          </a:p>
        </p:txBody>
      </p:sp>
      <p:sp>
        <p:nvSpPr>
          <p:cNvPr id="56" name="TextBox 55">
            <a:extLst>
              <a:ext uri="{FF2B5EF4-FFF2-40B4-BE49-F238E27FC236}">
                <a16:creationId xmlns:a16="http://schemas.microsoft.com/office/drawing/2014/main" id="{D7D08767-97E7-4858-A119-C34D825E5597}"/>
              </a:ext>
            </a:extLst>
          </p:cNvPr>
          <p:cNvSpPr txBox="1"/>
          <p:nvPr/>
        </p:nvSpPr>
        <p:spPr>
          <a:xfrm>
            <a:off x="7544708" y="1701632"/>
            <a:ext cx="3323930" cy="523220"/>
          </a:xfrm>
          <a:prstGeom prst="rect">
            <a:avLst/>
          </a:prstGeom>
          <a:noFill/>
        </p:spPr>
        <p:txBody>
          <a:bodyPr wrap="square" rtlCol="0">
            <a:spAutoFit/>
          </a:bodyPr>
          <a:lstStyle/>
          <a:p>
            <a:pPr algn="ctr"/>
            <a:r>
              <a:rPr lang="en-US" sz="2800" b="1" dirty="0"/>
              <a:t>Report to OCS</a:t>
            </a:r>
          </a:p>
        </p:txBody>
      </p:sp>
      <p:grpSp>
        <p:nvGrpSpPr>
          <p:cNvPr id="4" name="Group 3">
            <a:extLst>
              <a:ext uri="{FF2B5EF4-FFF2-40B4-BE49-F238E27FC236}">
                <a16:creationId xmlns:a16="http://schemas.microsoft.com/office/drawing/2014/main" id="{6D288CF7-BD1B-45B4-B2AA-4D209612AE76}"/>
              </a:ext>
            </a:extLst>
          </p:cNvPr>
          <p:cNvGrpSpPr/>
          <p:nvPr/>
        </p:nvGrpSpPr>
        <p:grpSpPr>
          <a:xfrm>
            <a:off x="275592" y="4235323"/>
            <a:ext cx="11404344" cy="1591461"/>
            <a:chOff x="275592" y="4235323"/>
            <a:chExt cx="11404344" cy="1591461"/>
          </a:xfrm>
        </p:grpSpPr>
        <p:grpSp>
          <p:nvGrpSpPr>
            <p:cNvPr id="33" name="Group 32">
              <a:extLst>
                <a:ext uri="{FF2B5EF4-FFF2-40B4-BE49-F238E27FC236}">
                  <a16:creationId xmlns:a16="http://schemas.microsoft.com/office/drawing/2014/main" id="{61AD2B99-127D-4F5B-B571-436EA1F5C399}"/>
                </a:ext>
              </a:extLst>
            </p:cNvPr>
            <p:cNvGrpSpPr/>
            <p:nvPr/>
          </p:nvGrpSpPr>
          <p:grpSpPr>
            <a:xfrm>
              <a:off x="275592" y="4235323"/>
              <a:ext cx="2861418" cy="1591461"/>
              <a:chOff x="153672" y="4209033"/>
              <a:chExt cx="2861418" cy="1591461"/>
            </a:xfrm>
          </p:grpSpPr>
          <p:grpSp>
            <p:nvGrpSpPr>
              <p:cNvPr id="36" name="Group 35">
                <a:extLst>
                  <a:ext uri="{FF2B5EF4-FFF2-40B4-BE49-F238E27FC236}">
                    <a16:creationId xmlns:a16="http://schemas.microsoft.com/office/drawing/2014/main" id="{BD6B27F5-E6FB-45FF-A146-165B61838687}"/>
                  </a:ext>
                </a:extLst>
              </p:cNvPr>
              <p:cNvGrpSpPr/>
              <p:nvPr/>
            </p:nvGrpSpPr>
            <p:grpSpPr>
              <a:xfrm>
                <a:off x="153672" y="4209033"/>
                <a:ext cx="2861418" cy="1591461"/>
                <a:chOff x="390662" y="2787915"/>
                <a:chExt cx="2861418" cy="1591461"/>
              </a:xfrm>
            </p:grpSpPr>
            <p:sp>
              <p:nvSpPr>
                <p:cNvPr id="38" name="Block Arc 37">
                  <a:extLst>
                    <a:ext uri="{FF2B5EF4-FFF2-40B4-BE49-F238E27FC236}">
                      <a16:creationId xmlns:a16="http://schemas.microsoft.com/office/drawing/2014/main" id="{95FB5BA8-0994-4A68-B1DE-E45FD7BEA11D}"/>
                    </a:ext>
                  </a:extLst>
                </p:cNvPr>
                <p:cNvSpPr/>
                <p:nvPr/>
              </p:nvSpPr>
              <p:spPr>
                <a:xfrm>
                  <a:off x="1344317" y="3055937"/>
                  <a:ext cx="1370284" cy="1323439"/>
                </a:xfrm>
                <a:prstGeom prst="blockArc">
                  <a:avLst/>
                </a:prstGeom>
                <a:gradFill flip="none" rotWithShape="1">
                  <a:gsLst>
                    <a:gs pos="0">
                      <a:srgbClr val="FF0000"/>
                    </a:gs>
                    <a:gs pos="50000">
                      <a:srgbClr val="FFFF00"/>
                    </a:gs>
                    <a:gs pos="100000">
                      <a:srgbClr val="00B05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C51BED18-2F73-43D0-932E-4D5B3AEAE326}"/>
                    </a:ext>
                  </a:extLst>
                </p:cNvPr>
                <p:cNvSpPr txBox="1"/>
                <p:nvPr/>
              </p:nvSpPr>
              <p:spPr>
                <a:xfrm>
                  <a:off x="1534875" y="2787915"/>
                  <a:ext cx="989168" cy="307777"/>
                </a:xfrm>
                <a:prstGeom prst="rect">
                  <a:avLst/>
                </a:prstGeom>
                <a:noFill/>
              </p:spPr>
              <p:txBody>
                <a:bodyPr wrap="square" rtlCol="0">
                  <a:spAutoFit/>
                </a:bodyPr>
                <a:lstStyle/>
                <a:p>
                  <a:pPr algn="ctr"/>
                  <a:r>
                    <a:rPr lang="en-US" sz="1400" dirty="0"/>
                    <a:t>Medium</a:t>
                  </a:r>
                </a:p>
              </p:txBody>
            </p:sp>
            <p:sp>
              <p:nvSpPr>
                <p:cNvPr id="43" name="TextBox 42">
                  <a:extLst>
                    <a:ext uri="{FF2B5EF4-FFF2-40B4-BE49-F238E27FC236}">
                      <a16:creationId xmlns:a16="http://schemas.microsoft.com/office/drawing/2014/main" id="{9ED00935-CC05-46F0-8DB8-29B9B21387A1}"/>
                    </a:ext>
                  </a:extLst>
                </p:cNvPr>
                <p:cNvSpPr txBox="1"/>
                <p:nvPr/>
              </p:nvSpPr>
              <p:spPr>
                <a:xfrm>
                  <a:off x="390662" y="3486079"/>
                  <a:ext cx="989168" cy="307777"/>
                </a:xfrm>
                <a:prstGeom prst="rect">
                  <a:avLst/>
                </a:prstGeom>
                <a:noFill/>
              </p:spPr>
              <p:txBody>
                <a:bodyPr wrap="square" rtlCol="0">
                  <a:spAutoFit/>
                </a:bodyPr>
                <a:lstStyle/>
                <a:p>
                  <a:pPr algn="r"/>
                  <a:r>
                    <a:rPr lang="en-US" sz="1400" dirty="0"/>
                    <a:t>Low</a:t>
                  </a:r>
                </a:p>
              </p:txBody>
            </p:sp>
            <p:sp>
              <p:nvSpPr>
                <p:cNvPr id="44" name="TextBox 43">
                  <a:extLst>
                    <a:ext uri="{FF2B5EF4-FFF2-40B4-BE49-F238E27FC236}">
                      <a16:creationId xmlns:a16="http://schemas.microsoft.com/office/drawing/2014/main" id="{3E8E2FF2-563D-4ECD-91A3-104B57E6C6B0}"/>
                    </a:ext>
                  </a:extLst>
                </p:cNvPr>
                <p:cNvSpPr txBox="1"/>
                <p:nvPr/>
              </p:nvSpPr>
              <p:spPr>
                <a:xfrm>
                  <a:off x="2654234" y="3486079"/>
                  <a:ext cx="597846" cy="307777"/>
                </a:xfrm>
                <a:prstGeom prst="rect">
                  <a:avLst/>
                </a:prstGeom>
                <a:noFill/>
              </p:spPr>
              <p:txBody>
                <a:bodyPr wrap="square" rtlCol="0">
                  <a:spAutoFit/>
                </a:bodyPr>
                <a:lstStyle/>
                <a:p>
                  <a:r>
                    <a:rPr lang="en-US" sz="1400" dirty="0"/>
                    <a:t>High</a:t>
                  </a:r>
                </a:p>
              </p:txBody>
            </p:sp>
          </p:grpSp>
          <p:sp>
            <p:nvSpPr>
              <p:cNvPr id="37" name="Isosceles Triangle 36">
                <a:extLst>
                  <a:ext uri="{FF2B5EF4-FFF2-40B4-BE49-F238E27FC236}">
                    <a16:creationId xmlns:a16="http://schemas.microsoft.com/office/drawing/2014/main" id="{6A5A85C4-195E-4736-925B-340715071DE3}"/>
                  </a:ext>
                </a:extLst>
              </p:cNvPr>
              <p:cNvSpPr/>
              <p:nvPr/>
            </p:nvSpPr>
            <p:spPr>
              <a:xfrm rot="4864614">
                <a:off x="1988493" y="4678335"/>
                <a:ext cx="182927" cy="64027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4C440DEA-E37E-4C3F-A4D2-200D35520400}"/>
                </a:ext>
              </a:extLst>
            </p:cNvPr>
            <p:cNvSpPr txBox="1"/>
            <p:nvPr/>
          </p:nvSpPr>
          <p:spPr>
            <a:xfrm>
              <a:off x="403640" y="5302074"/>
              <a:ext cx="3216854" cy="369332"/>
            </a:xfrm>
            <a:prstGeom prst="rect">
              <a:avLst/>
            </a:prstGeom>
            <a:noFill/>
          </p:spPr>
          <p:txBody>
            <a:bodyPr wrap="square" rtlCol="0">
              <a:spAutoFit/>
            </a:bodyPr>
            <a:lstStyle/>
            <a:p>
              <a:r>
                <a:rPr lang="en-US" b="1" dirty="0"/>
                <a:t>&gt;= 2 family challenges reported</a:t>
              </a:r>
            </a:p>
          </p:txBody>
        </p:sp>
        <p:sp>
          <p:nvSpPr>
            <p:cNvPr id="59" name="TextBox 58">
              <a:extLst>
                <a:ext uri="{FF2B5EF4-FFF2-40B4-BE49-F238E27FC236}">
                  <a16:creationId xmlns:a16="http://schemas.microsoft.com/office/drawing/2014/main" id="{FF8A40D5-1FF2-4490-B71A-85E3514A285B}"/>
                </a:ext>
              </a:extLst>
            </p:cNvPr>
            <p:cNvSpPr txBox="1"/>
            <p:nvPr/>
          </p:nvSpPr>
          <p:spPr>
            <a:xfrm>
              <a:off x="7717536" y="4884748"/>
              <a:ext cx="3584448" cy="523220"/>
            </a:xfrm>
            <a:prstGeom prst="rect">
              <a:avLst/>
            </a:prstGeom>
            <a:noFill/>
          </p:spPr>
          <p:txBody>
            <a:bodyPr wrap="square" rtlCol="0">
              <a:spAutoFit/>
            </a:bodyPr>
            <a:lstStyle/>
            <a:p>
              <a:r>
                <a:rPr lang="en-US" sz="2000" dirty="0"/>
                <a:t>Risk decreases by </a:t>
              </a:r>
              <a:r>
                <a:rPr lang="en-US" sz="2800" dirty="0"/>
                <a:t>43%</a:t>
              </a:r>
            </a:p>
          </p:txBody>
        </p:sp>
        <p:sp>
          <p:nvSpPr>
            <p:cNvPr id="62" name="Arrow: Up 33">
              <a:extLst>
                <a:ext uri="{FF2B5EF4-FFF2-40B4-BE49-F238E27FC236}">
                  <a16:creationId xmlns:a16="http://schemas.microsoft.com/office/drawing/2014/main" id="{F29EA261-8C39-48BE-8CB7-76FB40C6CF37}"/>
                </a:ext>
              </a:extLst>
            </p:cNvPr>
            <p:cNvSpPr/>
            <p:nvPr/>
          </p:nvSpPr>
          <p:spPr>
            <a:xfrm>
              <a:off x="7000614" y="4514836"/>
              <a:ext cx="291550" cy="34908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Up 33">
              <a:extLst>
                <a:ext uri="{FF2B5EF4-FFF2-40B4-BE49-F238E27FC236}">
                  <a16:creationId xmlns:a16="http://schemas.microsoft.com/office/drawing/2014/main" id="{0F5DB44C-DBA9-471D-ABF4-90A9BC344BF7}"/>
                </a:ext>
              </a:extLst>
            </p:cNvPr>
            <p:cNvSpPr/>
            <p:nvPr/>
          </p:nvSpPr>
          <p:spPr>
            <a:xfrm rot="10800000">
              <a:off x="7000614" y="4991810"/>
              <a:ext cx="291550" cy="34908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8CD69D1F-019D-4050-AE69-7E3B7E7D867B}"/>
                </a:ext>
              </a:extLst>
            </p:cNvPr>
            <p:cNvSpPr txBox="1"/>
            <p:nvPr/>
          </p:nvSpPr>
          <p:spPr>
            <a:xfrm>
              <a:off x="7729728" y="4503069"/>
              <a:ext cx="3950208" cy="369332"/>
            </a:xfrm>
            <a:prstGeom prst="rect">
              <a:avLst/>
            </a:prstGeom>
            <a:noFill/>
          </p:spPr>
          <p:txBody>
            <a:bodyPr wrap="square" rtlCol="0">
              <a:spAutoFit/>
            </a:bodyPr>
            <a:lstStyle/>
            <a:p>
              <a:r>
                <a:rPr lang="en-US" dirty="0"/>
                <a:t>Risk does not change (remains high)</a:t>
              </a:r>
            </a:p>
          </p:txBody>
        </p:sp>
        <p:cxnSp>
          <p:nvCxnSpPr>
            <p:cNvPr id="65" name="Straight Arrow Connector 64">
              <a:extLst>
                <a:ext uri="{FF2B5EF4-FFF2-40B4-BE49-F238E27FC236}">
                  <a16:creationId xmlns:a16="http://schemas.microsoft.com/office/drawing/2014/main" id="{7FFD4E12-0E8E-47E0-A747-0EAE69AB2515}"/>
                </a:ext>
              </a:extLst>
            </p:cNvPr>
            <p:cNvCxnSpPr/>
            <p:nvPr/>
          </p:nvCxnSpPr>
          <p:spPr>
            <a:xfrm flipV="1">
              <a:off x="3793588" y="4689377"/>
              <a:ext cx="2960780" cy="574510"/>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C049269-BD83-4C34-8580-A8E9CEC897BD}"/>
                </a:ext>
              </a:extLst>
            </p:cNvPr>
            <p:cNvCxnSpPr/>
            <p:nvPr/>
          </p:nvCxnSpPr>
          <p:spPr>
            <a:xfrm flipV="1">
              <a:off x="3793588" y="5181023"/>
              <a:ext cx="2960780" cy="99841"/>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04A6840-B286-42FB-99B6-0E70A2026F90}"/>
              </a:ext>
            </a:extLst>
          </p:cNvPr>
          <p:cNvGrpSpPr/>
          <p:nvPr/>
        </p:nvGrpSpPr>
        <p:grpSpPr>
          <a:xfrm>
            <a:off x="275592" y="2243691"/>
            <a:ext cx="11404344" cy="1678404"/>
            <a:chOff x="275592" y="2243691"/>
            <a:chExt cx="11404344" cy="1678404"/>
          </a:xfrm>
        </p:grpSpPr>
        <p:grpSp>
          <p:nvGrpSpPr>
            <p:cNvPr id="45" name="Group 44">
              <a:extLst>
                <a:ext uri="{FF2B5EF4-FFF2-40B4-BE49-F238E27FC236}">
                  <a16:creationId xmlns:a16="http://schemas.microsoft.com/office/drawing/2014/main" id="{CAE9B51B-6708-4EA5-A389-C71D68CA5565}"/>
                </a:ext>
              </a:extLst>
            </p:cNvPr>
            <p:cNvGrpSpPr/>
            <p:nvPr/>
          </p:nvGrpSpPr>
          <p:grpSpPr>
            <a:xfrm>
              <a:off x="275592" y="2243691"/>
              <a:ext cx="2861418" cy="1591461"/>
              <a:chOff x="153672" y="2135908"/>
              <a:chExt cx="2861418" cy="1591461"/>
            </a:xfrm>
          </p:grpSpPr>
          <p:grpSp>
            <p:nvGrpSpPr>
              <p:cNvPr id="46" name="Group 45">
                <a:extLst>
                  <a:ext uri="{FF2B5EF4-FFF2-40B4-BE49-F238E27FC236}">
                    <a16:creationId xmlns:a16="http://schemas.microsoft.com/office/drawing/2014/main" id="{F3C6CF94-7E57-46AE-90B0-B0FCA2C3B270}"/>
                  </a:ext>
                </a:extLst>
              </p:cNvPr>
              <p:cNvGrpSpPr/>
              <p:nvPr/>
            </p:nvGrpSpPr>
            <p:grpSpPr>
              <a:xfrm>
                <a:off x="153672" y="2135908"/>
                <a:ext cx="2861418" cy="1591461"/>
                <a:chOff x="390662" y="2787915"/>
                <a:chExt cx="2861418" cy="1591461"/>
              </a:xfrm>
            </p:grpSpPr>
            <p:sp>
              <p:nvSpPr>
                <p:cNvPr id="48" name="Block Arc 47">
                  <a:extLst>
                    <a:ext uri="{FF2B5EF4-FFF2-40B4-BE49-F238E27FC236}">
                      <a16:creationId xmlns:a16="http://schemas.microsoft.com/office/drawing/2014/main" id="{420ED0D6-399F-42FA-95FD-1855931A4EA3}"/>
                    </a:ext>
                  </a:extLst>
                </p:cNvPr>
                <p:cNvSpPr/>
                <p:nvPr/>
              </p:nvSpPr>
              <p:spPr>
                <a:xfrm>
                  <a:off x="1344317" y="3055937"/>
                  <a:ext cx="1370284" cy="1323439"/>
                </a:xfrm>
                <a:prstGeom prst="blockArc">
                  <a:avLst/>
                </a:prstGeom>
                <a:gradFill flip="none" rotWithShape="1">
                  <a:gsLst>
                    <a:gs pos="0">
                      <a:srgbClr val="FF0000"/>
                    </a:gs>
                    <a:gs pos="50000">
                      <a:srgbClr val="FFFF00"/>
                    </a:gs>
                    <a:gs pos="100000">
                      <a:srgbClr val="00B05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a:extLst>
                    <a:ext uri="{FF2B5EF4-FFF2-40B4-BE49-F238E27FC236}">
                      <a16:creationId xmlns:a16="http://schemas.microsoft.com/office/drawing/2014/main" id="{D7EA9090-28AC-41EC-A1F1-5E9B66F8D0BA}"/>
                    </a:ext>
                  </a:extLst>
                </p:cNvPr>
                <p:cNvSpPr txBox="1"/>
                <p:nvPr/>
              </p:nvSpPr>
              <p:spPr>
                <a:xfrm>
                  <a:off x="1534875" y="2787915"/>
                  <a:ext cx="989168" cy="307777"/>
                </a:xfrm>
                <a:prstGeom prst="rect">
                  <a:avLst/>
                </a:prstGeom>
                <a:noFill/>
              </p:spPr>
              <p:txBody>
                <a:bodyPr wrap="square" rtlCol="0">
                  <a:spAutoFit/>
                </a:bodyPr>
                <a:lstStyle/>
                <a:p>
                  <a:pPr algn="ctr"/>
                  <a:r>
                    <a:rPr lang="en-US" sz="1400" dirty="0"/>
                    <a:t>Medium</a:t>
                  </a:r>
                </a:p>
              </p:txBody>
            </p:sp>
            <p:sp>
              <p:nvSpPr>
                <p:cNvPr id="50" name="TextBox 49">
                  <a:extLst>
                    <a:ext uri="{FF2B5EF4-FFF2-40B4-BE49-F238E27FC236}">
                      <a16:creationId xmlns:a16="http://schemas.microsoft.com/office/drawing/2014/main" id="{62DD706B-FB39-448D-BF8E-53C5AE9E2430}"/>
                    </a:ext>
                  </a:extLst>
                </p:cNvPr>
                <p:cNvSpPr txBox="1"/>
                <p:nvPr/>
              </p:nvSpPr>
              <p:spPr>
                <a:xfrm>
                  <a:off x="390662" y="3486079"/>
                  <a:ext cx="989168" cy="307777"/>
                </a:xfrm>
                <a:prstGeom prst="rect">
                  <a:avLst/>
                </a:prstGeom>
                <a:noFill/>
              </p:spPr>
              <p:txBody>
                <a:bodyPr wrap="square" rtlCol="0">
                  <a:spAutoFit/>
                </a:bodyPr>
                <a:lstStyle/>
                <a:p>
                  <a:pPr algn="r"/>
                  <a:r>
                    <a:rPr lang="en-US" sz="1400" dirty="0"/>
                    <a:t>Low</a:t>
                  </a:r>
                </a:p>
              </p:txBody>
            </p:sp>
            <p:sp>
              <p:nvSpPr>
                <p:cNvPr id="51" name="TextBox 50">
                  <a:extLst>
                    <a:ext uri="{FF2B5EF4-FFF2-40B4-BE49-F238E27FC236}">
                      <a16:creationId xmlns:a16="http://schemas.microsoft.com/office/drawing/2014/main" id="{9899D88A-80CC-461B-B0EA-F91B713EA89C}"/>
                    </a:ext>
                  </a:extLst>
                </p:cNvPr>
                <p:cNvSpPr txBox="1"/>
                <p:nvPr/>
              </p:nvSpPr>
              <p:spPr>
                <a:xfrm>
                  <a:off x="2654234" y="3486079"/>
                  <a:ext cx="597846" cy="307777"/>
                </a:xfrm>
                <a:prstGeom prst="rect">
                  <a:avLst/>
                </a:prstGeom>
                <a:noFill/>
              </p:spPr>
              <p:txBody>
                <a:bodyPr wrap="square" rtlCol="0">
                  <a:spAutoFit/>
                </a:bodyPr>
                <a:lstStyle/>
                <a:p>
                  <a:r>
                    <a:rPr lang="en-US" sz="1400" dirty="0"/>
                    <a:t>High</a:t>
                  </a:r>
                </a:p>
              </p:txBody>
            </p:sp>
          </p:grpSp>
          <p:sp>
            <p:nvSpPr>
              <p:cNvPr id="47" name="Isosceles Triangle 46">
                <a:extLst>
                  <a:ext uri="{FF2B5EF4-FFF2-40B4-BE49-F238E27FC236}">
                    <a16:creationId xmlns:a16="http://schemas.microsoft.com/office/drawing/2014/main" id="{A52C287E-FD53-4B36-AC5B-6D13854D9966}"/>
                  </a:ext>
                </a:extLst>
              </p:cNvPr>
              <p:cNvSpPr/>
              <p:nvPr/>
            </p:nvSpPr>
            <p:spPr>
              <a:xfrm rot="16843469">
                <a:off x="1419840" y="2596073"/>
                <a:ext cx="182927" cy="64027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TextBox 52">
              <a:extLst>
                <a:ext uri="{FF2B5EF4-FFF2-40B4-BE49-F238E27FC236}">
                  <a16:creationId xmlns:a16="http://schemas.microsoft.com/office/drawing/2014/main" id="{400B4960-33AA-4643-8672-EE4C2E742077}"/>
                </a:ext>
              </a:extLst>
            </p:cNvPr>
            <p:cNvSpPr txBox="1"/>
            <p:nvPr/>
          </p:nvSpPr>
          <p:spPr>
            <a:xfrm>
              <a:off x="454041" y="3275764"/>
              <a:ext cx="3584559" cy="646331"/>
            </a:xfrm>
            <a:prstGeom prst="rect">
              <a:avLst/>
            </a:prstGeom>
            <a:noFill/>
          </p:spPr>
          <p:txBody>
            <a:bodyPr wrap="square" rtlCol="0">
              <a:spAutoFit/>
            </a:bodyPr>
            <a:lstStyle/>
            <a:p>
              <a:r>
                <a:rPr lang="en-US" b="1" dirty="0"/>
                <a:t>&lt;= 1 family challenge reported</a:t>
              </a:r>
            </a:p>
          </p:txBody>
        </p:sp>
        <p:sp>
          <p:nvSpPr>
            <p:cNvPr id="57" name="Arrow: Up 56">
              <a:extLst>
                <a:ext uri="{FF2B5EF4-FFF2-40B4-BE49-F238E27FC236}">
                  <a16:creationId xmlns:a16="http://schemas.microsoft.com/office/drawing/2014/main" id="{BC48518D-EB4B-4AA9-AE4B-DE42DE0077BE}"/>
                </a:ext>
              </a:extLst>
            </p:cNvPr>
            <p:cNvSpPr/>
            <p:nvPr/>
          </p:nvSpPr>
          <p:spPr>
            <a:xfrm>
              <a:off x="6873116" y="2525471"/>
              <a:ext cx="291550" cy="34908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89F8985-8FBF-4F89-AB7F-EF25427DBE4B}"/>
                </a:ext>
              </a:extLst>
            </p:cNvPr>
            <p:cNvSpPr txBox="1"/>
            <p:nvPr/>
          </p:nvSpPr>
          <p:spPr>
            <a:xfrm>
              <a:off x="7717536" y="2447294"/>
              <a:ext cx="3316224" cy="523220"/>
            </a:xfrm>
            <a:prstGeom prst="rect">
              <a:avLst/>
            </a:prstGeom>
            <a:noFill/>
          </p:spPr>
          <p:txBody>
            <a:bodyPr wrap="square" rtlCol="0">
              <a:spAutoFit/>
            </a:bodyPr>
            <a:lstStyle/>
            <a:p>
              <a:r>
                <a:rPr lang="en-US" sz="2000" dirty="0"/>
                <a:t>Risk increases by </a:t>
              </a:r>
              <a:r>
                <a:rPr lang="en-US" sz="2800" dirty="0"/>
                <a:t>140%</a:t>
              </a:r>
            </a:p>
          </p:txBody>
        </p:sp>
        <p:sp>
          <p:nvSpPr>
            <p:cNvPr id="60" name="Arrow: Up 33">
              <a:extLst>
                <a:ext uri="{FF2B5EF4-FFF2-40B4-BE49-F238E27FC236}">
                  <a16:creationId xmlns:a16="http://schemas.microsoft.com/office/drawing/2014/main" id="{BCAFF36C-0F07-4B35-B4FE-0A86418A533E}"/>
                </a:ext>
              </a:extLst>
            </p:cNvPr>
            <p:cNvSpPr/>
            <p:nvPr/>
          </p:nvSpPr>
          <p:spPr>
            <a:xfrm rot="10800000">
              <a:off x="6873116" y="3002445"/>
              <a:ext cx="291550" cy="34908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77E98F3-9971-4B63-9523-7B0BAF40185A}"/>
                </a:ext>
              </a:extLst>
            </p:cNvPr>
            <p:cNvSpPr txBox="1"/>
            <p:nvPr/>
          </p:nvSpPr>
          <p:spPr>
            <a:xfrm>
              <a:off x="7717536" y="2936206"/>
              <a:ext cx="3962400" cy="369332"/>
            </a:xfrm>
            <a:prstGeom prst="rect">
              <a:avLst/>
            </a:prstGeom>
            <a:noFill/>
          </p:spPr>
          <p:txBody>
            <a:bodyPr wrap="square" rtlCol="0">
              <a:spAutoFit/>
            </a:bodyPr>
            <a:lstStyle/>
            <a:p>
              <a:r>
                <a:rPr lang="en-US" dirty="0"/>
                <a:t>Risk does not change (remains low)</a:t>
              </a:r>
            </a:p>
          </p:txBody>
        </p:sp>
        <p:cxnSp>
          <p:nvCxnSpPr>
            <p:cNvPr id="67" name="Straight Arrow Connector 66">
              <a:extLst>
                <a:ext uri="{FF2B5EF4-FFF2-40B4-BE49-F238E27FC236}">
                  <a16:creationId xmlns:a16="http://schemas.microsoft.com/office/drawing/2014/main" id="{2530CC52-2AC9-43DF-9B68-84BC19D3A538}"/>
                </a:ext>
              </a:extLst>
            </p:cNvPr>
            <p:cNvCxnSpPr/>
            <p:nvPr/>
          </p:nvCxnSpPr>
          <p:spPr>
            <a:xfrm flipV="1">
              <a:off x="3793588" y="2681786"/>
              <a:ext cx="2960780" cy="574510"/>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23E8E8C-549B-4B7F-AFCE-8365E98F878D}"/>
                </a:ext>
              </a:extLst>
            </p:cNvPr>
            <p:cNvCxnSpPr/>
            <p:nvPr/>
          </p:nvCxnSpPr>
          <p:spPr>
            <a:xfrm flipV="1">
              <a:off x="3793588" y="3173432"/>
              <a:ext cx="2960780" cy="99841"/>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157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Futura Medium (Headings)"/>
              </a:rPr>
              <a:t>Pre-Birth Maternal Stressors and Reading Scores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95453" y="1323983"/>
            <a:ext cx="6887689" cy="4382411"/>
          </a:xfrm>
          <a:prstGeom prst="rect">
            <a:avLst/>
          </a:prstGeom>
        </p:spPr>
      </p:pic>
      <p:sp>
        <p:nvSpPr>
          <p:cNvPr id="3" name="TextBox 2">
            <a:extLst>
              <a:ext uri="{FF2B5EF4-FFF2-40B4-BE49-F238E27FC236}">
                <a16:creationId xmlns:a16="http://schemas.microsoft.com/office/drawing/2014/main" id="{A1EE76E6-75AE-4F37-A9E0-E7EEC2142AA8}"/>
              </a:ext>
            </a:extLst>
          </p:cNvPr>
          <p:cNvSpPr txBox="1"/>
          <p:nvPr/>
        </p:nvSpPr>
        <p:spPr>
          <a:xfrm>
            <a:off x="838199" y="2111828"/>
            <a:ext cx="4212771" cy="3170099"/>
          </a:xfrm>
          <a:prstGeom prst="rect">
            <a:avLst/>
          </a:prstGeom>
          <a:noFill/>
        </p:spPr>
        <p:txBody>
          <a:bodyPr wrap="square" rtlCol="0">
            <a:spAutoFit/>
          </a:bodyPr>
          <a:lstStyle/>
          <a:p>
            <a:r>
              <a:rPr lang="en-US" sz="2000" b="1" dirty="0">
                <a:solidFill>
                  <a:prstClr val="black"/>
                </a:solidFill>
              </a:rPr>
              <a:t>Relative to children born to mothers reporting 0-1 stressors:</a:t>
            </a:r>
          </a:p>
          <a:p>
            <a:endParaRPr lang="en-US" sz="2000" dirty="0">
              <a:solidFill>
                <a:prstClr val="black"/>
              </a:solidFill>
            </a:endParaRPr>
          </a:p>
          <a:p>
            <a:r>
              <a:rPr lang="en-US" sz="2000" b="1" dirty="0">
                <a:solidFill>
                  <a:srgbClr val="10294B"/>
                </a:solidFill>
              </a:rPr>
              <a:t>28% more likely </a:t>
            </a:r>
            <a:r>
              <a:rPr lang="en-US" sz="2000" dirty="0">
                <a:solidFill>
                  <a:prstClr val="black"/>
                </a:solidFill>
              </a:rPr>
              <a:t>to score below/far below if born to mothers reporting 2-3 stressors</a:t>
            </a:r>
          </a:p>
          <a:p>
            <a:endParaRPr lang="en-US" sz="2000" dirty="0">
              <a:solidFill>
                <a:prstClr val="black"/>
              </a:solidFill>
            </a:endParaRPr>
          </a:p>
          <a:p>
            <a:r>
              <a:rPr lang="en-US" sz="2000" b="1" dirty="0">
                <a:solidFill>
                  <a:srgbClr val="10294B"/>
                </a:solidFill>
              </a:rPr>
              <a:t>43% more likely </a:t>
            </a:r>
            <a:r>
              <a:rPr lang="en-US" sz="2000" dirty="0">
                <a:solidFill>
                  <a:prstClr val="black"/>
                </a:solidFill>
              </a:rPr>
              <a:t>to score below/far below if born to mothers reporting 4+ stressors</a:t>
            </a:r>
          </a:p>
        </p:txBody>
      </p:sp>
    </p:spTree>
    <p:extLst>
      <p:ext uri="{BB962C8B-B14F-4D97-AF65-F5344CB8AC3E}">
        <p14:creationId xmlns:p14="http://schemas.microsoft.com/office/powerpoint/2010/main" val="3321854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60E7-4C0F-456C-8E69-C613D83F95BE}"/>
              </a:ext>
            </a:extLst>
          </p:cNvPr>
          <p:cNvSpPr>
            <a:spLocks noGrp="1"/>
          </p:cNvSpPr>
          <p:nvPr>
            <p:ph type="title"/>
          </p:nvPr>
        </p:nvSpPr>
        <p:spPr>
          <a:xfrm>
            <a:off x="308811" y="184652"/>
            <a:ext cx="10515600" cy="1325563"/>
          </a:xfrm>
        </p:spPr>
        <p:txBody>
          <a:bodyPr/>
          <a:lstStyle/>
          <a:p>
            <a:r>
              <a:rPr lang="en-US" dirty="0"/>
              <a:t>Children with a report to Child Welfare are:</a:t>
            </a:r>
          </a:p>
        </p:txBody>
      </p:sp>
      <p:sp>
        <p:nvSpPr>
          <p:cNvPr id="5" name="TextBox 4">
            <a:extLst>
              <a:ext uri="{FF2B5EF4-FFF2-40B4-BE49-F238E27FC236}">
                <a16:creationId xmlns:a16="http://schemas.microsoft.com/office/drawing/2014/main" id="{6B57E273-590D-4B2B-96FE-009909722430}"/>
              </a:ext>
            </a:extLst>
          </p:cNvPr>
          <p:cNvSpPr txBox="1"/>
          <p:nvPr/>
        </p:nvSpPr>
        <p:spPr>
          <a:xfrm>
            <a:off x="3430146" y="1225585"/>
            <a:ext cx="8372833" cy="5293757"/>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rgbClr val="10294B"/>
                </a:solidFill>
                <a:latin typeface="Adobe Garamond Pro" panose="02020502060506020403" pitchFamily="18" charset="0"/>
              </a:rPr>
              <a:t>16% more likely </a:t>
            </a:r>
            <a:r>
              <a:rPr lang="en-US" sz="3200" dirty="0">
                <a:solidFill>
                  <a:prstClr val="black"/>
                </a:solidFill>
                <a:latin typeface="Adobe Garamond Pro" panose="02020502060506020403" pitchFamily="18" charset="0"/>
              </a:rPr>
              <a:t>to score lower on the Alaska Developmental Profile </a:t>
            </a:r>
          </a:p>
          <a:p>
            <a:endParaRPr lang="en-US" sz="3200" b="1" dirty="0">
              <a:solidFill>
                <a:srgbClr val="10294B"/>
              </a:solidFill>
              <a:latin typeface="Adobe Garamond Pro" panose="02020502060506020403" pitchFamily="18" charset="0"/>
            </a:endParaRPr>
          </a:p>
          <a:p>
            <a:pPr marL="285750" indent="-285750">
              <a:buFont typeface="Arial" panose="020B0604020202020204" pitchFamily="34" charset="0"/>
              <a:buChar char="•"/>
            </a:pPr>
            <a:r>
              <a:rPr lang="en-US" sz="3200" b="1" dirty="0">
                <a:solidFill>
                  <a:srgbClr val="10294B"/>
                </a:solidFill>
                <a:latin typeface="Adobe Garamond Pro" panose="02020502060506020403" pitchFamily="18" charset="0"/>
              </a:rPr>
              <a:t>42% more likely </a:t>
            </a:r>
            <a:r>
              <a:rPr lang="en-US" sz="3200" dirty="0">
                <a:solidFill>
                  <a:prstClr val="black"/>
                </a:solidFill>
                <a:latin typeface="Adobe Garamond Pro" panose="02020502060506020403" pitchFamily="18" charset="0"/>
              </a:rPr>
              <a:t>to score below/far below on their 3</a:t>
            </a:r>
            <a:r>
              <a:rPr lang="en-US" sz="3200" baseline="30000" dirty="0">
                <a:solidFill>
                  <a:prstClr val="black"/>
                </a:solidFill>
                <a:latin typeface="Adobe Garamond Pro" panose="02020502060506020403" pitchFamily="18" charset="0"/>
              </a:rPr>
              <a:t>rd</a:t>
            </a:r>
            <a:r>
              <a:rPr lang="en-US" sz="3200" dirty="0">
                <a:solidFill>
                  <a:prstClr val="black"/>
                </a:solidFill>
                <a:latin typeface="Adobe Garamond Pro" panose="02020502060506020403" pitchFamily="18" charset="0"/>
              </a:rPr>
              <a:t> grade reading score</a:t>
            </a:r>
          </a:p>
          <a:p>
            <a:endParaRPr lang="en-US" sz="3200" dirty="0">
              <a:solidFill>
                <a:prstClr val="black"/>
              </a:solidFill>
              <a:latin typeface="Adobe Garamond Pro" panose="02020502060506020403" pitchFamily="18" charset="0"/>
            </a:endParaRPr>
          </a:p>
          <a:p>
            <a:pPr marL="285750" indent="-285750">
              <a:buFont typeface="Arial" panose="020B0604020202020204" pitchFamily="34" charset="0"/>
              <a:buChar char="•"/>
            </a:pPr>
            <a:r>
              <a:rPr lang="en-US" sz="3200" b="1" dirty="0">
                <a:solidFill>
                  <a:srgbClr val="10294B"/>
                </a:solidFill>
                <a:latin typeface="Adobe Garamond Pro" panose="02020502060506020403" pitchFamily="18" charset="0"/>
              </a:rPr>
              <a:t>120% more likely </a:t>
            </a:r>
            <a:r>
              <a:rPr lang="en-US" sz="3200" dirty="0">
                <a:solidFill>
                  <a:prstClr val="black"/>
                </a:solidFill>
                <a:latin typeface="Adobe Garamond Pro" panose="02020502060506020403" pitchFamily="18" charset="0"/>
              </a:rPr>
              <a:t>to have chronic absenteeism </a:t>
            </a:r>
          </a:p>
          <a:p>
            <a:pPr marL="285750" indent="-285750">
              <a:buFont typeface="Arial" panose="020B0604020202020204" pitchFamily="34" charset="0"/>
              <a:buChar char="•"/>
            </a:pPr>
            <a:endParaRPr lang="en-US" dirty="0">
              <a:solidFill>
                <a:prstClr val="black"/>
              </a:solidFill>
            </a:endParaRPr>
          </a:p>
        </p:txBody>
      </p:sp>
      <p:pic>
        <p:nvPicPr>
          <p:cNvPr id="1026" name="Picture 2" descr="Children Icon #281927 - Free Icons Library">
            <a:extLst>
              <a:ext uri="{FF2B5EF4-FFF2-40B4-BE49-F238E27FC236}">
                <a16:creationId xmlns:a16="http://schemas.microsoft.com/office/drawing/2014/main" id="{C71678B2-D99F-44E8-B5E4-64A180B68E29}"/>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8200" y="195687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883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80" y="365125"/>
            <a:ext cx="11854998" cy="1325563"/>
          </a:xfrm>
        </p:spPr>
        <p:txBody>
          <a:bodyPr>
            <a:normAutofit/>
          </a:bodyPr>
          <a:lstStyle/>
          <a:p>
            <a:r>
              <a:rPr lang="en-US" dirty="0"/>
              <a:t>A </a:t>
            </a:r>
            <a:r>
              <a:rPr lang="en-US"/>
              <a:t>connected and </a:t>
            </a:r>
            <a:r>
              <a:rPr lang="en-US" dirty="0"/>
              <a:t>comprehensive approach required to support child wellbeing! </a:t>
            </a:r>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59037" y="3202655"/>
            <a:ext cx="1578791" cy="154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a:extLst>
              <a:ext uri="{FF2B5EF4-FFF2-40B4-BE49-F238E27FC236}">
                <a16:creationId xmlns:a16="http://schemas.microsoft.com/office/drawing/2014/main" id="{9BC991ED-D8C4-43E8-908C-A2BF34400B39}"/>
              </a:ext>
            </a:extLst>
          </p:cNvPr>
          <p:cNvGrpSpPr/>
          <p:nvPr/>
        </p:nvGrpSpPr>
        <p:grpSpPr>
          <a:xfrm>
            <a:off x="6488899" y="3831885"/>
            <a:ext cx="4518509" cy="400110"/>
            <a:chOff x="883111" y="3004932"/>
            <a:chExt cx="4518509" cy="400110"/>
          </a:xfrm>
        </p:grpSpPr>
        <p:sp>
          <p:nvSpPr>
            <p:cNvPr id="4" name="File"/>
            <p:cNvSpPr>
              <a:spLocks noEditPoints="1" noChangeArrowheads="1"/>
            </p:cNvSpPr>
            <p:nvPr/>
          </p:nvSpPr>
          <p:spPr bwMode="auto">
            <a:xfrm>
              <a:off x="883111" y="3011065"/>
              <a:ext cx="354710" cy="27584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457200"/>
              <a:endParaRPr lang="en-US">
                <a:solidFill>
                  <a:srgbClr val="FFFFFF"/>
                </a:solidFill>
              </a:endParaRPr>
            </a:p>
          </p:txBody>
        </p:sp>
        <p:sp>
          <p:nvSpPr>
            <p:cNvPr id="10" name="Rectangle 9"/>
            <p:cNvSpPr/>
            <p:nvPr/>
          </p:nvSpPr>
          <p:spPr>
            <a:xfrm>
              <a:off x="1298008" y="3004932"/>
              <a:ext cx="4103612" cy="400110"/>
            </a:xfrm>
            <a:prstGeom prst="rect">
              <a:avLst/>
            </a:prstGeom>
            <a:noFill/>
          </p:spPr>
          <p:txBody>
            <a:bodyPr wrap="square" lIns="91440" tIns="45720" rIns="91440" bIns="45720">
              <a:spAutoFit/>
            </a:bodyPr>
            <a:lstStyle/>
            <a:p>
              <a:pPr algn="ctr"/>
              <a:r>
                <a:rPr lang="en-US" sz="2000" dirty="0">
                  <a:ln w="0"/>
                  <a:solidFill>
                    <a:prstClr val="black"/>
                  </a:solidFill>
                  <a:effectLst>
                    <a:outerShdw blurRad="38100" dist="19050" dir="2700000" algn="tl" rotWithShape="0">
                      <a:prstClr val="black">
                        <a:alpha val="40000"/>
                      </a:prstClr>
                    </a:outerShdw>
                  </a:effectLst>
                </a:rPr>
                <a:t>44% have report to OCS before age 9</a:t>
              </a:r>
            </a:p>
          </p:txBody>
        </p:sp>
      </p:grpSp>
      <p:grpSp>
        <p:nvGrpSpPr>
          <p:cNvPr id="13" name="Group 12">
            <a:extLst>
              <a:ext uri="{FF2B5EF4-FFF2-40B4-BE49-F238E27FC236}">
                <a16:creationId xmlns:a16="http://schemas.microsoft.com/office/drawing/2014/main" id="{7EE517D6-DF78-4355-92C4-5AF4408CC2D3}"/>
              </a:ext>
            </a:extLst>
          </p:cNvPr>
          <p:cNvGrpSpPr/>
          <p:nvPr/>
        </p:nvGrpSpPr>
        <p:grpSpPr>
          <a:xfrm>
            <a:off x="5648912" y="3043847"/>
            <a:ext cx="5446643" cy="595379"/>
            <a:chOff x="4290039" y="2433120"/>
            <a:chExt cx="5006703" cy="595379"/>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0039" y="2433120"/>
              <a:ext cx="509244" cy="595379"/>
            </a:xfrm>
            <a:prstGeom prst="rect">
              <a:avLst/>
            </a:prstGeom>
          </p:spPr>
        </p:pic>
        <p:sp>
          <p:nvSpPr>
            <p:cNvPr id="11" name="Rectangle 10"/>
            <p:cNvSpPr/>
            <p:nvPr/>
          </p:nvSpPr>
          <p:spPr>
            <a:xfrm>
              <a:off x="4773806" y="2463692"/>
              <a:ext cx="4522936" cy="400110"/>
            </a:xfrm>
            <a:prstGeom prst="rect">
              <a:avLst/>
            </a:prstGeom>
            <a:noFill/>
          </p:spPr>
          <p:txBody>
            <a:bodyPr wrap="square" lIns="91440" tIns="45720" rIns="91440" bIns="45720">
              <a:spAutoFit/>
            </a:bodyPr>
            <a:lstStyle/>
            <a:p>
              <a:pPr algn="ctr"/>
              <a:r>
                <a:rPr lang="en-US" sz="2000" dirty="0">
                  <a:ln w="0"/>
                  <a:solidFill>
                    <a:prstClr val="black"/>
                  </a:solidFill>
                  <a:effectLst>
                    <a:outerShdw blurRad="38100" dist="19050" dir="2700000" algn="tl" rotWithShape="0">
                      <a:prstClr val="black">
                        <a:alpha val="40000"/>
                      </a:prstClr>
                    </a:outerShdw>
                  </a:effectLst>
                </a:rPr>
                <a:t>77% have poor 3</a:t>
              </a:r>
              <a:r>
                <a:rPr lang="en-US" sz="2000" baseline="30000" dirty="0">
                  <a:ln w="0"/>
                  <a:solidFill>
                    <a:prstClr val="black"/>
                  </a:solidFill>
                  <a:effectLst>
                    <a:outerShdw blurRad="38100" dist="19050" dir="2700000" algn="tl" rotWithShape="0">
                      <a:prstClr val="black">
                        <a:alpha val="40000"/>
                      </a:prstClr>
                    </a:outerShdw>
                  </a:effectLst>
                </a:rPr>
                <a:t>rd</a:t>
              </a:r>
              <a:r>
                <a:rPr lang="en-US" sz="2000" dirty="0">
                  <a:ln w="0"/>
                  <a:solidFill>
                    <a:prstClr val="black"/>
                  </a:solidFill>
                  <a:effectLst>
                    <a:outerShdw blurRad="38100" dist="19050" dir="2700000" algn="tl" rotWithShape="0">
                      <a:prstClr val="black">
                        <a:alpha val="40000"/>
                      </a:prstClr>
                    </a:outerShdw>
                  </a:effectLst>
                </a:rPr>
                <a:t> grade reading scores</a:t>
              </a:r>
            </a:p>
          </p:txBody>
        </p:sp>
      </p:grpSp>
      <p:grpSp>
        <p:nvGrpSpPr>
          <p:cNvPr id="18" name="Group 17">
            <a:extLst>
              <a:ext uri="{FF2B5EF4-FFF2-40B4-BE49-F238E27FC236}">
                <a16:creationId xmlns:a16="http://schemas.microsoft.com/office/drawing/2014/main" id="{C19C9858-EC09-4BA3-8DD8-081730531A5A}"/>
              </a:ext>
            </a:extLst>
          </p:cNvPr>
          <p:cNvGrpSpPr/>
          <p:nvPr/>
        </p:nvGrpSpPr>
        <p:grpSpPr>
          <a:xfrm>
            <a:off x="4808677" y="2418449"/>
            <a:ext cx="7430701" cy="435876"/>
            <a:chOff x="7308011" y="3391286"/>
            <a:chExt cx="7903747" cy="435876"/>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8011" y="3391286"/>
              <a:ext cx="381000" cy="381000"/>
            </a:xfrm>
            <a:prstGeom prst="rect">
              <a:avLst/>
            </a:prstGeom>
          </p:spPr>
        </p:pic>
        <p:sp>
          <p:nvSpPr>
            <p:cNvPr id="12" name="Rectangle 11"/>
            <p:cNvSpPr/>
            <p:nvPr/>
          </p:nvSpPr>
          <p:spPr>
            <a:xfrm>
              <a:off x="7659183" y="3427052"/>
              <a:ext cx="7552575" cy="400110"/>
            </a:xfrm>
            <a:prstGeom prst="rect">
              <a:avLst/>
            </a:prstGeom>
            <a:noFill/>
          </p:spPr>
          <p:txBody>
            <a:bodyPr wrap="square" lIns="91440" tIns="45720" rIns="91440" bIns="45720">
              <a:spAutoFit/>
            </a:bodyPr>
            <a:lstStyle/>
            <a:p>
              <a:pPr algn="ctr"/>
              <a:r>
                <a:rPr lang="en-US" sz="2000" dirty="0">
                  <a:ln w="0"/>
                  <a:solidFill>
                    <a:prstClr val="black"/>
                  </a:solidFill>
                  <a:effectLst>
                    <a:outerShdw blurRad="38100" dist="19050" dir="2700000" algn="tl" rotWithShape="0">
                      <a:prstClr val="black">
                        <a:alpha val="40000"/>
                      </a:prstClr>
                    </a:outerShdw>
                  </a:effectLst>
                </a:rPr>
                <a:t>62% have impulse/emotional control problems in kindergarten</a:t>
              </a:r>
            </a:p>
          </p:txBody>
        </p:sp>
      </p:grpSp>
      <p:grpSp>
        <p:nvGrpSpPr>
          <p:cNvPr id="19" name="Group 18">
            <a:extLst>
              <a:ext uri="{FF2B5EF4-FFF2-40B4-BE49-F238E27FC236}">
                <a16:creationId xmlns:a16="http://schemas.microsoft.com/office/drawing/2014/main" id="{660A595F-B99D-4A37-A459-BBD8C5969D17}"/>
              </a:ext>
            </a:extLst>
          </p:cNvPr>
          <p:cNvGrpSpPr/>
          <p:nvPr/>
        </p:nvGrpSpPr>
        <p:grpSpPr>
          <a:xfrm>
            <a:off x="5665759" y="4463900"/>
            <a:ext cx="3873140" cy="422379"/>
            <a:chOff x="7566004" y="4769705"/>
            <a:chExt cx="3873140" cy="422379"/>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6004" y="4769705"/>
              <a:ext cx="632676" cy="360823"/>
            </a:xfrm>
            <a:prstGeom prst="rect">
              <a:avLst/>
            </a:prstGeom>
          </p:spPr>
        </p:pic>
        <p:sp>
          <p:nvSpPr>
            <p:cNvPr id="14" name="Rectangle 13"/>
            <p:cNvSpPr/>
            <p:nvPr/>
          </p:nvSpPr>
          <p:spPr>
            <a:xfrm>
              <a:off x="8198680" y="4791974"/>
              <a:ext cx="3240464" cy="400110"/>
            </a:xfrm>
            <a:prstGeom prst="rect">
              <a:avLst/>
            </a:prstGeom>
            <a:noFill/>
          </p:spPr>
          <p:txBody>
            <a:bodyPr wrap="square" lIns="91440" tIns="45720" rIns="91440" bIns="45720">
              <a:spAutoFit/>
            </a:bodyPr>
            <a:lstStyle/>
            <a:p>
              <a:pPr algn="ctr"/>
              <a:r>
                <a:rPr lang="en-US" sz="2000" dirty="0">
                  <a:ln w="0"/>
                  <a:solidFill>
                    <a:prstClr val="black"/>
                  </a:solidFill>
                  <a:effectLst>
                    <a:outerShdw blurRad="38100" dist="19050" dir="2700000" algn="tl" rotWithShape="0">
                      <a:prstClr val="black">
                        <a:alpha val="40000"/>
                      </a:prstClr>
                    </a:outerShdw>
                  </a:effectLst>
                </a:rPr>
                <a:t>Have an ACE score 2x as high</a:t>
              </a:r>
            </a:p>
          </p:txBody>
        </p:sp>
      </p:grpSp>
      <p:grpSp>
        <p:nvGrpSpPr>
          <p:cNvPr id="20" name="Group 19">
            <a:extLst>
              <a:ext uri="{FF2B5EF4-FFF2-40B4-BE49-F238E27FC236}">
                <a16:creationId xmlns:a16="http://schemas.microsoft.com/office/drawing/2014/main" id="{DB7F438E-9C9C-4638-B8FA-D642E0ACC168}"/>
              </a:ext>
            </a:extLst>
          </p:cNvPr>
          <p:cNvGrpSpPr/>
          <p:nvPr/>
        </p:nvGrpSpPr>
        <p:grpSpPr>
          <a:xfrm>
            <a:off x="4829926" y="4915662"/>
            <a:ext cx="5314334" cy="466344"/>
            <a:chOff x="4799283" y="5413005"/>
            <a:chExt cx="5049417" cy="466344"/>
          </a:xfrm>
        </p:grpSpPr>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9283" y="5413005"/>
              <a:ext cx="457200" cy="466344"/>
            </a:xfrm>
            <a:prstGeom prst="rect">
              <a:avLst/>
            </a:prstGeom>
          </p:spPr>
        </p:pic>
        <p:sp>
          <p:nvSpPr>
            <p:cNvPr id="16" name="Rectangle 15"/>
            <p:cNvSpPr/>
            <p:nvPr/>
          </p:nvSpPr>
          <p:spPr>
            <a:xfrm>
              <a:off x="5264716" y="5476900"/>
              <a:ext cx="4583984" cy="400110"/>
            </a:xfrm>
            <a:prstGeom prst="rect">
              <a:avLst/>
            </a:prstGeom>
            <a:noFill/>
          </p:spPr>
          <p:txBody>
            <a:bodyPr wrap="square" lIns="91440" tIns="45720" rIns="91440" bIns="45720">
              <a:spAutoFit/>
            </a:bodyPr>
            <a:lstStyle/>
            <a:p>
              <a:pPr algn="ctr"/>
              <a:r>
                <a:rPr lang="en-US" sz="2000" dirty="0">
                  <a:ln w="0"/>
                  <a:solidFill>
                    <a:prstClr val="black"/>
                  </a:solidFill>
                  <a:effectLst>
                    <a:outerShdw blurRad="38100" dist="19050" dir="2700000" algn="tl" rotWithShape="0">
                      <a:prstClr val="black">
                        <a:alpha val="40000"/>
                      </a:prstClr>
                    </a:outerShdw>
                  </a:effectLst>
                </a:rPr>
                <a:t>Have on average over 3 co-existing stressors</a:t>
              </a:r>
            </a:p>
          </p:txBody>
        </p:sp>
      </p:grpSp>
      <p:cxnSp>
        <p:nvCxnSpPr>
          <p:cNvPr id="23" name="Straight Connector 22">
            <a:extLst>
              <a:ext uri="{FF2B5EF4-FFF2-40B4-BE49-F238E27FC236}">
                <a16:creationId xmlns:a16="http://schemas.microsoft.com/office/drawing/2014/main" id="{F417EEF5-7A8A-4967-8586-D173E6B3D270}"/>
              </a:ext>
            </a:extLst>
          </p:cNvPr>
          <p:cNvCxnSpPr>
            <a:stCxn id="3" idx="3"/>
            <a:endCxn id="6" idx="1"/>
          </p:cNvCxnSpPr>
          <p:nvPr/>
        </p:nvCxnSpPr>
        <p:spPr>
          <a:xfrm flipV="1">
            <a:off x="3737828" y="2608949"/>
            <a:ext cx="1070849" cy="1366992"/>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C90FCC7-1D4E-4748-8D96-72CE9C85C2BA}"/>
              </a:ext>
            </a:extLst>
          </p:cNvPr>
          <p:cNvCxnSpPr>
            <a:stCxn id="3" idx="3"/>
            <a:endCxn id="5" idx="1"/>
          </p:cNvCxnSpPr>
          <p:nvPr/>
        </p:nvCxnSpPr>
        <p:spPr>
          <a:xfrm flipV="1">
            <a:off x="3737828" y="3341537"/>
            <a:ext cx="1911084" cy="634404"/>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C3D4BF4-D0EA-4C7D-88F7-086D08812945}"/>
              </a:ext>
            </a:extLst>
          </p:cNvPr>
          <p:cNvCxnSpPr>
            <a:stCxn id="3" idx="3"/>
            <a:endCxn id="4" idx="1"/>
          </p:cNvCxnSpPr>
          <p:nvPr/>
        </p:nvCxnSpPr>
        <p:spPr>
          <a:xfrm>
            <a:off x="3737828" y="3975941"/>
            <a:ext cx="2751071"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C388D23-9DAA-4F0F-B875-338163BEABD5}"/>
              </a:ext>
            </a:extLst>
          </p:cNvPr>
          <p:cNvCxnSpPr>
            <a:stCxn id="3" idx="3"/>
            <a:endCxn id="8" idx="1"/>
          </p:cNvCxnSpPr>
          <p:nvPr/>
        </p:nvCxnSpPr>
        <p:spPr>
          <a:xfrm>
            <a:off x="3737828" y="3975941"/>
            <a:ext cx="1927931" cy="66837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D84F606-6300-484C-96C9-6EE19CE15679}"/>
              </a:ext>
            </a:extLst>
          </p:cNvPr>
          <p:cNvCxnSpPr>
            <a:stCxn id="3" idx="3"/>
            <a:endCxn id="9" idx="1"/>
          </p:cNvCxnSpPr>
          <p:nvPr/>
        </p:nvCxnSpPr>
        <p:spPr>
          <a:xfrm>
            <a:off x="3737828" y="3975941"/>
            <a:ext cx="1092098" cy="1172893"/>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92F15EDD-B257-45EA-9B60-91F7B82FA7DF}"/>
              </a:ext>
            </a:extLst>
          </p:cNvPr>
          <p:cNvGrpSpPr/>
          <p:nvPr/>
        </p:nvGrpSpPr>
        <p:grpSpPr>
          <a:xfrm>
            <a:off x="384380" y="1992252"/>
            <a:ext cx="1667437" cy="3821687"/>
            <a:chOff x="384380" y="1992252"/>
            <a:chExt cx="1667437" cy="3821687"/>
          </a:xfrm>
        </p:grpSpPr>
        <p:pic>
          <p:nvPicPr>
            <p:cNvPr id="68" name="Picture 67">
              <a:extLst>
                <a:ext uri="{FF2B5EF4-FFF2-40B4-BE49-F238E27FC236}">
                  <a16:creationId xmlns:a16="http://schemas.microsoft.com/office/drawing/2014/main" id="{D1394BE4-DD11-42E9-99D3-97908F678ED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2634"/>
            <a:stretch/>
          </p:blipFill>
          <p:spPr>
            <a:xfrm>
              <a:off x="384380" y="1992252"/>
              <a:ext cx="962025" cy="807197"/>
            </a:xfrm>
            <a:prstGeom prst="rect">
              <a:avLst/>
            </a:prstGeom>
          </p:spPr>
        </p:pic>
        <p:pic>
          <p:nvPicPr>
            <p:cNvPr id="69" name="Picture 68">
              <a:extLst>
                <a:ext uri="{FF2B5EF4-FFF2-40B4-BE49-F238E27FC236}">
                  <a16:creationId xmlns:a16="http://schemas.microsoft.com/office/drawing/2014/main" id="{2BFE4BEE-156A-44C7-8E7C-E00EA42E548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13525"/>
            <a:stretch/>
          </p:blipFill>
          <p:spPr>
            <a:xfrm>
              <a:off x="441542" y="3015694"/>
              <a:ext cx="904875" cy="807197"/>
            </a:xfrm>
            <a:prstGeom prst="rect">
              <a:avLst/>
            </a:prstGeom>
          </p:spPr>
        </p:pic>
        <p:pic>
          <p:nvPicPr>
            <p:cNvPr id="70" name="Picture 69">
              <a:extLst>
                <a:ext uri="{FF2B5EF4-FFF2-40B4-BE49-F238E27FC236}">
                  <a16:creationId xmlns:a16="http://schemas.microsoft.com/office/drawing/2014/main" id="{8FFD9363-1418-4A59-B171-44EB04714BDD}"/>
                </a:ext>
              </a:extLst>
            </p:cNvPr>
            <p:cNvPicPr>
              <a:picLocks noChangeAspect="1"/>
            </p:cNvPicPr>
            <p:nvPr/>
          </p:nvPicPr>
          <p:blipFill>
            <a:blip r:embed="rId9"/>
            <a:stretch>
              <a:fillRect/>
            </a:stretch>
          </p:blipFill>
          <p:spPr>
            <a:xfrm>
              <a:off x="418766" y="4031940"/>
              <a:ext cx="904875" cy="838200"/>
            </a:xfrm>
            <a:prstGeom prst="rect">
              <a:avLst/>
            </a:prstGeom>
          </p:spPr>
        </p:pic>
        <p:grpSp>
          <p:nvGrpSpPr>
            <p:cNvPr id="73" name="Group 72">
              <a:extLst>
                <a:ext uri="{FF2B5EF4-FFF2-40B4-BE49-F238E27FC236}">
                  <a16:creationId xmlns:a16="http://schemas.microsoft.com/office/drawing/2014/main" id="{D49BFE54-E747-4BE6-9442-1A6D559C95E4}"/>
                </a:ext>
              </a:extLst>
            </p:cNvPr>
            <p:cNvGrpSpPr/>
            <p:nvPr/>
          </p:nvGrpSpPr>
          <p:grpSpPr>
            <a:xfrm>
              <a:off x="541479" y="4992805"/>
              <a:ext cx="574627" cy="821134"/>
              <a:chOff x="541479" y="4992805"/>
              <a:chExt cx="574627" cy="821134"/>
            </a:xfrm>
          </p:grpSpPr>
          <p:sp>
            <p:nvSpPr>
              <p:cNvPr id="71" name="Oval 70">
                <a:extLst>
                  <a:ext uri="{FF2B5EF4-FFF2-40B4-BE49-F238E27FC236}">
                    <a16:creationId xmlns:a16="http://schemas.microsoft.com/office/drawing/2014/main" id="{53750418-AF81-44CB-B3AC-A97652A4B0B1}"/>
                  </a:ext>
                </a:extLst>
              </p:cNvPr>
              <p:cNvSpPr/>
              <p:nvPr/>
            </p:nvSpPr>
            <p:spPr>
              <a:xfrm>
                <a:off x="560294" y="4992805"/>
                <a:ext cx="555812" cy="564777"/>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ED7D31">
                        <a:lumMod val="75000"/>
                      </a:srgbClr>
                    </a:solidFill>
                  </a:rPr>
                  <a:t>$</a:t>
                </a:r>
              </a:p>
            </p:txBody>
          </p:sp>
          <p:sp>
            <p:nvSpPr>
              <p:cNvPr id="72" name="Rectangle 71">
                <a:extLst>
                  <a:ext uri="{FF2B5EF4-FFF2-40B4-BE49-F238E27FC236}">
                    <a16:creationId xmlns:a16="http://schemas.microsoft.com/office/drawing/2014/main" id="{DEC5D3F0-C54F-4F9C-8B8C-F4335ECD3B20}"/>
                  </a:ext>
                </a:extLst>
              </p:cNvPr>
              <p:cNvSpPr/>
              <p:nvPr/>
            </p:nvSpPr>
            <p:spPr>
              <a:xfrm>
                <a:off x="541479" y="5583107"/>
                <a:ext cx="564578" cy="230832"/>
              </a:xfrm>
              <a:prstGeom prst="rect">
                <a:avLst/>
              </a:prstGeom>
              <a:noFill/>
            </p:spPr>
            <p:txBody>
              <a:bodyPr wrap="none" lIns="91440" tIns="45720" rIns="91440" bIns="45720">
                <a:spAutoFit/>
              </a:bodyPr>
              <a:lstStyle/>
              <a:p>
                <a:pPr algn="ctr"/>
                <a:r>
                  <a:rPr lang="en-US" sz="900" dirty="0">
                    <a:ln w="0"/>
                    <a:solidFill>
                      <a:prstClr val="black"/>
                    </a:solidFill>
                    <a:latin typeface="Arial Narrow" panose="020B0606020202030204" pitchFamily="34" charset="0"/>
                  </a:rPr>
                  <a:t>Financial</a:t>
                </a:r>
              </a:p>
            </p:txBody>
          </p:sp>
        </p:grpSp>
        <p:sp>
          <p:nvSpPr>
            <p:cNvPr id="76" name="Arrow: Left-Right 75">
              <a:extLst>
                <a:ext uri="{FF2B5EF4-FFF2-40B4-BE49-F238E27FC236}">
                  <a16:creationId xmlns:a16="http://schemas.microsoft.com/office/drawing/2014/main" id="{9768ECFD-C4E5-4901-847F-C78EF1D7F894}"/>
                </a:ext>
              </a:extLst>
            </p:cNvPr>
            <p:cNvSpPr/>
            <p:nvPr/>
          </p:nvSpPr>
          <p:spPr>
            <a:xfrm>
              <a:off x="1618593" y="3749595"/>
              <a:ext cx="433224" cy="2263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72946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7606" y="143933"/>
            <a:ext cx="10772775" cy="1658198"/>
          </a:xfrm>
        </p:spPr>
        <p:txBody>
          <a:bodyPr/>
          <a:lstStyle/>
          <a:p>
            <a:r>
              <a:rPr lang="en-US" dirty="0"/>
              <a:t>From Alaska Maternal Child Death Review</a:t>
            </a:r>
          </a:p>
        </p:txBody>
      </p:sp>
      <p:sp>
        <p:nvSpPr>
          <p:cNvPr id="9" name="Content Placeholder 8"/>
          <p:cNvSpPr>
            <a:spLocks noGrp="1"/>
          </p:cNvSpPr>
          <p:nvPr>
            <p:ph idx="1"/>
          </p:nvPr>
        </p:nvSpPr>
        <p:spPr>
          <a:xfrm>
            <a:off x="416974" y="2009942"/>
            <a:ext cx="10753725" cy="4595395"/>
          </a:xfrm>
        </p:spPr>
        <p:txBody>
          <a:bodyPr>
            <a:normAutofit/>
          </a:bodyPr>
          <a:lstStyle/>
          <a:p>
            <a:pPr lvl="1">
              <a:buFont typeface="Arial" panose="020B0604020202020204" pitchFamily="34" charset="0"/>
              <a:buChar char="•"/>
            </a:pPr>
            <a:r>
              <a:rPr lang="en-US" sz="2800" dirty="0"/>
              <a:t>502 deaths Alaska children age 0-17 reviewed by MCDR 2016-2019</a:t>
            </a:r>
          </a:p>
          <a:p>
            <a:pPr lvl="1">
              <a:buFont typeface="Arial" panose="020B0604020202020204" pitchFamily="34" charset="0"/>
              <a:buChar char="•"/>
            </a:pPr>
            <a:r>
              <a:rPr lang="en-US" sz="2800" dirty="0"/>
              <a:t>19% of child deaths were maltreatment related (abuse and/or neglect)</a:t>
            </a:r>
          </a:p>
          <a:p>
            <a:pPr lvl="2">
              <a:buFont typeface="Arial" panose="020B0604020202020204" pitchFamily="34" charset="0"/>
              <a:buChar char="•"/>
            </a:pPr>
            <a:r>
              <a:rPr lang="en-US" sz="2800" i="0" dirty="0"/>
              <a:t>Neglect more common than abuse: 82% of maltreatment-related cases</a:t>
            </a:r>
          </a:p>
          <a:p>
            <a:pPr lvl="2">
              <a:buFont typeface="Arial" panose="020B0604020202020204" pitchFamily="34" charset="0"/>
              <a:buChar char="•"/>
            </a:pPr>
            <a:r>
              <a:rPr lang="en-US" sz="2800" i="0" dirty="0"/>
              <a:t>Abuse and/or neglect caused or contributed to:</a:t>
            </a:r>
          </a:p>
          <a:p>
            <a:pPr lvl="3">
              <a:buFont typeface="Arial" panose="020B0604020202020204" pitchFamily="34" charset="0"/>
              <a:buChar char="•"/>
            </a:pPr>
            <a:r>
              <a:rPr lang="en-US" sz="2600" i="0" dirty="0"/>
              <a:t>40% child deaths from firearms</a:t>
            </a:r>
          </a:p>
          <a:p>
            <a:pPr lvl="3">
              <a:buFont typeface="Arial" panose="020B0604020202020204" pitchFamily="34" charset="0"/>
              <a:buChar char="•"/>
            </a:pPr>
            <a:r>
              <a:rPr lang="en-US" sz="2600" i="0" dirty="0"/>
              <a:t>31% </a:t>
            </a:r>
            <a:r>
              <a:rPr lang="en-US" sz="2600" dirty="0"/>
              <a:t>child </a:t>
            </a:r>
            <a:r>
              <a:rPr lang="en-US" sz="2600" i="0" dirty="0"/>
              <a:t>deaths from suicide</a:t>
            </a:r>
          </a:p>
          <a:p>
            <a:pPr lvl="3">
              <a:buFont typeface="Arial" panose="020B0604020202020204" pitchFamily="34" charset="0"/>
              <a:buChar char="•"/>
            </a:pPr>
            <a:r>
              <a:rPr lang="en-US" sz="2600" i="0" dirty="0"/>
              <a:t>29% SUID deaths</a:t>
            </a:r>
          </a:p>
          <a:p>
            <a:pPr lvl="3">
              <a:buFont typeface="Arial" panose="020B0604020202020204" pitchFamily="34" charset="0"/>
              <a:buChar char="•"/>
            </a:pPr>
            <a:r>
              <a:rPr lang="en-US" sz="2600" i="0" dirty="0"/>
              <a:t>17% child deaths from motor vehicle crashes</a:t>
            </a:r>
          </a:p>
          <a:p>
            <a:pPr lvl="3">
              <a:buFont typeface="Arial" panose="020B0604020202020204" pitchFamily="34" charset="0"/>
              <a:buChar char="•"/>
            </a:pPr>
            <a:r>
              <a:rPr lang="en-US" sz="2600" i="0" dirty="0"/>
              <a:t>8% child deaths from medical causes</a:t>
            </a:r>
          </a:p>
        </p:txBody>
      </p:sp>
    </p:spTree>
    <p:extLst>
      <p:ext uri="{BB962C8B-B14F-4D97-AF65-F5344CB8AC3E}">
        <p14:creationId xmlns:p14="http://schemas.microsoft.com/office/powerpoint/2010/main" val="228306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Alaska MCDR, cont.</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800" dirty="0"/>
              <a:t>55% of children who died had parent or caregiver who maltreated any child</a:t>
            </a:r>
          </a:p>
          <a:p>
            <a:pPr lvl="1">
              <a:buFont typeface="Arial" panose="020B0604020202020204" pitchFamily="34" charset="0"/>
              <a:buChar char="•"/>
            </a:pPr>
            <a:r>
              <a:rPr lang="en-US" sz="2800" dirty="0"/>
              <a:t>In 80% of child deaths at least one caregiver had history of substance misuse </a:t>
            </a:r>
          </a:p>
          <a:p>
            <a:pPr lvl="2">
              <a:buFont typeface="Arial" panose="020B0604020202020204" pitchFamily="34" charset="0"/>
              <a:buChar char="•"/>
            </a:pPr>
            <a:r>
              <a:rPr lang="en-US" sz="2400" dirty="0"/>
              <a:t>c/w 47% child deaths not maltreatment related</a:t>
            </a:r>
          </a:p>
          <a:p>
            <a:endParaRPr lang="en-US" dirty="0"/>
          </a:p>
        </p:txBody>
      </p:sp>
    </p:spTree>
    <p:extLst>
      <p:ext uri="{BB962C8B-B14F-4D97-AF65-F5344CB8AC3E}">
        <p14:creationId xmlns:p14="http://schemas.microsoft.com/office/powerpoint/2010/main" val="380091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9280859" cy="1658198"/>
          </a:xfrm>
        </p:spPr>
        <p:txBody>
          <a:bodyPr/>
          <a:lstStyle/>
          <a:p>
            <a:r>
              <a:rPr lang="en-US" dirty="0"/>
              <a:t>How do we create the best future for our children’s lives?</a:t>
            </a:r>
          </a:p>
        </p:txBody>
      </p:sp>
      <p:pic>
        <p:nvPicPr>
          <p:cNvPr id="4" name="Content Placeholder 3"/>
          <p:cNvPicPr>
            <a:picLocks noGrp="1" noChangeAspect="1"/>
          </p:cNvPicPr>
          <p:nvPr>
            <p:ph idx="1"/>
          </p:nvPr>
        </p:nvPicPr>
        <p:blipFill>
          <a:blip r:embed="rId2"/>
          <a:stretch>
            <a:fillRect/>
          </a:stretch>
        </p:blipFill>
        <p:spPr>
          <a:xfrm>
            <a:off x="1196651" y="2157731"/>
            <a:ext cx="7369834" cy="4365209"/>
          </a:xfrm>
          <a:prstGeom prst="rect">
            <a:avLst/>
          </a:prstGeom>
        </p:spPr>
      </p:pic>
    </p:spTree>
    <p:extLst>
      <p:ext uri="{BB962C8B-B14F-4D97-AF65-F5344CB8AC3E}">
        <p14:creationId xmlns:p14="http://schemas.microsoft.com/office/powerpoint/2010/main" val="343128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Tree>
    <p:extLst>
      <p:ext uri="{BB962C8B-B14F-4D97-AF65-F5344CB8AC3E}">
        <p14:creationId xmlns:p14="http://schemas.microsoft.com/office/powerpoint/2010/main" val="593282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Support programs that strengthen families</a:t>
            </a:r>
          </a:p>
        </p:txBody>
      </p:sp>
      <p:sp>
        <p:nvSpPr>
          <p:cNvPr id="4" name="Content Placeholder 3"/>
          <p:cNvSpPr>
            <a:spLocks noGrp="1"/>
          </p:cNvSpPr>
          <p:nvPr>
            <p:ph sz="half" idx="1"/>
          </p:nvPr>
        </p:nvSpPr>
        <p:spPr>
          <a:xfrm>
            <a:off x="329514" y="1998134"/>
            <a:ext cx="5782962" cy="4377952"/>
          </a:xfrm>
        </p:spPr>
        <p:txBody>
          <a:bodyPr>
            <a:normAutofit fontScale="85000" lnSpcReduction="10000"/>
          </a:bodyPr>
          <a:lstStyle/>
          <a:p>
            <a:pPr marL="547688" lvl="2" indent="-152400">
              <a:buFont typeface="Arial" panose="020B0604020202020204" pitchFamily="34" charset="0"/>
              <a:buChar char="•"/>
            </a:pPr>
            <a:r>
              <a:rPr lang="en-US" sz="2800" i="0" dirty="0">
                <a:solidFill>
                  <a:schemeClr val="tx1"/>
                </a:solidFill>
              </a:rPr>
              <a:t>“Help me grow”</a:t>
            </a:r>
          </a:p>
          <a:p>
            <a:pPr marL="822008" lvl="3" indent="-152400">
              <a:buFont typeface="Arial" panose="020B0604020202020204" pitchFamily="34" charset="0"/>
              <a:buChar char="•"/>
            </a:pPr>
            <a:r>
              <a:rPr lang="en-US" sz="2000" i="1" dirty="0">
                <a:solidFill>
                  <a:schemeClr val="tx1"/>
                </a:solidFill>
              </a:rPr>
              <a:t>Under umbrella of All Alaska Pediatric Partnership</a:t>
            </a:r>
          </a:p>
          <a:p>
            <a:pPr marL="822008" lvl="3" indent="-152400">
              <a:buFont typeface="Arial" panose="020B0604020202020204" pitchFamily="34" charset="0"/>
              <a:buChar char="•"/>
            </a:pPr>
            <a:r>
              <a:rPr lang="en-US" sz="2000" i="1" dirty="0">
                <a:solidFill>
                  <a:schemeClr val="tx1"/>
                </a:solidFill>
              </a:rPr>
              <a:t>Resources &amp; support to promote healthy child development</a:t>
            </a:r>
          </a:p>
          <a:p>
            <a:pPr marL="822008" lvl="3" indent="-152400">
              <a:buFont typeface="Arial" panose="020B0604020202020204" pitchFamily="34" charset="0"/>
              <a:buChar char="•"/>
            </a:pPr>
            <a:r>
              <a:rPr lang="en-US" sz="2000" i="1" dirty="0">
                <a:solidFill>
                  <a:schemeClr val="tx1"/>
                </a:solidFill>
              </a:rPr>
              <a:t>Developmental screenings &amp; follow up support</a:t>
            </a:r>
          </a:p>
          <a:p>
            <a:pPr marL="822008" lvl="3" indent="-152400">
              <a:buFont typeface="Arial" panose="020B0604020202020204" pitchFamily="34" charset="0"/>
              <a:buChar char="•"/>
            </a:pPr>
            <a:r>
              <a:rPr lang="en-US" sz="2000" i="1" dirty="0">
                <a:solidFill>
                  <a:schemeClr val="tx1"/>
                </a:solidFill>
              </a:rPr>
              <a:t>Free</a:t>
            </a:r>
          </a:p>
          <a:p>
            <a:pPr marL="547688" lvl="2" indent="-152400">
              <a:buFont typeface="Arial" panose="020B0604020202020204" pitchFamily="34" charset="0"/>
              <a:buChar char="•"/>
            </a:pPr>
            <a:r>
              <a:rPr lang="en-US" sz="2800" i="0" dirty="0">
                <a:solidFill>
                  <a:schemeClr val="tx1"/>
                </a:solidFill>
              </a:rPr>
              <a:t>“Alaska Resilience Initiative”</a:t>
            </a:r>
          </a:p>
          <a:p>
            <a:pPr marL="822008" lvl="3" indent="-152400">
              <a:buFont typeface="Arial" panose="020B0604020202020204" pitchFamily="34" charset="0"/>
              <a:buChar char="•"/>
            </a:pPr>
            <a:r>
              <a:rPr lang="en-US" sz="2000" i="1" dirty="0">
                <a:solidFill>
                  <a:schemeClr val="tx1"/>
                </a:solidFill>
              </a:rPr>
              <a:t>Under umbrella of Alaska Children’s Trust</a:t>
            </a:r>
          </a:p>
          <a:p>
            <a:pPr marL="822008" lvl="3" indent="-152400">
              <a:buFont typeface="Arial" panose="020B0604020202020204" pitchFamily="34" charset="0"/>
              <a:buChar char="•"/>
            </a:pPr>
            <a:r>
              <a:rPr lang="en-US" sz="2000" i="1" dirty="0">
                <a:solidFill>
                  <a:schemeClr val="tx1"/>
                </a:solidFill>
              </a:rPr>
              <a:t>Support network of nonprofit, tribal &amp; state organizations, schools, faith groups, businesses, &amp; community coalitions working to reduce ACEs &amp; build resilience</a:t>
            </a:r>
          </a:p>
          <a:p>
            <a:pPr marL="547688" lvl="2" indent="-152400">
              <a:buFont typeface="Arial" panose="020B0604020202020204" pitchFamily="34" charset="0"/>
              <a:buChar char="•"/>
            </a:pPr>
            <a:r>
              <a:rPr lang="en-US" sz="2800" i="0" dirty="0">
                <a:solidFill>
                  <a:schemeClr val="tx1"/>
                </a:solidFill>
              </a:rPr>
              <a:t>“Nurse-Family Partnership Programs”</a:t>
            </a:r>
          </a:p>
          <a:p>
            <a:pPr marL="822008" lvl="3" indent="-152400">
              <a:buFont typeface="Arial" panose="020B0604020202020204" pitchFamily="34" charset="0"/>
              <a:buChar char="•"/>
            </a:pPr>
            <a:r>
              <a:rPr lang="en-US" sz="2000" i="1" dirty="0">
                <a:solidFill>
                  <a:schemeClr val="tx1"/>
                </a:solidFill>
              </a:rPr>
              <a:t>Providence NFP &amp; Southcentral Foundation </a:t>
            </a:r>
            <a:r>
              <a:rPr lang="en-US" sz="2000" i="1" dirty="0" err="1">
                <a:solidFill>
                  <a:schemeClr val="tx1"/>
                </a:solidFill>
              </a:rPr>
              <a:t>Nutaqsiivik</a:t>
            </a:r>
            <a:endParaRPr lang="en-US" sz="2000" i="1" dirty="0">
              <a:solidFill>
                <a:schemeClr val="tx1"/>
              </a:solidFill>
            </a:endParaRPr>
          </a:p>
          <a:p>
            <a:pPr marL="822008" lvl="3" indent="-152400">
              <a:buFont typeface="Arial" panose="020B0604020202020204" pitchFamily="34" charset="0"/>
              <a:buChar char="•"/>
            </a:pPr>
            <a:r>
              <a:rPr lang="en-US" sz="2000" i="1" dirty="0">
                <a:solidFill>
                  <a:schemeClr val="tx1"/>
                </a:solidFill>
              </a:rPr>
              <a:t>Home visitation to provide education &amp; support during pregnancy &amp; first 3 years of child’s life</a:t>
            </a:r>
          </a:p>
          <a:p>
            <a:endParaRPr lang="en-US" dirty="0"/>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6775298" y="2390274"/>
            <a:ext cx="5187686" cy="3346895"/>
          </a:xfrm>
        </p:spPr>
      </p:pic>
    </p:spTree>
    <p:extLst>
      <p:ext uri="{BB962C8B-B14F-4D97-AF65-F5344CB8AC3E}">
        <p14:creationId xmlns:p14="http://schemas.microsoft.com/office/powerpoint/2010/main" val="42514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rPr>
              <a:t>Key Points</a:t>
            </a:r>
          </a:p>
        </p:txBody>
      </p:sp>
      <p:sp>
        <p:nvSpPr>
          <p:cNvPr id="4" name="Content Placeholder 3"/>
          <p:cNvSpPr>
            <a:spLocks noGrp="1"/>
          </p:cNvSpPr>
          <p:nvPr>
            <p:ph idx="1"/>
          </p:nvPr>
        </p:nvSpPr>
        <p:spPr/>
        <p:txBody>
          <a:bodyPr>
            <a:normAutofit/>
          </a:bodyPr>
          <a:lstStyle/>
          <a:p>
            <a:pPr lvl="1">
              <a:buFont typeface="Arial" panose="020B0604020202020204" pitchFamily="34" charset="0"/>
              <a:buChar char="•"/>
            </a:pPr>
            <a:r>
              <a:rPr lang="en-US" sz="2800" dirty="0">
                <a:solidFill>
                  <a:schemeClr val="tx1"/>
                </a:solidFill>
              </a:rPr>
              <a:t>Newest research on child abuse and neglect in Alaska</a:t>
            </a:r>
          </a:p>
          <a:p>
            <a:pPr lvl="1">
              <a:buFont typeface="Arial" panose="020B0604020202020204" pitchFamily="34" charset="0"/>
              <a:buChar char="•"/>
            </a:pPr>
            <a:r>
              <a:rPr lang="en-US" sz="2800" dirty="0">
                <a:solidFill>
                  <a:schemeClr val="tx1"/>
                </a:solidFill>
              </a:rPr>
              <a:t>Pandemic impact on our system response to child maltreatment</a:t>
            </a:r>
          </a:p>
          <a:p>
            <a:pPr lvl="1">
              <a:buFont typeface="Arial" panose="020B0604020202020204" pitchFamily="34" charset="0"/>
              <a:buChar char="•"/>
            </a:pPr>
            <a:r>
              <a:rPr lang="en-US" sz="2800" dirty="0">
                <a:solidFill>
                  <a:schemeClr val="tx1"/>
                </a:solidFill>
              </a:rPr>
              <a:t>Ideas to help families with children with problematic sexual behaviors</a:t>
            </a:r>
          </a:p>
          <a:p>
            <a:pPr lvl="1">
              <a:buFont typeface="Arial" panose="020B0604020202020204" pitchFamily="34" charset="0"/>
              <a:buChar char="•"/>
            </a:pPr>
            <a:r>
              <a:rPr lang="en-US" sz="2800" dirty="0">
                <a:solidFill>
                  <a:schemeClr val="tx1"/>
                </a:solidFill>
              </a:rPr>
              <a:t>Recommendations to improve future child safety and well being</a:t>
            </a:r>
          </a:p>
          <a:p>
            <a:pPr marL="0" lvl="2" indent="0">
              <a:buNone/>
            </a:pPr>
            <a:endParaRPr lang="en-US" dirty="0">
              <a:solidFill>
                <a:schemeClr val="tx1"/>
              </a:solidFill>
            </a:endParaRPr>
          </a:p>
          <a:p>
            <a:pPr lvl="2">
              <a:buFont typeface="Arial" panose="020B0604020202020204" pitchFamily="34" charset="0"/>
              <a:buChar char="•"/>
            </a:pPr>
            <a:endParaRPr lang="en-US" dirty="0">
              <a:solidFill>
                <a:schemeClr val="tx1"/>
              </a:solidFill>
            </a:endParaRPr>
          </a:p>
          <a:p>
            <a:pPr marL="0" lvl="3" indent="0">
              <a:buNone/>
            </a:pPr>
            <a:endParaRPr lang="en-US" sz="2600" i="0" dirty="0">
              <a:solidFill>
                <a:schemeClr val="tx1"/>
              </a:solidFill>
            </a:endParaRPr>
          </a:p>
          <a:p>
            <a:pPr lvl="2">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70976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884" y="166944"/>
            <a:ext cx="10772775" cy="1658198"/>
          </a:xfrm>
        </p:spPr>
        <p:txBody>
          <a:bodyPr/>
          <a:lstStyle/>
          <a:p>
            <a:r>
              <a:rPr lang="en-US" dirty="0">
                <a:solidFill>
                  <a:schemeClr val="tx1"/>
                </a:solidFill>
              </a:rPr>
              <a:t>“Strengthening Families” program</a:t>
            </a:r>
            <a:br>
              <a:rPr lang="en-US" dirty="0">
                <a:solidFill>
                  <a:schemeClr val="tx1"/>
                </a:solidFill>
              </a:rPr>
            </a:br>
            <a:endParaRPr lang="en-US" dirty="0"/>
          </a:p>
        </p:txBody>
      </p:sp>
      <p:sp>
        <p:nvSpPr>
          <p:cNvPr id="3" name="Content Placeholder 2"/>
          <p:cNvSpPr>
            <a:spLocks noGrp="1"/>
          </p:cNvSpPr>
          <p:nvPr>
            <p:ph sz="half" idx="1"/>
          </p:nvPr>
        </p:nvSpPr>
        <p:spPr>
          <a:xfrm>
            <a:off x="6148137" y="1473008"/>
            <a:ext cx="6043863" cy="4776938"/>
          </a:xfrm>
        </p:spPr>
        <p:txBody>
          <a:bodyPr>
            <a:normAutofit fontScale="92500"/>
          </a:bodyPr>
          <a:lstStyle/>
          <a:p>
            <a:pPr lvl="1">
              <a:buFont typeface="Arial" panose="020B0604020202020204" pitchFamily="34" charset="0"/>
              <a:buChar char="•"/>
            </a:pPr>
            <a:endParaRPr lang="en-US" sz="2800" dirty="0"/>
          </a:p>
          <a:p>
            <a:pPr lvl="1">
              <a:buFont typeface="Arial" panose="020B0604020202020204" pitchFamily="34" charset="0"/>
              <a:buChar char="•"/>
            </a:pPr>
            <a:r>
              <a:rPr lang="en-US" sz="2800" dirty="0"/>
              <a:t>Options for legislators &amp; staff:</a:t>
            </a:r>
          </a:p>
          <a:p>
            <a:pPr lvl="2">
              <a:buFont typeface="Arial" panose="020B0604020202020204" pitchFamily="34" charset="0"/>
              <a:buChar char="•"/>
            </a:pPr>
            <a:r>
              <a:rPr lang="en-US" sz="2600" dirty="0"/>
              <a:t>Schedule your own training</a:t>
            </a:r>
          </a:p>
          <a:p>
            <a:pPr lvl="3">
              <a:buFont typeface="Arial" panose="020B0604020202020204" pitchFamily="34" charset="0"/>
              <a:buChar char="•"/>
            </a:pPr>
            <a:r>
              <a:rPr lang="en-US" sz="2400" dirty="0"/>
              <a:t>Can be full course OR</a:t>
            </a:r>
          </a:p>
          <a:p>
            <a:pPr lvl="3">
              <a:buFont typeface="Arial" panose="020B0604020202020204" pitchFamily="34" charset="0"/>
              <a:buChar char="•"/>
            </a:pPr>
            <a:r>
              <a:rPr lang="en-US" sz="2400" dirty="0"/>
              <a:t>Abbreviated version OR</a:t>
            </a:r>
          </a:p>
          <a:p>
            <a:pPr lvl="3">
              <a:buFont typeface="Arial" panose="020B0604020202020204" pitchFamily="34" charset="0"/>
              <a:buChar char="•"/>
            </a:pPr>
            <a:r>
              <a:rPr lang="en-US" sz="2400" dirty="0"/>
              <a:t>Scheduled lunch and learn</a:t>
            </a:r>
          </a:p>
          <a:p>
            <a:pPr lvl="2">
              <a:buFont typeface="Arial" panose="020B0604020202020204" pitchFamily="34" charset="0"/>
              <a:buChar char="•"/>
            </a:pPr>
            <a:r>
              <a:rPr lang="en-US" sz="2600" dirty="0"/>
              <a:t>Join an existing session (email uaa.cwa.Alaska.edu) </a:t>
            </a:r>
          </a:p>
        </p:txBody>
      </p:sp>
      <p:sp>
        <p:nvSpPr>
          <p:cNvPr id="4" name="Content Placeholder 3"/>
          <p:cNvSpPr>
            <a:spLocks noGrp="1"/>
          </p:cNvSpPr>
          <p:nvPr>
            <p:ph sz="half" idx="2"/>
          </p:nvPr>
        </p:nvSpPr>
        <p:spPr>
          <a:xfrm>
            <a:off x="0" y="1673280"/>
            <a:ext cx="5884132" cy="4907993"/>
          </a:xfrm>
        </p:spPr>
        <p:txBody>
          <a:bodyPr>
            <a:normAutofit fontScale="92500"/>
          </a:bodyPr>
          <a:lstStyle/>
          <a:p>
            <a:pPr lvl="1">
              <a:buFont typeface="Arial" panose="020B0604020202020204" pitchFamily="34" charset="0"/>
              <a:buChar char="•"/>
            </a:pPr>
            <a:r>
              <a:rPr lang="en-US" sz="2800" dirty="0"/>
              <a:t>Goal: promote child &amp; family well-being</a:t>
            </a:r>
          </a:p>
          <a:p>
            <a:pPr lvl="1">
              <a:buFont typeface="Arial" panose="020B0604020202020204" pitchFamily="34" charset="0"/>
              <a:buChar char="•"/>
            </a:pPr>
            <a:r>
              <a:rPr lang="en-US" sz="2800" dirty="0"/>
              <a:t>Research-informed, strength-based</a:t>
            </a:r>
          </a:p>
          <a:p>
            <a:pPr lvl="1">
              <a:buFont typeface="Arial" panose="020B0604020202020204" pitchFamily="34" charset="0"/>
              <a:buChar char="•"/>
            </a:pPr>
            <a:r>
              <a:rPr lang="en-US" sz="2800" dirty="0"/>
              <a:t>Helps families:</a:t>
            </a:r>
          </a:p>
          <a:p>
            <a:pPr lvl="2">
              <a:buFont typeface="Arial" panose="020B0604020202020204" pitchFamily="34" charset="0"/>
              <a:buChar char="•"/>
            </a:pPr>
            <a:r>
              <a:rPr lang="en-US" sz="2400" dirty="0"/>
              <a:t> Reduce stress</a:t>
            </a:r>
          </a:p>
          <a:p>
            <a:pPr lvl="2">
              <a:buFont typeface="Arial" panose="020B0604020202020204" pitchFamily="34" charset="0"/>
              <a:buChar char="•"/>
            </a:pPr>
            <a:r>
              <a:rPr lang="en-US" sz="2400" dirty="0"/>
              <a:t>Address risk factors</a:t>
            </a:r>
          </a:p>
          <a:p>
            <a:pPr lvl="2">
              <a:buFont typeface="Arial" panose="020B0604020202020204" pitchFamily="34" charset="0"/>
              <a:buChar char="•"/>
            </a:pPr>
            <a:r>
              <a:rPr lang="en-US" sz="2400" dirty="0"/>
              <a:t>Promote healthy development</a:t>
            </a:r>
          </a:p>
          <a:p>
            <a:pPr lvl="1">
              <a:buFont typeface="Arial" panose="020B0604020202020204" pitchFamily="34" charset="0"/>
              <a:buChar char="•"/>
            </a:pPr>
            <a:r>
              <a:rPr lang="en-US" sz="3000" i="0" dirty="0"/>
              <a:t>By:</a:t>
            </a:r>
          </a:p>
          <a:p>
            <a:pPr lvl="2">
              <a:buFont typeface="Arial" panose="020B0604020202020204" pitchFamily="34" charset="0"/>
              <a:buChar char="•"/>
            </a:pPr>
            <a:r>
              <a:rPr lang="en-US" sz="2400" dirty="0"/>
              <a:t>Social connections</a:t>
            </a:r>
          </a:p>
          <a:p>
            <a:pPr lvl="2">
              <a:buFont typeface="Arial" panose="020B0604020202020204" pitchFamily="34" charset="0"/>
              <a:buChar char="•"/>
            </a:pPr>
            <a:r>
              <a:rPr lang="en-US" sz="2400" dirty="0"/>
              <a:t>Knowledge of parenting &amp; child development</a:t>
            </a:r>
          </a:p>
          <a:p>
            <a:pPr lvl="2">
              <a:buFont typeface="Arial" panose="020B0604020202020204" pitchFamily="34" charset="0"/>
              <a:buChar char="•"/>
            </a:pPr>
            <a:r>
              <a:rPr lang="en-US" sz="2400" dirty="0"/>
              <a:t>Parental Resilience</a:t>
            </a:r>
          </a:p>
          <a:p>
            <a:pPr lvl="2">
              <a:buFont typeface="Arial" panose="020B0604020202020204" pitchFamily="34" charset="0"/>
              <a:buChar char="•"/>
            </a:pPr>
            <a:r>
              <a:rPr lang="en-US" sz="2400" dirty="0"/>
              <a:t>Concrete support in time of need</a:t>
            </a:r>
          </a:p>
          <a:p>
            <a:pPr lvl="2">
              <a:buFont typeface="Arial" panose="020B0604020202020204" pitchFamily="34" charset="0"/>
              <a:buChar char="•"/>
            </a:pPr>
            <a:r>
              <a:rPr lang="en-US" sz="2400" dirty="0"/>
              <a:t>Children’s social &amp; emotional competence</a:t>
            </a:r>
          </a:p>
          <a:p>
            <a:pPr marL="0" lvl="2" indent="0">
              <a:buNone/>
            </a:pPr>
            <a:endParaRPr lang="en-US" sz="2800" i="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7087" y="4535905"/>
            <a:ext cx="3385962" cy="2322095"/>
          </a:xfrm>
          <a:prstGeom prst="rect">
            <a:avLst/>
          </a:prstGeom>
        </p:spPr>
      </p:pic>
    </p:spTree>
    <p:extLst>
      <p:ext uri="{BB962C8B-B14F-4D97-AF65-F5344CB8AC3E}">
        <p14:creationId xmlns:p14="http://schemas.microsoft.com/office/powerpoint/2010/main" val="3511022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1534776" cy="1658198"/>
          </a:xfrm>
        </p:spPr>
        <p:txBody>
          <a:bodyPr>
            <a:normAutofit/>
          </a:bodyPr>
          <a:lstStyle/>
          <a:p>
            <a:r>
              <a:rPr lang="en-US" sz="4800" dirty="0"/>
              <a:t>Support programs that strengthen communities</a:t>
            </a:r>
          </a:p>
        </p:txBody>
      </p:sp>
      <p:sp>
        <p:nvSpPr>
          <p:cNvPr id="3" name="Content Placeholder 2"/>
          <p:cNvSpPr>
            <a:spLocks noGrp="1"/>
          </p:cNvSpPr>
          <p:nvPr>
            <p:ph sz="half" idx="1"/>
          </p:nvPr>
        </p:nvSpPr>
        <p:spPr>
          <a:xfrm>
            <a:off x="528375" y="2525356"/>
            <a:ext cx="4663440" cy="3767328"/>
          </a:xfrm>
        </p:spPr>
        <p:txBody>
          <a:bodyPr/>
          <a:lstStyle/>
          <a:p>
            <a:pPr marL="547688" lvl="2" indent="-152400">
              <a:buFont typeface="Arial" panose="020B0604020202020204" pitchFamily="34" charset="0"/>
              <a:buChar char="•"/>
            </a:pPr>
            <a:r>
              <a:rPr lang="en-US" sz="2800" i="0" dirty="0">
                <a:solidFill>
                  <a:schemeClr val="tx1"/>
                </a:solidFill>
              </a:rPr>
              <a:t>Community collective impact initiatives</a:t>
            </a:r>
          </a:p>
          <a:p>
            <a:pPr marL="822008" lvl="3" indent="-152400">
              <a:buFont typeface="Arial" panose="020B0604020202020204" pitchFamily="34" charset="0"/>
              <a:buChar char="•"/>
            </a:pPr>
            <a:r>
              <a:rPr lang="en-US" sz="2600" dirty="0">
                <a:solidFill>
                  <a:schemeClr val="tx1"/>
                </a:solidFill>
              </a:rPr>
              <a:t>R.O.C.K. Mat-Su (Raising Our Children with Kindness)</a:t>
            </a:r>
          </a:p>
          <a:p>
            <a:pPr marL="822008" lvl="3" indent="-152400">
              <a:buFont typeface="Arial" panose="020B0604020202020204" pitchFamily="34" charset="0"/>
              <a:buChar char="•"/>
            </a:pPr>
            <a:r>
              <a:rPr lang="en-US" sz="2600" dirty="0">
                <a:solidFill>
                  <a:schemeClr val="tx1"/>
                </a:solidFill>
              </a:rPr>
              <a:t>Southern Kenai Peninsula MAPP (Mobilizing for Action through Planning and Partnerships)</a:t>
            </a:r>
          </a:p>
          <a:p>
            <a:endParaRPr lang="en-US" dirty="0"/>
          </a:p>
        </p:txBody>
      </p:sp>
      <p:pic>
        <p:nvPicPr>
          <p:cNvPr id="6" name="Content Placeholder 5"/>
          <p:cNvPicPr>
            <a:picLocks noGrp="1" noChangeAspect="1"/>
          </p:cNvPicPr>
          <p:nvPr>
            <p:ph sz="half" idx="2"/>
          </p:nvPr>
        </p:nvPicPr>
        <p:blipFill>
          <a:blip r:embed="rId2"/>
          <a:stretch>
            <a:fillRect/>
          </a:stretch>
        </p:blipFill>
        <p:spPr>
          <a:xfrm>
            <a:off x="6871583" y="2383607"/>
            <a:ext cx="4274211" cy="3909077"/>
          </a:xfrm>
          <a:prstGeom prst="rect">
            <a:avLst/>
          </a:prstGeom>
        </p:spPr>
      </p:pic>
    </p:spTree>
    <p:extLst>
      <p:ext uri="{BB962C8B-B14F-4D97-AF65-F5344CB8AC3E}">
        <p14:creationId xmlns:p14="http://schemas.microsoft.com/office/powerpoint/2010/main" val="444302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3504" y="770467"/>
            <a:ext cx="10782300" cy="1997447"/>
          </a:xfrm>
        </p:spPr>
        <p:txBody>
          <a:bodyPr/>
          <a:lstStyle/>
          <a:p>
            <a:pPr algn="ctr"/>
            <a:r>
              <a:rPr lang="en-US" sz="4800" dirty="0"/>
              <a:t>Pandemic impact on our ability to protect children</a:t>
            </a:r>
          </a:p>
        </p:txBody>
      </p:sp>
      <p:sp>
        <p:nvSpPr>
          <p:cNvPr id="2" name="Subtitle 1"/>
          <p:cNvSpPr>
            <a:spLocks noGrp="1"/>
          </p:cNvSpPr>
          <p:nvPr>
            <p:ph type="subTitle" idx="1"/>
          </p:nvPr>
        </p:nvSpPr>
        <p:spPr>
          <a:xfrm>
            <a:off x="1392442" y="4618768"/>
            <a:ext cx="9228201" cy="1645920"/>
          </a:xfrm>
        </p:spPr>
        <p:txBody>
          <a:bodyPr/>
          <a:lstStyle/>
          <a:p>
            <a:pPr algn="ctr"/>
            <a:r>
              <a:rPr lang="en-US" dirty="0"/>
              <a:t>“Everything that was hard before is harder now”</a:t>
            </a:r>
          </a:p>
        </p:txBody>
      </p:sp>
      <p:pic>
        <p:nvPicPr>
          <p:cNvPr id="5" name="Picture 4" descr="ACJATF Logo colo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2067" y="3488267"/>
            <a:ext cx="2286000" cy="702918"/>
          </a:xfrm>
          <a:prstGeom prst="rect">
            <a:avLst/>
          </a:prstGeom>
        </p:spPr>
      </p:pic>
    </p:spTree>
    <p:extLst>
      <p:ext uri="{BB962C8B-B14F-4D97-AF65-F5344CB8AC3E}">
        <p14:creationId xmlns:p14="http://schemas.microsoft.com/office/powerpoint/2010/main" val="4077628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known</a:t>
            </a:r>
          </a:p>
        </p:txBody>
      </p:sp>
      <p:sp>
        <p:nvSpPr>
          <p:cNvPr id="3" name="Content Placeholder 2"/>
          <p:cNvSpPr>
            <a:spLocks noGrp="1"/>
          </p:cNvSpPr>
          <p:nvPr>
            <p:ph idx="1"/>
          </p:nvPr>
        </p:nvSpPr>
        <p:spPr>
          <a:xfrm>
            <a:off x="676656" y="2011680"/>
            <a:ext cx="10753725" cy="4653815"/>
          </a:xfrm>
        </p:spPr>
        <p:txBody>
          <a:bodyPr>
            <a:normAutofit/>
          </a:bodyPr>
          <a:lstStyle/>
          <a:p>
            <a:pPr lvl="1">
              <a:buFont typeface="Arial" panose="020B0604020202020204" pitchFamily="34" charset="0"/>
              <a:buChar char="•"/>
            </a:pPr>
            <a:r>
              <a:rPr lang="en-US" dirty="0"/>
              <a:t>Prior U.S. emergencies &amp; disasters:</a:t>
            </a:r>
          </a:p>
          <a:p>
            <a:pPr lvl="2">
              <a:buFont typeface="Arial" panose="020B0604020202020204" pitchFamily="34" charset="0"/>
              <a:buChar char="•"/>
            </a:pPr>
            <a:r>
              <a:rPr lang="en-US" dirty="0"/>
              <a:t>Great Recession 2007-2009: increase in high frequency spanking</a:t>
            </a:r>
          </a:p>
          <a:p>
            <a:pPr lvl="2">
              <a:buFont typeface="Arial" panose="020B0604020202020204" pitchFamily="34" charset="0"/>
              <a:buChar char="•"/>
            </a:pPr>
            <a:r>
              <a:rPr lang="en-US" dirty="0"/>
              <a:t>Hurricane Floyd 1999: intentional and unintentional child traumatic brain injury increased up until 6 months post-disaster</a:t>
            </a:r>
          </a:p>
          <a:p>
            <a:pPr lvl="2">
              <a:buFont typeface="Arial" panose="020B0604020202020204" pitchFamily="34" charset="0"/>
              <a:buChar char="•"/>
            </a:pPr>
            <a:r>
              <a:rPr lang="en-US" dirty="0"/>
              <a:t>Loma </a:t>
            </a:r>
            <a:r>
              <a:rPr lang="en-US" dirty="0" err="1"/>
              <a:t>Prieta</a:t>
            </a:r>
            <a:r>
              <a:rPr lang="en-US" dirty="0"/>
              <a:t> earthquake 1989: California physical abuse higher 3, 6, 11 months post earthquake</a:t>
            </a:r>
          </a:p>
          <a:p>
            <a:pPr lvl="1">
              <a:buFont typeface="Arial" panose="020B0604020202020204" pitchFamily="34" charset="0"/>
              <a:buChar char="•"/>
            </a:pPr>
            <a:r>
              <a:rPr lang="en-US" dirty="0"/>
              <a:t>Other studies show child maltreatment tends to increase following disasters:</a:t>
            </a:r>
          </a:p>
          <a:p>
            <a:pPr lvl="2">
              <a:buFont typeface="Arial" panose="020B0604020202020204" pitchFamily="34" charset="0"/>
              <a:buChar char="•"/>
            </a:pPr>
            <a:r>
              <a:rPr lang="en-US" dirty="0"/>
              <a:t>Physical abuse</a:t>
            </a:r>
          </a:p>
          <a:p>
            <a:pPr lvl="2">
              <a:buFont typeface="Arial" panose="020B0604020202020204" pitchFamily="34" charset="0"/>
              <a:buChar char="•"/>
            </a:pPr>
            <a:r>
              <a:rPr lang="en-US" dirty="0"/>
              <a:t>Emotional abuse</a:t>
            </a:r>
          </a:p>
          <a:p>
            <a:pPr lvl="2">
              <a:buFont typeface="Arial" panose="020B0604020202020204" pitchFamily="34" charset="0"/>
              <a:buChar char="•"/>
            </a:pPr>
            <a:r>
              <a:rPr lang="en-US" dirty="0"/>
              <a:t>Sexual abuse</a:t>
            </a:r>
          </a:p>
          <a:p>
            <a:pPr lvl="2">
              <a:buFont typeface="Arial" panose="020B0604020202020204" pitchFamily="34" charset="0"/>
              <a:buChar char="•"/>
            </a:pPr>
            <a:r>
              <a:rPr lang="en-US" dirty="0"/>
              <a:t>Neglect including</a:t>
            </a:r>
          </a:p>
          <a:p>
            <a:pPr lvl="3">
              <a:buFont typeface="Arial" panose="020B0604020202020204" pitchFamily="34" charset="0"/>
              <a:buChar char="•"/>
            </a:pPr>
            <a:r>
              <a:rPr lang="en-US" dirty="0"/>
              <a:t>Fewer medical/dental checkups</a:t>
            </a:r>
          </a:p>
          <a:p>
            <a:pPr lvl="3">
              <a:buFont typeface="Arial" panose="020B0604020202020204" pitchFamily="34" charset="0"/>
              <a:buChar char="•"/>
            </a:pPr>
            <a:r>
              <a:rPr lang="en-US" dirty="0"/>
              <a:t>Failure to protect from hazards</a:t>
            </a:r>
          </a:p>
        </p:txBody>
      </p:sp>
      <p:sp>
        <p:nvSpPr>
          <p:cNvPr id="4" name="TextBox 3"/>
          <p:cNvSpPr txBox="1"/>
          <p:nvPr/>
        </p:nvSpPr>
        <p:spPr>
          <a:xfrm>
            <a:off x="445169" y="6296163"/>
            <a:ext cx="10939983" cy="369332"/>
          </a:xfrm>
          <a:prstGeom prst="rect">
            <a:avLst/>
          </a:prstGeom>
          <a:noFill/>
        </p:spPr>
        <p:txBody>
          <a:bodyPr wrap="none" rtlCol="0">
            <a:spAutoFit/>
          </a:bodyPr>
          <a:lstStyle/>
          <a:p>
            <a:r>
              <a:rPr lang="en-US" dirty="0"/>
              <a:t>From “Relationship Between Disasters and Child Abuse and Neglect” Shah &amp; Parrish Literature Summary March 2021</a:t>
            </a:r>
          </a:p>
        </p:txBody>
      </p:sp>
    </p:spTree>
    <p:extLst>
      <p:ext uri="{BB962C8B-B14F-4D97-AF65-F5344CB8AC3E}">
        <p14:creationId xmlns:p14="http://schemas.microsoft.com/office/powerpoint/2010/main" val="3249453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Alaska</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tx1"/>
                </a:solidFill>
              </a:rPr>
              <a:t> Pandemic has increased stress for many children and families</a:t>
            </a:r>
          </a:p>
          <a:p>
            <a:pPr lvl="2">
              <a:buFont typeface="Arial" panose="020B0604020202020204" pitchFamily="34" charset="0"/>
              <a:buChar char="•"/>
            </a:pPr>
            <a:r>
              <a:rPr lang="en-US" sz="2400" dirty="0">
                <a:solidFill>
                  <a:schemeClr val="tx1"/>
                </a:solidFill>
              </a:rPr>
              <a:t>Unemployment</a:t>
            </a:r>
          </a:p>
          <a:p>
            <a:pPr lvl="2">
              <a:buFont typeface="Arial" panose="020B0604020202020204" pitchFamily="34" charset="0"/>
              <a:buChar char="•"/>
            </a:pPr>
            <a:r>
              <a:rPr lang="en-US" sz="2400" dirty="0">
                <a:solidFill>
                  <a:schemeClr val="tx1"/>
                </a:solidFill>
              </a:rPr>
              <a:t>Loss of employment related benefits</a:t>
            </a:r>
          </a:p>
          <a:p>
            <a:pPr lvl="2">
              <a:buFont typeface="Arial" panose="020B0604020202020204" pitchFamily="34" charset="0"/>
              <a:buChar char="•"/>
            </a:pPr>
            <a:r>
              <a:rPr lang="en-US" sz="2400" dirty="0">
                <a:solidFill>
                  <a:schemeClr val="tx1"/>
                </a:solidFill>
              </a:rPr>
              <a:t>Food insufficiency</a:t>
            </a:r>
          </a:p>
          <a:p>
            <a:pPr lvl="2">
              <a:buFont typeface="Arial" panose="020B0604020202020204" pitchFamily="34" charset="0"/>
              <a:buChar char="•"/>
            </a:pPr>
            <a:r>
              <a:rPr lang="en-US" sz="2400" dirty="0">
                <a:solidFill>
                  <a:schemeClr val="tx1"/>
                </a:solidFill>
              </a:rPr>
              <a:t>Housing instability</a:t>
            </a:r>
          </a:p>
          <a:p>
            <a:pPr lvl="2">
              <a:buFont typeface="Arial" panose="020B0604020202020204" pitchFamily="34" charset="0"/>
              <a:buChar char="•"/>
            </a:pPr>
            <a:r>
              <a:rPr lang="en-US" sz="2400" dirty="0">
                <a:solidFill>
                  <a:schemeClr val="tx1"/>
                </a:solidFill>
              </a:rPr>
              <a:t>Education</a:t>
            </a:r>
          </a:p>
          <a:p>
            <a:pPr lvl="2">
              <a:buFont typeface="Arial" panose="020B0604020202020204" pitchFamily="34" charset="0"/>
              <a:buChar char="•"/>
            </a:pPr>
            <a:r>
              <a:rPr lang="en-US" sz="2400" dirty="0">
                <a:solidFill>
                  <a:schemeClr val="tx1"/>
                </a:solidFill>
              </a:rPr>
              <a:t>Childcare</a:t>
            </a:r>
          </a:p>
          <a:p>
            <a:pPr lvl="2">
              <a:buFont typeface="Arial" panose="020B0604020202020204" pitchFamily="34" charset="0"/>
              <a:buChar char="•"/>
            </a:pPr>
            <a:r>
              <a:rPr lang="en-US" sz="2400" dirty="0">
                <a:solidFill>
                  <a:schemeClr val="tx1"/>
                </a:solidFill>
              </a:rPr>
              <a:t>Illness, death of family members</a:t>
            </a:r>
          </a:p>
          <a:p>
            <a:endParaRPr lang="en-US" dirty="0"/>
          </a:p>
        </p:txBody>
      </p:sp>
    </p:spTree>
    <p:extLst>
      <p:ext uri="{BB962C8B-B14F-4D97-AF65-F5344CB8AC3E}">
        <p14:creationId xmlns:p14="http://schemas.microsoft.com/office/powerpoint/2010/main" val="3342777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of 7179 Alaskan adults </a:t>
            </a:r>
            <a:br>
              <a:rPr lang="en-US" dirty="0"/>
            </a:br>
            <a:r>
              <a:rPr lang="en-US" sz="3600" dirty="0"/>
              <a:t>(11-12/2020)</a:t>
            </a:r>
          </a:p>
        </p:txBody>
      </p:sp>
      <p:sp>
        <p:nvSpPr>
          <p:cNvPr id="3" name="Content Placeholder 2"/>
          <p:cNvSpPr>
            <a:spLocks noGrp="1"/>
          </p:cNvSpPr>
          <p:nvPr>
            <p:ph idx="1"/>
          </p:nvPr>
        </p:nvSpPr>
        <p:spPr>
          <a:xfrm>
            <a:off x="657224" y="2504975"/>
            <a:ext cx="10753725" cy="3766185"/>
          </a:xfrm>
        </p:spPr>
        <p:txBody>
          <a:bodyPr>
            <a:normAutofit/>
          </a:bodyPr>
          <a:lstStyle/>
          <a:p>
            <a:pPr lvl="1">
              <a:buFont typeface="Arial" panose="020B0604020202020204" pitchFamily="34" charset="0"/>
              <a:buChar char="•"/>
            </a:pPr>
            <a:r>
              <a:rPr lang="en-US" sz="2800" dirty="0"/>
              <a:t>63% said overall emotional health has gotten worse</a:t>
            </a:r>
          </a:p>
          <a:p>
            <a:pPr lvl="1">
              <a:buFont typeface="Arial" panose="020B0604020202020204" pitchFamily="34" charset="0"/>
              <a:buChar char="•"/>
            </a:pPr>
            <a:r>
              <a:rPr lang="en-US" sz="2800" dirty="0"/>
              <a:t>39% concerned about stability of their living situation (63% if income &lt;$20,000)</a:t>
            </a:r>
          </a:p>
          <a:p>
            <a:pPr lvl="1">
              <a:buFont typeface="Arial" panose="020B0604020202020204" pitchFamily="34" charset="0"/>
              <a:buChar char="•"/>
            </a:pPr>
            <a:r>
              <a:rPr lang="en-US" sz="2800" dirty="0"/>
              <a:t>50% more worry or stress paying for bills/expenses</a:t>
            </a:r>
          </a:p>
          <a:p>
            <a:pPr lvl="1">
              <a:buFont typeface="Arial" panose="020B0604020202020204" pitchFamily="34" charset="0"/>
              <a:buChar char="•"/>
            </a:pPr>
            <a:r>
              <a:rPr lang="en-US" sz="2800" dirty="0"/>
              <a:t>65% more worry or stress obtaining medical care, medications</a:t>
            </a:r>
          </a:p>
          <a:p>
            <a:pPr lvl="1">
              <a:buFont typeface="Arial" panose="020B0604020202020204" pitchFamily="34" charset="0"/>
              <a:buChar char="•"/>
            </a:pPr>
            <a:r>
              <a:rPr lang="en-US" sz="2800" dirty="0"/>
              <a:t>73% skipped preventive care due to COVID-19</a:t>
            </a:r>
          </a:p>
        </p:txBody>
      </p:sp>
      <p:sp>
        <p:nvSpPr>
          <p:cNvPr id="4" name="TextBox 3"/>
          <p:cNvSpPr txBox="1"/>
          <p:nvPr/>
        </p:nvSpPr>
        <p:spPr>
          <a:xfrm>
            <a:off x="2141621" y="5486400"/>
            <a:ext cx="5193345" cy="923330"/>
          </a:xfrm>
          <a:prstGeom prst="rect">
            <a:avLst/>
          </a:prstGeom>
          <a:noFill/>
        </p:spPr>
        <p:txBody>
          <a:bodyPr wrap="none" rtlCol="0">
            <a:spAutoFit/>
          </a:bodyPr>
          <a:lstStyle/>
          <a:p>
            <a:r>
              <a:rPr lang="en-US" dirty="0"/>
              <a:t>“Impact of COVID-19 on Alaska Families”</a:t>
            </a:r>
            <a:br>
              <a:rPr lang="en-US" dirty="0"/>
            </a:br>
            <a:r>
              <a:rPr lang="en-US" dirty="0"/>
              <a:t>dhss.Alaska.gov/</a:t>
            </a:r>
            <a:r>
              <a:rPr lang="en-US" dirty="0" err="1"/>
              <a:t>dph</a:t>
            </a:r>
            <a:r>
              <a:rPr lang="en-US" dirty="0"/>
              <a:t>/</a:t>
            </a:r>
            <a:r>
              <a:rPr lang="en-US" dirty="0" err="1"/>
              <a:t>wcfh</a:t>
            </a:r>
            <a:r>
              <a:rPr lang="en-US" dirty="0"/>
              <a:t>/Pages/</a:t>
            </a:r>
            <a:r>
              <a:rPr lang="en-US" dirty="0" err="1"/>
              <a:t>mchepi</a:t>
            </a:r>
            <a:r>
              <a:rPr lang="en-US" dirty="0"/>
              <a:t>/default.aspx</a:t>
            </a:r>
          </a:p>
          <a:p>
            <a:endParaRPr lang="en-US" dirty="0"/>
          </a:p>
        </p:txBody>
      </p:sp>
    </p:spTree>
    <p:extLst>
      <p:ext uri="{BB962C8B-B14F-4D97-AF65-F5344CB8AC3E}">
        <p14:creationId xmlns:p14="http://schemas.microsoft.com/office/powerpoint/2010/main" val="210416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impact on families, cont.</a:t>
            </a:r>
          </a:p>
        </p:txBody>
      </p:sp>
      <p:sp>
        <p:nvSpPr>
          <p:cNvPr id="3" name="Content Placeholder 2"/>
          <p:cNvSpPr>
            <a:spLocks noGrp="1"/>
          </p:cNvSpPr>
          <p:nvPr>
            <p:ph idx="1"/>
          </p:nvPr>
        </p:nvSpPr>
        <p:spPr>
          <a:xfrm>
            <a:off x="666748" y="2685449"/>
            <a:ext cx="10753725" cy="3766185"/>
          </a:xfrm>
        </p:spPr>
        <p:txBody>
          <a:bodyPr/>
          <a:lstStyle/>
          <a:p>
            <a:pPr lvl="1">
              <a:buFont typeface="Arial" panose="020B0604020202020204" pitchFamily="34" charset="0"/>
              <a:buChar char="•"/>
            </a:pPr>
            <a:r>
              <a:rPr lang="en-US" sz="2800" dirty="0"/>
              <a:t>88% concerned about impact on their child’s mental health</a:t>
            </a:r>
          </a:p>
          <a:p>
            <a:pPr lvl="1">
              <a:buFont typeface="Arial" panose="020B0604020202020204" pitchFamily="34" charset="0"/>
              <a:buChar char="•"/>
            </a:pPr>
            <a:r>
              <a:rPr lang="en-US" sz="2800" dirty="0"/>
              <a:t>83%  reported children stressed by changes in family routine</a:t>
            </a:r>
          </a:p>
          <a:p>
            <a:pPr lvl="1">
              <a:buFont typeface="Arial" panose="020B0604020202020204" pitchFamily="34" charset="0"/>
              <a:buChar char="•"/>
            </a:pPr>
            <a:r>
              <a:rPr lang="en-US" sz="2800" dirty="0"/>
              <a:t>68% reported child more anxious than usual</a:t>
            </a:r>
          </a:p>
          <a:p>
            <a:pPr lvl="1">
              <a:buFont typeface="Arial" panose="020B0604020202020204" pitchFamily="34" charset="0"/>
              <a:buChar char="•"/>
            </a:pPr>
            <a:r>
              <a:rPr lang="en-US" sz="2800" dirty="0"/>
              <a:t>67% reported child more irritable/easily angered</a:t>
            </a:r>
          </a:p>
          <a:p>
            <a:pPr lvl="1">
              <a:buFont typeface="Arial" panose="020B0604020202020204" pitchFamily="34" charset="0"/>
              <a:buChar char="•"/>
            </a:pPr>
            <a:r>
              <a:rPr lang="en-US" sz="2800" dirty="0"/>
              <a:t>80% worried about impact on their child’s education</a:t>
            </a:r>
          </a:p>
          <a:p>
            <a:endParaRPr lang="en-US" dirty="0"/>
          </a:p>
        </p:txBody>
      </p:sp>
      <p:sp>
        <p:nvSpPr>
          <p:cNvPr id="4" name="TextBox 3"/>
          <p:cNvSpPr txBox="1"/>
          <p:nvPr/>
        </p:nvSpPr>
        <p:spPr>
          <a:xfrm>
            <a:off x="2141621" y="5486400"/>
            <a:ext cx="5193345" cy="923330"/>
          </a:xfrm>
          <a:prstGeom prst="rect">
            <a:avLst/>
          </a:prstGeom>
          <a:noFill/>
        </p:spPr>
        <p:txBody>
          <a:bodyPr wrap="none" rtlCol="0">
            <a:spAutoFit/>
          </a:bodyPr>
          <a:lstStyle/>
          <a:p>
            <a:r>
              <a:rPr lang="en-US" dirty="0"/>
              <a:t>“Impact of COVID-19 on Alaska Families”</a:t>
            </a:r>
            <a:br>
              <a:rPr lang="en-US" dirty="0"/>
            </a:br>
            <a:r>
              <a:rPr lang="en-US" dirty="0"/>
              <a:t>dhss.Alaska.gov/</a:t>
            </a:r>
            <a:r>
              <a:rPr lang="en-US" dirty="0" err="1"/>
              <a:t>dph</a:t>
            </a:r>
            <a:r>
              <a:rPr lang="en-US" dirty="0"/>
              <a:t>/</a:t>
            </a:r>
            <a:r>
              <a:rPr lang="en-US" dirty="0" err="1"/>
              <a:t>wcfh</a:t>
            </a:r>
            <a:r>
              <a:rPr lang="en-US" dirty="0"/>
              <a:t>/Pages/</a:t>
            </a:r>
            <a:r>
              <a:rPr lang="en-US" dirty="0" err="1"/>
              <a:t>mchepi</a:t>
            </a:r>
            <a:r>
              <a:rPr lang="en-US" dirty="0"/>
              <a:t>/default.aspx</a:t>
            </a:r>
          </a:p>
          <a:p>
            <a:endParaRPr lang="en-US" dirty="0"/>
          </a:p>
        </p:txBody>
      </p:sp>
    </p:spTree>
    <p:extLst>
      <p:ext uri="{BB962C8B-B14F-4D97-AF65-F5344CB8AC3E}">
        <p14:creationId xmlns:p14="http://schemas.microsoft.com/office/powerpoint/2010/main" val="229332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care</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800" dirty="0">
                <a:solidFill>
                  <a:schemeClr val="tx1"/>
                </a:solidFill>
              </a:rPr>
              <a:t>Increased stressors for children and families</a:t>
            </a:r>
          </a:p>
          <a:p>
            <a:pPr lvl="1">
              <a:buFont typeface="Arial" panose="020B0604020202020204" pitchFamily="34" charset="0"/>
              <a:buChar char="•"/>
            </a:pPr>
            <a:r>
              <a:rPr lang="en-US" sz="2800" dirty="0">
                <a:solidFill>
                  <a:schemeClr val="tx1"/>
                </a:solidFill>
              </a:rPr>
              <a:t>While reduced access for help</a:t>
            </a:r>
          </a:p>
          <a:p>
            <a:pPr lvl="2">
              <a:buFont typeface="Arial" panose="020B0604020202020204" pitchFamily="34" charset="0"/>
              <a:buChar char="•"/>
            </a:pPr>
            <a:r>
              <a:rPr lang="en-US" sz="2800" dirty="0">
                <a:solidFill>
                  <a:schemeClr val="tx1"/>
                </a:solidFill>
              </a:rPr>
              <a:t>While innovations in technology, for many children: </a:t>
            </a:r>
          </a:p>
          <a:p>
            <a:pPr lvl="3">
              <a:buFont typeface="Arial" panose="020B0604020202020204" pitchFamily="34" charset="0"/>
              <a:buChar char="•"/>
            </a:pPr>
            <a:r>
              <a:rPr lang="en-US" sz="2600" dirty="0">
                <a:solidFill>
                  <a:schemeClr val="tx1"/>
                </a:solidFill>
              </a:rPr>
              <a:t>Zoom is not the same</a:t>
            </a:r>
          </a:p>
        </p:txBody>
      </p:sp>
    </p:spTree>
    <p:extLst>
      <p:ext uri="{BB962C8B-B14F-4D97-AF65-F5344CB8AC3E}">
        <p14:creationId xmlns:p14="http://schemas.microsoft.com/office/powerpoint/2010/main" val="1914430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abuse &amp; neglect</a:t>
            </a:r>
          </a:p>
        </p:txBody>
      </p:sp>
      <p:sp>
        <p:nvSpPr>
          <p:cNvPr id="3" name="Content Placeholder 2"/>
          <p:cNvSpPr>
            <a:spLocks noGrp="1"/>
          </p:cNvSpPr>
          <p:nvPr>
            <p:ph idx="1"/>
          </p:nvPr>
        </p:nvSpPr>
        <p:spPr>
          <a:xfrm>
            <a:off x="676274" y="2354580"/>
            <a:ext cx="10753725" cy="3766185"/>
          </a:xfrm>
        </p:spPr>
        <p:txBody>
          <a:bodyPr>
            <a:normAutofit/>
          </a:bodyPr>
          <a:lstStyle/>
          <a:p>
            <a:pPr lvl="1">
              <a:buFont typeface="Arial" panose="020B0604020202020204" pitchFamily="34" charset="0"/>
              <a:buChar char="•"/>
            </a:pPr>
            <a:r>
              <a:rPr lang="en-US" sz="3600" dirty="0"/>
              <a:t>Very serious cases require hospitalization</a:t>
            </a:r>
          </a:p>
          <a:p>
            <a:pPr lvl="2">
              <a:buFont typeface="Arial" panose="020B0604020202020204" pitchFamily="34" charset="0"/>
              <a:buChar char="•"/>
            </a:pPr>
            <a:r>
              <a:rPr lang="en-US" sz="3200" dirty="0"/>
              <a:t>Transfers from across state go to ANMC or PAMC</a:t>
            </a:r>
          </a:p>
          <a:p>
            <a:pPr lvl="1">
              <a:buFont typeface="Arial" panose="020B0604020202020204" pitchFamily="34" charset="0"/>
              <a:buChar char="•"/>
            </a:pPr>
            <a:r>
              <a:rPr lang="en-US" sz="3600" dirty="0"/>
              <a:t>Alaska CARES in-patient consults for serious physical abuse &amp; neglect:</a:t>
            </a:r>
          </a:p>
          <a:p>
            <a:pPr lvl="2">
              <a:buFont typeface="Arial" panose="020B0604020202020204" pitchFamily="34" charset="0"/>
              <a:buChar char="•"/>
            </a:pPr>
            <a:r>
              <a:rPr lang="en-US" sz="3200" dirty="0"/>
              <a:t>2018: 37</a:t>
            </a:r>
          </a:p>
          <a:p>
            <a:pPr lvl="2">
              <a:buFont typeface="Arial" panose="020B0604020202020204" pitchFamily="34" charset="0"/>
              <a:buChar char="•"/>
            </a:pPr>
            <a:r>
              <a:rPr lang="en-US" sz="3200" dirty="0"/>
              <a:t>2019: 26</a:t>
            </a:r>
          </a:p>
          <a:p>
            <a:pPr lvl="2">
              <a:buFont typeface="Arial" panose="020B0604020202020204" pitchFamily="34" charset="0"/>
              <a:buChar char="•"/>
            </a:pPr>
            <a:r>
              <a:rPr lang="en-US" sz="3200" dirty="0"/>
              <a:t>2020: 71</a:t>
            </a:r>
          </a:p>
        </p:txBody>
      </p:sp>
    </p:spTree>
    <p:extLst>
      <p:ext uri="{BB962C8B-B14F-4D97-AF65-F5344CB8AC3E}">
        <p14:creationId xmlns:p14="http://schemas.microsoft.com/office/powerpoint/2010/main" val="147619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protection </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3200" dirty="0"/>
              <a:t>Children with fewer contacts with mandated reporters (schools, health care)</a:t>
            </a:r>
          </a:p>
          <a:p>
            <a:pPr lvl="1">
              <a:buFont typeface="Arial" panose="020B0604020202020204" pitchFamily="34" charset="0"/>
              <a:buChar char="•"/>
            </a:pPr>
            <a:r>
              <a:rPr lang="en-US" sz="3200" dirty="0"/>
              <a:t>Lower priority cases not evaluated due to COVID</a:t>
            </a:r>
          </a:p>
          <a:p>
            <a:pPr lvl="1">
              <a:buFont typeface="Arial" panose="020B0604020202020204" pitchFamily="34" charset="0"/>
              <a:buChar char="•"/>
            </a:pPr>
            <a:r>
              <a:rPr lang="en-US" sz="3200" dirty="0"/>
              <a:t>Delays in seeing children due to COVID</a:t>
            </a:r>
          </a:p>
        </p:txBody>
      </p:sp>
    </p:spTree>
    <p:extLst>
      <p:ext uri="{BB962C8B-B14F-4D97-AF65-F5344CB8AC3E}">
        <p14:creationId xmlns:p14="http://schemas.microsoft.com/office/powerpoint/2010/main" val="318998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8966-3BAA-4F39-84BA-5CDFDE6EDAED}"/>
              </a:ext>
            </a:extLst>
          </p:cNvPr>
          <p:cNvSpPr>
            <a:spLocks noGrp="1"/>
          </p:cNvSpPr>
          <p:nvPr>
            <p:ph type="title"/>
          </p:nvPr>
        </p:nvSpPr>
        <p:spPr>
          <a:xfrm>
            <a:off x="1600200" y="365125"/>
            <a:ext cx="8555834" cy="1325563"/>
          </a:xfrm>
        </p:spPr>
        <p:txBody>
          <a:bodyPr/>
          <a:lstStyle/>
          <a:p>
            <a:r>
              <a:rPr lang="en-US" dirty="0"/>
              <a:t>Building a stronger Alaska</a:t>
            </a:r>
          </a:p>
        </p:txBody>
      </p:sp>
      <p:sp>
        <p:nvSpPr>
          <p:cNvPr id="3" name="Content Placeholder 2">
            <a:extLst>
              <a:ext uri="{FF2B5EF4-FFF2-40B4-BE49-F238E27FC236}">
                <a16:creationId xmlns:a16="http://schemas.microsoft.com/office/drawing/2014/main" id="{CF8152B3-7033-46B0-9280-3C23587CAA8C}"/>
              </a:ext>
            </a:extLst>
          </p:cNvPr>
          <p:cNvSpPr>
            <a:spLocks noGrp="1"/>
          </p:cNvSpPr>
          <p:nvPr>
            <p:ph idx="1"/>
          </p:nvPr>
        </p:nvSpPr>
        <p:spPr>
          <a:xfrm>
            <a:off x="1814543" y="1723757"/>
            <a:ext cx="5836920" cy="4084043"/>
          </a:xfrm>
        </p:spPr>
        <p:txBody>
          <a:bodyPr>
            <a:normAutofit/>
          </a:bodyPr>
          <a:lstStyle/>
          <a:p>
            <a:pPr marL="0" indent="0">
              <a:buNone/>
            </a:pPr>
            <a:r>
              <a:rPr lang="en-US" sz="2800" b="1" dirty="0"/>
              <a:t>Prevention along a continuum… </a:t>
            </a:r>
            <a:endParaRPr lang="en-US" sz="2800" b="1" i="1" dirty="0"/>
          </a:p>
          <a:p>
            <a:pPr marL="0" indent="0">
              <a:buClr>
                <a:schemeClr val="tx1"/>
              </a:buClr>
              <a:buNone/>
            </a:pPr>
            <a:r>
              <a:rPr lang="en-US" sz="2800" b="1" dirty="0"/>
              <a:t>Goal: </a:t>
            </a:r>
            <a:r>
              <a:rPr lang="en-US" sz="2800" dirty="0"/>
              <a:t>Support pregnant women/parents to build environments that maximize learning/development</a:t>
            </a:r>
          </a:p>
          <a:p>
            <a:pPr marL="0" indent="0">
              <a:buClr>
                <a:schemeClr val="tx1"/>
              </a:buClr>
              <a:buNone/>
            </a:pPr>
            <a:r>
              <a:rPr lang="en-US" sz="2800" b="1" dirty="0"/>
              <a:t>Time</a:t>
            </a:r>
            <a:r>
              <a:rPr lang="en-US" sz="2800" dirty="0"/>
              <a:t>: Our efforts (teen, pregnancy, childhood, adult) matter for prevention </a:t>
            </a:r>
          </a:p>
          <a:p>
            <a:pPr marL="0" indent="0">
              <a:buClr>
                <a:schemeClr val="tx1"/>
              </a:buClr>
              <a:buNone/>
            </a:pPr>
            <a:r>
              <a:rPr lang="en-US" sz="2800" b="1" dirty="0"/>
              <a:t>Factors: </a:t>
            </a:r>
            <a:r>
              <a:rPr lang="en-US" sz="2800" dirty="0"/>
              <a:t>co-exist and require coordination to mitigate impact.</a:t>
            </a:r>
          </a:p>
          <a:p>
            <a:pPr marL="0" indent="0">
              <a:buNone/>
            </a:pPr>
            <a:endParaRPr lang="en-US" dirty="0">
              <a:solidFill>
                <a:schemeClr val="tx1"/>
              </a:solidFill>
            </a:endParaRPr>
          </a:p>
        </p:txBody>
      </p:sp>
      <p:pic>
        <p:nvPicPr>
          <p:cNvPr id="6" name="Content Placeholder 4">
            <a:extLst>
              <a:ext uri="{FF2B5EF4-FFF2-40B4-BE49-F238E27FC236}">
                <a16:creationId xmlns:a16="http://schemas.microsoft.com/office/drawing/2014/main" id="{CBB89F26-C682-46E5-9427-683012F2A8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49931"/>
            <a:ext cx="1371600" cy="1440757"/>
          </a:xfrm>
          <a:prstGeom prst="rect">
            <a:avLst/>
          </a:prstGeom>
        </p:spPr>
      </p:pic>
      <p:pic>
        <p:nvPicPr>
          <p:cNvPr id="7" name="Picture 6">
            <a:extLst>
              <a:ext uri="{FF2B5EF4-FFF2-40B4-BE49-F238E27FC236}">
                <a16:creationId xmlns:a16="http://schemas.microsoft.com/office/drawing/2014/main" id="{476A0894-7506-4ACA-AF8D-234D0803B8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6286" y="365125"/>
            <a:ext cx="3975674" cy="5553808"/>
          </a:xfrm>
          <a:prstGeom prst="rect">
            <a:avLst/>
          </a:prstGeom>
        </p:spPr>
      </p:pic>
    </p:spTree>
    <p:extLst>
      <p:ext uri="{BB962C8B-B14F-4D97-AF65-F5344CB8AC3E}">
        <p14:creationId xmlns:p14="http://schemas.microsoft.com/office/powerpoint/2010/main" val="3059343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7E326C-C447-4238-A065-B60AF0626C6C}"/>
              </a:ext>
            </a:extLst>
          </p:cNvPr>
          <p:cNvPicPr>
            <a:picLocks noChangeAspect="1"/>
          </p:cNvPicPr>
          <p:nvPr/>
        </p:nvPicPr>
        <p:blipFill>
          <a:blip r:embed="rId2"/>
          <a:stretch>
            <a:fillRect/>
          </a:stretch>
        </p:blipFill>
        <p:spPr>
          <a:xfrm>
            <a:off x="295275" y="152400"/>
            <a:ext cx="11601450" cy="6553200"/>
          </a:xfrm>
          <a:prstGeom prst="rect">
            <a:avLst/>
          </a:prstGeom>
        </p:spPr>
      </p:pic>
    </p:spTree>
    <p:extLst>
      <p:ext uri="{BB962C8B-B14F-4D97-AF65-F5344CB8AC3E}">
        <p14:creationId xmlns:p14="http://schemas.microsoft.com/office/powerpoint/2010/main" val="728531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protection</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800" dirty="0"/>
              <a:t>Initial lack of PPE for OCS staff</a:t>
            </a:r>
          </a:p>
          <a:p>
            <a:pPr lvl="1">
              <a:buFont typeface="Arial" panose="020B0604020202020204" pitchFamily="34" charset="0"/>
              <a:buChar char="•"/>
            </a:pPr>
            <a:r>
              <a:rPr lang="en-US" sz="2800" dirty="0"/>
              <a:t>Challenges with arranging visitation for children in care</a:t>
            </a:r>
          </a:p>
          <a:p>
            <a:pPr lvl="2">
              <a:buFont typeface="Arial" panose="020B0604020202020204" pitchFamily="34" charset="0"/>
              <a:buChar char="•"/>
            </a:pPr>
            <a:r>
              <a:rPr lang="en-US" sz="2800" dirty="0"/>
              <a:t>Zoom is not the same</a:t>
            </a:r>
          </a:p>
          <a:p>
            <a:pPr lvl="1">
              <a:buFont typeface="Arial" panose="020B0604020202020204" pitchFamily="34" charset="0"/>
              <a:buChar char="•"/>
            </a:pPr>
            <a:r>
              <a:rPr lang="en-US" sz="2800" dirty="0"/>
              <a:t>Delays in child protection hearings and trials</a:t>
            </a:r>
          </a:p>
          <a:p>
            <a:pPr lvl="1">
              <a:buFont typeface="Arial" panose="020B0604020202020204" pitchFamily="34" charset="0"/>
              <a:buChar char="•"/>
            </a:pPr>
            <a:r>
              <a:rPr lang="en-US" sz="2800" dirty="0"/>
              <a:t>Record high turnover of OCS staff: 52% vs 43% prior year (25% increase)</a:t>
            </a:r>
          </a:p>
          <a:p>
            <a:endParaRPr lang="en-US" dirty="0"/>
          </a:p>
        </p:txBody>
      </p:sp>
    </p:spTree>
    <p:extLst>
      <p:ext uri="{BB962C8B-B14F-4D97-AF65-F5344CB8AC3E}">
        <p14:creationId xmlns:p14="http://schemas.microsoft.com/office/powerpoint/2010/main" val="2418397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800" dirty="0"/>
              <a:t>Difficulty getting children in for evaluations </a:t>
            </a:r>
          </a:p>
          <a:p>
            <a:pPr lvl="2">
              <a:buFont typeface="Arial" panose="020B0604020202020204" pitchFamily="34" charset="0"/>
              <a:buChar char="•"/>
            </a:pPr>
            <a:r>
              <a:rPr lang="en-US" sz="2800" dirty="0"/>
              <a:t>Restrictions on travel in/out of some communities</a:t>
            </a:r>
          </a:p>
          <a:p>
            <a:pPr lvl="2">
              <a:buFont typeface="Arial" panose="020B0604020202020204" pitchFamily="34" charset="0"/>
              <a:buChar char="•"/>
            </a:pPr>
            <a:r>
              <a:rPr lang="en-US" sz="2800" dirty="0"/>
              <a:t>Restrictions on bringing children in if child and/or family member ill or had recent travel</a:t>
            </a:r>
          </a:p>
        </p:txBody>
      </p:sp>
    </p:spTree>
    <p:extLst>
      <p:ext uri="{BB962C8B-B14F-4D97-AF65-F5344CB8AC3E}">
        <p14:creationId xmlns:p14="http://schemas.microsoft.com/office/powerpoint/2010/main" val="4201189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downstream effects</a:t>
            </a:r>
          </a:p>
        </p:txBody>
      </p:sp>
      <p:sp>
        <p:nvSpPr>
          <p:cNvPr id="3" name="Content Placeholder 2"/>
          <p:cNvSpPr>
            <a:spLocks noGrp="1"/>
          </p:cNvSpPr>
          <p:nvPr>
            <p:ph sz="half" idx="1"/>
          </p:nvPr>
        </p:nvSpPr>
        <p:spPr/>
        <p:txBody>
          <a:bodyPr>
            <a:normAutofit/>
          </a:bodyPr>
          <a:lstStyle/>
          <a:p>
            <a:pPr lvl="1">
              <a:buFont typeface="Arial" panose="020B0604020202020204" pitchFamily="34" charset="0"/>
              <a:buChar char="•"/>
            </a:pPr>
            <a:r>
              <a:rPr lang="en-US" sz="2800" dirty="0">
                <a:solidFill>
                  <a:schemeClr val="tx1"/>
                </a:solidFill>
              </a:rPr>
              <a:t>Impacts on service providers</a:t>
            </a:r>
          </a:p>
          <a:p>
            <a:pPr lvl="1">
              <a:buFont typeface="Arial" panose="020B0604020202020204" pitchFamily="34" charset="0"/>
              <a:buChar char="•"/>
            </a:pPr>
            <a:r>
              <a:rPr lang="en-US" sz="2800" dirty="0">
                <a:solidFill>
                  <a:schemeClr val="tx1"/>
                </a:solidFill>
              </a:rPr>
              <a:t>May not be completely known for some time</a:t>
            </a:r>
          </a:p>
          <a:p>
            <a:pPr lvl="1">
              <a:buFont typeface="Arial" panose="020B0604020202020204" pitchFamily="34" charset="0"/>
              <a:buChar char="•"/>
            </a:pPr>
            <a:r>
              <a:rPr lang="en-US" sz="2800" dirty="0">
                <a:solidFill>
                  <a:schemeClr val="tx1"/>
                </a:solidFill>
              </a:rPr>
              <a:t>May be ongoing for months</a:t>
            </a:r>
          </a:p>
          <a:p>
            <a:pPr lvl="1">
              <a:buFont typeface="Arial" panose="020B0604020202020204" pitchFamily="34" charset="0"/>
              <a:buChar char="•"/>
            </a:pPr>
            <a:r>
              <a:rPr lang="en-US" sz="2800" dirty="0">
                <a:solidFill>
                  <a:schemeClr val="tx1"/>
                </a:solidFill>
              </a:rPr>
              <a:t>Additive to historical trauma – prior disease epidemics (influenza, TB, diphtheria, measles, </a:t>
            </a:r>
            <a:r>
              <a:rPr lang="en-US" sz="2800" dirty="0" err="1">
                <a:solidFill>
                  <a:schemeClr val="tx1"/>
                </a:solidFill>
              </a:rPr>
              <a:t>etc</a:t>
            </a:r>
            <a:r>
              <a:rPr lang="en-US" sz="2800" dirty="0">
                <a:solidFill>
                  <a:schemeClr val="tx1"/>
                </a:solidFill>
              </a:rPr>
              <a:t>)</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324684" y="1701860"/>
            <a:ext cx="5418136" cy="4063602"/>
          </a:xfrm>
          <a:prstGeom prst="rect">
            <a:avLst/>
          </a:prstGeom>
        </p:spPr>
      </p:pic>
    </p:spTree>
    <p:extLst>
      <p:ext uri="{BB962C8B-B14F-4D97-AF65-F5344CB8AC3E}">
        <p14:creationId xmlns:p14="http://schemas.microsoft.com/office/powerpoint/2010/main" val="2713159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Recommendations</a:t>
            </a:r>
          </a:p>
        </p:txBody>
      </p:sp>
      <p:sp>
        <p:nvSpPr>
          <p:cNvPr id="5" name="Content Placeholder 4"/>
          <p:cNvSpPr>
            <a:spLocks noGrp="1"/>
          </p:cNvSpPr>
          <p:nvPr>
            <p:ph idx="1"/>
          </p:nvPr>
        </p:nvSpPr>
        <p:spPr>
          <a:xfrm>
            <a:off x="676656" y="2011680"/>
            <a:ext cx="11330860" cy="3766185"/>
          </a:xfrm>
        </p:spPr>
        <p:txBody>
          <a:bodyPr/>
          <a:lstStyle/>
          <a:p>
            <a:pPr lvl="1">
              <a:buFont typeface="Arial" panose="020B0604020202020204" pitchFamily="34" charset="0"/>
              <a:buChar char="•"/>
            </a:pPr>
            <a:r>
              <a:rPr lang="en-US" sz="2800" dirty="0">
                <a:solidFill>
                  <a:schemeClr val="tx1"/>
                </a:solidFill>
              </a:rPr>
              <a:t>Support programs that strengthen families and communities (see above)</a:t>
            </a:r>
          </a:p>
          <a:p>
            <a:pPr lvl="1">
              <a:buFont typeface="Arial" panose="020B0604020202020204" pitchFamily="34" charset="0"/>
              <a:buChar char="•"/>
            </a:pPr>
            <a:r>
              <a:rPr lang="en-US" sz="2800" dirty="0">
                <a:solidFill>
                  <a:schemeClr val="tx1"/>
                </a:solidFill>
              </a:rPr>
              <a:t>Amend AS 47.17 to expand list of mandated reporters to include more professionals and paraprofessionals that work with children:</a:t>
            </a:r>
          </a:p>
          <a:p>
            <a:pPr lvl="2">
              <a:buFont typeface="Arial" panose="020B0604020202020204" pitchFamily="34" charset="0"/>
              <a:buChar char="•"/>
            </a:pPr>
            <a:r>
              <a:rPr lang="en-US" sz="2400" dirty="0">
                <a:solidFill>
                  <a:schemeClr val="tx1"/>
                </a:solidFill>
              </a:rPr>
              <a:t>Employees &amp; volunteers at public and private animal shelters</a:t>
            </a:r>
          </a:p>
          <a:p>
            <a:pPr lvl="2">
              <a:buFont typeface="Arial" panose="020B0604020202020204" pitchFamily="34" charset="0"/>
              <a:buChar char="•"/>
            </a:pPr>
            <a:r>
              <a:rPr lang="en-US" sz="2400" dirty="0">
                <a:solidFill>
                  <a:schemeClr val="tx1"/>
                </a:solidFill>
              </a:rPr>
              <a:t>First responders</a:t>
            </a:r>
          </a:p>
          <a:p>
            <a:pPr lvl="2">
              <a:buFont typeface="Arial" panose="020B0604020202020204" pitchFamily="34" charset="0"/>
              <a:buChar char="•"/>
            </a:pPr>
            <a:r>
              <a:rPr lang="en-US" sz="2400" dirty="0">
                <a:solidFill>
                  <a:schemeClr val="tx1"/>
                </a:solidFill>
              </a:rPr>
              <a:t>Persons employed by OCS &amp; equivalent agencies</a:t>
            </a:r>
          </a:p>
          <a:p>
            <a:pPr lvl="2">
              <a:buFont typeface="Arial" panose="020B0604020202020204" pitchFamily="34" charset="0"/>
              <a:buChar char="•"/>
            </a:pPr>
            <a:r>
              <a:rPr lang="en-US" sz="2400" dirty="0">
                <a:solidFill>
                  <a:schemeClr val="tx1"/>
                </a:solidFill>
              </a:rPr>
              <a:t>Clergy (with certain exceptions)</a:t>
            </a:r>
          </a:p>
          <a:p>
            <a:endParaRPr lang="en-US" dirty="0"/>
          </a:p>
        </p:txBody>
      </p:sp>
    </p:spTree>
    <p:extLst>
      <p:ext uri="{BB962C8B-B14F-4D97-AF65-F5344CB8AC3E}">
        <p14:creationId xmlns:p14="http://schemas.microsoft.com/office/powerpoint/2010/main" val="2012286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3000" dirty="0">
                <a:solidFill>
                  <a:schemeClr val="tx1"/>
                </a:solidFill>
              </a:rPr>
              <a:t> Early &amp; effective intervention: ongoing support for our Child Advocacy Centers</a:t>
            </a:r>
          </a:p>
          <a:p>
            <a:pPr marL="804863" lvl="2" indent="-382588">
              <a:buFont typeface="Arial" panose="020B0604020202020204" pitchFamily="34" charset="0"/>
              <a:buChar char="•"/>
            </a:pPr>
            <a:r>
              <a:rPr lang="en-US" sz="3000" i="0" dirty="0">
                <a:solidFill>
                  <a:schemeClr val="tx1"/>
                </a:solidFill>
              </a:rPr>
              <a:t>Multidisciplinary response</a:t>
            </a:r>
          </a:p>
          <a:p>
            <a:pPr marL="804863" lvl="2" indent="-382588">
              <a:buFont typeface="Arial" panose="020B0604020202020204" pitchFamily="34" charset="0"/>
              <a:buChar char="•"/>
            </a:pPr>
            <a:r>
              <a:rPr lang="en-US" sz="3000" i="0" dirty="0">
                <a:solidFill>
                  <a:schemeClr val="tx1"/>
                </a:solidFill>
              </a:rPr>
              <a:t>Child focused</a:t>
            </a:r>
          </a:p>
          <a:p>
            <a:pPr marL="804863" lvl="2" indent="-382588">
              <a:buFont typeface="Arial" panose="020B0604020202020204" pitchFamily="34" charset="0"/>
              <a:buChar char="•"/>
            </a:pPr>
            <a:r>
              <a:rPr lang="en-US" sz="3000" i="0" dirty="0">
                <a:solidFill>
                  <a:schemeClr val="tx1"/>
                </a:solidFill>
              </a:rPr>
              <a:t>Forensic interview</a:t>
            </a:r>
          </a:p>
          <a:p>
            <a:pPr marL="804863" lvl="2" indent="-382588">
              <a:buFont typeface="Arial" panose="020B0604020202020204" pitchFamily="34" charset="0"/>
              <a:buChar char="•"/>
            </a:pPr>
            <a:r>
              <a:rPr lang="en-US" sz="3000" i="0" dirty="0">
                <a:solidFill>
                  <a:schemeClr val="tx1"/>
                </a:solidFill>
              </a:rPr>
              <a:t>Medical exam</a:t>
            </a:r>
          </a:p>
          <a:p>
            <a:pPr marL="804863" lvl="2" indent="-382588">
              <a:buFont typeface="Arial" panose="020B0604020202020204" pitchFamily="34" charset="0"/>
              <a:buChar char="•"/>
            </a:pPr>
            <a:r>
              <a:rPr lang="en-US" sz="3000" i="0" dirty="0">
                <a:solidFill>
                  <a:schemeClr val="tx1"/>
                </a:solidFill>
              </a:rPr>
              <a:t>Mental health services</a:t>
            </a:r>
          </a:p>
          <a:p>
            <a:pPr marL="804863" lvl="2" indent="-382588">
              <a:buFont typeface="Arial" panose="020B0604020202020204" pitchFamily="34" charset="0"/>
              <a:buChar char="•"/>
            </a:pPr>
            <a:r>
              <a:rPr lang="en-US" sz="3000" i="0" dirty="0">
                <a:solidFill>
                  <a:schemeClr val="tx1"/>
                </a:solidFill>
              </a:rPr>
              <a:t>Support &amp; advocacy</a:t>
            </a:r>
          </a:p>
          <a:p>
            <a:pPr marL="804863" lvl="2" indent="-382588">
              <a:buFont typeface="Arial" panose="020B0604020202020204" pitchFamily="34" charset="0"/>
              <a:buChar char="•"/>
            </a:pPr>
            <a:r>
              <a:rPr lang="en-US" sz="3000" i="0" dirty="0">
                <a:solidFill>
                  <a:schemeClr val="tx1"/>
                </a:solidFill>
              </a:rPr>
              <a:t>Information sharing</a:t>
            </a:r>
          </a:p>
          <a:p>
            <a:pPr>
              <a:buFont typeface="Arial" panose="020B0604020202020204" pitchFamily="34" charset="0"/>
              <a:buChar char="•"/>
            </a:pPr>
            <a:endParaRPr lang="en-US"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3518" y="2744011"/>
            <a:ext cx="5858764" cy="3511600"/>
          </a:xfrm>
          <a:prstGeom prst="rect">
            <a:avLst/>
          </a:prstGeom>
        </p:spPr>
      </p:pic>
    </p:spTree>
    <p:extLst>
      <p:ext uri="{BB962C8B-B14F-4D97-AF65-F5344CB8AC3E}">
        <p14:creationId xmlns:p14="http://schemas.microsoft.com/office/powerpoint/2010/main" val="689408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Another area of concern:</a:t>
            </a:r>
            <a:br>
              <a:rPr lang="en-US" dirty="0"/>
            </a:br>
            <a:r>
              <a:rPr lang="en-US" dirty="0"/>
              <a:t>Children with sexual behavior problems</a:t>
            </a:r>
          </a:p>
        </p:txBody>
      </p:sp>
    </p:spTree>
    <p:extLst>
      <p:ext uri="{BB962C8B-B14F-4D97-AF65-F5344CB8AC3E}">
        <p14:creationId xmlns:p14="http://schemas.microsoft.com/office/powerpoint/2010/main" val="379042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it?   	</a:t>
            </a:r>
          </a:p>
        </p:txBody>
      </p:sp>
      <p:sp>
        <p:nvSpPr>
          <p:cNvPr id="4" name="Content Placeholder 3"/>
          <p:cNvSpPr>
            <a:spLocks noGrp="1"/>
          </p:cNvSpPr>
          <p:nvPr>
            <p:ph idx="1"/>
          </p:nvPr>
        </p:nvSpPr>
        <p:spPr>
          <a:xfrm>
            <a:off x="676656" y="2011680"/>
            <a:ext cx="10753725" cy="4701941"/>
          </a:xfrm>
        </p:spPr>
        <p:txBody>
          <a:bodyPr>
            <a:normAutofit fontScale="92500" lnSpcReduction="10000"/>
          </a:bodyPr>
          <a:lstStyle/>
          <a:p>
            <a:pPr lvl="1">
              <a:buFont typeface="Arial" panose="020B0604020202020204" pitchFamily="34" charset="0"/>
              <a:buChar char="•"/>
            </a:pPr>
            <a:r>
              <a:rPr lang="en-US" sz="3200" b="1" dirty="0"/>
              <a:t>Not kids playing doctor or showing normal curiosity about body parts!</a:t>
            </a:r>
          </a:p>
          <a:p>
            <a:pPr lvl="1">
              <a:buFont typeface="Arial" panose="020B0604020202020204" pitchFamily="34" charset="0"/>
              <a:buChar char="•"/>
            </a:pPr>
            <a:r>
              <a:rPr lang="en-US" sz="3200" dirty="0"/>
              <a:t>Examples: </a:t>
            </a:r>
          </a:p>
          <a:p>
            <a:pPr lvl="2">
              <a:buFont typeface="Arial" panose="020B0604020202020204" pitchFamily="34" charset="0"/>
              <a:buChar char="•"/>
            </a:pPr>
            <a:r>
              <a:rPr lang="en-US" sz="2800" dirty="0"/>
              <a:t>Billy age 10 has been having unwanted sexual-related contact with other kids in his classroom at school</a:t>
            </a:r>
          </a:p>
          <a:p>
            <a:pPr lvl="3">
              <a:buFont typeface="Arial" panose="020B0604020202020204" pitchFamily="34" charset="0"/>
              <a:buChar char="•"/>
            </a:pPr>
            <a:r>
              <a:rPr lang="en-US" sz="2600" dirty="0"/>
              <a:t>Removed from school</a:t>
            </a:r>
          </a:p>
          <a:p>
            <a:pPr lvl="3">
              <a:buFont typeface="Arial" panose="020B0604020202020204" pitchFamily="34" charset="0"/>
              <a:buChar char="•"/>
            </a:pPr>
            <a:r>
              <a:rPr lang="en-US" sz="2600" dirty="0"/>
              <a:t>Not substantiated by OCS due to no finding of abuse or neglect by parent</a:t>
            </a:r>
          </a:p>
          <a:p>
            <a:pPr lvl="3">
              <a:buFont typeface="Arial" panose="020B0604020202020204" pitchFamily="34" charset="0"/>
              <a:buChar char="•"/>
            </a:pPr>
            <a:r>
              <a:rPr lang="en-US" sz="2600" dirty="0"/>
              <a:t>Not referred to CAC = no referrals for services</a:t>
            </a:r>
          </a:p>
          <a:p>
            <a:pPr lvl="2">
              <a:buFont typeface="Arial" panose="020B0604020202020204" pitchFamily="34" charset="0"/>
              <a:buChar char="•"/>
            </a:pPr>
            <a:r>
              <a:rPr lang="en-US" sz="2800" dirty="0"/>
              <a:t>Johnny age 9 is reported to be having forceful sexual contact with his 8 year old sister</a:t>
            </a:r>
          </a:p>
          <a:p>
            <a:pPr lvl="3">
              <a:buFont typeface="Arial" panose="020B0604020202020204" pitchFamily="34" charset="0"/>
              <a:buChar char="•"/>
            </a:pPr>
            <a:r>
              <a:rPr lang="en-US" sz="2600" dirty="0"/>
              <a:t>Referred to law enforcement but too young to prosecute</a:t>
            </a:r>
          </a:p>
          <a:p>
            <a:pPr lvl="3">
              <a:buFont typeface="Arial" panose="020B0604020202020204" pitchFamily="34" charset="0"/>
              <a:buChar char="•"/>
            </a:pPr>
            <a:r>
              <a:rPr lang="en-US" sz="2600" dirty="0"/>
              <a:t>Not forwarded to DJJ</a:t>
            </a:r>
          </a:p>
          <a:p>
            <a:pPr lvl="3">
              <a:buFont typeface="Arial" panose="020B0604020202020204" pitchFamily="34" charset="0"/>
              <a:buChar char="•"/>
            </a:pPr>
            <a:r>
              <a:rPr lang="en-US" sz="2600" dirty="0"/>
              <a:t>Not forwarded to CAC = no referrals for services</a:t>
            </a:r>
          </a:p>
        </p:txBody>
      </p:sp>
    </p:spTree>
    <p:extLst>
      <p:ext uri="{BB962C8B-B14F-4D97-AF65-F5344CB8AC3E}">
        <p14:creationId xmlns:p14="http://schemas.microsoft.com/office/powerpoint/2010/main" val="727862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Indicators of problem behaviors:</a:t>
            </a:r>
            <a:br>
              <a:rPr lang="en-US" dirty="0"/>
            </a:br>
            <a:endParaRPr lang="en-US" dirty="0"/>
          </a:p>
        </p:txBody>
      </p:sp>
      <p:sp>
        <p:nvSpPr>
          <p:cNvPr id="3" name="Content Placeholder 2"/>
          <p:cNvSpPr>
            <a:spLocks noGrp="1"/>
          </p:cNvSpPr>
          <p:nvPr>
            <p:ph idx="1"/>
          </p:nvPr>
        </p:nvSpPr>
        <p:spPr>
          <a:xfrm>
            <a:off x="544309" y="2541070"/>
            <a:ext cx="10753725" cy="3766185"/>
          </a:xfrm>
        </p:spPr>
        <p:txBody>
          <a:bodyPr>
            <a:normAutofit/>
          </a:bodyPr>
          <a:lstStyle/>
          <a:p>
            <a:pPr lvl="2">
              <a:buFont typeface="Arial" panose="020B0604020202020204" pitchFamily="34" charset="0"/>
              <a:buChar char="•"/>
            </a:pPr>
            <a:r>
              <a:rPr lang="en-US" sz="3200" dirty="0"/>
              <a:t>Aggressive, frequent, intrusive or coercive</a:t>
            </a:r>
          </a:p>
          <a:p>
            <a:pPr lvl="2">
              <a:buFont typeface="Arial" panose="020B0604020202020204" pitchFamily="34" charset="0"/>
              <a:buChar char="•"/>
            </a:pPr>
            <a:r>
              <a:rPr lang="en-US" sz="3200" dirty="0"/>
              <a:t>Involve harm to youth and others</a:t>
            </a:r>
          </a:p>
          <a:p>
            <a:pPr lvl="2">
              <a:buFont typeface="Arial" panose="020B0604020202020204" pitchFamily="34" charset="0"/>
              <a:buChar char="•"/>
            </a:pPr>
            <a:r>
              <a:rPr lang="en-US" sz="3200" dirty="0"/>
              <a:t>Do not respond to parental intervention</a:t>
            </a:r>
          </a:p>
          <a:p>
            <a:pPr lvl="2">
              <a:buFont typeface="Arial" panose="020B0604020202020204" pitchFamily="34" charset="0"/>
              <a:buChar char="•"/>
            </a:pPr>
            <a:r>
              <a:rPr lang="en-US" sz="3200" dirty="0"/>
              <a:t>Occur among youth of disparate ages</a:t>
            </a:r>
          </a:p>
        </p:txBody>
      </p:sp>
    </p:spTree>
    <p:extLst>
      <p:ext uri="{BB962C8B-B14F-4D97-AF65-F5344CB8AC3E}">
        <p14:creationId xmlns:p14="http://schemas.microsoft.com/office/powerpoint/2010/main" val="1882585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a:t>
            </a:r>
          </a:p>
        </p:txBody>
      </p:sp>
      <p:sp>
        <p:nvSpPr>
          <p:cNvPr id="3" name="Content Placeholder 2"/>
          <p:cNvSpPr>
            <a:spLocks noGrp="1"/>
          </p:cNvSpPr>
          <p:nvPr>
            <p:ph idx="1"/>
          </p:nvPr>
        </p:nvSpPr>
        <p:spPr/>
        <p:txBody>
          <a:bodyPr>
            <a:normAutofit fontScale="92500" lnSpcReduction="10000"/>
          </a:bodyPr>
          <a:lstStyle/>
          <a:p>
            <a:pPr lvl="1">
              <a:buFont typeface="Arial" panose="020B0604020202020204" pitchFamily="34" charset="0"/>
              <a:buChar char="•"/>
            </a:pPr>
            <a:r>
              <a:rPr lang="en-US" sz="2800" dirty="0"/>
              <a:t>It is common</a:t>
            </a:r>
          </a:p>
          <a:p>
            <a:pPr lvl="2">
              <a:buFont typeface="Arial" panose="020B0604020202020204" pitchFamily="34" charset="0"/>
              <a:buChar char="•"/>
            </a:pPr>
            <a:r>
              <a:rPr lang="en-US" sz="2800" dirty="0"/>
              <a:t>Studies indicate 25-40% of offenders on children are children</a:t>
            </a:r>
          </a:p>
          <a:p>
            <a:pPr lvl="1">
              <a:buFont typeface="Arial" panose="020B0604020202020204" pitchFamily="34" charset="0"/>
              <a:buChar char="•"/>
            </a:pPr>
            <a:r>
              <a:rPr lang="en-US" sz="2800" dirty="0"/>
              <a:t>May indicate child has been sexually abused</a:t>
            </a:r>
          </a:p>
          <a:p>
            <a:pPr lvl="2">
              <a:buFont typeface="Arial" panose="020B0604020202020204" pitchFamily="34" charset="0"/>
              <a:buChar char="•"/>
            </a:pPr>
            <a:r>
              <a:rPr lang="en-US" sz="2800" dirty="0"/>
              <a:t>OR physically abused, neglected, exposed to pornography, exposed to adult sexual activity</a:t>
            </a:r>
          </a:p>
          <a:p>
            <a:pPr lvl="2">
              <a:buFont typeface="Arial" panose="020B0604020202020204" pitchFamily="34" charset="0"/>
              <a:buChar char="•"/>
            </a:pPr>
            <a:r>
              <a:rPr lang="en-US" sz="2800" dirty="0"/>
              <a:t>Opportunity to protect from further harm</a:t>
            </a:r>
          </a:p>
          <a:p>
            <a:pPr lvl="1">
              <a:buFont typeface="Arial" panose="020B0604020202020204" pitchFamily="34" charset="0"/>
              <a:buChar char="•"/>
            </a:pPr>
            <a:r>
              <a:rPr lang="en-US" sz="2800" dirty="0"/>
              <a:t>Sexual attraction to children can become “hardwired”</a:t>
            </a:r>
          </a:p>
          <a:p>
            <a:pPr lvl="2">
              <a:buFont typeface="Arial" panose="020B0604020202020204" pitchFamily="34" charset="0"/>
              <a:buChar char="•"/>
            </a:pPr>
            <a:r>
              <a:rPr lang="en-US" sz="2800" dirty="0"/>
              <a:t>Some studies indicate 75% or more of adult sex offenders started offending as children</a:t>
            </a:r>
          </a:p>
          <a:p>
            <a:pPr lvl="2">
              <a:buFont typeface="Arial" panose="020B0604020202020204" pitchFamily="34" charset="0"/>
              <a:buChar char="•"/>
            </a:pPr>
            <a:r>
              <a:rPr lang="en-US" sz="2800" dirty="0"/>
              <a:t>At average age 12-14 years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41174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Prevent further child abuse &amp; neglect</a:t>
            </a:r>
          </a:p>
        </p:txBody>
      </p:sp>
      <p:sp>
        <p:nvSpPr>
          <p:cNvPr id="3" name="Content Placeholder 2"/>
          <p:cNvSpPr>
            <a:spLocks noGrp="1"/>
          </p:cNvSpPr>
          <p:nvPr>
            <p:ph idx="1"/>
          </p:nvPr>
        </p:nvSpPr>
        <p:spPr>
          <a:xfrm>
            <a:off x="676656" y="2660822"/>
            <a:ext cx="10753725" cy="3117043"/>
          </a:xfrm>
        </p:spPr>
        <p:txBody>
          <a:bodyPr/>
          <a:lstStyle/>
          <a:p>
            <a:pPr lvl="2">
              <a:buFont typeface="Arial" panose="020B0604020202020204" pitchFamily="34" charset="0"/>
              <a:buChar char="•"/>
            </a:pPr>
            <a:r>
              <a:rPr lang="en-US" sz="2800" i="0" dirty="0">
                <a:solidFill>
                  <a:schemeClr val="tx1"/>
                </a:solidFill>
              </a:rPr>
              <a:t>Support programs that strengthen families</a:t>
            </a:r>
          </a:p>
          <a:p>
            <a:pPr lvl="3">
              <a:buFont typeface="Arial" panose="020B0604020202020204" pitchFamily="34" charset="0"/>
              <a:buChar char="•"/>
            </a:pPr>
            <a:r>
              <a:rPr lang="en-US" sz="2600" dirty="0">
                <a:solidFill>
                  <a:schemeClr val="tx1"/>
                </a:solidFill>
              </a:rPr>
              <a:t>Strong, stable, nurturing families create strong, healthier, safer children</a:t>
            </a:r>
            <a:endParaRPr lang="en-US" sz="2600" i="0" dirty="0">
              <a:solidFill>
                <a:schemeClr val="tx1"/>
              </a:solidFill>
            </a:endParaRPr>
          </a:p>
          <a:p>
            <a:pPr lvl="2">
              <a:buFont typeface="Arial" panose="020B0604020202020204" pitchFamily="34" charset="0"/>
              <a:buChar char="•"/>
            </a:pPr>
            <a:r>
              <a:rPr lang="en-US" sz="2800" i="0" dirty="0">
                <a:solidFill>
                  <a:schemeClr val="tx1"/>
                </a:solidFill>
              </a:rPr>
              <a:t>Continue to support Alaskan Child Advocacy Centers (CACs)</a:t>
            </a:r>
          </a:p>
          <a:p>
            <a:pPr lvl="3">
              <a:buFont typeface="Arial" panose="020B0604020202020204" pitchFamily="34" charset="0"/>
              <a:buChar char="•"/>
            </a:pPr>
            <a:r>
              <a:rPr lang="en-US" sz="2600" dirty="0">
                <a:solidFill>
                  <a:schemeClr val="tx1"/>
                </a:solidFill>
              </a:rPr>
              <a:t>Best practice responses when abuse &amp; neglect may have happened</a:t>
            </a:r>
            <a:endParaRPr lang="en-US" sz="2600" i="0" dirty="0">
              <a:solidFill>
                <a:schemeClr val="tx1"/>
              </a:solidFill>
            </a:endParaRPr>
          </a:p>
          <a:p>
            <a:pPr lvl="2">
              <a:buFont typeface="Arial" panose="020B0604020202020204" pitchFamily="34" charset="0"/>
              <a:buChar char="•"/>
            </a:pPr>
            <a:r>
              <a:rPr lang="en-US" sz="2800" i="0" dirty="0">
                <a:solidFill>
                  <a:schemeClr val="tx1"/>
                </a:solidFill>
              </a:rPr>
              <a:t>Make essential changes to our current MDT (multidisciplinary team) statute to allow CACs to help families when state agencies opt out</a:t>
            </a:r>
          </a:p>
          <a:p>
            <a:endParaRPr lang="en-US" dirty="0"/>
          </a:p>
        </p:txBody>
      </p:sp>
    </p:spTree>
    <p:extLst>
      <p:ext uri="{BB962C8B-B14F-4D97-AF65-F5344CB8AC3E}">
        <p14:creationId xmlns:p14="http://schemas.microsoft.com/office/powerpoint/2010/main" val="1100708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a:t>
            </a:r>
          </a:p>
        </p:txBody>
      </p:sp>
      <p:sp>
        <p:nvSpPr>
          <p:cNvPr id="3" name="Content Placeholder 2"/>
          <p:cNvSpPr>
            <a:spLocks noGrp="1"/>
          </p:cNvSpPr>
          <p:nvPr>
            <p:ph idx="1"/>
          </p:nvPr>
        </p:nvSpPr>
        <p:spPr>
          <a:xfrm>
            <a:off x="657224" y="2432785"/>
            <a:ext cx="10753725" cy="3766185"/>
          </a:xfrm>
        </p:spPr>
        <p:txBody>
          <a:bodyPr/>
          <a:lstStyle/>
          <a:p>
            <a:pPr lvl="1">
              <a:buFont typeface="Arial" panose="020B0604020202020204" pitchFamily="34" charset="0"/>
              <a:buChar char="•"/>
            </a:pPr>
            <a:r>
              <a:rPr lang="en-US" sz="2800" dirty="0">
                <a:solidFill>
                  <a:schemeClr val="tx1"/>
                </a:solidFill>
              </a:rPr>
              <a:t>Significant impact on both children &amp; their families</a:t>
            </a:r>
          </a:p>
          <a:p>
            <a:pPr lvl="1">
              <a:buFont typeface="Arial" panose="020B0604020202020204" pitchFamily="34" charset="0"/>
              <a:buChar char="•"/>
            </a:pPr>
            <a:r>
              <a:rPr lang="en-US" sz="2800" dirty="0">
                <a:solidFill>
                  <a:schemeClr val="tx1"/>
                </a:solidFill>
              </a:rPr>
              <a:t>Treatment at an early age can be VERY EFFECTIVE </a:t>
            </a:r>
          </a:p>
          <a:p>
            <a:pPr lvl="2">
              <a:buFont typeface="Arial" panose="020B0604020202020204" pitchFamily="34" charset="0"/>
              <a:buChar char="•"/>
            </a:pPr>
            <a:r>
              <a:rPr lang="en-US" sz="2800" dirty="0">
                <a:solidFill>
                  <a:schemeClr val="tx1"/>
                </a:solidFill>
              </a:rPr>
              <a:t>From the National Children’s Alliance:</a:t>
            </a:r>
          </a:p>
          <a:p>
            <a:pPr lvl="2">
              <a:buFont typeface="Arial" panose="020B0604020202020204" pitchFamily="34" charset="0"/>
              <a:buChar char="•"/>
            </a:pPr>
            <a:r>
              <a:rPr lang="en-US" sz="2800" dirty="0">
                <a:solidFill>
                  <a:schemeClr val="tx1"/>
                </a:solidFill>
              </a:rPr>
              <a:t>Children ages 7-12 have a 98% long-term success rate</a:t>
            </a:r>
          </a:p>
          <a:p>
            <a:pPr lvl="2">
              <a:buFont typeface="Arial" panose="020B0604020202020204" pitchFamily="34" charset="0"/>
              <a:buChar char="•"/>
            </a:pPr>
            <a:r>
              <a:rPr lang="en-US" sz="2800" dirty="0">
                <a:solidFill>
                  <a:schemeClr val="tx1"/>
                </a:solidFill>
              </a:rPr>
              <a:t>Youth ages 13-18 have a 97% long-term success rate </a:t>
            </a:r>
          </a:p>
          <a:p>
            <a:endParaRPr lang="en-US" dirty="0"/>
          </a:p>
        </p:txBody>
      </p:sp>
    </p:spTree>
    <p:extLst>
      <p:ext uri="{BB962C8B-B14F-4D97-AF65-F5344CB8AC3E}">
        <p14:creationId xmlns:p14="http://schemas.microsoft.com/office/powerpoint/2010/main" val="804037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94" y="138586"/>
            <a:ext cx="10772775" cy="1658198"/>
          </a:xfrm>
        </p:spPr>
        <p:txBody>
          <a:bodyPr/>
          <a:lstStyle/>
          <a:p>
            <a:r>
              <a:rPr lang="en-US" dirty="0"/>
              <a:t>Why is this important?</a:t>
            </a:r>
          </a:p>
        </p:txBody>
      </p:sp>
      <p:pic>
        <p:nvPicPr>
          <p:cNvPr id="4" name="Content Placeholder 3"/>
          <p:cNvPicPr>
            <a:picLocks noGrp="1" noChangeAspect="1"/>
          </p:cNvPicPr>
          <p:nvPr>
            <p:ph idx="1"/>
          </p:nvPr>
        </p:nvPicPr>
        <p:blipFill>
          <a:blip r:embed="rId2"/>
          <a:stretch>
            <a:fillRect/>
          </a:stretch>
        </p:blipFill>
        <p:spPr>
          <a:xfrm>
            <a:off x="87847" y="1479592"/>
            <a:ext cx="11919668" cy="4247442"/>
          </a:xfrm>
          <a:prstGeom prst="rect">
            <a:avLst/>
          </a:prstGeom>
        </p:spPr>
      </p:pic>
      <p:sp>
        <p:nvSpPr>
          <p:cNvPr id="5" name="TextBox 4"/>
          <p:cNvSpPr txBox="1"/>
          <p:nvPr/>
        </p:nvSpPr>
        <p:spPr>
          <a:xfrm>
            <a:off x="4143890" y="6220326"/>
            <a:ext cx="3807581" cy="369332"/>
          </a:xfrm>
          <a:prstGeom prst="rect">
            <a:avLst/>
          </a:prstGeom>
          <a:noFill/>
        </p:spPr>
        <p:txBody>
          <a:bodyPr wrap="none" rtlCol="0">
            <a:spAutoFit/>
          </a:bodyPr>
          <a:lstStyle/>
          <a:p>
            <a:r>
              <a:rPr lang="en-US" dirty="0"/>
              <a:t>From OCS reports 1/1/2016-2/22/2021</a:t>
            </a:r>
          </a:p>
        </p:txBody>
      </p:sp>
      <p:cxnSp>
        <p:nvCxnSpPr>
          <p:cNvPr id="6" name="Straight Arrow Connector 5"/>
          <p:cNvCxnSpPr/>
          <p:nvPr/>
        </p:nvCxnSpPr>
        <p:spPr>
          <a:xfrm flipH="1">
            <a:off x="5245769" y="907527"/>
            <a:ext cx="2586790" cy="2117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071196" y="3368786"/>
            <a:ext cx="1871507" cy="2998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620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35" y="126554"/>
            <a:ext cx="10772775" cy="1658198"/>
          </a:xfrm>
        </p:spPr>
        <p:txBody>
          <a:bodyPr/>
          <a:lstStyle/>
          <a:p>
            <a:r>
              <a:rPr lang="en-US" dirty="0"/>
              <a:t>What are barriers to helping families?</a:t>
            </a:r>
          </a:p>
        </p:txBody>
      </p:sp>
      <p:sp>
        <p:nvSpPr>
          <p:cNvPr id="3" name="Content Placeholder 2"/>
          <p:cNvSpPr>
            <a:spLocks noGrp="1"/>
          </p:cNvSpPr>
          <p:nvPr>
            <p:ph idx="1"/>
          </p:nvPr>
        </p:nvSpPr>
        <p:spPr/>
        <p:txBody>
          <a:bodyPr>
            <a:noAutofit/>
          </a:bodyPr>
          <a:lstStyle/>
          <a:p>
            <a:pPr lvl="1">
              <a:buFont typeface="Arial" panose="020B0604020202020204" pitchFamily="34" charset="0"/>
              <a:buChar char="•"/>
            </a:pPr>
            <a:r>
              <a:rPr lang="en-US" sz="2800" dirty="0"/>
              <a:t>Many cases don’t meet criteria for OCS, law enforcement, DJJ</a:t>
            </a:r>
          </a:p>
          <a:p>
            <a:pPr lvl="1">
              <a:buFont typeface="Arial" panose="020B0604020202020204" pitchFamily="34" charset="0"/>
              <a:buChar char="•"/>
            </a:pPr>
            <a:r>
              <a:rPr lang="en-US" sz="2800" dirty="0"/>
              <a:t>If screened out by OCS:</a:t>
            </a:r>
          </a:p>
          <a:p>
            <a:pPr lvl="2">
              <a:buFont typeface="Arial" panose="020B0604020202020204" pitchFamily="34" charset="0"/>
              <a:buChar char="•"/>
            </a:pPr>
            <a:r>
              <a:rPr lang="en-US" sz="2800" dirty="0"/>
              <a:t>Confidentiality statutes/policies prohibit sharing information with other helping agencies</a:t>
            </a:r>
          </a:p>
          <a:p>
            <a:pPr lvl="2">
              <a:buFont typeface="Arial" panose="020B0604020202020204" pitchFamily="34" charset="0"/>
              <a:buChar char="•"/>
            </a:pPr>
            <a:r>
              <a:rPr lang="en-US" sz="2800" dirty="0"/>
              <a:t>Parent of child with behavior problem may not even be aware report was made</a:t>
            </a:r>
          </a:p>
          <a:p>
            <a:pPr lvl="1">
              <a:buFont typeface="Arial" panose="020B0604020202020204" pitchFamily="34" charset="0"/>
              <a:buChar char="•"/>
            </a:pPr>
            <a:r>
              <a:rPr lang="en-US" sz="2800" dirty="0"/>
              <a:t>OCS &amp; law enforcement response in these cases would be unnecessarily intrusive &amp; unwelcome</a:t>
            </a:r>
          </a:p>
          <a:p>
            <a:pPr lvl="1">
              <a:buFont typeface="Arial" panose="020B0604020202020204" pitchFamily="34" charset="0"/>
              <a:buChar char="•"/>
            </a:pPr>
            <a:r>
              <a:rPr lang="en-US" sz="2800" dirty="0"/>
              <a:t>Parents, many medical/mental health providers not equipped to respond</a:t>
            </a:r>
          </a:p>
          <a:p>
            <a:pPr lvl="1">
              <a:buFont typeface="Arial" panose="020B0604020202020204" pitchFamily="34" charset="0"/>
              <a:buChar char="•"/>
            </a:pPr>
            <a:r>
              <a:rPr lang="en-US" sz="2800" dirty="0"/>
              <a:t>Children, families fall through the cracks</a:t>
            </a:r>
          </a:p>
        </p:txBody>
      </p:sp>
    </p:spTree>
    <p:extLst>
      <p:ext uri="{BB962C8B-B14F-4D97-AF65-F5344CB8AC3E}">
        <p14:creationId xmlns:p14="http://schemas.microsoft.com/office/powerpoint/2010/main" val="10114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sz="half" idx="1"/>
          </p:nvPr>
        </p:nvSpPr>
        <p:spPr>
          <a:xfrm>
            <a:off x="676656" y="1998133"/>
            <a:ext cx="4663440" cy="4438761"/>
          </a:xfrm>
        </p:spPr>
        <p:txBody>
          <a:bodyPr/>
          <a:lstStyle/>
          <a:p>
            <a:pPr lvl="1">
              <a:buFont typeface="Arial" panose="020B0604020202020204" pitchFamily="34" charset="0"/>
              <a:buChar char="•"/>
            </a:pPr>
            <a:endParaRPr lang="en-US" dirty="0"/>
          </a:p>
          <a:p>
            <a:pPr lvl="1">
              <a:buFont typeface="Arial" panose="020B0604020202020204" pitchFamily="34" charset="0"/>
              <a:buChar char="•"/>
            </a:pPr>
            <a:r>
              <a:rPr lang="en-US" sz="2400" dirty="0"/>
              <a:t>The National Children’s Alliance has determined Child Advocacy Centers are best equipped to see these cases</a:t>
            </a:r>
          </a:p>
          <a:p>
            <a:pPr lvl="1">
              <a:buFont typeface="Arial" panose="020B0604020202020204" pitchFamily="34" charset="0"/>
              <a:buChar char="•"/>
            </a:pPr>
            <a:r>
              <a:rPr lang="en-US" sz="2400" dirty="0"/>
              <a:t>Most Alaska CACs are prepared to assist</a:t>
            </a:r>
          </a:p>
          <a:p>
            <a:pPr marL="4572" lvl="1" indent="0">
              <a:buNone/>
            </a:pPr>
            <a:endParaRPr lang="en-US" sz="2400" dirty="0"/>
          </a:p>
          <a:p>
            <a:pPr lvl="1">
              <a:buFont typeface="Arial" panose="020B0604020202020204" pitchFamily="34" charset="0"/>
              <a:buChar char="•"/>
            </a:pPr>
            <a:r>
              <a:rPr lang="en-US" sz="2400" b="1" dirty="0"/>
              <a:t>Requires changes to our MDT </a:t>
            </a:r>
            <a:r>
              <a:rPr lang="en-US" sz="2400" b="1"/>
              <a:t>statute (47.14.300) &amp; OCS regulations </a:t>
            </a:r>
            <a:r>
              <a:rPr lang="en-US" sz="2400" b="1" dirty="0"/>
              <a:t>to allow sharing of information and referrals to CACs for screened out cases</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11863" y="1998134"/>
            <a:ext cx="5474677" cy="3281387"/>
          </a:xfrm>
          <a:prstGeom prst="rect">
            <a:avLst/>
          </a:prstGeom>
        </p:spPr>
      </p:pic>
    </p:spTree>
    <p:extLst>
      <p:ext uri="{BB962C8B-B14F-4D97-AF65-F5344CB8AC3E}">
        <p14:creationId xmlns:p14="http://schemas.microsoft.com/office/powerpoint/2010/main" val="964577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Our data suggests that:</a:t>
            </a:r>
          </a:p>
        </p:txBody>
      </p:sp>
      <p:sp>
        <p:nvSpPr>
          <p:cNvPr id="7" name="Content Placeholder 6"/>
          <p:cNvSpPr>
            <a:spLocks noGrp="1"/>
          </p:cNvSpPr>
          <p:nvPr>
            <p:ph idx="1"/>
          </p:nvPr>
        </p:nvSpPr>
        <p:spPr>
          <a:xfrm>
            <a:off x="676274" y="2157731"/>
            <a:ext cx="10753725" cy="3766185"/>
          </a:xfrm>
        </p:spPr>
        <p:txBody>
          <a:bodyPr>
            <a:normAutofit/>
          </a:bodyPr>
          <a:lstStyle/>
          <a:p>
            <a:pPr lvl="1">
              <a:buFont typeface="Arial" panose="020B0604020202020204" pitchFamily="34" charset="0"/>
              <a:buChar char="•"/>
            </a:pPr>
            <a:r>
              <a:rPr lang="en-US" sz="3200" dirty="0">
                <a:solidFill>
                  <a:schemeClr val="tx1"/>
                </a:solidFill>
              </a:rPr>
              <a:t>Many Alaskan adults bear the burden of a lifetime accumulation of family violence and dysfunction</a:t>
            </a:r>
          </a:p>
          <a:p>
            <a:pPr lvl="1">
              <a:buFont typeface="Arial" panose="020B0604020202020204" pitchFamily="34" charset="0"/>
              <a:buChar char="•"/>
            </a:pPr>
            <a:r>
              <a:rPr lang="en-US" sz="3200" dirty="0">
                <a:solidFill>
                  <a:schemeClr val="tx1"/>
                </a:solidFill>
              </a:rPr>
              <a:t>Alaskan children start accumulating these adverse events early in life</a:t>
            </a:r>
          </a:p>
          <a:p>
            <a:pPr lvl="1">
              <a:buFont typeface="Arial" panose="020B0604020202020204" pitchFamily="34" charset="0"/>
              <a:buChar char="•"/>
            </a:pPr>
            <a:r>
              <a:rPr lang="en-US" sz="3200" dirty="0">
                <a:solidFill>
                  <a:schemeClr val="tx1"/>
                </a:solidFill>
              </a:rPr>
              <a:t>Our children &amp; our families bear the burden                                     </a:t>
            </a:r>
          </a:p>
          <a:p>
            <a:pPr lvl="1">
              <a:buFont typeface="Arial" panose="020B0604020202020204" pitchFamily="34" charset="0"/>
              <a:buChar char="•"/>
            </a:pPr>
            <a:r>
              <a:rPr lang="en-US" sz="3200" dirty="0">
                <a:solidFill>
                  <a:schemeClr val="tx1"/>
                </a:solidFill>
              </a:rPr>
              <a:t>Our economy and our society bear the costs</a:t>
            </a:r>
          </a:p>
          <a:p>
            <a:pPr lvl="3">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sz="2800" dirty="0">
              <a:solidFill>
                <a:schemeClr val="tx1"/>
              </a:solidFill>
            </a:endParaRPr>
          </a:p>
          <a:p>
            <a:pPr lvl="1">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2282844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reduce this burden we need:</a:t>
            </a:r>
          </a:p>
        </p:txBody>
      </p:sp>
      <p:sp>
        <p:nvSpPr>
          <p:cNvPr id="3" name="Content Placeholder 2"/>
          <p:cNvSpPr>
            <a:spLocks noGrp="1"/>
          </p:cNvSpPr>
          <p:nvPr>
            <p:ph idx="1"/>
          </p:nvPr>
        </p:nvSpPr>
        <p:spPr/>
        <p:txBody>
          <a:bodyPr>
            <a:normAutofit fontScale="92500" lnSpcReduction="10000"/>
          </a:bodyPr>
          <a:lstStyle/>
          <a:p>
            <a:pPr marL="457200" indent="-431800">
              <a:buFont typeface="Arial" panose="020B0604020202020204" pitchFamily="34" charset="0"/>
              <a:buChar char="•"/>
            </a:pPr>
            <a:r>
              <a:rPr lang="en-US" sz="3200" dirty="0">
                <a:solidFill>
                  <a:schemeClr val="tx1"/>
                </a:solidFill>
              </a:rPr>
              <a:t>Prevention</a:t>
            </a:r>
          </a:p>
          <a:p>
            <a:pPr marL="457200" indent="-431800">
              <a:buFont typeface="Arial" panose="020B0604020202020204" pitchFamily="34" charset="0"/>
              <a:buChar char="•"/>
            </a:pPr>
            <a:r>
              <a:rPr lang="en-US" sz="3200" dirty="0">
                <a:solidFill>
                  <a:schemeClr val="tx1"/>
                </a:solidFill>
              </a:rPr>
              <a:t>Early recognition</a:t>
            </a:r>
          </a:p>
          <a:p>
            <a:pPr marL="457200" indent="-431800">
              <a:buFont typeface="Arial" panose="020B0604020202020204" pitchFamily="34" charset="0"/>
              <a:buChar char="•"/>
            </a:pPr>
            <a:r>
              <a:rPr lang="en-US" sz="3200" dirty="0">
                <a:solidFill>
                  <a:schemeClr val="tx1"/>
                </a:solidFill>
              </a:rPr>
              <a:t>Early, effective, timely intervention </a:t>
            </a:r>
          </a:p>
          <a:p>
            <a:pPr marL="457200" indent="-431800">
              <a:buFont typeface="Arial" panose="020B0604020202020204" pitchFamily="34" charset="0"/>
              <a:buChar char="•"/>
            </a:pPr>
            <a:r>
              <a:rPr lang="en-US" sz="3200" dirty="0">
                <a:solidFill>
                  <a:schemeClr val="tx1"/>
                </a:solidFill>
              </a:rPr>
              <a:t>Effective treatment</a:t>
            </a:r>
          </a:p>
          <a:p>
            <a:pPr marL="457200" indent="-431800">
              <a:buFont typeface="Arial" panose="020B0604020202020204" pitchFamily="34" charset="0"/>
              <a:buChar char="•"/>
            </a:pPr>
            <a:r>
              <a:rPr lang="en-US" sz="3200" dirty="0">
                <a:solidFill>
                  <a:schemeClr val="tx1"/>
                </a:solidFill>
              </a:rPr>
              <a:t>Legislation to better protect children</a:t>
            </a:r>
          </a:p>
          <a:p>
            <a:pPr marL="457200" indent="-431800">
              <a:buFont typeface="Arial" panose="020B0604020202020204" pitchFamily="34" charset="0"/>
              <a:buChar char="•"/>
            </a:pPr>
            <a:endParaRPr lang="en-US" dirty="0">
              <a:solidFill>
                <a:schemeClr val="tx1"/>
              </a:solidFill>
            </a:endParaRPr>
          </a:p>
          <a:p>
            <a:pPr marL="25400" indent="0" algn="ctr">
              <a:buNone/>
            </a:pPr>
            <a:r>
              <a:rPr lang="en-US" sz="2800" b="1" dirty="0">
                <a:solidFill>
                  <a:schemeClr val="tx1"/>
                </a:solidFill>
              </a:rPr>
              <a:t>A focus on supporting healthy, stable , safe and nurturing  families and communities so our children can be healthy &amp; successful adults</a:t>
            </a:r>
          </a:p>
          <a:p>
            <a:pPr marL="457200" indent="-4318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4134923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8966-3BAA-4F39-84BA-5CDFDE6EDAED}"/>
              </a:ext>
            </a:extLst>
          </p:cNvPr>
          <p:cNvSpPr>
            <a:spLocks noGrp="1"/>
          </p:cNvSpPr>
          <p:nvPr>
            <p:ph type="title"/>
          </p:nvPr>
        </p:nvSpPr>
        <p:spPr>
          <a:xfrm>
            <a:off x="2598821" y="112461"/>
            <a:ext cx="8555834" cy="1325563"/>
          </a:xfrm>
        </p:spPr>
        <p:txBody>
          <a:bodyPr/>
          <a:lstStyle/>
          <a:p>
            <a:r>
              <a:rPr lang="en-US" dirty="0"/>
              <a:t>Build a stronger Alaska</a:t>
            </a:r>
          </a:p>
        </p:txBody>
      </p:sp>
      <p:pic>
        <p:nvPicPr>
          <p:cNvPr id="7" name="Picture 6">
            <a:extLst>
              <a:ext uri="{FF2B5EF4-FFF2-40B4-BE49-F238E27FC236}">
                <a16:creationId xmlns:a16="http://schemas.microsoft.com/office/drawing/2014/main" id="{476A0894-7506-4ACA-AF8D-234D0803B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1126" y="1484794"/>
            <a:ext cx="3741822" cy="52271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9392" y="1391253"/>
            <a:ext cx="3603119" cy="5414210"/>
          </a:xfrm>
          <a:prstGeom prst="rect">
            <a:avLst/>
          </a:prstGeom>
        </p:spPr>
      </p:pic>
    </p:spTree>
    <p:extLst>
      <p:ext uri="{BB962C8B-B14F-4D97-AF65-F5344CB8AC3E}">
        <p14:creationId xmlns:p14="http://schemas.microsoft.com/office/powerpoint/2010/main" val="167371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85800" y="152400"/>
            <a:ext cx="11026036" cy="1143000"/>
          </a:xfrm>
        </p:spPr>
        <p:txBody>
          <a:bodyPr>
            <a:normAutofit fontScale="90000"/>
          </a:bodyPr>
          <a:lstStyle/>
          <a:p>
            <a:pPr algn="ctr"/>
            <a:r>
              <a:rPr lang="en-US" b="1" dirty="0">
                <a:solidFill>
                  <a:schemeClr val="tx2"/>
                </a:solidFill>
              </a:rPr>
              <a:t>How will you be a champion </a:t>
            </a:r>
            <a:r>
              <a:rPr lang="en-US" b="1">
                <a:solidFill>
                  <a:schemeClr val="tx2"/>
                </a:solidFill>
              </a:rPr>
              <a:t>for  </a:t>
            </a:r>
            <a:br>
              <a:rPr lang="en-US" b="1">
                <a:solidFill>
                  <a:schemeClr val="tx2"/>
                </a:solidFill>
              </a:rPr>
            </a:br>
            <a:r>
              <a:rPr lang="en-US" b="1">
                <a:solidFill>
                  <a:schemeClr val="tx2"/>
                </a:solidFill>
              </a:rPr>
              <a:t>Alaskan </a:t>
            </a:r>
            <a:r>
              <a:rPr lang="en-US" b="1" dirty="0">
                <a:solidFill>
                  <a:schemeClr val="tx2"/>
                </a:solidFill>
              </a:rPr>
              <a:t>families?</a:t>
            </a:r>
          </a:p>
        </p:txBody>
      </p:sp>
      <p:pic>
        <p:nvPicPr>
          <p:cNvPr id="79874" name="Content Placeholder 3" descr="hero_2.jpg"/>
          <p:cNvPicPr>
            <a:picLocks noGrp="1" noChangeAspect="1"/>
          </p:cNvPicPr>
          <p:nvPr>
            <p:ph idx="1"/>
          </p:nvPr>
        </p:nvPicPr>
        <p:blipFill>
          <a:blip r:embed="rId3" cstate="print"/>
          <a:srcRect/>
          <a:stretch>
            <a:fillRect/>
          </a:stretch>
        </p:blipFill>
        <p:spPr>
          <a:xfrm>
            <a:off x="3145809" y="1699146"/>
            <a:ext cx="5486400" cy="4540134"/>
          </a:xfrm>
        </p:spPr>
      </p:pic>
    </p:spTree>
    <p:extLst>
      <p:ext uri="{BB962C8B-B14F-4D97-AF65-F5344CB8AC3E}">
        <p14:creationId xmlns:p14="http://schemas.microsoft.com/office/powerpoint/2010/main" val="385902197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credits</a:t>
            </a:r>
          </a:p>
        </p:txBody>
      </p:sp>
      <p:sp>
        <p:nvSpPr>
          <p:cNvPr id="3" name="Content Placeholder 2"/>
          <p:cNvSpPr>
            <a:spLocks noGrp="1"/>
          </p:cNvSpPr>
          <p:nvPr>
            <p:ph idx="1"/>
          </p:nvPr>
        </p:nvSpPr>
        <p:spPr>
          <a:xfrm>
            <a:off x="676656" y="2315496"/>
            <a:ext cx="10753725" cy="4193587"/>
          </a:xfrm>
        </p:spPr>
        <p:txBody>
          <a:bodyPr>
            <a:normAutofit fontScale="92500" lnSpcReduction="10000"/>
          </a:bodyPr>
          <a:lstStyle/>
          <a:p>
            <a:pPr>
              <a:spcBef>
                <a:spcPts val="0"/>
              </a:spcBef>
              <a:buFont typeface="Arial" panose="020B0604020202020204" pitchFamily="34" charset="0"/>
              <a:buChar char="•"/>
            </a:pPr>
            <a:r>
              <a:rPr lang="en-US" sz="2800" b="1" dirty="0">
                <a:solidFill>
                  <a:schemeClr val="tx1"/>
                </a:solidFill>
              </a:rPr>
              <a:t>Jared W. Parrish PhD</a:t>
            </a:r>
          </a:p>
          <a:p>
            <a:pPr>
              <a:spcBef>
                <a:spcPts val="0"/>
              </a:spcBef>
            </a:pPr>
            <a:r>
              <a:rPr lang="en-US" sz="2800" dirty="0">
                <a:solidFill>
                  <a:schemeClr val="tx1"/>
                </a:solidFill>
              </a:rPr>
              <a:t>Senior Epidemiologist, MCH-Epi</a:t>
            </a:r>
          </a:p>
          <a:p>
            <a:pPr>
              <a:spcBef>
                <a:spcPts val="0"/>
              </a:spcBef>
            </a:pPr>
            <a:r>
              <a:rPr lang="en-US" sz="2800" dirty="0">
                <a:solidFill>
                  <a:schemeClr val="tx1"/>
                </a:solidFill>
              </a:rPr>
              <a:t>Alaska Division of Public Health</a:t>
            </a:r>
          </a:p>
          <a:p>
            <a:pPr>
              <a:spcBef>
                <a:spcPts val="0"/>
              </a:spcBef>
            </a:pPr>
            <a:r>
              <a:rPr lang="en-US" sz="2800" u="sng" dirty="0">
                <a:solidFill>
                  <a:schemeClr val="tx1"/>
                </a:solidFill>
              </a:rPr>
              <a:t>jared.parrish@alaska.gov</a:t>
            </a:r>
          </a:p>
          <a:p>
            <a:pPr>
              <a:spcBef>
                <a:spcPts val="0"/>
              </a:spcBef>
            </a:pPr>
            <a:r>
              <a:rPr lang="en-US" sz="2800" dirty="0">
                <a:solidFill>
                  <a:schemeClr val="tx1"/>
                </a:solidFill>
              </a:rPr>
              <a:t>(907)269-8068</a:t>
            </a:r>
          </a:p>
          <a:p>
            <a:pPr>
              <a:spcBef>
                <a:spcPts val="0"/>
              </a:spcBef>
            </a:pPr>
            <a:endParaRPr lang="en-US" sz="2800" dirty="0">
              <a:solidFill>
                <a:schemeClr val="tx1"/>
              </a:solidFill>
            </a:endParaRPr>
          </a:p>
          <a:p>
            <a:pPr>
              <a:spcBef>
                <a:spcPts val="0"/>
              </a:spcBef>
              <a:buFont typeface="Arial" panose="020B0604020202020204" pitchFamily="34" charset="0"/>
              <a:buChar char="•"/>
            </a:pPr>
            <a:r>
              <a:rPr lang="en-US" sz="2800" dirty="0">
                <a:solidFill>
                  <a:schemeClr val="tx1"/>
                </a:solidFill>
              </a:rPr>
              <a:t>Pat Sidmore – Alaska ACEs researcher</a:t>
            </a:r>
          </a:p>
          <a:p>
            <a:pPr>
              <a:spcBef>
                <a:spcPts val="0"/>
              </a:spcBef>
            </a:pPr>
            <a:endParaRPr lang="en-US" sz="2800" dirty="0">
              <a:solidFill>
                <a:schemeClr val="tx1"/>
              </a:solidFill>
            </a:endParaRPr>
          </a:p>
          <a:p>
            <a:pPr>
              <a:spcBef>
                <a:spcPts val="0"/>
              </a:spcBef>
              <a:buFont typeface="Arial" panose="020B0604020202020204" pitchFamily="34" charset="0"/>
              <a:buChar char="•"/>
            </a:pPr>
            <a:r>
              <a:rPr lang="en-US" sz="2800" dirty="0">
                <a:solidFill>
                  <a:schemeClr val="tx1"/>
                </a:solidFill>
              </a:rPr>
              <a:t>Maternal Child Death Review committee</a:t>
            </a:r>
          </a:p>
          <a:p>
            <a:pPr marL="0" indent="0">
              <a:spcBef>
                <a:spcPts val="0"/>
              </a:spcBef>
              <a:buNone/>
            </a:pPr>
            <a:endParaRPr lang="en-US" sz="2800" dirty="0">
              <a:solidFill>
                <a:schemeClr val="tx1"/>
              </a:solidFill>
            </a:endParaRPr>
          </a:p>
          <a:p>
            <a:pPr>
              <a:spcBef>
                <a:spcPts val="0"/>
              </a:spcBef>
              <a:buFont typeface="Arial" panose="020B0604020202020204" pitchFamily="34" charset="0"/>
              <a:buChar char="•"/>
            </a:pPr>
            <a:r>
              <a:rPr lang="en-US" sz="2800" dirty="0">
                <a:solidFill>
                  <a:schemeClr val="tx1"/>
                </a:solidFill>
              </a:rPr>
              <a:t>Alaska Office of Children’s Services</a:t>
            </a:r>
          </a:p>
          <a:p>
            <a:pPr marL="0" indent="0">
              <a:spcBef>
                <a:spcPts val="0"/>
              </a:spcBef>
              <a:buNone/>
            </a:pPr>
            <a:endParaRPr lang="en-US" sz="2800" dirty="0">
              <a:solidFill>
                <a:schemeClr val="tx1"/>
              </a:solidFill>
            </a:endParaRPr>
          </a:p>
          <a:p>
            <a:pPr>
              <a:spcBef>
                <a:spcPts val="0"/>
              </a:spcBef>
              <a:buFont typeface="Arial" panose="020B0604020202020204" pitchFamily="34" charset="0"/>
              <a:buChar char="•"/>
            </a:pPr>
            <a:r>
              <a:rPr lang="en-US" sz="2800" dirty="0">
                <a:solidFill>
                  <a:schemeClr val="tx1"/>
                </a:solidFill>
              </a:rPr>
              <a:t>Alaska CARES</a:t>
            </a:r>
            <a:endParaRPr lang="en-US" dirty="0"/>
          </a:p>
        </p:txBody>
      </p:sp>
    </p:spTree>
    <p:extLst>
      <p:ext uri="{BB962C8B-B14F-4D97-AF65-F5344CB8AC3E}">
        <p14:creationId xmlns:p14="http://schemas.microsoft.com/office/powerpoint/2010/main" val="40317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considerations</a:t>
            </a:r>
          </a:p>
        </p:txBody>
      </p:sp>
      <p:sp>
        <p:nvSpPr>
          <p:cNvPr id="3" name="Content Placeholder 2"/>
          <p:cNvSpPr>
            <a:spLocks noGrp="1"/>
          </p:cNvSpPr>
          <p:nvPr>
            <p:ph idx="1"/>
          </p:nvPr>
        </p:nvSpPr>
        <p:spPr>
          <a:xfrm>
            <a:off x="676274" y="2275291"/>
            <a:ext cx="10753725" cy="3766185"/>
          </a:xfrm>
        </p:spPr>
        <p:txBody>
          <a:bodyPr>
            <a:normAutofit lnSpcReduction="10000"/>
          </a:bodyPr>
          <a:lstStyle/>
          <a:p>
            <a:pPr lvl="2">
              <a:buFont typeface="Arial" panose="020B0604020202020204" pitchFamily="34" charset="0"/>
              <a:buChar char="•"/>
            </a:pPr>
            <a:r>
              <a:rPr lang="en-US" sz="3600" dirty="0">
                <a:solidFill>
                  <a:schemeClr val="tx1"/>
                </a:solidFill>
              </a:rPr>
              <a:t>New study just published: costs for 2019 non-fatal child abuse cases in Alaska</a:t>
            </a:r>
          </a:p>
          <a:p>
            <a:pPr lvl="3">
              <a:buFont typeface="Arial" panose="020B0604020202020204" pitchFamily="34" charset="0"/>
              <a:buChar char="•"/>
            </a:pPr>
            <a:r>
              <a:rPr lang="en-US" sz="3600" dirty="0">
                <a:solidFill>
                  <a:schemeClr val="tx1"/>
                </a:solidFill>
              </a:rPr>
              <a:t>$710 million “human capital” costs to state (health, child welfare, criminal justice, special education, productivity loss)</a:t>
            </a:r>
          </a:p>
          <a:p>
            <a:pPr lvl="3">
              <a:buFont typeface="Arial" panose="020B0604020202020204" pitchFamily="34" charset="0"/>
              <a:buChar char="•"/>
            </a:pPr>
            <a:r>
              <a:rPr lang="en-US" sz="3600" dirty="0">
                <a:solidFill>
                  <a:schemeClr val="tx1"/>
                </a:solidFill>
              </a:rPr>
              <a:t>$2.3 billion including mortality &amp; quality of life</a:t>
            </a:r>
          </a:p>
          <a:p>
            <a:pPr lvl="3">
              <a:buFont typeface="Arial" panose="020B0604020202020204" pitchFamily="34" charset="0"/>
              <a:buChar char="•"/>
            </a:pPr>
            <a:r>
              <a:rPr lang="en-US" sz="3600" i="1" dirty="0">
                <a:solidFill>
                  <a:schemeClr val="tx1"/>
                </a:solidFill>
              </a:rPr>
              <a:t>“Economic Costs of Child Abuse and Neglect in Alaska in 2019” – Nolan </a:t>
            </a:r>
            <a:r>
              <a:rPr lang="en-US" sz="3600" i="1" dirty="0" err="1">
                <a:solidFill>
                  <a:schemeClr val="tx1"/>
                </a:solidFill>
              </a:rPr>
              <a:t>Klouda</a:t>
            </a:r>
            <a:r>
              <a:rPr lang="en-US" sz="3600" i="1" dirty="0">
                <a:solidFill>
                  <a:schemeClr val="tx1"/>
                </a:solidFill>
              </a:rPr>
              <a:t> MPA, </a:t>
            </a:r>
            <a:r>
              <a:rPr lang="en-US" sz="3600" i="1" dirty="0" err="1">
                <a:solidFill>
                  <a:schemeClr val="tx1"/>
                </a:solidFill>
              </a:rPr>
              <a:t>CEcD</a:t>
            </a:r>
            <a:endParaRPr lang="en-US" sz="3600" i="1" dirty="0">
              <a:solidFill>
                <a:schemeClr val="tx1"/>
              </a:solidFill>
            </a:endParaRPr>
          </a:p>
          <a:p>
            <a:endParaRPr lang="en-US" dirty="0"/>
          </a:p>
        </p:txBody>
      </p:sp>
    </p:spTree>
    <p:extLst>
      <p:ext uri="{BB962C8B-B14F-4D97-AF65-F5344CB8AC3E}">
        <p14:creationId xmlns:p14="http://schemas.microsoft.com/office/powerpoint/2010/main" val="325175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3504" y="770467"/>
            <a:ext cx="10782300" cy="1610268"/>
          </a:xfrm>
        </p:spPr>
        <p:txBody>
          <a:bodyPr>
            <a:normAutofit/>
          </a:bodyPr>
          <a:lstStyle/>
          <a:p>
            <a:pPr algn="ctr"/>
            <a:r>
              <a:rPr lang="en-US" sz="6000" dirty="0">
                <a:solidFill>
                  <a:schemeClr val="tx2"/>
                </a:solidFill>
              </a:rPr>
              <a:t>Child Abuse &amp; Neglect in Alaska</a:t>
            </a:r>
          </a:p>
        </p:txBody>
      </p:sp>
      <p:sp>
        <p:nvSpPr>
          <p:cNvPr id="2" name="Subtitle 1"/>
          <p:cNvSpPr>
            <a:spLocks noGrp="1"/>
          </p:cNvSpPr>
          <p:nvPr>
            <p:ph type="subTitle" idx="1"/>
          </p:nvPr>
        </p:nvSpPr>
        <p:spPr/>
        <p:txBody>
          <a:bodyPr/>
          <a:lstStyle/>
          <a:p>
            <a:pPr algn="ctr"/>
            <a:r>
              <a:rPr lang="en-US" dirty="0"/>
              <a:t>How are the children?</a:t>
            </a:r>
          </a:p>
        </p:txBody>
      </p:sp>
      <p:pic>
        <p:nvPicPr>
          <p:cNvPr id="6" name="Picture 5" descr="ACJATF Logo colo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7927" y="2942346"/>
            <a:ext cx="2286000" cy="702918"/>
          </a:xfrm>
          <a:prstGeom prst="rect">
            <a:avLst/>
          </a:prstGeom>
        </p:spPr>
      </p:pic>
    </p:spTree>
    <p:extLst>
      <p:ext uri="{BB962C8B-B14F-4D97-AF65-F5344CB8AC3E}">
        <p14:creationId xmlns:p14="http://schemas.microsoft.com/office/powerpoint/2010/main" val="214966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Futura Medium (Headings)"/>
              </a:rPr>
              <a:t>Adverse Childhood Experiences</a:t>
            </a:r>
          </a:p>
        </p:txBody>
      </p:sp>
      <p:sp>
        <p:nvSpPr>
          <p:cNvPr id="14" name="TextBox 13"/>
          <p:cNvSpPr txBox="1"/>
          <p:nvPr/>
        </p:nvSpPr>
        <p:spPr>
          <a:xfrm>
            <a:off x="421752" y="2534586"/>
            <a:ext cx="6163100" cy="2246769"/>
          </a:xfrm>
          <a:prstGeom prst="rect">
            <a:avLst/>
          </a:prstGeom>
          <a:noFill/>
        </p:spPr>
        <p:txBody>
          <a:bodyPr wrap="square" rtlCol="0">
            <a:spAutoFit/>
          </a:bodyPr>
          <a:lstStyle/>
          <a:p>
            <a:r>
              <a:rPr lang="en-US" sz="2800" dirty="0"/>
              <a:t>CDC researchers and Kaiser Permanente</a:t>
            </a:r>
            <a:r>
              <a:rPr lang="en-US" sz="2800" baseline="30000" dirty="0"/>
              <a:t>1</a:t>
            </a:r>
          </a:p>
          <a:p>
            <a:pPr marL="171450" indent="-171450">
              <a:buFont typeface="Arial" panose="020B0604020202020204" pitchFamily="34" charset="0"/>
              <a:buChar char="•"/>
            </a:pPr>
            <a:r>
              <a:rPr lang="en-US" altLang="en-US" sz="2800" dirty="0"/>
              <a:t>Asked about events before age 18</a:t>
            </a:r>
          </a:p>
          <a:p>
            <a:pPr marL="214313" indent="-214313">
              <a:buFont typeface="Arial" panose="020B0604020202020204" pitchFamily="34" charset="0"/>
              <a:buChar char="•"/>
            </a:pPr>
            <a:r>
              <a:rPr lang="en-US" altLang="en-US" sz="2800" dirty="0"/>
              <a:t>75% White </a:t>
            </a:r>
          </a:p>
          <a:p>
            <a:pPr marL="214313" indent="-214313">
              <a:buFont typeface="Arial" panose="020B0604020202020204" pitchFamily="34" charset="0"/>
              <a:buChar char="•"/>
            </a:pPr>
            <a:r>
              <a:rPr lang="en-US" altLang="en-US" sz="2800" dirty="0"/>
              <a:t>Mean age: 57 years old</a:t>
            </a:r>
          </a:p>
          <a:p>
            <a:pPr marL="214313" indent="-214313">
              <a:buFont typeface="Arial" panose="020B0604020202020204" pitchFamily="34" charset="0"/>
              <a:buChar char="•"/>
            </a:pPr>
            <a:r>
              <a:rPr lang="en-US" altLang="en-US" sz="2800" dirty="0"/>
              <a:t>75% at least some college</a:t>
            </a:r>
          </a:p>
        </p:txBody>
      </p:sp>
      <p:sp>
        <p:nvSpPr>
          <p:cNvPr id="15" name="Rectangle 14"/>
          <p:cNvSpPr/>
          <p:nvPr/>
        </p:nvSpPr>
        <p:spPr>
          <a:xfrm>
            <a:off x="2572551" y="6301776"/>
            <a:ext cx="6877641" cy="369332"/>
          </a:xfrm>
          <a:prstGeom prst="rect">
            <a:avLst/>
          </a:prstGeom>
        </p:spPr>
        <p:txBody>
          <a:bodyPr wrap="square">
            <a:spAutoFit/>
          </a:bodyPr>
          <a:lstStyle/>
          <a:p>
            <a:r>
              <a:rPr lang="en-US" sz="900" dirty="0"/>
              <a:t>1) </a:t>
            </a:r>
            <a:r>
              <a:rPr lang="en-US" sz="900" dirty="0" err="1"/>
              <a:t>Felitti</a:t>
            </a:r>
            <a:r>
              <a:rPr lang="en-US" sz="900" dirty="0"/>
              <a:t>, Vincent J., et al. "Relationship of childhood abuse and household dysfunction to many of the leading causes of death in adults: The Adverse Childhood Experiences (ACE) Study." </a:t>
            </a:r>
            <a:r>
              <a:rPr lang="en-US" sz="900" i="1" dirty="0"/>
              <a:t>American journal of preventive medicine</a:t>
            </a:r>
            <a:r>
              <a:rPr lang="en-US" sz="900" dirty="0"/>
              <a:t> 14.4 (1998): 245-258.</a:t>
            </a:r>
          </a:p>
        </p:txBody>
      </p:sp>
      <p:grpSp>
        <p:nvGrpSpPr>
          <p:cNvPr id="10" name="Group 9"/>
          <p:cNvGrpSpPr/>
          <p:nvPr/>
        </p:nvGrpSpPr>
        <p:grpSpPr>
          <a:xfrm>
            <a:off x="6768790" y="2048742"/>
            <a:ext cx="5423210" cy="4235434"/>
            <a:chOff x="492772" y="1606113"/>
            <a:chExt cx="6051961" cy="4888510"/>
          </a:xfrm>
        </p:grpSpPr>
        <p:pic>
          <p:nvPicPr>
            <p:cNvPr id="1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67573" y="1606113"/>
              <a:ext cx="2871896" cy="446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2772" y="1606113"/>
              <a:ext cx="2970426" cy="446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flipV="1">
              <a:off x="3459673" y="2302861"/>
              <a:ext cx="8466" cy="3679699"/>
            </a:xfrm>
            <a:prstGeom prst="line">
              <a:avLst/>
            </a:prstGeom>
            <a:ln w="28575">
              <a:solidFill>
                <a:srgbClr val="F96C28"/>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4400" y="6073747"/>
              <a:ext cx="5630333" cy="420876"/>
            </a:xfrm>
            <a:prstGeom prst="rect">
              <a:avLst/>
            </a:prstGeom>
            <a:noFill/>
          </p:spPr>
          <p:txBody>
            <a:bodyPr wrap="square" rtlCol="0">
              <a:spAutoFit/>
            </a:bodyPr>
            <a:lstStyle/>
            <a:p>
              <a:r>
                <a:rPr lang="en-US" sz="600" dirty="0"/>
                <a:t>Source: Centers for Disease Control and Prevention</a:t>
              </a:r>
            </a:p>
            <a:p>
              <a:r>
                <a:rPr lang="en-US" sz="600" dirty="0"/>
                <a:t>Credit: Robert Wood Johnson Foundation</a:t>
              </a:r>
            </a:p>
          </p:txBody>
        </p:sp>
      </p:grpSp>
    </p:spTree>
    <p:extLst>
      <p:ext uri="{BB962C8B-B14F-4D97-AF65-F5344CB8AC3E}">
        <p14:creationId xmlns:p14="http://schemas.microsoft.com/office/powerpoint/2010/main" val="241653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a:cs typeface="Calibri"/>
              </a:rPr>
              <a:t>Findings: ACEs Are Common</a:t>
            </a:r>
          </a:p>
        </p:txBody>
      </p:sp>
      <p:sp>
        <p:nvSpPr>
          <p:cNvPr id="3" name="Content Placeholder 2"/>
          <p:cNvSpPr>
            <a:spLocks noGrp="1"/>
          </p:cNvSpPr>
          <p:nvPr>
            <p:ph idx="1"/>
          </p:nvPr>
        </p:nvSpPr>
        <p:spPr>
          <a:xfrm>
            <a:off x="676656" y="2011680"/>
            <a:ext cx="10753725" cy="4681220"/>
          </a:xfrm>
        </p:spPr>
        <p:txBody>
          <a:bodyPr>
            <a:normAutofit fontScale="92500" lnSpcReduction="10000"/>
          </a:bodyPr>
          <a:lstStyle/>
          <a:p>
            <a:pPr marL="0" indent="0" eaLnBrk="0" hangingPunct="0">
              <a:spcBef>
                <a:spcPct val="50000"/>
              </a:spcBef>
              <a:buNone/>
            </a:pPr>
            <a:r>
              <a:rPr lang="en-US" u="sng" dirty="0">
                <a:solidFill>
                  <a:schemeClr val="tx1"/>
                </a:solidFill>
                <a:latin typeface="Calibri" panose="020F0502020204030204" pitchFamily="34" charset="0"/>
              </a:rPr>
              <a:t>Abuse, by Category</a:t>
            </a:r>
          </a:p>
          <a:p>
            <a:pPr marL="0" indent="0" eaLnBrk="0" hangingPunct="0">
              <a:lnSpc>
                <a:spcPct val="60000"/>
              </a:lnSpc>
              <a:spcBef>
                <a:spcPct val="50000"/>
              </a:spcBef>
              <a:buNone/>
            </a:pPr>
            <a:r>
              <a:rPr lang="en-US" dirty="0">
                <a:solidFill>
                  <a:schemeClr val="tx1"/>
                </a:solidFill>
                <a:latin typeface="Calibri" panose="020F0502020204030204" pitchFamily="34" charset="0"/>
              </a:rPr>
              <a:t>  Emotional					11%</a:t>
            </a:r>
          </a:p>
          <a:p>
            <a:pPr marL="0" indent="0" eaLnBrk="0" hangingPunct="0">
              <a:lnSpc>
                <a:spcPct val="60000"/>
              </a:lnSpc>
              <a:spcBef>
                <a:spcPct val="50000"/>
              </a:spcBef>
              <a:buNone/>
            </a:pPr>
            <a:r>
              <a:rPr lang="en-US" dirty="0">
                <a:solidFill>
                  <a:schemeClr val="tx1"/>
                </a:solidFill>
                <a:latin typeface="Calibri" panose="020F0502020204030204" pitchFamily="34" charset="0"/>
              </a:rPr>
              <a:t>  Physical					28%</a:t>
            </a:r>
          </a:p>
          <a:p>
            <a:pPr marL="0" indent="0" eaLnBrk="0" hangingPunct="0">
              <a:lnSpc>
                <a:spcPct val="60000"/>
              </a:lnSpc>
              <a:spcBef>
                <a:spcPct val="50000"/>
              </a:spcBef>
              <a:buNone/>
            </a:pPr>
            <a:r>
              <a:rPr lang="en-US" dirty="0">
                <a:solidFill>
                  <a:schemeClr val="tx1"/>
                </a:solidFill>
                <a:latin typeface="Calibri" panose="020F0502020204030204" pitchFamily="34" charset="0"/>
              </a:rPr>
              <a:t>  Sexual (anyone)				21%</a:t>
            </a:r>
          </a:p>
          <a:p>
            <a:pPr marL="0" indent="0" eaLnBrk="0" hangingPunct="0">
              <a:lnSpc>
                <a:spcPct val="60000"/>
              </a:lnSpc>
              <a:spcBef>
                <a:spcPct val="50000"/>
              </a:spcBef>
              <a:buNone/>
            </a:pPr>
            <a:r>
              <a:rPr lang="en-US" u="sng" dirty="0">
                <a:solidFill>
                  <a:schemeClr val="tx1"/>
                </a:solidFill>
                <a:latin typeface="Calibri" panose="020F0502020204030204" pitchFamily="34" charset="0"/>
              </a:rPr>
              <a:t>Neglect</a:t>
            </a:r>
          </a:p>
          <a:p>
            <a:pPr marL="0" indent="0" eaLnBrk="0" hangingPunct="0">
              <a:lnSpc>
                <a:spcPct val="60000"/>
              </a:lnSpc>
              <a:spcBef>
                <a:spcPct val="50000"/>
              </a:spcBef>
              <a:buNone/>
            </a:pPr>
            <a:r>
              <a:rPr lang="en-US" dirty="0">
                <a:solidFill>
                  <a:schemeClr val="tx1"/>
                </a:solidFill>
                <a:latin typeface="Calibri" panose="020F0502020204030204" pitchFamily="34" charset="0"/>
              </a:rPr>
              <a:t>   Emotional  neglect				15%</a:t>
            </a:r>
          </a:p>
          <a:p>
            <a:pPr marL="0" indent="0" eaLnBrk="0" hangingPunct="0">
              <a:lnSpc>
                <a:spcPct val="60000"/>
              </a:lnSpc>
              <a:spcBef>
                <a:spcPct val="50000"/>
              </a:spcBef>
              <a:buNone/>
            </a:pPr>
            <a:r>
              <a:rPr lang="en-US" dirty="0">
                <a:solidFill>
                  <a:schemeClr val="tx1"/>
                </a:solidFill>
                <a:latin typeface="Calibri" panose="020F0502020204030204" pitchFamily="34" charset="0"/>
              </a:rPr>
              <a:t>   Physical neglect				10%</a:t>
            </a:r>
          </a:p>
          <a:p>
            <a:pPr marL="0" indent="0" eaLnBrk="0" hangingPunct="0">
              <a:spcBef>
                <a:spcPct val="50000"/>
              </a:spcBef>
              <a:buNone/>
            </a:pPr>
            <a:r>
              <a:rPr lang="en-US" u="sng" dirty="0">
                <a:solidFill>
                  <a:schemeClr val="tx1"/>
                </a:solidFill>
                <a:latin typeface="Calibri" panose="020F0502020204030204" pitchFamily="34" charset="0"/>
              </a:rPr>
              <a:t>Household Dysfunction, by Category</a:t>
            </a:r>
          </a:p>
          <a:p>
            <a:pPr marL="0" indent="0" eaLnBrk="0" hangingPunct="0">
              <a:lnSpc>
                <a:spcPct val="70000"/>
              </a:lnSpc>
              <a:spcBef>
                <a:spcPct val="50000"/>
              </a:spcBef>
              <a:buNone/>
            </a:pPr>
            <a:r>
              <a:rPr lang="en-US" dirty="0">
                <a:solidFill>
                  <a:schemeClr val="tx1"/>
                </a:solidFill>
                <a:latin typeface="Calibri" panose="020F0502020204030204" pitchFamily="34" charset="0"/>
              </a:rPr>
              <a:t>  Substance Abuse				27%</a:t>
            </a:r>
          </a:p>
          <a:p>
            <a:pPr marL="0" indent="0" eaLnBrk="0" hangingPunct="0">
              <a:lnSpc>
                <a:spcPct val="70000"/>
              </a:lnSpc>
              <a:spcBef>
                <a:spcPct val="50000"/>
              </a:spcBef>
              <a:buNone/>
            </a:pPr>
            <a:r>
              <a:rPr lang="en-US" dirty="0">
                <a:solidFill>
                  <a:schemeClr val="tx1"/>
                </a:solidFill>
                <a:latin typeface="Calibri" panose="020F0502020204030204" pitchFamily="34" charset="0"/>
              </a:rPr>
              <a:t>  Mental Illness					19%</a:t>
            </a:r>
          </a:p>
          <a:p>
            <a:pPr marL="0" indent="0" eaLnBrk="0" hangingPunct="0">
              <a:lnSpc>
                <a:spcPct val="70000"/>
              </a:lnSpc>
              <a:spcBef>
                <a:spcPct val="50000"/>
              </a:spcBef>
              <a:buNone/>
            </a:pPr>
            <a:r>
              <a:rPr lang="en-US" dirty="0">
                <a:solidFill>
                  <a:schemeClr val="tx1"/>
                </a:solidFill>
                <a:latin typeface="Calibri" panose="020F0502020204030204" pitchFamily="34" charset="0"/>
              </a:rPr>
              <a:t>  Mother Treated Violently			13%</a:t>
            </a:r>
          </a:p>
          <a:p>
            <a:pPr marL="0" indent="0" eaLnBrk="0" hangingPunct="0">
              <a:lnSpc>
                <a:spcPct val="70000"/>
              </a:lnSpc>
              <a:spcBef>
                <a:spcPct val="50000"/>
              </a:spcBef>
              <a:buNone/>
            </a:pPr>
            <a:r>
              <a:rPr lang="en-US" dirty="0">
                <a:solidFill>
                  <a:schemeClr val="tx1"/>
                </a:solidFill>
                <a:latin typeface="Calibri" panose="020F0502020204030204" pitchFamily="34" charset="0"/>
              </a:rPr>
              <a:t>  Parental separation/divorce			23%</a:t>
            </a:r>
          </a:p>
          <a:p>
            <a:pPr marL="0" indent="0" eaLnBrk="0" hangingPunct="0">
              <a:lnSpc>
                <a:spcPct val="70000"/>
              </a:lnSpc>
              <a:spcBef>
                <a:spcPct val="50000"/>
              </a:spcBef>
              <a:buNone/>
            </a:pPr>
            <a:r>
              <a:rPr lang="en-US" dirty="0">
                <a:solidFill>
                  <a:schemeClr val="tx1"/>
                </a:solidFill>
                <a:latin typeface="Calibri" panose="020F0502020204030204" pitchFamily="34" charset="0"/>
              </a:rPr>
              <a:t>  Incarcerated family member	  	  	5%</a:t>
            </a:r>
          </a:p>
          <a:p>
            <a:endParaRPr lang="en-US" dirty="0"/>
          </a:p>
        </p:txBody>
      </p:sp>
    </p:spTree>
    <p:extLst>
      <p:ext uri="{BB962C8B-B14F-4D97-AF65-F5344CB8AC3E}">
        <p14:creationId xmlns:p14="http://schemas.microsoft.com/office/powerpoint/2010/main" val="726396318"/>
      </p:ext>
    </p:extLst>
  </p:cSld>
  <p:clrMapOvr>
    <a:masterClrMapping/>
  </p:clrMapOvr>
</p:sld>
</file>

<file path=ppt/theme/theme1.xml><?xml version="1.0" encoding="utf-8"?>
<a:theme xmlns:a="http://schemas.openxmlformats.org/drawingml/2006/main" name="Metropolitan">
  <a:themeElements>
    <a:clrScheme name="Metropolitan">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9FF7CA0D-8839-4012-B51C-B152F9BD65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16143</TotalTime>
  <Words>3319</Words>
  <Application>Microsoft Office PowerPoint</Application>
  <PresentationFormat>Widescreen</PresentationFormat>
  <Paragraphs>491</Paragraphs>
  <Slides>58</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58</vt:i4>
      </vt:variant>
    </vt:vector>
  </HeadingPairs>
  <TitlesOfParts>
    <vt:vector size="70" baseType="lpstr">
      <vt:lpstr>Adobe Garamond Pro</vt:lpstr>
      <vt:lpstr>Arial</vt:lpstr>
      <vt:lpstr>Arial Narrow</vt:lpstr>
      <vt:lpstr>Calibri</vt:lpstr>
      <vt:lpstr>Calibri Light</vt:lpstr>
      <vt:lpstr>Futura Medium (Headings)</vt:lpstr>
      <vt:lpstr>Garamond</vt:lpstr>
      <vt:lpstr>Tw Cen MT</vt:lpstr>
      <vt:lpstr>Wingdings</vt:lpstr>
      <vt:lpstr>Metropolitan</vt:lpstr>
      <vt:lpstr>3_Office Theme</vt:lpstr>
      <vt:lpstr>1_Office Theme</vt:lpstr>
      <vt:lpstr>Alaska Children’s Justice Act Task Force</vt:lpstr>
      <vt:lpstr>Introduction to the Alaska CJATF</vt:lpstr>
      <vt:lpstr>Key Points</vt:lpstr>
      <vt:lpstr>Building a stronger Alaska</vt:lpstr>
      <vt:lpstr>Prevent further child abuse &amp; neglect</vt:lpstr>
      <vt:lpstr>Budget considerations</vt:lpstr>
      <vt:lpstr>Child Abuse &amp; Neglect in Alaska</vt:lpstr>
      <vt:lpstr>Adverse Childhood Experiences</vt:lpstr>
      <vt:lpstr>Findings: ACEs Are Common</vt:lpstr>
      <vt:lpstr>ACES: It’s Not Just One Bad Thing…</vt:lpstr>
      <vt:lpstr>ACEs have consequences:</vt:lpstr>
      <vt:lpstr>ACEs in Alaska: Snapshot</vt:lpstr>
      <vt:lpstr>Source: Alaska data from the 2013 Alaska Behavioral Risk Factor Surveillance System, Alaska Department of Health and Social Services, Division of Public Health, Section of Chronic Disease Prevention and Health Promotion</vt:lpstr>
      <vt:lpstr>Life course perspective</vt:lpstr>
      <vt:lpstr>ALCANLink – A mixed design approach</vt:lpstr>
      <vt:lpstr>Among children born during 2009-2011 in Alaska  (n = 33,417) - Before their 11th birthday:</vt:lpstr>
      <vt:lpstr>Maternal experiences likely provide an “early warning”</vt:lpstr>
      <vt:lpstr>PowerPoint Presentation</vt:lpstr>
      <vt:lpstr>PowerPoint Presentation</vt:lpstr>
      <vt:lpstr>PowerPoint Presentation</vt:lpstr>
      <vt:lpstr>Changes in number of household challenges is associated with risk of being reported to OCS</vt:lpstr>
      <vt:lpstr>Pre-Birth Maternal Stressors and Reading Scores</vt:lpstr>
      <vt:lpstr>Children with a report to Child Welfare are:</vt:lpstr>
      <vt:lpstr>A connected and comprehensive approach required to support child wellbeing! </vt:lpstr>
      <vt:lpstr>From Alaska Maternal Child Death Review</vt:lpstr>
      <vt:lpstr>From Alaska MCDR, cont.</vt:lpstr>
      <vt:lpstr>How do we create the best future for our children’s lives?</vt:lpstr>
      <vt:lpstr>Recommendations</vt:lpstr>
      <vt:lpstr>Support programs that strengthen families</vt:lpstr>
      <vt:lpstr>“Strengthening Families” program </vt:lpstr>
      <vt:lpstr>Support programs that strengthen communities</vt:lpstr>
      <vt:lpstr>Pandemic impact on our ability to protect children</vt:lpstr>
      <vt:lpstr>What is known</vt:lpstr>
      <vt:lpstr>In Alaska</vt:lpstr>
      <vt:lpstr>Survey of 7179 Alaskan adults  (11-12/2020)</vt:lpstr>
      <vt:lpstr>COVID impact on families, cont.</vt:lpstr>
      <vt:lpstr>Mental health care</vt:lpstr>
      <vt:lpstr>Child abuse &amp; neglect</vt:lpstr>
      <vt:lpstr>Child protection </vt:lpstr>
      <vt:lpstr>PowerPoint Presentation</vt:lpstr>
      <vt:lpstr>Child protection</vt:lpstr>
      <vt:lpstr>Law enforcement</vt:lpstr>
      <vt:lpstr>Other downstream effects</vt:lpstr>
      <vt:lpstr>Recommendations</vt:lpstr>
      <vt:lpstr>Recommendations</vt:lpstr>
      <vt:lpstr>Another area of concern: Children with sexual behavior problems</vt:lpstr>
      <vt:lpstr>What is it?    </vt:lpstr>
      <vt:lpstr>Indicators of problem behaviors: </vt:lpstr>
      <vt:lpstr>Why is this important?</vt:lpstr>
      <vt:lpstr>Why is this important?</vt:lpstr>
      <vt:lpstr>Why is this important?</vt:lpstr>
      <vt:lpstr>What are barriers to helping families?</vt:lpstr>
      <vt:lpstr>Recommendations</vt:lpstr>
      <vt:lpstr>Our data suggests that:</vt:lpstr>
      <vt:lpstr>To reduce this burden we need:</vt:lpstr>
      <vt:lpstr>Build a stronger Alaska</vt:lpstr>
      <vt:lpstr>How will you be a champion for   Alaskan families?</vt:lpstr>
      <vt:lpstr>Data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Children’s Justice Act Task Force</dc:title>
  <dc:creator>Cathy</dc:creator>
  <cp:lastModifiedBy>Bloomquist, Richard A (HSS)</cp:lastModifiedBy>
  <cp:revision>109</cp:revision>
  <dcterms:created xsi:type="dcterms:W3CDTF">2021-03-02T23:15:48Z</dcterms:created>
  <dcterms:modified xsi:type="dcterms:W3CDTF">2021-05-05T22:33:07Z</dcterms:modified>
</cp:coreProperties>
</file>