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94" r:id="rId2"/>
    <p:sldId id="311" r:id="rId3"/>
    <p:sldId id="295" r:id="rId4"/>
    <p:sldId id="296" r:id="rId5"/>
    <p:sldId id="29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84" d="100"/>
          <a:sy n="84" d="100"/>
        </p:scale>
        <p:origin x="-1110"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BDD20C-EFB3-4D32-8DDB-5A90CAE1A25A}" type="datetimeFigureOut">
              <a:rPr lang="en-US" smtClean="0"/>
              <a:pPr/>
              <a:t>2/4/2013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BA9343-E0E9-4907-8CB6-4C81FC2AC500}" type="slidenum">
              <a:rPr lang="en-US" smtClean="0"/>
              <a:pPr/>
              <a:t>‹#›</a:t>
            </a:fld>
            <a:endParaRPr lang="en-US"/>
          </a:p>
        </p:txBody>
      </p:sp>
    </p:spTree>
    <p:extLst>
      <p:ext uri="{BB962C8B-B14F-4D97-AF65-F5344CB8AC3E}">
        <p14:creationId xmlns:p14="http://schemas.microsoft.com/office/powerpoint/2010/main" val="2608855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ea typeface="ＭＳ Ｐゴシック"/>
                <a:cs typeface="ＭＳ Ｐゴシック"/>
              </a:rPr>
              <a:t>Title Slide:</a:t>
            </a:r>
          </a:p>
          <a:p>
            <a:pPr eaLnBrk="1" hangingPunct="1">
              <a:spcBef>
                <a:spcPct val="0"/>
              </a:spcBef>
            </a:pPr>
            <a:r>
              <a:rPr lang="en-US" smtClean="0">
                <a:ea typeface="ＭＳ Ｐゴシック"/>
                <a:cs typeface="ＭＳ Ｐゴシック"/>
              </a:rPr>
              <a:t>Title: Arial Bold,  32 pt, white text</a:t>
            </a:r>
          </a:p>
          <a:p>
            <a:pPr eaLnBrk="1" hangingPunct="1">
              <a:spcBef>
                <a:spcPct val="0"/>
              </a:spcBef>
            </a:pPr>
            <a:r>
              <a:rPr lang="en-US" smtClean="0">
                <a:ea typeface="ＭＳ Ｐゴシック"/>
                <a:cs typeface="ＭＳ Ｐゴシック"/>
              </a:rPr>
              <a:t>Prepared for text: Arial Regular, 18 pt, white text</a:t>
            </a:r>
          </a:p>
        </p:txBody>
      </p:sp>
      <p:sp>
        <p:nvSpPr>
          <p:cNvPr id="57348" name="Slide Number Placeholder 3"/>
          <p:cNvSpPr>
            <a:spLocks noGrp="1"/>
          </p:cNvSpPr>
          <p:nvPr>
            <p:ph type="sldNum" sz="quarter" idx="5"/>
          </p:nvPr>
        </p:nvSpPr>
        <p:spPr bwMode="auto">
          <a:ln>
            <a:miter lim="800000"/>
            <a:headEnd/>
            <a:tailEnd/>
          </a:ln>
        </p:spPr>
        <p:txBody>
          <a:bodyPr/>
          <a:lstStyle/>
          <a:p>
            <a:pPr>
              <a:defRPr/>
            </a:pPr>
            <a:fld id="{20719FFF-D0E2-42A2-91F3-650DCDC3A3D1}" type="slidenum">
              <a:rPr lang="en-US" smtClean="0">
                <a:ea typeface="ＭＳ Ｐゴシック" pitchFamily="34" charset="-128"/>
              </a:rPr>
              <a:pPr>
                <a:defRPr/>
              </a:pPr>
              <a:t>1</a:t>
            </a:fld>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ea typeface="ＭＳ Ｐゴシック"/>
                <a:cs typeface="ＭＳ Ｐゴシック"/>
              </a:rPr>
              <a:t>Q&amp;A Slide Ending Slide:</a:t>
            </a:r>
          </a:p>
          <a:p>
            <a:pPr eaLnBrk="1" hangingPunct="1">
              <a:spcBef>
                <a:spcPct val="0"/>
              </a:spcBef>
            </a:pPr>
            <a:endParaRPr lang="en-US" smtClean="0">
              <a:ea typeface="ＭＳ Ｐゴシック"/>
              <a:cs typeface="ＭＳ Ｐゴシック"/>
            </a:endParaRPr>
          </a:p>
          <a:p>
            <a:pPr eaLnBrk="1" hangingPunct="1">
              <a:spcBef>
                <a:spcPct val="0"/>
              </a:spcBef>
            </a:pPr>
            <a:r>
              <a:rPr lang="en-US" smtClean="0">
                <a:ea typeface="ＭＳ Ｐゴシック"/>
                <a:cs typeface="ＭＳ Ｐゴシック"/>
              </a:rPr>
              <a:t>Use this slide at the end of the presentation for the Q&amp;A portion. </a:t>
            </a:r>
          </a:p>
        </p:txBody>
      </p:sp>
      <p:sp>
        <p:nvSpPr>
          <p:cNvPr id="81924" name="Slide Number Placeholder 3"/>
          <p:cNvSpPr>
            <a:spLocks noGrp="1"/>
          </p:cNvSpPr>
          <p:nvPr>
            <p:ph type="sldNum" sz="quarter" idx="5"/>
          </p:nvPr>
        </p:nvSpPr>
        <p:spPr bwMode="auto">
          <a:ln>
            <a:miter lim="800000"/>
            <a:headEnd/>
            <a:tailEnd/>
          </a:ln>
        </p:spPr>
        <p:txBody>
          <a:bodyPr/>
          <a:lstStyle/>
          <a:p>
            <a:pPr>
              <a:defRPr/>
            </a:pPr>
            <a:fld id="{7381320D-E2D5-4DC7-989A-A3201AB56A4A}" type="slidenum">
              <a:rPr lang="en-US" smtClean="0">
                <a:ea typeface="ＭＳ Ｐゴシック" pitchFamily="34" charset="-128"/>
              </a:rPr>
              <a:pPr>
                <a:defRPr/>
              </a:pPr>
              <a:t>5</a:t>
            </a:fld>
            <a:endParaRPr lang="en-US"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5"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p:spPr>
      </p:cxnSp>
      <p:cxnSp>
        <p:nvCxnSpPr>
          <p:cNvPr id="6"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p:spPr>
      </p:cxnSp>
      <p:pic>
        <p:nvPicPr>
          <p:cNvPr id="7"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3" name="Content Placeholder 2"/>
          <p:cNvSpPr>
            <a:spLocks noGrp="1"/>
          </p:cNvSpPr>
          <p:nvPr>
            <p:ph idx="1"/>
          </p:nvPr>
        </p:nvSpPr>
        <p:spPr>
          <a:xfrm>
            <a:off x="457200" y="903288"/>
            <a:ext cx="8229600" cy="5422900"/>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6" name="Rectangle 5"/>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7"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p:spPr>
      </p:cxnSp>
      <p:cxnSp>
        <p:nvCxnSpPr>
          <p:cNvPr id="8"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p:spPr>
      </p:cxnSp>
      <p:pic>
        <p:nvPicPr>
          <p:cNvPr id="10"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Content Placeholder 2"/>
          <p:cNvSpPr>
            <a:spLocks noGrp="1"/>
          </p:cNvSpPr>
          <p:nvPr>
            <p:ph idx="1"/>
          </p:nvPr>
        </p:nvSpPr>
        <p:spPr>
          <a:xfrm>
            <a:off x="457200" y="903288"/>
            <a:ext cx="4024313" cy="5422900"/>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17" name="Content Placeholder 2"/>
          <p:cNvSpPr>
            <a:spLocks noGrp="1"/>
          </p:cNvSpPr>
          <p:nvPr>
            <p:ph idx="10"/>
          </p:nvPr>
        </p:nvSpPr>
        <p:spPr>
          <a:xfrm>
            <a:off x="4664075" y="923925"/>
            <a:ext cx="4024313" cy="2679887"/>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2"/>
          <p:cNvSpPr>
            <a:spLocks noGrp="1"/>
          </p:cNvSpPr>
          <p:nvPr>
            <p:ph idx="11"/>
          </p:nvPr>
        </p:nvSpPr>
        <p:spPr>
          <a:xfrm>
            <a:off x="4664070" y="3649280"/>
            <a:ext cx="4024313" cy="2679887"/>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Rectangle 2"/>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4"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p:spPr>
      </p:cxnSp>
      <p:cxnSp>
        <p:nvCxnSpPr>
          <p:cNvPr id="5"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p:spPr>
      </p:cxnSp>
      <p:pic>
        <p:nvPicPr>
          <p:cNvPr id="6"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Rectangle 2"/>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sp>
        <p:nvSpPr>
          <p:cNvPr id="4" name="TextBox 3"/>
          <p:cNvSpPr txBox="1">
            <a:spLocks noChangeArrowheads="1"/>
          </p:cNvSpPr>
          <p:nvPr/>
        </p:nvSpPr>
        <p:spPr bwMode="auto">
          <a:xfrm>
            <a:off x="4846638" y="6008688"/>
            <a:ext cx="184150" cy="369887"/>
          </a:xfrm>
          <a:prstGeom prst="rect">
            <a:avLst/>
          </a:prstGeom>
          <a:noFill/>
          <a:ln>
            <a:noFill/>
          </a:ln>
          <a:extLst/>
        </p:spPr>
        <p:txBody>
          <a:bodyPr wrap="none">
            <a:spAutoFit/>
          </a:bodyPr>
          <a:lstStyle>
            <a:lvl1pPr>
              <a:defRPr>
                <a:solidFill>
                  <a:schemeClr val="tx1"/>
                </a:solidFill>
                <a:latin typeface="Arial Narrow" charset="0"/>
                <a:ea typeface="ＭＳ Ｐゴシック" charset="0"/>
                <a:cs typeface="ＭＳ Ｐゴシック" charset="0"/>
              </a:defRPr>
            </a:lvl1pPr>
            <a:lvl2pPr marL="742950" indent="-285750">
              <a:defRPr>
                <a:solidFill>
                  <a:schemeClr val="tx1"/>
                </a:solidFill>
                <a:latin typeface="Arial Narrow" charset="0"/>
                <a:ea typeface="ＭＳ Ｐゴシック" charset="0"/>
              </a:defRPr>
            </a:lvl2pPr>
            <a:lvl3pPr marL="1143000" indent="-228600">
              <a:defRPr>
                <a:solidFill>
                  <a:schemeClr val="tx1"/>
                </a:solidFill>
                <a:latin typeface="Arial Narrow" charset="0"/>
                <a:ea typeface="ＭＳ Ｐゴシック" charset="0"/>
              </a:defRPr>
            </a:lvl3pPr>
            <a:lvl4pPr marL="1600200" indent="-228600">
              <a:defRPr>
                <a:solidFill>
                  <a:schemeClr val="tx1"/>
                </a:solidFill>
                <a:latin typeface="Arial Narrow" charset="0"/>
                <a:ea typeface="ＭＳ Ｐゴシック" charset="0"/>
              </a:defRPr>
            </a:lvl4pPr>
            <a:lvl5pPr marL="2057400" indent="-228600">
              <a:defRPr>
                <a:solidFill>
                  <a:schemeClr val="tx1"/>
                </a:solidFill>
                <a:latin typeface="Arial Narrow" charset="0"/>
                <a:ea typeface="ＭＳ Ｐゴシック" charset="0"/>
              </a:defRPr>
            </a:lvl5pPr>
            <a:lvl6pPr marL="2514600" indent="-228600" fontAlgn="base">
              <a:spcBef>
                <a:spcPct val="0"/>
              </a:spcBef>
              <a:spcAft>
                <a:spcPct val="0"/>
              </a:spcAft>
              <a:defRPr>
                <a:solidFill>
                  <a:schemeClr val="tx1"/>
                </a:solidFill>
                <a:latin typeface="Arial Narrow" charset="0"/>
                <a:ea typeface="ＭＳ Ｐゴシック" charset="0"/>
              </a:defRPr>
            </a:lvl6pPr>
            <a:lvl7pPr marL="2971800" indent="-228600" fontAlgn="base">
              <a:spcBef>
                <a:spcPct val="0"/>
              </a:spcBef>
              <a:spcAft>
                <a:spcPct val="0"/>
              </a:spcAft>
              <a:defRPr>
                <a:solidFill>
                  <a:schemeClr val="tx1"/>
                </a:solidFill>
                <a:latin typeface="Arial Narrow" charset="0"/>
                <a:ea typeface="ＭＳ Ｐゴシック" charset="0"/>
              </a:defRPr>
            </a:lvl7pPr>
            <a:lvl8pPr marL="3429000" indent="-228600" fontAlgn="base">
              <a:spcBef>
                <a:spcPct val="0"/>
              </a:spcBef>
              <a:spcAft>
                <a:spcPct val="0"/>
              </a:spcAft>
              <a:defRPr>
                <a:solidFill>
                  <a:schemeClr val="tx1"/>
                </a:solidFill>
                <a:latin typeface="Arial Narrow" charset="0"/>
                <a:ea typeface="ＭＳ Ｐゴシック" charset="0"/>
              </a:defRPr>
            </a:lvl8pPr>
            <a:lvl9pPr marL="3886200" indent="-228600" fontAlgn="base">
              <a:spcBef>
                <a:spcPct val="0"/>
              </a:spcBef>
              <a:spcAft>
                <a:spcPct val="0"/>
              </a:spcAft>
              <a:defRPr>
                <a:solidFill>
                  <a:schemeClr val="tx1"/>
                </a:solidFill>
                <a:latin typeface="Arial Narrow" charset="0"/>
                <a:ea typeface="ＭＳ Ｐゴシック" charset="0"/>
              </a:defRPr>
            </a:lvl9pPr>
          </a:lstStyle>
          <a:p>
            <a:pPr defTabSz="457200" fontAlgn="base">
              <a:spcBef>
                <a:spcPct val="0"/>
              </a:spcBef>
              <a:spcAft>
                <a:spcPct val="0"/>
              </a:spcAft>
              <a:defRPr/>
            </a:pPr>
            <a:endParaRPr lang="en-US" dirty="0" smtClean="0">
              <a:solidFill>
                <a:srgbClr val="141313"/>
              </a:solidFill>
            </a:endParaRPr>
          </a:p>
        </p:txBody>
      </p:sp>
      <p:cxnSp>
        <p:nvCxnSpPr>
          <p:cNvPr id="5" name="Straight Connector 3"/>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p:spPr>
      </p:cxnSp>
      <p:cxnSp>
        <p:nvCxnSpPr>
          <p:cNvPr id="6" name="Straight Connector 4"/>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p:spPr>
      </p:cxnSp>
      <p:sp>
        <p:nvSpPr>
          <p:cNvPr id="7" name="Rectangle 7"/>
          <p:cNvSpPr>
            <a:spLocks noChangeArrowheads="1"/>
          </p:cNvSpPr>
          <p:nvPr/>
        </p:nvSpPr>
        <p:spPr bwMode="auto">
          <a:xfrm>
            <a:off x="469900" y="908050"/>
            <a:ext cx="8216900" cy="4708525"/>
          </a:xfrm>
          <a:prstGeom prst="rect">
            <a:avLst/>
          </a:prstGeom>
          <a:noFill/>
          <a:ln>
            <a:noFill/>
          </a:ln>
          <a:extLst/>
        </p:spPr>
        <p:txBody>
          <a:bodyPr>
            <a:spAutoFit/>
          </a:bodyPr>
          <a:lstStyle/>
          <a:p>
            <a:pPr algn="just" defTabSz="457200" fontAlgn="base">
              <a:spcBef>
                <a:spcPct val="0"/>
              </a:spcBef>
              <a:spcAft>
                <a:spcPct val="0"/>
              </a:spcAft>
              <a:defRPr/>
            </a:pPr>
            <a:r>
              <a:rPr lang="en-US" sz="1200" dirty="0">
                <a:solidFill>
                  <a:srgbClr val="095C99"/>
                </a:solidFill>
                <a:ea typeface="ＭＳ Ｐゴシック" charset="0"/>
                <a:cs typeface="Arial" charset="0"/>
              </a:rPr>
              <a:t>This material is protected by United States copyright law and applicable international treaties including, but not limited to, the Berne Convention and the Universal Copyright Convention.  Except as indicated, the entire content of this publication, including images, text, data, and look and feel attributes, is copyrighted by PFC Energy.  PFC Energy strictly prohibits the copying, display, publication, distribution, or modification of any PFC Energy materials without the prior written consent of PFC Energy.  </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These materials are provided for the exclusive use of PFC Energy clients (and/or registered users), and may not under any circumstances be transmitted to third parties without PFC Energy approval.  </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PFC Energy has prepared the materials utilizing reasonable care and skill in applying methods of analysis consistent with normal industry practice, based on information available at the time such materials were created.  To the extent these materials contain forecasts or forward looking statements, such statements are inherently uncertain because of events or combinations of events that cannot reasonably be foreseen, including the actions of governments, individuals, third parties and market competitors.   ACCORDINGLY, THESE MATERIALS AND THE INFORMATION CONTAINED THEREIN ARE PROVIDED “AS IS” WITHOUT WARRANTY OF ANY KIND, EITHER EXPRESS OR IMPLIED, INCLUDING BUT NOT LIMITED TO THE IMPLIED WARRANTIES OF MERCHANTABILITY, ACCURACY, OR FITNESS FOR A PARTICULAR PURPOSE.  Conclusions presented herein are intended for information purposes only and are not intended to represent recommendations on financial transactions such as the purchase or sale of shares in the companies profiled in this report.  </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PFC Energy has adjusted data where necessary in order to render it comparable among companies and countries, and used estimates where data may be unavailable and or where company or national source reporting methodology does not fit PFC Energy methodology. This has been done in order to render data comparable across all companies and all countries.</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This report reflects information available to PFC Energy as of the date of publication.  Clients are invited to check our web site periodically for new updates. </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 PFC Energy, Inc.  License restrictions apply.  Distribution to third parties requires prior written consent from PFC Energy.</a:t>
            </a:r>
          </a:p>
        </p:txBody>
      </p:sp>
      <p:pic>
        <p:nvPicPr>
          <p:cNvPr id="8" name="Picture 7"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5"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2" descr="QA Tagline Slide.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5" name="Rectangle 4"/>
          <p:cNvSpPr/>
          <p:nvPr/>
        </p:nvSpPr>
        <p:spPr>
          <a:xfrm>
            <a:off x="3486150" y="-7938"/>
            <a:ext cx="5657850" cy="6350001"/>
          </a:xfrm>
          <a:prstGeom prst="rect">
            <a:avLst/>
          </a:prstGeom>
          <a:gradFill flip="none" rotWithShape="1">
            <a:gsLst>
              <a:gs pos="30000">
                <a:schemeClr val="accent5"/>
              </a:gs>
              <a:gs pos="100000">
                <a:schemeClr val="accent3"/>
              </a:gs>
            </a:gsLst>
            <a:lin ang="5160000" scaled="0"/>
            <a:tileRect/>
          </a:gradFill>
          <a:ln>
            <a:no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fontAlgn="auto">
              <a:spcBef>
                <a:spcPts val="0"/>
              </a:spcBef>
              <a:spcAft>
                <a:spcPts val="0"/>
              </a:spcAft>
              <a:defRPr/>
            </a:pPr>
            <a:endParaRPr lang="en-US" sz="55000" dirty="0">
              <a:solidFill>
                <a:schemeClr val="accent5"/>
              </a:solidFill>
            </a:endParaRPr>
          </a:p>
        </p:txBody>
      </p:sp>
      <p:pic>
        <p:nvPicPr>
          <p:cNvPr id="6" name="Picture 2" descr="55877716_gas_refinery.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75" y="-7938"/>
            <a:ext cx="3427413" cy="6346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5"/>
          <p:cNvGrpSpPr>
            <a:grpSpLocks/>
          </p:cNvGrpSpPr>
          <p:nvPr/>
        </p:nvGrpSpPr>
        <p:grpSpPr bwMode="auto">
          <a:xfrm>
            <a:off x="-7938" y="0"/>
            <a:ext cx="3432176" cy="6342063"/>
            <a:chOff x="-7939" y="0"/>
            <a:chExt cx="3432177" cy="6342063"/>
          </a:xfrm>
        </p:grpSpPr>
        <p:sp>
          <p:nvSpPr>
            <p:cNvPr id="8" name="Rectangle 2"/>
            <p:cNvSpPr>
              <a:spLocks noChangeArrowheads="1"/>
            </p:cNvSpPr>
            <p:nvPr/>
          </p:nvSpPr>
          <p:spPr bwMode="auto">
            <a:xfrm>
              <a:off x="-7939" y="0"/>
              <a:ext cx="3432177" cy="1309688"/>
            </a:xfrm>
            <a:prstGeom prst="rect">
              <a:avLst/>
            </a:prstGeom>
            <a:solidFill>
              <a:schemeClr val="tx1"/>
            </a:solidFill>
            <a:ln>
              <a:noFill/>
            </a:ln>
            <a:effectLst>
              <a:outerShdw dist="23000" dir="5400000" rotWithShape="0">
                <a:srgbClr val="808080">
                  <a:alpha val="34998"/>
                </a:srgbClr>
              </a:outerShdw>
            </a:effectLst>
            <a:extLst/>
          </p:spPr>
          <p:txBody>
            <a:bodyPr anchor="ctr"/>
            <a:lstStyle/>
            <a:p>
              <a:pPr algn="ctr">
                <a:defRPr/>
              </a:pPr>
              <a:endParaRPr lang="en-US" sz="1800">
                <a:solidFill>
                  <a:srgbClr val="000000"/>
                </a:solidFill>
                <a:latin typeface="Arial Narrow" charset="0"/>
                <a:ea typeface="MS PGothic" charset="0"/>
                <a:cs typeface="MS PGothic" charset="0"/>
              </a:endParaRPr>
            </a:p>
          </p:txBody>
        </p:sp>
        <p:pic>
          <p:nvPicPr>
            <p:cNvPr id="9" name="Picture 9" descr="86806765_rig_globe.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39" y="1071563"/>
              <a:ext cx="3432176"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title"/>
          </p:nvPr>
        </p:nvSpPr>
        <p:spPr>
          <a:xfrm>
            <a:off x="3486070" y="850901"/>
            <a:ext cx="5200730" cy="2578100"/>
          </a:xfrm>
          <a:prstGeom prst="rect">
            <a:avLst/>
          </a:prstGeom>
          <a:noFill/>
          <a:ln>
            <a:noFill/>
          </a:ln>
        </p:spPr>
        <p:txBody>
          <a:bodyPr anchor="t">
            <a:normAutofit/>
            <a:scene3d>
              <a:camera prst="orthographicFront"/>
              <a:lightRig rig="threePt" dir="t"/>
            </a:scene3d>
            <a:sp3d extrusionH="57150" contourW="12700" prstMaterial="flat">
              <a:bevelT w="82550" h="38100" prst="coolSlant"/>
              <a:contourClr>
                <a:schemeClr val="tx2"/>
              </a:contourClr>
            </a:sp3d>
          </a:bodyPr>
          <a:lstStyle>
            <a:lvl1pPr algn="l">
              <a:defRPr sz="3200" b="1" cap="none">
                <a:ln>
                  <a:noFill/>
                </a:ln>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486070" y="5218810"/>
            <a:ext cx="5206114" cy="704470"/>
          </a:xfrm>
          <a:prstGeom prst="rect">
            <a:avLst/>
          </a:prstGeom>
        </p:spPr>
        <p:txBody>
          <a:bodyPr>
            <a:normAutofit/>
          </a:bodyPr>
          <a:lstStyle>
            <a:lvl1pPr marL="0" indent="0">
              <a:buNone/>
              <a:defRPr sz="1800">
                <a:solidFill>
                  <a:srgbClr val="FFFFFF"/>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ext Placeholder 2"/>
          <p:cNvSpPr>
            <a:spLocks noGrp="1"/>
          </p:cNvSpPr>
          <p:nvPr>
            <p:ph type="body" idx="13"/>
          </p:nvPr>
        </p:nvSpPr>
        <p:spPr>
          <a:xfrm>
            <a:off x="3486070" y="4585018"/>
            <a:ext cx="1806857" cy="631536"/>
          </a:xfrm>
          <a:prstGeom prst="rect">
            <a:avLst/>
          </a:prstGeom>
        </p:spPr>
        <p:txBody>
          <a:bodyPr anchor="b">
            <a:normAutofit/>
          </a:bodyPr>
          <a:lstStyle>
            <a:lvl1pPr marL="0" indent="0">
              <a:buNone/>
              <a:defRPr sz="1400" baseline="0">
                <a:solidFill>
                  <a:srgbClr val="FFFFFF"/>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545782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Vertical Title and Text">
    <p:spTree>
      <p:nvGrpSpPr>
        <p:cNvPr id="1" name=""/>
        <p:cNvGrpSpPr/>
        <p:nvPr/>
      </p:nvGrpSpPr>
      <p:grpSpPr>
        <a:xfrm>
          <a:off x="0" y="0"/>
          <a:ext cx="0" cy="0"/>
          <a:chOff x="0" y="0"/>
          <a:chExt cx="0" cy="0"/>
        </a:xfrm>
      </p:grpSpPr>
      <p:sp>
        <p:nvSpPr>
          <p:cNvPr id="3" name="Rectangle 2"/>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solidFill>
                <a:schemeClr val="accent5"/>
              </a:solidFill>
            </a:endParaRPr>
          </a:p>
        </p:txBody>
      </p:sp>
      <p:sp>
        <p:nvSpPr>
          <p:cNvPr id="4" name="TextBox 3"/>
          <p:cNvSpPr txBox="1"/>
          <p:nvPr/>
        </p:nvSpPr>
        <p:spPr>
          <a:xfrm>
            <a:off x="457200" y="1525588"/>
            <a:ext cx="2387600" cy="1320800"/>
          </a:xfrm>
          <a:prstGeom prst="rect">
            <a:avLst/>
          </a:prstGeom>
          <a:noFill/>
        </p:spPr>
        <p:txBody>
          <a:bodyPr>
            <a:spAutoFit/>
          </a:bodyPr>
          <a:lstStyle/>
          <a:p>
            <a:pPr fontAlgn="auto">
              <a:spcBef>
                <a:spcPct val="130000"/>
              </a:spcBef>
              <a:spcAft>
                <a:spcPts val="0"/>
              </a:spcAft>
              <a:tabLst>
                <a:tab pos="173038" algn="l"/>
              </a:tabLst>
              <a:defRPr/>
            </a:pPr>
            <a:r>
              <a:rPr lang="en-US" sz="1000" dirty="0">
                <a:latin typeface="Arial Black" charset="0"/>
                <a:ea typeface="+mn-ea"/>
                <a:cs typeface="+mn-cs"/>
                <a:sym typeface="Wingdings 3" charset="0"/>
              </a:rPr>
              <a:t>	</a:t>
            </a:r>
            <a:r>
              <a:rPr lang="en-US" sz="1200" dirty="0">
                <a:solidFill>
                  <a:srgbClr val="1B82CE"/>
                </a:solidFill>
                <a:latin typeface="Arial Black" charset="0"/>
                <a:ea typeface="+mn-ea"/>
                <a:cs typeface="+mn-cs"/>
                <a:sym typeface="Wingdings 3" charset="0"/>
              </a:rPr>
              <a:t>Asia</a:t>
            </a:r>
            <a:endParaRPr lang="en-US" sz="1100" dirty="0">
              <a:solidFill>
                <a:srgbClr val="1B82CE"/>
              </a:solidFill>
              <a:latin typeface="Arial Black" charset="0"/>
              <a:ea typeface="+mn-ea"/>
              <a:cs typeface="+mn-cs"/>
              <a:sym typeface="Wingdings 3" charset="0"/>
            </a:endParaRP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	</a:t>
            </a:r>
            <a:r>
              <a:rPr lang="en-US" sz="1050" b="1" dirty="0">
                <a:solidFill>
                  <a:srgbClr val="4D4D4D"/>
                </a:solidFill>
                <a:latin typeface="+mn-lt"/>
                <a:ea typeface="+mn-ea"/>
                <a:cs typeface="+mn-cs"/>
              </a:rPr>
              <a:t>PFC Energy, Kuala Lumpur</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	Level 27, UBN Tower #21</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	10 Jalan P. Ramlee</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	50250 Kuala Lumpur, Malaysia</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	Tel (60 3) 2172-3400</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	Fax (60 3) 2072-3599</a:t>
            </a:r>
          </a:p>
        </p:txBody>
      </p:sp>
      <p:sp>
        <p:nvSpPr>
          <p:cNvPr id="5" name="TextBox 4"/>
          <p:cNvSpPr txBox="1">
            <a:spLocks noChangeArrowheads="1"/>
          </p:cNvSpPr>
          <p:nvPr/>
        </p:nvSpPr>
        <p:spPr bwMode="auto">
          <a:xfrm>
            <a:off x="2708275" y="1708150"/>
            <a:ext cx="1585690" cy="990015"/>
          </a:xfrm>
          <a:prstGeom prst="rect">
            <a:avLst/>
          </a:prstGeom>
          <a:noFill/>
          <a:ln>
            <a:noFill/>
          </a:ln>
          <a:extLst/>
        </p:spPr>
        <p:txBody>
          <a:bodyPr wrap="none">
            <a:spAutoFit/>
          </a:bodyPr>
          <a:lstStyle>
            <a:lvl1pPr eaLnBrk="0" hangingPunct="0">
              <a:defRPr sz="2400">
                <a:solidFill>
                  <a:schemeClr val="tx1"/>
                </a:solidFill>
                <a:latin typeface="Arial Narrow" charset="0"/>
                <a:ea typeface="MS PGothic" charset="0"/>
                <a:cs typeface="MS PGothic" charset="0"/>
              </a:defRPr>
            </a:lvl1pPr>
            <a:lvl2pPr marL="742950" indent="-285750" eaLnBrk="0" hangingPunct="0">
              <a:defRPr sz="2400">
                <a:solidFill>
                  <a:schemeClr val="tx1"/>
                </a:solidFill>
                <a:latin typeface="Arial Narrow" charset="0"/>
                <a:ea typeface="MS PGothic" charset="0"/>
                <a:cs typeface="MS PGothic" charset="0"/>
              </a:defRPr>
            </a:lvl2pPr>
            <a:lvl3pPr marL="1143000" indent="-228600" eaLnBrk="0" hangingPunct="0">
              <a:defRPr sz="2400">
                <a:solidFill>
                  <a:schemeClr val="tx1"/>
                </a:solidFill>
                <a:latin typeface="Arial Narrow" charset="0"/>
                <a:ea typeface="MS PGothic" charset="0"/>
                <a:cs typeface="MS PGothic" charset="0"/>
              </a:defRPr>
            </a:lvl3pPr>
            <a:lvl4pPr marL="1600200" indent="-228600" eaLnBrk="0" hangingPunct="0">
              <a:defRPr sz="2400">
                <a:solidFill>
                  <a:schemeClr val="tx1"/>
                </a:solidFill>
                <a:latin typeface="Arial Narrow" charset="0"/>
                <a:ea typeface="MS PGothic" charset="0"/>
                <a:cs typeface="MS PGothic" charset="0"/>
              </a:defRPr>
            </a:lvl4pPr>
            <a:lvl5pPr marL="2057400" indent="-228600" eaLnBrk="0" hangingPunct="0">
              <a:defRPr sz="2400">
                <a:solidFill>
                  <a:schemeClr val="tx1"/>
                </a:solidFill>
                <a:latin typeface="Arial Narrow"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Narrow"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Narrow"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Narrow"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Narrow" charset="0"/>
                <a:ea typeface="MS PGothic" charset="0"/>
                <a:cs typeface="MS PGothic" charset="0"/>
              </a:defRPr>
            </a:lvl9pPr>
          </a:lstStyle>
          <a:p>
            <a:pPr eaLnBrk="1" hangingPunct="1">
              <a:lnSpc>
                <a:spcPts val="1363"/>
              </a:lnSpc>
              <a:spcBef>
                <a:spcPct val="130000"/>
              </a:spcBef>
              <a:defRPr/>
            </a:pPr>
            <a:r>
              <a:rPr lang="en-US" sz="1050" b="1" dirty="0" smtClean="0">
                <a:solidFill>
                  <a:srgbClr val="4D4D4D"/>
                </a:solidFill>
              </a:rPr>
              <a:t>PFC Energy, Singapore</a:t>
            </a:r>
          </a:p>
          <a:p>
            <a:pPr eaLnBrk="1" hangingPunct="1">
              <a:lnSpc>
                <a:spcPts val="1363"/>
              </a:lnSpc>
              <a:defRPr/>
            </a:pPr>
            <a:r>
              <a:rPr lang="en-US" sz="1050" dirty="0" smtClean="0">
                <a:solidFill>
                  <a:srgbClr val="4D4D4D"/>
                </a:solidFill>
              </a:rPr>
              <a:t>15 Scotts Road</a:t>
            </a:r>
          </a:p>
          <a:p>
            <a:pPr eaLnBrk="1" hangingPunct="1">
              <a:lnSpc>
                <a:spcPts val="1363"/>
              </a:lnSpc>
              <a:defRPr/>
            </a:pPr>
            <a:r>
              <a:rPr lang="en-US" sz="1050" dirty="0" smtClean="0">
                <a:solidFill>
                  <a:srgbClr val="4D4D4D"/>
                </a:solidFill>
              </a:rPr>
              <a:t>Thong </a:t>
            </a:r>
            <a:r>
              <a:rPr lang="en-US" sz="1050" dirty="0" err="1" smtClean="0">
                <a:solidFill>
                  <a:srgbClr val="4D4D4D"/>
                </a:solidFill>
              </a:rPr>
              <a:t>Teck</a:t>
            </a:r>
            <a:r>
              <a:rPr lang="en-US" sz="1050" dirty="0" smtClean="0">
                <a:solidFill>
                  <a:srgbClr val="4D4D4D"/>
                </a:solidFill>
              </a:rPr>
              <a:t> Building, #08-04</a:t>
            </a:r>
          </a:p>
          <a:p>
            <a:pPr eaLnBrk="1" hangingPunct="1">
              <a:lnSpc>
                <a:spcPts val="1363"/>
              </a:lnSpc>
              <a:defRPr/>
            </a:pPr>
            <a:r>
              <a:rPr lang="en-US" sz="1050" dirty="0" smtClean="0">
                <a:solidFill>
                  <a:srgbClr val="4D4D4D"/>
                </a:solidFill>
              </a:rPr>
              <a:t>Singapore 228218</a:t>
            </a:r>
          </a:p>
          <a:p>
            <a:pPr eaLnBrk="1" hangingPunct="1">
              <a:lnSpc>
                <a:spcPts val="1363"/>
              </a:lnSpc>
              <a:defRPr/>
            </a:pPr>
            <a:r>
              <a:rPr lang="en-US" sz="1050" dirty="0" smtClean="0">
                <a:solidFill>
                  <a:srgbClr val="4D4D4D"/>
                </a:solidFill>
              </a:rPr>
              <a:t>Tel no: +65 6736 4317</a:t>
            </a:r>
          </a:p>
        </p:txBody>
      </p:sp>
      <p:sp>
        <p:nvSpPr>
          <p:cNvPr id="6" name="TextBox 5"/>
          <p:cNvSpPr txBox="1">
            <a:spLocks noChangeArrowheads="1"/>
          </p:cNvSpPr>
          <p:nvPr/>
        </p:nvSpPr>
        <p:spPr bwMode="auto">
          <a:xfrm>
            <a:off x="4846638" y="6008688"/>
            <a:ext cx="184150" cy="369887"/>
          </a:xfrm>
          <a:prstGeom prst="rect">
            <a:avLst/>
          </a:prstGeom>
          <a:noFill/>
          <a:ln>
            <a:noFill/>
          </a:ln>
          <a:extLst/>
        </p:spPr>
        <p:txBody>
          <a:bodyPr wrap="none">
            <a:spAutoFit/>
          </a:bodyPr>
          <a:lstStyle>
            <a:lvl1pPr>
              <a:defRPr>
                <a:solidFill>
                  <a:schemeClr val="tx1"/>
                </a:solidFill>
                <a:latin typeface="Arial Narrow" charset="0"/>
                <a:ea typeface="ＭＳ Ｐゴシック" charset="0"/>
                <a:cs typeface="ＭＳ Ｐゴシック" charset="0"/>
              </a:defRPr>
            </a:lvl1pPr>
            <a:lvl2pPr marL="742950" indent="-285750">
              <a:defRPr>
                <a:solidFill>
                  <a:schemeClr val="tx1"/>
                </a:solidFill>
                <a:latin typeface="Arial Narrow" charset="0"/>
                <a:ea typeface="ＭＳ Ｐゴシック" charset="0"/>
              </a:defRPr>
            </a:lvl2pPr>
            <a:lvl3pPr marL="1143000" indent="-228600">
              <a:defRPr>
                <a:solidFill>
                  <a:schemeClr val="tx1"/>
                </a:solidFill>
                <a:latin typeface="Arial Narrow" charset="0"/>
                <a:ea typeface="ＭＳ Ｐゴシック" charset="0"/>
              </a:defRPr>
            </a:lvl3pPr>
            <a:lvl4pPr marL="1600200" indent="-228600">
              <a:defRPr>
                <a:solidFill>
                  <a:schemeClr val="tx1"/>
                </a:solidFill>
                <a:latin typeface="Arial Narrow" charset="0"/>
                <a:ea typeface="ＭＳ Ｐゴシック" charset="0"/>
              </a:defRPr>
            </a:lvl4pPr>
            <a:lvl5pPr marL="2057400" indent="-228600">
              <a:defRPr>
                <a:solidFill>
                  <a:schemeClr val="tx1"/>
                </a:solidFill>
                <a:latin typeface="Arial Narrow" charset="0"/>
                <a:ea typeface="ＭＳ Ｐゴシック" charset="0"/>
              </a:defRPr>
            </a:lvl5pPr>
            <a:lvl6pPr marL="2514600" indent="-228600" fontAlgn="base">
              <a:spcBef>
                <a:spcPct val="0"/>
              </a:spcBef>
              <a:spcAft>
                <a:spcPct val="0"/>
              </a:spcAft>
              <a:defRPr>
                <a:solidFill>
                  <a:schemeClr val="tx1"/>
                </a:solidFill>
                <a:latin typeface="Arial Narrow" charset="0"/>
                <a:ea typeface="ＭＳ Ｐゴシック" charset="0"/>
              </a:defRPr>
            </a:lvl6pPr>
            <a:lvl7pPr marL="2971800" indent="-228600" fontAlgn="base">
              <a:spcBef>
                <a:spcPct val="0"/>
              </a:spcBef>
              <a:spcAft>
                <a:spcPct val="0"/>
              </a:spcAft>
              <a:defRPr>
                <a:solidFill>
                  <a:schemeClr val="tx1"/>
                </a:solidFill>
                <a:latin typeface="Arial Narrow" charset="0"/>
                <a:ea typeface="ＭＳ Ｐゴシック" charset="0"/>
              </a:defRPr>
            </a:lvl7pPr>
            <a:lvl8pPr marL="3429000" indent="-228600" fontAlgn="base">
              <a:spcBef>
                <a:spcPct val="0"/>
              </a:spcBef>
              <a:spcAft>
                <a:spcPct val="0"/>
              </a:spcAft>
              <a:defRPr>
                <a:solidFill>
                  <a:schemeClr val="tx1"/>
                </a:solidFill>
                <a:latin typeface="Arial Narrow" charset="0"/>
                <a:ea typeface="ＭＳ Ｐゴシック" charset="0"/>
              </a:defRPr>
            </a:lvl8pPr>
            <a:lvl9pPr marL="3886200" indent="-228600" fontAlgn="base">
              <a:spcBef>
                <a:spcPct val="0"/>
              </a:spcBef>
              <a:spcAft>
                <a:spcPct val="0"/>
              </a:spcAft>
              <a:defRPr>
                <a:solidFill>
                  <a:schemeClr val="tx1"/>
                </a:solidFill>
                <a:latin typeface="Arial Narrow" charset="0"/>
                <a:ea typeface="ＭＳ Ｐゴシック" charset="0"/>
              </a:defRPr>
            </a:lvl9pPr>
          </a:lstStyle>
          <a:p>
            <a:pPr>
              <a:defRPr/>
            </a:pPr>
            <a:endParaRPr lang="en-US" sz="1800" dirty="0" smtClean="0"/>
          </a:p>
        </p:txBody>
      </p:sp>
      <p:sp>
        <p:nvSpPr>
          <p:cNvPr id="7" name="Rectangle 14"/>
          <p:cNvSpPr>
            <a:spLocks noChangeArrowheads="1"/>
          </p:cNvSpPr>
          <p:nvPr/>
        </p:nvSpPr>
        <p:spPr bwMode="auto">
          <a:xfrm>
            <a:off x="4300538" y="4405313"/>
            <a:ext cx="4391025" cy="230187"/>
          </a:xfrm>
          <a:prstGeom prst="rect">
            <a:avLst/>
          </a:prstGeom>
          <a:noFill/>
          <a:ln>
            <a:noFill/>
          </a:ln>
          <a:extLst/>
        </p:spPr>
        <p:txBody>
          <a:bodyPr>
            <a:spAutoFit/>
          </a:bodyPr>
          <a:lstStyle/>
          <a:p>
            <a:pPr algn="r">
              <a:spcBef>
                <a:spcPct val="30000"/>
              </a:spcBef>
              <a:tabLst>
                <a:tab pos="265113" algn="l"/>
              </a:tabLst>
              <a:defRPr/>
            </a:pPr>
            <a:r>
              <a:rPr lang="en-US" sz="900" b="1" dirty="0">
                <a:solidFill>
                  <a:srgbClr val="1B82CE"/>
                </a:solidFill>
                <a:latin typeface="Arial Narrow" charset="0"/>
                <a:ea typeface="MS PGothic" charset="0"/>
                <a:cs typeface="MS PGothic" charset="0"/>
              </a:rPr>
              <a:t>www.pfcenergy.com  |  info@pfcenergy.com</a:t>
            </a:r>
          </a:p>
        </p:txBody>
      </p:sp>
      <p:sp>
        <p:nvSpPr>
          <p:cNvPr id="8" name="TextBox 7"/>
          <p:cNvSpPr txBox="1">
            <a:spLocks noChangeArrowheads="1"/>
          </p:cNvSpPr>
          <p:nvPr/>
        </p:nvSpPr>
        <p:spPr bwMode="auto">
          <a:xfrm>
            <a:off x="4624388" y="1539875"/>
            <a:ext cx="1282700" cy="1154113"/>
          </a:xfrm>
          <a:prstGeom prst="rect">
            <a:avLst/>
          </a:prstGeom>
          <a:noFill/>
          <a:ln>
            <a:noFill/>
          </a:ln>
          <a:extLst/>
        </p:spPr>
        <p:txBody>
          <a:bodyPr wrap="none">
            <a:spAutoFit/>
          </a:bodyPr>
          <a:lstStyle>
            <a:lvl1pPr eaLnBrk="0" hangingPunct="0">
              <a:tabLst>
                <a:tab pos="173038" algn="l"/>
              </a:tabLst>
              <a:defRPr sz="2400">
                <a:solidFill>
                  <a:schemeClr val="tx1"/>
                </a:solidFill>
                <a:latin typeface="Arial Narrow" charset="0"/>
                <a:ea typeface="MS PGothic" charset="0"/>
                <a:cs typeface="MS PGothic" charset="0"/>
              </a:defRPr>
            </a:lvl1pPr>
            <a:lvl2pPr marL="742950" indent="-285750" eaLnBrk="0" hangingPunct="0">
              <a:tabLst>
                <a:tab pos="173038" algn="l"/>
              </a:tabLst>
              <a:defRPr sz="2400">
                <a:solidFill>
                  <a:schemeClr val="tx1"/>
                </a:solidFill>
                <a:latin typeface="Arial Narrow" charset="0"/>
                <a:ea typeface="MS PGothic" charset="0"/>
                <a:cs typeface="MS PGothic" charset="0"/>
              </a:defRPr>
            </a:lvl2pPr>
            <a:lvl3pPr marL="1143000" indent="-228600" eaLnBrk="0" hangingPunct="0">
              <a:tabLst>
                <a:tab pos="173038" algn="l"/>
              </a:tabLst>
              <a:defRPr sz="2400">
                <a:solidFill>
                  <a:schemeClr val="tx1"/>
                </a:solidFill>
                <a:latin typeface="Arial Narrow" charset="0"/>
                <a:ea typeface="MS PGothic" charset="0"/>
                <a:cs typeface="MS PGothic" charset="0"/>
              </a:defRPr>
            </a:lvl3pPr>
            <a:lvl4pPr marL="1600200" indent="-228600" eaLnBrk="0" hangingPunct="0">
              <a:tabLst>
                <a:tab pos="173038" algn="l"/>
              </a:tabLst>
              <a:defRPr sz="2400">
                <a:solidFill>
                  <a:schemeClr val="tx1"/>
                </a:solidFill>
                <a:latin typeface="Arial Narrow" charset="0"/>
                <a:ea typeface="MS PGothic" charset="0"/>
                <a:cs typeface="MS PGothic" charset="0"/>
              </a:defRPr>
            </a:lvl4pPr>
            <a:lvl5pPr marL="2057400" indent="-228600" eaLnBrk="0" hangingPunct="0">
              <a:tabLst>
                <a:tab pos="173038" algn="l"/>
              </a:tabLst>
              <a:defRPr sz="2400">
                <a:solidFill>
                  <a:schemeClr val="tx1"/>
                </a:solidFill>
                <a:latin typeface="Arial Narrow" charset="0"/>
                <a:ea typeface="MS PGothic" charset="0"/>
                <a:cs typeface="MS PGothic" charset="0"/>
              </a:defRPr>
            </a:lvl5pPr>
            <a:lvl6pPr marL="2514600" indent="-228600" eaLnBrk="0" fontAlgn="base" hangingPunct="0">
              <a:spcBef>
                <a:spcPct val="0"/>
              </a:spcBef>
              <a:spcAft>
                <a:spcPct val="0"/>
              </a:spcAft>
              <a:tabLst>
                <a:tab pos="173038" algn="l"/>
              </a:tabLst>
              <a:defRPr sz="2400">
                <a:solidFill>
                  <a:schemeClr val="tx1"/>
                </a:solidFill>
                <a:latin typeface="Arial Narrow" charset="0"/>
                <a:ea typeface="MS PGothic" charset="0"/>
                <a:cs typeface="MS PGothic" charset="0"/>
              </a:defRPr>
            </a:lvl6pPr>
            <a:lvl7pPr marL="2971800" indent="-228600" eaLnBrk="0" fontAlgn="base" hangingPunct="0">
              <a:spcBef>
                <a:spcPct val="0"/>
              </a:spcBef>
              <a:spcAft>
                <a:spcPct val="0"/>
              </a:spcAft>
              <a:tabLst>
                <a:tab pos="173038" algn="l"/>
              </a:tabLst>
              <a:defRPr sz="2400">
                <a:solidFill>
                  <a:schemeClr val="tx1"/>
                </a:solidFill>
                <a:latin typeface="Arial Narrow" charset="0"/>
                <a:ea typeface="MS PGothic" charset="0"/>
                <a:cs typeface="MS PGothic" charset="0"/>
              </a:defRPr>
            </a:lvl7pPr>
            <a:lvl8pPr marL="3429000" indent="-228600" eaLnBrk="0" fontAlgn="base" hangingPunct="0">
              <a:spcBef>
                <a:spcPct val="0"/>
              </a:spcBef>
              <a:spcAft>
                <a:spcPct val="0"/>
              </a:spcAft>
              <a:tabLst>
                <a:tab pos="173038" algn="l"/>
              </a:tabLst>
              <a:defRPr sz="2400">
                <a:solidFill>
                  <a:schemeClr val="tx1"/>
                </a:solidFill>
                <a:latin typeface="Arial Narrow" charset="0"/>
                <a:ea typeface="MS PGothic" charset="0"/>
                <a:cs typeface="MS PGothic" charset="0"/>
              </a:defRPr>
            </a:lvl8pPr>
            <a:lvl9pPr marL="3886200" indent="-228600" eaLnBrk="0" fontAlgn="base" hangingPunct="0">
              <a:spcBef>
                <a:spcPct val="0"/>
              </a:spcBef>
              <a:spcAft>
                <a:spcPct val="0"/>
              </a:spcAft>
              <a:tabLst>
                <a:tab pos="173038" algn="l"/>
              </a:tabLst>
              <a:defRPr sz="2400">
                <a:solidFill>
                  <a:schemeClr val="tx1"/>
                </a:solidFill>
                <a:latin typeface="Arial Narrow" charset="0"/>
                <a:ea typeface="MS PGothic" charset="0"/>
                <a:cs typeface="MS PGothic" charset="0"/>
              </a:defRPr>
            </a:lvl9pPr>
          </a:lstStyle>
          <a:p>
            <a:pPr eaLnBrk="1" hangingPunct="1">
              <a:lnSpc>
                <a:spcPts val="1363"/>
              </a:lnSpc>
              <a:defRPr/>
            </a:pPr>
            <a:r>
              <a:rPr lang="en-US" sz="1200" dirty="0" smtClean="0">
                <a:solidFill>
                  <a:srgbClr val="1B82CE"/>
                </a:solidFill>
                <a:latin typeface="Arial Black" charset="0"/>
                <a:sym typeface="Wingdings 3" charset="0"/>
              </a:rPr>
              <a:t>Europe</a:t>
            </a:r>
            <a:r>
              <a:rPr lang="en-US" sz="1000" dirty="0" smtClean="0">
                <a:solidFill>
                  <a:srgbClr val="4D4D4D"/>
                </a:solidFill>
              </a:rPr>
              <a:t>	</a:t>
            </a:r>
          </a:p>
          <a:p>
            <a:pPr eaLnBrk="1" hangingPunct="1">
              <a:lnSpc>
                <a:spcPts val="1363"/>
              </a:lnSpc>
              <a:defRPr/>
            </a:pPr>
            <a:r>
              <a:rPr lang="en-US" sz="1050" b="1" dirty="0" smtClean="0">
                <a:solidFill>
                  <a:srgbClr val="4D4D4D"/>
                </a:solidFill>
              </a:rPr>
              <a:t>PFC Energy, France</a:t>
            </a:r>
          </a:p>
          <a:p>
            <a:pPr eaLnBrk="1" hangingPunct="1">
              <a:lnSpc>
                <a:spcPts val="1363"/>
              </a:lnSpc>
              <a:defRPr/>
            </a:pPr>
            <a:r>
              <a:rPr lang="en-US" sz="1050" dirty="0" smtClean="0">
                <a:solidFill>
                  <a:srgbClr val="4D4D4D"/>
                </a:solidFill>
              </a:rPr>
              <a:t>19 rue du </a:t>
            </a:r>
            <a:r>
              <a:rPr lang="fr-FR" sz="1050" dirty="0" smtClean="0">
                <a:solidFill>
                  <a:srgbClr val="4D4D4D"/>
                </a:solidFill>
              </a:rPr>
              <a:t>Général Foy</a:t>
            </a:r>
            <a:endParaRPr lang="en-US" sz="1050" dirty="0" smtClean="0">
              <a:solidFill>
                <a:srgbClr val="4D4D4D"/>
              </a:solidFill>
            </a:endParaRPr>
          </a:p>
          <a:p>
            <a:pPr eaLnBrk="1" hangingPunct="1">
              <a:lnSpc>
                <a:spcPts val="1363"/>
              </a:lnSpc>
              <a:defRPr/>
            </a:pPr>
            <a:r>
              <a:rPr lang="en-US" sz="1050" dirty="0" smtClean="0">
                <a:solidFill>
                  <a:srgbClr val="4D4D4D"/>
                </a:solidFill>
              </a:rPr>
              <a:t>75008 Paris, France </a:t>
            </a:r>
          </a:p>
          <a:p>
            <a:pPr eaLnBrk="1" hangingPunct="1">
              <a:lnSpc>
                <a:spcPts val="1363"/>
              </a:lnSpc>
              <a:defRPr/>
            </a:pPr>
            <a:r>
              <a:rPr lang="en-US" sz="1050" dirty="0" smtClean="0">
                <a:solidFill>
                  <a:srgbClr val="4D4D4D"/>
                </a:solidFill>
              </a:rPr>
              <a:t>Tel (33 1) 4770-2900</a:t>
            </a:r>
          </a:p>
          <a:p>
            <a:pPr eaLnBrk="1" hangingPunct="1">
              <a:lnSpc>
                <a:spcPts val="1363"/>
              </a:lnSpc>
              <a:defRPr/>
            </a:pPr>
            <a:r>
              <a:rPr lang="en-US" sz="1050" dirty="0" smtClean="0">
                <a:solidFill>
                  <a:srgbClr val="4D4D4D"/>
                </a:solidFill>
              </a:rPr>
              <a:t>Fax (33 1) 4770-5905</a:t>
            </a:r>
          </a:p>
        </p:txBody>
      </p:sp>
      <p:sp>
        <p:nvSpPr>
          <p:cNvPr id="9" name="TextBox 8"/>
          <p:cNvSpPr txBox="1"/>
          <p:nvPr/>
        </p:nvSpPr>
        <p:spPr>
          <a:xfrm>
            <a:off x="6675438" y="1539875"/>
            <a:ext cx="1755775" cy="1311275"/>
          </a:xfrm>
          <a:prstGeom prst="rect">
            <a:avLst/>
          </a:prstGeom>
          <a:noFill/>
        </p:spPr>
        <p:txBody>
          <a:bodyPr wrap="none">
            <a:spAutoFit/>
          </a:bodyPr>
          <a:lstStyle/>
          <a:p>
            <a:pPr fontAlgn="auto">
              <a:lnSpc>
                <a:spcPts val="1360"/>
              </a:lnSpc>
              <a:spcBef>
                <a:spcPts val="0"/>
              </a:spcBef>
              <a:spcAft>
                <a:spcPts val="0"/>
              </a:spcAft>
              <a:tabLst>
                <a:tab pos="173038" algn="l"/>
              </a:tabLst>
              <a:defRPr/>
            </a:pPr>
            <a:r>
              <a:rPr lang="en-US" sz="1200" dirty="0">
                <a:solidFill>
                  <a:srgbClr val="1B82CE"/>
                </a:solidFill>
                <a:latin typeface="Arial Black" charset="0"/>
                <a:ea typeface="+mn-ea"/>
                <a:cs typeface="+mn-cs"/>
                <a:sym typeface="Wingdings 3" charset="0"/>
              </a:rPr>
              <a:t>North America</a:t>
            </a:r>
            <a:r>
              <a:rPr lang="en-US" sz="1200" dirty="0">
                <a:solidFill>
                  <a:srgbClr val="1B82CE"/>
                </a:solidFill>
                <a:latin typeface="+mn-lt"/>
                <a:ea typeface="+mn-ea"/>
                <a:cs typeface="+mn-cs"/>
              </a:rPr>
              <a:t>	</a:t>
            </a:r>
          </a:p>
          <a:p>
            <a:pPr fontAlgn="auto">
              <a:lnSpc>
                <a:spcPts val="1360"/>
              </a:lnSpc>
              <a:spcBef>
                <a:spcPts val="0"/>
              </a:spcBef>
              <a:spcAft>
                <a:spcPts val="0"/>
              </a:spcAft>
              <a:buFont typeface="Wingdings 3" charset="0"/>
              <a:buNone/>
              <a:tabLst>
                <a:tab pos="173038" algn="l"/>
              </a:tabLst>
              <a:defRPr/>
            </a:pPr>
            <a:r>
              <a:rPr lang="en-US" sz="1050" b="1" dirty="0">
                <a:solidFill>
                  <a:srgbClr val="4D4D4D"/>
                </a:solidFill>
                <a:latin typeface="+mn-lt"/>
                <a:ea typeface="+mn-ea"/>
                <a:cs typeface="+mn-cs"/>
              </a:rPr>
              <a:t>PFC Energy, Washington D.C.</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1300 Connecticut Avenue, N.W. </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Suite 800</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Washington, DC 20036, USA</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Tel (1 202) 872-1199 </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Fax (1 202) 872-1219</a:t>
            </a:r>
          </a:p>
        </p:txBody>
      </p:sp>
      <p:sp>
        <p:nvSpPr>
          <p:cNvPr id="11" name="TextBox 10"/>
          <p:cNvSpPr txBox="1"/>
          <p:nvPr/>
        </p:nvSpPr>
        <p:spPr>
          <a:xfrm>
            <a:off x="457200" y="3038475"/>
            <a:ext cx="2366963" cy="1311275"/>
          </a:xfrm>
          <a:prstGeom prst="rect">
            <a:avLst/>
          </a:prstGeom>
          <a:noFill/>
        </p:spPr>
        <p:txBody>
          <a:bodyPr wrap="none">
            <a:spAutoFit/>
          </a:bodyPr>
          <a:lstStyle/>
          <a:p>
            <a:pPr fontAlgn="auto">
              <a:lnSpc>
                <a:spcPts val="1360"/>
              </a:lnSpc>
              <a:spcBef>
                <a:spcPts val="0"/>
              </a:spcBef>
              <a:spcAft>
                <a:spcPts val="0"/>
              </a:spcAft>
              <a:buFont typeface="Wingdings 3" charset="0"/>
              <a:buNone/>
              <a:tabLst>
                <a:tab pos="173038" algn="l"/>
              </a:tabLst>
              <a:defRPr/>
            </a:pPr>
            <a:r>
              <a:rPr lang="en-US" sz="1050" b="1" dirty="0">
                <a:solidFill>
                  <a:srgbClr val="4D4D4D"/>
                </a:solidFill>
                <a:latin typeface="+mn-lt"/>
                <a:ea typeface="+mn-ea"/>
                <a:cs typeface="+mn-cs"/>
              </a:rPr>
              <a:t>	PFC Energy, China</a:t>
            </a:r>
          </a:p>
          <a:p>
            <a:pPr fontAlgn="auto">
              <a:lnSpc>
                <a:spcPts val="1360"/>
              </a:lnSpc>
              <a:spcBef>
                <a:spcPts val="0"/>
              </a:spcBef>
              <a:spcAft>
                <a:spcPts val="0"/>
              </a:spcAft>
              <a:tabLst>
                <a:tab pos="173038" algn="l"/>
              </a:tabLst>
              <a:defRPr/>
            </a:pPr>
            <a:r>
              <a:rPr lang="en-US" sz="1050" dirty="0">
                <a:solidFill>
                  <a:srgbClr val="4D4D4D"/>
                </a:solidFill>
                <a:latin typeface="+mn-lt"/>
                <a:ea typeface="+mn-ea"/>
                <a:cs typeface="+mn-cs"/>
              </a:rPr>
              <a:t>	79 Jianguo Road</a:t>
            </a:r>
          </a:p>
          <a:p>
            <a:pPr fontAlgn="auto">
              <a:lnSpc>
                <a:spcPts val="1360"/>
              </a:lnSpc>
              <a:spcBef>
                <a:spcPts val="0"/>
              </a:spcBef>
              <a:spcAft>
                <a:spcPts val="0"/>
              </a:spcAft>
              <a:tabLst>
                <a:tab pos="173038" algn="l"/>
              </a:tabLst>
              <a:defRPr/>
            </a:pPr>
            <a:r>
              <a:rPr lang="en-US" sz="1050" dirty="0">
                <a:solidFill>
                  <a:srgbClr val="4D4D4D"/>
                </a:solidFill>
                <a:latin typeface="+mn-lt"/>
                <a:ea typeface="+mn-ea"/>
                <a:cs typeface="+mn-cs"/>
              </a:rPr>
              <a:t>	China Central Place Tower II, 9/F, Suite J </a:t>
            </a:r>
          </a:p>
          <a:p>
            <a:pPr fontAlgn="auto">
              <a:lnSpc>
                <a:spcPts val="1360"/>
              </a:lnSpc>
              <a:spcBef>
                <a:spcPts val="0"/>
              </a:spcBef>
              <a:spcAft>
                <a:spcPts val="0"/>
              </a:spcAft>
              <a:tabLst>
                <a:tab pos="173038" algn="l"/>
              </a:tabLst>
              <a:defRPr/>
            </a:pPr>
            <a:r>
              <a:rPr lang="en-US" sz="1050" dirty="0">
                <a:solidFill>
                  <a:srgbClr val="4D4D4D"/>
                </a:solidFill>
                <a:latin typeface="+mn-lt"/>
                <a:ea typeface="+mn-ea"/>
                <a:cs typeface="+mn-cs"/>
              </a:rPr>
              <a:t>	Chaoyang District</a:t>
            </a:r>
          </a:p>
          <a:p>
            <a:pPr fontAlgn="auto">
              <a:lnSpc>
                <a:spcPts val="1360"/>
              </a:lnSpc>
              <a:spcBef>
                <a:spcPts val="0"/>
              </a:spcBef>
              <a:spcAft>
                <a:spcPts val="0"/>
              </a:spcAft>
              <a:tabLst>
                <a:tab pos="173038" algn="l"/>
              </a:tabLst>
              <a:defRPr/>
            </a:pPr>
            <a:r>
              <a:rPr lang="en-US" sz="1050" dirty="0">
                <a:solidFill>
                  <a:srgbClr val="4D4D4D"/>
                </a:solidFill>
                <a:latin typeface="+mn-lt"/>
                <a:ea typeface="+mn-ea"/>
                <a:cs typeface="+mn-cs"/>
              </a:rPr>
              <a:t>	Beijing 100025, China</a:t>
            </a:r>
          </a:p>
          <a:p>
            <a:pPr fontAlgn="auto">
              <a:lnSpc>
                <a:spcPts val="1360"/>
              </a:lnSpc>
              <a:spcBef>
                <a:spcPts val="0"/>
              </a:spcBef>
              <a:spcAft>
                <a:spcPts val="0"/>
              </a:spcAft>
              <a:tabLst>
                <a:tab pos="173038" algn="l"/>
              </a:tabLst>
              <a:defRPr/>
            </a:pPr>
            <a:r>
              <a:rPr lang="en-US" sz="1050" dirty="0">
                <a:solidFill>
                  <a:srgbClr val="4D4D4D"/>
                </a:solidFill>
                <a:latin typeface="+mn-lt"/>
                <a:ea typeface="+mn-ea"/>
                <a:cs typeface="+mn-cs"/>
              </a:rPr>
              <a:t>	Tel (86 10) 5920-4448</a:t>
            </a:r>
          </a:p>
          <a:p>
            <a:pPr fontAlgn="auto">
              <a:lnSpc>
                <a:spcPts val="1360"/>
              </a:lnSpc>
              <a:spcBef>
                <a:spcPts val="0"/>
              </a:spcBef>
              <a:spcAft>
                <a:spcPts val="0"/>
              </a:spcAft>
              <a:tabLst>
                <a:tab pos="173038" algn="l"/>
              </a:tabLst>
              <a:defRPr/>
            </a:pPr>
            <a:r>
              <a:rPr lang="en-US" sz="1050" dirty="0">
                <a:solidFill>
                  <a:srgbClr val="4D4D4D"/>
                </a:solidFill>
                <a:latin typeface="+mn-lt"/>
                <a:ea typeface="+mn-ea"/>
                <a:cs typeface="+mn-cs"/>
              </a:rPr>
              <a:t>	Fax (86 10) </a:t>
            </a:r>
            <a:r>
              <a:rPr lang="fr-FR" sz="1050" dirty="0">
                <a:solidFill>
                  <a:srgbClr val="4D4D4D"/>
                </a:solidFill>
                <a:latin typeface="+mn-lt"/>
                <a:ea typeface="+mn-ea"/>
                <a:cs typeface="+mn-cs"/>
              </a:rPr>
              <a:t>6530-5093</a:t>
            </a:r>
          </a:p>
        </p:txBody>
      </p:sp>
      <p:sp>
        <p:nvSpPr>
          <p:cNvPr id="12" name="TextBox 11"/>
          <p:cNvSpPr txBox="1"/>
          <p:nvPr/>
        </p:nvSpPr>
        <p:spPr>
          <a:xfrm>
            <a:off x="6675438" y="3038475"/>
            <a:ext cx="1770062" cy="1266825"/>
          </a:xfrm>
          <a:prstGeom prst="rect">
            <a:avLst/>
          </a:prstGeom>
          <a:noFill/>
        </p:spPr>
        <p:txBody>
          <a:bodyPr wrap="none">
            <a:spAutoFit/>
          </a:bodyPr>
          <a:lstStyle/>
          <a:p>
            <a:pPr fontAlgn="auto">
              <a:lnSpc>
                <a:spcPts val="1360"/>
              </a:lnSpc>
              <a:spcBef>
                <a:spcPts val="0"/>
              </a:spcBef>
              <a:spcAft>
                <a:spcPts val="0"/>
              </a:spcAft>
              <a:buFont typeface="Wingdings 3" charset="0"/>
              <a:buNone/>
              <a:tabLst>
                <a:tab pos="173038" algn="l"/>
              </a:tabLst>
              <a:defRPr/>
            </a:pPr>
            <a:r>
              <a:rPr lang="en-US" sz="1050" b="1" dirty="0">
                <a:solidFill>
                  <a:srgbClr val="4D4D4D"/>
                </a:solidFill>
                <a:latin typeface="+mn-lt"/>
                <a:ea typeface="+mn-ea"/>
                <a:cs typeface="+mn-cs"/>
              </a:rPr>
              <a:t>PFC Energy, Houston</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2727 Allen Parkway, Suite 1300</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Houston, Texas  77019 ,USA </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Tel (1 713) 622-4447 </a:t>
            </a:r>
          </a:p>
          <a:p>
            <a:pPr fontAlgn="auto">
              <a:lnSpc>
                <a:spcPts val="1360"/>
              </a:lnSpc>
              <a:spcBef>
                <a:spcPts val="0"/>
              </a:spcBef>
              <a:spcAft>
                <a:spcPts val="0"/>
              </a:spcAft>
              <a:buFont typeface="Wingdings 3" charset="0"/>
              <a:buNone/>
              <a:tabLst>
                <a:tab pos="173038" algn="l"/>
              </a:tabLst>
              <a:defRPr/>
            </a:pPr>
            <a:r>
              <a:rPr lang="en-US" sz="1050" dirty="0">
                <a:solidFill>
                  <a:srgbClr val="4D4D4D"/>
                </a:solidFill>
                <a:latin typeface="+mn-lt"/>
                <a:ea typeface="+mn-ea"/>
                <a:cs typeface="+mn-cs"/>
              </a:rPr>
              <a:t>Fax (1 713) 622-4448 </a:t>
            </a:r>
          </a:p>
          <a:p>
            <a:pPr fontAlgn="auto">
              <a:spcBef>
                <a:spcPts val="0"/>
              </a:spcBef>
              <a:spcAft>
                <a:spcPts val="0"/>
              </a:spcAft>
              <a:defRPr/>
            </a:pPr>
            <a:endParaRPr lang="en-US" sz="1800" dirty="0">
              <a:latin typeface="+mn-lt"/>
              <a:ea typeface="+mn-ea"/>
              <a:cs typeface="+mn-cs"/>
            </a:endParaRPr>
          </a:p>
        </p:txBody>
      </p:sp>
      <p:cxnSp>
        <p:nvCxnSpPr>
          <p:cNvPr id="13" name="Straight Connector 15"/>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p:spPr>
      </p:cxnSp>
      <p:cxnSp>
        <p:nvCxnSpPr>
          <p:cNvPr id="14" name="Straight Connector 16"/>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p:spPr>
      </p:cxnSp>
      <p:sp>
        <p:nvSpPr>
          <p:cNvPr id="23" name="Title 1"/>
          <p:cNvSpPr>
            <a:spLocks noGrp="1"/>
          </p:cNvSpPr>
          <p:nvPr>
            <p:ph type="title"/>
          </p:nvPr>
        </p:nvSpPr>
        <p:spPr>
          <a:xfrm>
            <a:off x="457200" y="0"/>
            <a:ext cx="8229600" cy="733266"/>
          </a:xfrm>
          <a:prstGeom prst="rect">
            <a:avLst/>
          </a:prstGeom>
        </p:spPr>
        <p:txBody>
          <a:bodyPr anchor="ctr" anchorCtr="0">
            <a:normAutofit/>
          </a:bodyPr>
          <a:lstStyle>
            <a:lvl1pPr marL="0" marR="0" indent="0" algn="l" defTabSz="457200" rtl="0" eaLnBrk="1" fontAlgn="base" latinLnBrk="0" hangingPunct="1">
              <a:lnSpc>
                <a:spcPct val="100000"/>
              </a:lnSpc>
              <a:spcBef>
                <a:spcPct val="0"/>
              </a:spcBef>
              <a:spcAft>
                <a:spcPct val="0"/>
              </a:spcAft>
              <a:buClrTx/>
              <a:buSzTx/>
              <a:buFontTx/>
              <a:buNone/>
              <a:tabLst/>
              <a:defRPr sz="2400">
                <a:solidFill>
                  <a:schemeClr val="bg1"/>
                </a:solidFill>
              </a:defRPr>
            </a:lvl1pPr>
          </a:lstStyle>
          <a:p>
            <a:r>
              <a:rPr lang="en-US" smtClean="0"/>
              <a:t>Click to edit Master title style</a:t>
            </a:r>
            <a:endParaRPr lang="en-US" dirty="0" smtClean="0"/>
          </a:p>
        </p:txBody>
      </p:sp>
    </p:spTree>
    <p:extLst>
      <p:ext uri="{BB962C8B-B14F-4D97-AF65-F5344CB8AC3E}">
        <p14:creationId xmlns:p14="http://schemas.microsoft.com/office/powerpoint/2010/main" val="2900879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469900" y="6513513"/>
            <a:ext cx="6794500" cy="230832"/>
          </a:xfrm>
          <a:prstGeom prst="rect">
            <a:avLst/>
          </a:prstGeom>
          <a:noFill/>
          <a:ln>
            <a:noFill/>
          </a:ln>
          <a:extLst/>
        </p:spPr>
        <p:txBody>
          <a:bodyPr lIns="0" rIns="0">
            <a:spAutoFit/>
          </a:bodyPr>
          <a:lstStyle>
            <a:lvl1pPr eaLnBrk="0" hangingPunct="0">
              <a:defRPr sz="2400">
                <a:solidFill>
                  <a:schemeClr val="tx1"/>
                </a:solidFill>
                <a:latin typeface="Arial Narrow" charset="0"/>
                <a:ea typeface="ＭＳ Ｐゴシック" charset="0"/>
                <a:cs typeface="MS PGothic" charset="0"/>
              </a:defRPr>
            </a:lvl1pPr>
            <a:lvl2pPr marL="742950" indent="-285750" eaLnBrk="0" hangingPunct="0">
              <a:defRPr sz="2400">
                <a:solidFill>
                  <a:schemeClr val="tx1"/>
                </a:solidFill>
                <a:latin typeface="Arial Narrow" charset="0"/>
                <a:ea typeface="MS PGothic" charset="0"/>
                <a:cs typeface="MS PGothic" charset="0"/>
              </a:defRPr>
            </a:lvl2pPr>
            <a:lvl3pPr marL="1143000" indent="-228600" eaLnBrk="0" hangingPunct="0">
              <a:defRPr sz="2400">
                <a:solidFill>
                  <a:schemeClr val="tx1"/>
                </a:solidFill>
                <a:latin typeface="Arial Narrow" charset="0"/>
                <a:ea typeface="MS PGothic" charset="0"/>
                <a:cs typeface="MS PGothic" charset="0"/>
              </a:defRPr>
            </a:lvl3pPr>
            <a:lvl4pPr marL="1600200" indent="-228600" eaLnBrk="0" hangingPunct="0">
              <a:defRPr sz="2400">
                <a:solidFill>
                  <a:schemeClr val="tx1"/>
                </a:solidFill>
                <a:latin typeface="Arial Narrow" charset="0"/>
                <a:ea typeface="MS PGothic" charset="0"/>
                <a:cs typeface="MS PGothic" charset="0"/>
              </a:defRPr>
            </a:lvl4pPr>
            <a:lvl5pPr marL="2057400" indent="-228600" eaLnBrk="0" hangingPunct="0">
              <a:defRPr sz="2400">
                <a:solidFill>
                  <a:schemeClr val="tx1"/>
                </a:solidFill>
                <a:latin typeface="Arial Narrow"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Narrow"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Narrow"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Narrow"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Narrow" charset="0"/>
                <a:ea typeface="MS PGothic" charset="0"/>
                <a:cs typeface="MS PGothic" charset="0"/>
              </a:defRPr>
            </a:lvl9pPr>
          </a:lstStyle>
          <a:p>
            <a:pPr defTabSz="457200" fontAlgn="base">
              <a:spcBef>
                <a:spcPct val="50000"/>
              </a:spcBef>
              <a:spcAft>
                <a:spcPct val="0"/>
              </a:spcAft>
              <a:defRPr/>
            </a:pPr>
            <a:r>
              <a:rPr lang="en-US" sz="900" dirty="0" smtClean="0">
                <a:solidFill>
                  <a:srgbClr val="777777"/>
                </a:solidFill>
                <a:latin typeface="Arial" charset="0"/>
                <a:cs typeface="Arial" charset="0"/>
              </a:rPr>
              <a:t>Alaska Hydrocarbons Fiscal System Analysis |  </a:t>
            </a:r>
            <a:r>
              <a:rPr lang="en-US" sz="900" dirty="0">
                <a:solidFill>
                  <a:srgbClr val="777777"/>
                </a:solidFill>
                <a:latin typeface="Arial" charset="0"/>
                <a:cs typeface="Arial" charset="0"/>
              </a:rPr>
              <a:t>© PFC Energy </a:t>
            </a:r>
            <a:r>
              <a:rPr lang="en-US" sz="900" dirty="0" smtClean="0">
                <a:solidFill>
                  <a:srgbClr val="777777"/>
                </a:solidFill>
                <a:latin typeface="Arial" charset="0"/>
                <a:cs typeface="Arial" charset="0"/>
              </a:rPr>
              <a:t>2013  |  January</a:t>
            </a:r>
            <a:r>
              <a:rPr lang="en-US" sz="900" baseline="0" dirty="0" smtClean="0">
                <a:solidFill>
                  <a:srgbClr val="777777"/>
                </a:solidFill>
                <a:latin typeface="Arial" charset="0"/>
                <a:cs typeface="Arial" charset="0"/>
              </a:rPr>
              <a:t> 2013</a:t>
            </a:r>
            <a:endParaRPr lang="en-US" sz="900" dirty="0">
              <a:solidFill>
                <a:srgbClr val="777777"/>
              </a:solidFill>
              <a:latin typeface="Times New Roman" charset="0"/>
            </a:endParaRPr>
          </a:p>
        </p:txBody>
      </p:sp>
    </p:spTree>
  </p:cSld>
  <p:clrMap bg1="lt1" tx1="dk1" bg2="lt2" tx2="dk2" accent1="accent1" accent2="accent2" accent3="accent3" accent4="accent4" accent5="accent5" accent6="accent6" hlink="hlink" folHlink="folHlink"/>
  <p:sldLayoutIdLst>
    <p:sldLayoutId id="2147483662" r:id="rId1"/>
    <p:sldLayoutId id="2147483664" r:id="rId2"/>
    <p:sldLayoutId id="2147483667" r:id="rId3"/>
    <p:sldLayoutId id="2147483675" r:id="rId4"/>
    <p:sldLayoutId id="2147483676" r:id="rId5"/>
    <p:sldLayoutId id="2147483678" r:id="rId6"/>
    <p:sldLayoutId id="2147483679" r:id="rId7"/>
  </p:sldLayoutIdLst>
  <p:transition/>
  <p:hf sldNum="0" hdr="0" ftr="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ＭＳ Ｐゴシック"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ＭＳ Ｐゴシック"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ＭＳ Ｐゴシック"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ＭＳ Ｐゴシック"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6150" y="850900"/>
            <a:ext cx="5200650" cy="2578100"/>
          </a:xfrm>
        </p:spPr>
        <p:txBody>
          <a:bodyPr rtlCol="0">
            <a:normAutofit/>
          </a:bodyPr>
          <a:lstStyle/>
          <a:p>
            <a:pPr eaLnBrk="1" fontAlgn="auto" hangingPunct="1">
              <a:spcAft>
                <a:spcPts val="0"/>
              </a:spcAft>
              <a:defRPr/>
            </a:pPr>
            <a:r>
              <a:rPr lang="en-US" dirty="0" smtClean="0"/>
              <a:t>Senate TAPS Throughput Committee</a:t>
            </a:r>
            <a:br>
              <a:rPr lang="en-US" dirty="0" smtClean="0"/>
            </a:br>
            <a:r>
              <a:rPr lang="en-US" dirty="0" smtClean="0"/>
              <a:t/>
            </a:r>
            <a:br>
              <a:rPr lang="en-US" dirty="0" smtClean="0"/>
            </a:br>
            <a:r>
              <a:rPr lang="en-US" sz="2200" dirty="0" smtClean="0"/>
              <a:t>Supplementary Slide to January 31 Presentation </a:t>
            </a:r>
            <a:endParaRPr lang="en-US" sz="2200" dirty="0">
              <a:ea typeface="+mj-ea"/>
              <a:cs typeface="+mj-cs"/>
            </a:endParaRPr>
          </a:p>
        </p:txBody>
      </p:sp>
      <p:sp>
        <p:nvSpPr>
          <p:cNvPr id="3" name="Text Placeholder 2"/>
          <p:cNvSpPr>
            <a:spLocks noGrp="1"/>
          </p:cNvSpPr>
          <p:nvPr>
            <p:ph type="body" idx="1"/>
          </p:nvPr>
        </p:nvSpPr>
        <p:spPr>
          <a:xfrm>
            <a:off x="3486150" y="5218113"/>
            <a:ext cx="5205413" cy="704850"/>
          </a:xfrm>
        </p:spPr>
        <p:txBody>
          <a:bodyPr rtlCol="0">
            <a:normAutofit fontScale="77500" lnSpcReduction="20000"/>
          </a:bodyPr>
          <a:lstStyle/>
          <a:p>
            <a:pPr eaLnBrk="1" fontAlgn="auto" hangingPunct="1">
              <a:spcAft>
                <a:spcPts val="0"/>
              </a:spcAft>
              <a:buFont typeface="Arial"/>
              <a:buNone/>
              <a:defRPr/>
            </a:pPr>
            <a:r>
              <a:rPr lang="en-US" dirty="0" smtClean="0">
                <a:ea typeface="+mn-ea"/>
                <a:cs typeface="+mn-cs"/>
              </a:rPr>
              <a:t>Janak Mayer</a:t>
            </a:r>
          </a:p>
          <a:p>
            <a:pPr eaLnBrk="1" fontAlgn="auto" hangingPunct="1">
              <a:spcAft>
                <a:spcPts val="0"/>
              </a:spcAft>
              <a:buFont typeface="Arial"/>
              <a:buNone/>
              <a:defRPr/>
            </a:pPr>
            <a:r>
              <a:rPr lang="en-US" dirty="0" smtClean="0">
                <a:ea typeface="+mn-ea"/>
                <a:cs typeface="+mn-cs"/>
              </a:rPr>
              <a:t>Manager, Upstream</a:t>
            </a:r>
          </a:p>
          <a:p>
            <a:pPr eaLnBrk="1" fontAlgn="auto" hangingPunct="1">
              <a:spcAft>
                <a:spcPts val="0"/>
              </a:spcAft>
              <a:buFont typeface="Arial"/>
              <a:buNone/>
              <a:defRPr/>
            </a:pPr>
            <a:r>
              <a:rPr lang="en-US" dirty="0" smtClean="0">
                <a:ea typeface="+mn-ea"/>
                <a:cs typeface="+mn-cs"/>
              </a:rPr>
              <a:t>PFC Energy</a:t>
            </a:r>
            <a:endParaRPr lang="en-US" dirty="0">
              <a:ea typeface="+mn-ea"/>
              <a:cs typeface="+mn-cs"/>
            </a:endParaRPr>
          </a:p>
        </p:txBody>
      </p:sp>
      <p:sp>
        <p:nvSpPr>
          <p:cNvPr id="6" name="Text Placeholder 5"/>
          <p:cNvSpPr>
            <a:spLocks noGrp="1"/>
          </p:cNvSpPr>
          <p:nvPr>
            <p:ph type="body" idx="13"/>
          </p:nvPr>
        </p:nvSpPr>
        <p:spPr>
          <a:xfrm>
            <a:off x="3486150" y="4584700"/>
            <a:ext cx="1806575" cy="631825"/>
          </a:xfrm>
        </p:spPr>
        <p:txBody>
          <a:bodyPr rtlCol="0"/>
          <a:lstStyle/>
          <a:p>
            <a:pPr eaLnBrk="1" fontAlgn="auto" hangingPunct="1">
              <a:spcAft>
                <a:spcPts val="0"/>
              </a:spcAft>
              <a:buFont typeface="Arial"/>
              <a:buNone/>
              <a:defRPr/>
            </a:pPr>
            <a:r>
              <a:rPr lang="en-US" dirty="0" smtClean="0">
                <a:ea typeface="+mn-ea"/>
                <a:cs typeface="+mn-cs"/>
              </a:rPr>
              <a:t>February 4 2013</a:t>
            </a:r>
            <a:endParaRPr lang="en-US" dirty="0">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35457" y="1143859"/>
            <a:ext cx="4476750" cy="4924425"/>
          </a:xfrm>
          <a:prstGeom prst="rect">
            <a:avLst/>
          </a:prstGeom>
          <a:noFill/>
          <a:ln w="9525">
            <a:noFill/>
            <a:miter lim="800000"/>
            <a:headEnd/>
            <a:tailEnd/>
          </a:ln>
          <a:effectLst/>
        </p:spPr>
      </p:pic>
      <p:sp>
        <p:nvSpPr>
          <p:cNvPr id="2" name="Title 1"/>
          <p:cNvSpPr>
            <a:spLocks noGrp="1"/>
          </p:cNvSpPr>
          <p:nvPr>
            <p:ph type="title"/>
          </p:nvPr>
        </p:nvSpPr>
        <p:spPr/>
        <p:txBody>
          <a:bodyPr>
            <a:normAutofit fontScale="90000"/>
          </a:bodyPr>
          <a:lstStyle/>
          <a:p>
            <a:r>
              <a:rPr lang="en-US" dirty="0" smtClean="0"/>
              <a:t>Government Take under SB21 and ACES – </a:t>
            </a:r>
            <a:r>
              <a:rPr lang="en-US" dirty="0" err="1" smtClean="0"/>
              <a:t>Capex</a:t>
            </a:r>
            <a:r>
              <a:rPr lang="en-US" dirty="0" smtClean="0"/>
              <a:t> Sensitivity</a:t>
            </a:r>
            <a:endParaRPr lang="en-US" dirty="0"/>
          </a:p>
        </p:txBody>
      </p:sp>
      <p:sp>
        <p:nvSpPr>
          <p:cNvPr id="8" name="TextBox 7"/>
          <p:cNvSpPr txBox="1"/>
          <p:nvPr/>
        </p:nvSpPr>
        <p:spPr>
          <a:xfrm>
            <a:off x="5486400" y="872844"/>
            <a:ext cx="3429000" cy="5755422"/>
          </a:xfrm>
          <a:prstGeom prst="rect">
            <a:avLst/>
          </a:prstGeom>
          <a:noFill/>
        </p:spPr>
        <p:txBody>
          <a:bodyPr wrap="square" rtlCol="0">
            <a:spAutoFit/>
          </a:bodyPr>
          <a:lstStyle/>
          <a:p>
            <a:pPr>
              <a:spcAft>
                <a:spcPts val="600"/>
              </a:spcAft>
              <a:buFont typeface="Arial" pitchFamily="34" charset="0"/>
              <a:buChar char="•"/>
            </a:pPr>
            <a:r>
              <a:rPr lang="en-US" sz="1200" dirty="0" smtClean="0">
                <a:latin typeface="+mj-lt"/>
              </a:rPr>
              <a:t>As noted in PFC Energy testimony on 1/31/13, at low oil prices, Relative Government Take under SB 21 is higher than under ACES, due to the impact of low or no progressivity, combined with the elimination of the 20% capital credit under SB 21</a:t>
            </a:r>
          </a:p>
          <a:p>
            <a:pPr>
              <a:spcAft>
                <a:spcPts val="600"/>
              </a:spcAft>
              <a:buFont typeface="Arial" pitchFamily="34" charset="0"/>
              <a:buChar char="•"/>
            </a:pPr>
            <a:r>
              <a:rPr lang="en-US" sz="1200" dirty="0" smtClean="0">
                <a:latin typeface="+mj-lt"/>
              </a:rPr>
              <a:t>The </a:t>
            </a:r>
            <a:r>
              <a:rPr lang="en-US" sz="1200" b="1" dirty="0" smtClean="0">
                <a:latin typeface="+mj-lt"/>
              </a:rPr>
              <a:t>oil price level </a:t>
            </a:r>
            <a:r>
              <a:rPr lang="en-US" sz="1200" dirty="0" smtClean="0">
                <a:latin typeface="+mj-lt"/>
              </a:rPr>
              <a:t>at which this occurs is highly </a:t>
            </a:r>
            <a:r>
              <a:rPr lang="en-US" sz="1200" b="1" dirty="0" smtClean="0">
                <a:latin typeface="+mj-lt"/>
              </a:rPr>
              <a:t>sensitive to annual levels of capital spending</a:t>
            </a:r>
            <a:r>
              <a:rPr lang="en-US" sz="1200" dirty="0" smtClean="0">
                <a:latin typeface="+mj-lt"/>
              </a:rPr>
              <a:t>, since CAPEX both reduces the oil price level at which progressivity kicks in under ACES, and determines the size of the available capital credit under ACES</a:t>
            </a:r>
          </a:p>
          <a:p>
            <a:pPr>
              <a:spcAft>
                <a:spcPts val="600"/>
              </a:spcAft>
              <a:buFont typeface="Arial" pitchFamily="34" charset="0"/>
              <a:buChar char="•"/>
            </a:pPr>
            <a:r>
              <a:rPr lang="en-US" sz="1200" dirty="0" smtClean="0">
                <a:latin typeface="+mj-lt"/>
              </a:rPr>
              <a:t>Looking at a </a:t>
            </a:r>
            <a:r>
              <a:rPr lang="en-US" sz="1200" b="1" dirty="0" smtClean="0">
                <a:latin typeface="+mj-lt"/>
              </a:rPr>
              <a:t>single year of production </a:t>
            </a:r>
            <a:r>
              <a:rPr lang="en-US" sz="1200" dirty="0" smtClean="0">
                <a:latin typeface="+mj-lt"/>
              </a:rPr>
              <a:t>also slightly raises this neutrality point, since over many years, inflation reduces the real price level at which progressivity starts under ACES</a:t>
            </a:r>
          </a:p>
          <a:p>
            <a:pPr>
              <a:spcAft>
                <a:spcPts val="600"/>
              </a:spcAft>
              <a:buFont typeface="Arial" pitchFamily="34" charset="0"/>
              <a:buChar char="•"/>
            </a:pPr>
            <a:r>
              <a:rPr lang="en-US" sz="1200" dirty="0" smtClean="0">
                <a:latin typeface="+mj-lt"/>
              </a:rPr>
              <a:t>For mature, producing assets with a low ongoing CAPEX requirement ($10/bbl), SB21 represents a </a:t>
            </a:r>
            <a:r>
              <a:rPr lang="en-US" sz="1200" b="1" dirty="0" smtClean="0">
                <a:latin typeface="+mj-lt"/>
              </a:rPr>
              <a:t>reduction in government take at prices below ~$75</a:t>
            </a:r>
            <a:r>
              <a:rPr lang="en-US" sz="1200" dirty="0" smtClean="0">
                <a:latin typeface="+mj-lt"/>
              </a:rPr>
              <a:t>, however for capital intensive new developments in existing units, that neutrality </a:t>
            </a:r>
            <a:r>
              <a:rPr lang="en-US" sz="1200" b="1" dirty="0" smtClean="0">
                <a:latin typeface="+mj-lt"/>
              </a:rPr>
              <a:t>point can be as high as $110/bbl</a:t>
            </a:r>
          </a:p>
          <a:p>
            <a:pPr>
              <a:spcAft>
                <a:spcPts val="600"/>
              </a:spcAft>
              <a:buFont typeface="Arial" pitchFamily="34" charset="0"/>
              <a:buChar char="•"/>
            </a:pPr>
            <a:r>
              <a:rPr lang="en-US" sz="1200" dirty="0" smtClean="0">
                <a:latin typeface="+mj-lt"/>
              </a:rPr>
              <a:t>It is thus important to understand that one impact of the removal of the 20% capital credit under SB 21 is that for companies with high development costs relative to overall production, it </a:t>
            </a:r>
            <a:r>
              <a:rPr lang="en-US" sz="1200" b="1" dirty="0" smtClean="0">
                <a:latin typeface="+mj-lt"/>
              </a:rPr>
              <a:t>can represent a tax increase at current prices</a:t>
            </a:r>
          </a:p>
        </p:txBody>
      </p:sp>
      <p:cxnSp>
        <p:nvCxnSpPr>
          <p:cNvPr id="10" name="Straight Arrow Connector 9"/>
          <p:cNvCxnSpPr/>
          <p:nvPr/>
        </p:nvCxnSpPr>
        <p:spPr>
          <a:xfrm flipH="1">
            <a:off x="1080651" y="2230585"/>
            <a:ext cx="147777" cy="130694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flipH="1">
            <a:off x="1339274" y="3214253"/>
            <a:ext cx="618838" cy="387928"/>
          </a:xfrm>
          <a:prstGeom prst="straightConnector1">
            <a:avLst/>
          </a:prstGeom>
          <a:ln>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flipV="1">
            <a:off x="1835724" y="3625268"/>
            <a:ext cx="1332345" cy="447964"/>
          </a:xfrm>
          <a:prstGeom prst="straightConnector1">
            <a:avLst/>
          </a:prstGeom>
          <a:ln>
            <a:solidFill>
              <a:schemeClr val="accent5"/>
            </a:solidFill>
            <a:tailEnd type="arrow"/>
          </a:ln>
        </p:spPr>
        <p:style>
          <a:lnRef idx="2">
            <a:schemeClr val="accent1"/>
          </a:lnRef>
          <a:fillRef idx="0">
            <a:schemeClr val="accent1"/>
          </a:fillRef>
          <a:effectRef idx="1">
            <a:schemeClr val="accent1"/>
          </a:effectRef>
          <a:fontRef idx="minor">
            <a:schemeClr val="tx1"/>
          </a:fontRef>
        </p:style>
      </p:cxnSp>
      <p:sp>
        <p:nvSpPr>
          <p:cNvPr id="21" name="Right Arrow 20"/>
          <p:cNvSpPr/>
          <p:nvPr/>
        </p:nvSpPr>
        <p:spPr>
          <a:xfrm rot="16200000" flipV="1">
            <a:off x="4045524" y="2362200"/>
            <a:ext cx="1676400" cy="762000"/>
          </a:xfrm>
          <a:prstGeom prst="rightArrow">
            <a:avLst/>
          </a:prstGeom>
          <a:gradFill>
            <a:gsLst>
              <a:gs pos="0">
                <a:schemeClr val="accent2"/>
              </a:gs>
              <a:gs pos="75000">
                <a:schemeClr val="accent1"/>
              </a:gs>
            </a:gsLst>
            <a:lin ang="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Tax Increase</a:t>
            </a:r>
            <a:endParaRPr lang="en-US" dirty="0"/>
          </a:p>
        </p:txBody>
      </p:sp>
      <p:sp>
        <p:nvSpPr>
          <p:cNvPr id="22" name="Right Arrow 21"/>
          <p:cNvSpPr/>
          <p:nvPr/>
        </p:nvSpPr>
        <p:spPr>
          <a:xfrm rot="5400000">
            <a:off x="4045524" y="4114800"/>
            <a:ext cx="1676400" cy="762000"/>
          </a:xfrm>
          <a:prstGeom prst="rightArrow">
            <a:avLst/>
          </a:prstGeom>
          <a:gradFill>
            <a:gsLst>
              <a:gs pos="0">
                <a:schemeClr val="accent2"/>
              </a:gs>
              <a:gs pos="75000">
                <a:schemeClr val="accent4"/>
              </a:gs>
            </a:gsLst>
            <a:lin ang="0" scaled="0"/>
          </a:gra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Tax Decrease</a:t>
            </a:r>
            <a:endParaRPr lang="en-US" dirty="0"/>
          </a:p>
        </p:txBody>
      </p:sp>
      <p:cxnSp>
        <p:nvCxnSpPr>
          <p:cNvPr id="25" name="Straight Connector 24"/>
          <p:cNvCxnSpPr/>
          <p:nvPr/>
        </p:nvCxnSpPr>
        <p:spPr>
          <a:xfrm>
            <a:off x="1055252" y="3648363"/>
            <a:ext cx="0" cy="1600200"/>
          </a:xfrm>
          <a:prstGeom prst="line">
            <a:avLst/>
          </a:prstGeom>
          <a:ln w="12700">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H="1">
            <a:off x="1297712" y="3620655"/>
            <a:ext cx="4617" cy="1637145"/>
          </a:xfrm>
          <a:prstGeom prst="line">
            <a:avLst/>
          </a:prstGeom>
          <a:ln w="12700">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1745673" y="3620656"/>
            <a:ext cx="4615" cy="1644072"/>
          </a:xfrm>
          <a:prstGeom prst="line">
            <a:avLst/>
          </a:prstGeom>
          <a:ln w="127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1228428" y="1847276"/>
            <a:ext cx="2466109" cy="748146"/>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100" dirty="0" smtClean="0"/>
              <a:t>For base production with low CAPEX requirements ($10/bbl*), SB21 represents a tax cut at all price levels above ~$75/bbl, and a </a:t>
            </a:r>
            <a:r>
              <a:rPr lang="en-US" sz="1100" smtClean="0"/>
              <a:t>tax increase at </a:t>
            </a:r>
            <a:r>
              <a:rPr lang="en-US" sz="1100" dirty="0" smtClean="0"/>
              <a:t>prices below that level</a:t>
            </a:r>
            <a:endParaRPr lang="en-US" dirty="0"/>
          </a:p>
        </p:txBody>
      </p:sp>
      <p:sp>
        <p:nvSpPr>
          <p:cNvPr id="37" name="Rectangle 36"/>
          <p:cNvSpPr/>
          <p:nvPr/>
        </p:nvSpPr>
        <p:spPr>
          <a:xfrm>
            <a:off x="1879586" y="2683166"/>
            <a:ext cx="2466109" cy="748146"/>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100" dirty="0" smtClean="0">
                <a:solidFill>
                  <a:schemeClr val="tx1"/>
                </a:solidFill>
              </a:rPr>
              <a:t>At a CAPEX level of $15/bbl*, the neutrality point rises to ~$90/bbl</a:t>
            </a:r>
            <a:endParaRPr lang="en-US" dirty="0">
              <a:solidFill>
                <a:schemeClr val="tx1"/>
              </a:solidFill>
            </a:endParaRPr>
          </a:p>
        </p:txBody>
      </p:sp>
      <p:sp>
        <p:nvSpPr>
          <p:cNvPr id="38" name="Rectangle 37"/>
          <p:cNvSpPr/>
          <p:nvPr/>
        </p:nvSpPr>
        <p:spPr>
          <a:xfrm>
            <a:off x="2632343" y="3528297"/>
            <a:ext cx="1985834" cy="822029"/>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100" dirty="0" smtClean="0"/>
              <a:t>For assets in development (and in existing units) with CAPEX as high as $25/bbl*, the neutrality point can be as high as ~$110/bbl</a:t>
            </a:r>
            <a:endParaRPr lang="en-US" dirty="0"/>
          </a:p>
        </p:txBody>
      </p:sp>
      <p:sp>
        <p:nvSpPr>
          <p:cNvPr id="39" name="TextBox 38"/>
          <p:cNvSpPr txBox="1"/>
          <p:nvPr/>
        </p:nvSpPr>
        <p:spPr>
          <a:xfrm>
            <a:off x="346357" y="6105235"/>
            <a:ext cx="4705928" cy="461665"/>
          </a:xfrm>
          <a:prstGeom prst="rect">
            <a:avLst/>
          </a:prstGeom>
          <a:noFill/>
        </p:spPr>
        <p:txBody>
          <a:bodyPr wrap="square" rtlCol="0">
            <a:spAutoFit/>
          </a:bodyPr>
          <a:lstStyle/>
          <a:p>
            <a:pPr>
              <a:spcAft>
                <a:spcPts val="600"/>
              </a:spcAft>
            </a:pPr>
            <a:r>
              <a:rPr lang="en-US" sz="800" i="1" dirty="0" smtClean="0">
                <a:latin typeface="+mj-lt"/>
              </a:rPr>
              <a:t>* All CAPEX figures are in gross bbl terms ($15 per gross bbl is roughly equivalent to DOR 2014 average North Slope forecast of $19.6 per bbl net of royalty, when adjusted for gross/net and for capital expenditures by non-taxable entities)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2"/>
          <p:cNvSpPr>
            <a:spLocks noGrp="1"/>
          </p:cNvSpPr>
          <p:nvPr>
            <p:ph type="title"/>
          </p:nvPr>
        </p:nvSpPr>
        <p:spPr bwMode="auto">
          <a:xfrm>
            <a:off x="457200" y="0"/>
            <a:ext cx="8229600" cy="7334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r>
              <a:rPr lang="en-US" smtClean="0">
                <a:ea typeface="ＭＳ Ｐゴシック"/>
              </a:rPr>
              <a:t>Main Regional Offices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2"/>
          <p:cNvSpPr>
            <a:spLocks noGrp="1"/>
          </p:cNvSpPr>
          <p:nvPr>
            <p:ph type="title"/>
          </p:nvPr>
        </p:nvSpPr>
        <p:spPr bwMode="auto">
          <a:xfrm>
            <a:off x="457200" y="0"/>
            <a:ext cx="8229600" cy="7334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eaLnBrk="1" hangingPunct="1"/>
            <a:r>
              <a:rPr lang="en-US" smtClean="0">
                <a:ea typeface="ＭＳ Ｐゴシック"/>
              </a:rPr>
              <a:t>Notice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PFC ENERGY PPT">
  <a:themeElements>
    <a:clrScheme name="PFC ENERGY Colors 1">
      <a:dk1>
        <a:srgbClr val="141313"/>
      </a:dk1>
      <a:lt1>
        <a:srgbClr val="FFFFFF"/>
      </a:lt1>
      <a:dk2>
        <a:srgbClr val="454645"/>
      </a:dk2>
      <a:lt2>
        <a:srgbClr val="E1E1DF"/>
      </a:lt2>
      <a:accent1>
        <a:srgbClr val="A41618"/>
      </a:accent1>
      <a:accent2>
        <a:srgbClr val="F3A11F"/>
      </a:accent2>
      <a:accent3>
        <a:srgbClr val="1B82CE"/>
      </a:accent3>
      <a:accent4>
        <a:srgbClr val="308D0B"/>
      </a:accent4>
      <a:accent5>
        <a:srgbClr val="095C99"/>
      </a:accent5>
      <a:accent6>
        <a:srgbClr val="80379B"/>
      </a:accent6>
      <a:hlink>
        <a:srgbClr val="0000FF"/>
      </a:hlink>
      <a:folHlink>
        <a:srgbClr val="FF6600"/>
      </a:folHlink>
    </a:clrScheme>
    <a:fontScheme name="PFC ENERGY Graph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solidFill>
          <a:schemeClr val="accent2"/>
        </a:solidFill>
      </a:spPr>
      <a:bodyPr wrap="square" rtlCol="0">
        <a:spAutoFit/>
      </a:bodyPr>
      <a:lstStyle>
        <a:defPPr>
          <a:defRPr sz="1200"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1858</TotalTime>
  <Words>412</Words>
  <Application>Microsoft Office PowerPoint</Application>
  <PresentationFormat>On-screen Show (4:3)</PresentationFormat>
  <Paragraphs>27</Paragraphs>
  <Slides>5</Slides>
  <Notes>2</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PFC ENERGY PPT</vt:lpstr>
      <vt:lpstr>Senate TAPS Throughput Committee  Supplementary Slide to January 31 Presentation </vt:lpstr>
      <vt:lpstr>Government Take under SB21 and ACES – Capex Sensitivity</vt:lpstr>
      <vt:lpstr>Main Regional Offices</vt:lpstr>
      <vt:lpstr>Notice</vt:lpstr>
      <vt:lpstr>PowerPoint Presentation</vt:lpstr>
    </vt:vector>
  </TitlesOfParts>
  <Company>PFC Energy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Activity &amp; PFC Energy Assessment</dc:title>
  <dc:creator>treinsch</dc:creator>
  <cp:lastModifiedBy>Administrator</cp:lastModifiedBy>
  <cp:revision>122</cp:revision>
  <dcterms:created xsi:type="dcterms:W3CDTF">2012-04-27T16:59:18Z</dcterms:created>
  <dcterms:modified xsi:type="dcterms:W3CDTF">2013-02-05T00:39:42Z</dcterms:modified>
</cp:coreProperties>
</file>