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27"/>
  </p:notesMasterIdLst>
  <p:handoutMasterIdLst>
    <p:handoutMasterId r:id="rId28"/>
  </p:handoutMasterIdLst>
  <p:sldIdLst>
    <p:sldId id="256" r:id="rId3"/>
    <p:sldId id="280" r:id="rId4"/>
    <p:sldId id="277" r:id="rId5"/>
    <p:sldId id="257" r:id="rId6"/>
    <p:sldId id="258" r:id="rId7"/>
    <p:sldId id="259" r:id="rId8"/>
    <p:sldId id="260" r:id="rId9"/>
    <p:sldId id="261" r:id="rId10"/>
    <p:sldId id="264" r:id="rId11"/>
    <p:sldId id="262" r:id="rId12"/>
    <p:sldId id="267" r:id="rId13"/>
    <p:sldId id="268" r:id="rId14"/>
    <p:sldId id="269" r:id="rId15"/>
    <p:sldId id="270" r:id="rId16"/>
    <p:sldId id="266" r:id="rId17"/>
    <p:sldId id="282" r:id="rId18"/>
    <p:sldId id="271" r:id="rId19"/>
    <p:sldId id="272" r:id="rId20"/>
    <p:sldId id="273" r:id="rId21"/>
    <p:sldId id="279" r:id="rId22"/>
    <p:sldId id="274" r:id="rId23"/>
    <p:sldId id="275" r:id="rId24"/>
    <p:sldId id="276" r:id="rId25"/>
    <p:sldId id="278" r:id="rId2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06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F7BD70D-2265-4C70-A761-EB3D92D80685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127611E-786C-4C6A-B280-054A4C5F5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0889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BAFC79-55A2-4C97-9C97-604716B3CCED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D3D273-DC85-48B3-89AE-70924A545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221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D3D273-DC85-48B3-89AE-70924A5454B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7154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D3D273-DC85-48B3-89AE-70924A5454B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659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D3D273-DC85-48B3-89AE-70924A5454B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8970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D3D273-DC85-48B3-89AE-70924A5454B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446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7E6FE-3EF9-4E37-83D7-EBA385E7D718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A3F5-592A-4056-ADAC-9EFA1C597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061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7E6FE-3EF9-4E37-83D7-EBA385E7D718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A3F5-592A-4056-ADAC-9EFA1C597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435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7E6FE-3EF9-4E37-83D7-EBA385E7D718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A3F5-592A-4056-ADAC-9EFA1C597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628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7E6FE-3EF9-4E37-83D7-EBA385E7D718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A3F5-592A-4056-ADAC-9EFA1C5974E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9793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7E6FE-3EF9-4E37-83D7-EBA385E7D718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A3F5-592A-4056-ADAC-9EFA1C597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935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7E6FE-3EF9-4E37-83D7-EBA385E7D718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A3F5-592A-4056-ADAC-9EFA1C5974E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561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7E6FE-3EF9-4E37-83D7-EBA385E7D718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A3F5-592A-4056-ADAC-9EFA1C597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2362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7E6FE-3EF9-4E37-83D7-EBA385E7D718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A3F5-592A-4056-ADAC-9EFA1C597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3787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7E6FE-3EF9-4E37-83D7-EBA385E7D718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A3F5-592A-4056-ADAC-9EFA1C597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0100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7E6FE-3EF9-4E37-83D7-EBA385E7D718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A3F5-592A-4056-ADAC-9EFA1C597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0925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B07E6FE-3EF9-4E37-83D7-EBA385E7D718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123A3F5-592A-4056-ADAC-9EFA1C597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789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7E6FE-3EF9-4E37-83D7-EBA385E7D718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A3F5-592A-4056-ADAC-9EFA1C597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039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7E6FE-3EF9-4E37-83D7-EBA385E7D718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A3F5-592A-4056-ADAC-9EFA1C597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0040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7E6FE-3EF9-4E37-83D7-EBA385E7D718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A3F5-592A-4056-ADAC-9EFA1C597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6517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7E6FE-3EF9-4E37-83D7-EBA385E7D718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A3F5-592A-4056-ADAC-9EFA1C597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951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7E6FE-3EF9-4E37-83D7-EBA385E7D718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A3F5-592A-4056-ADAC-9EFA1C597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43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7E6FE-3EF9-4E37-83D7-EBA385E7D718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A3F5-592A-4056-ADAC-9EFA1C597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2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7E6FE-3EF9-4E37-83D7-EBA385E7D718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A3F5-592A-4056-ADAC-9EFA1C597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24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7E6FE-3EF9-4E37-83D7-EBA385E7D718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A3F5-592A-4056-ADAC-9EFA1C597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67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7E6FE-3EF9-4E37-83D7-EBA385E7D718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A3F5-592A-4056-ADAC-9EFA1C597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994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7E6FE-3EF9-4E37-83D7-EBA385E7D718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A3F5-592A-4056-ADAC-9EFA1C597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549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7E6FE-3EF9-4E37-83D7-EBA385E7D718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A3F5-592A-4056-ADAC-9EFA1C597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831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7E6FE-3EF9-4E37-83D7-EBA385E7D718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A3F5-592A-4056-ADAC-9EFA1C597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841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B07E6FE-3EF9-4E37-83D7-EBA385E7D718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123A3F5-592A-4056-ADAC-9EFA1C5974E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827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93000"/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342902"/>
            <a:ext cx="9144000" cy="2041070"/>
          </a:xfrm>
          <a:ln>
            <a:noFill/>
          </a:ln>
        </p:spPr>
        <p:txBody>
          <a:bodyPr anchor="ctr" anchorCtr="0">
            <a:normAutofit/>
          </a:bodyPr>
          <a:lstStyle/>
          <a:p>
            <a:r>
              <a:rPr lang="en-US" sz="10000" dirty="0" smtClean="0"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HB 36:</a:t>
            </a:r>
            <a:endParaRPr lang="en-US" sz="10000" dirty="0"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59" y="2416630"/>
            <a:ext cx="12070080" cy="4245430"/>
          </a:xfrm>
          <a:ln>
            <a:noFill/>
          </a:ln>
        </p:spPr>
        <p:txBody>
          <a:bodyPr anchor="t" anchorCtr="0">
            <a:noAutofit/>
          </a:bodyPr>
          <a:lstStyle/>
          <a:p>
            <a:pPr>
              <a:lnSpc>
                <a:spcPct val="130000"/>
              </a:lnSpc>
            </a:pPr>
            <a:r>
              <a:rPr lang="en-US" sz="8000" dirty="0" smtClean="0"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Fair Contribution by </a:t>
            </a:r>
          </a:p>
          <a:p>
            <a:pPr>
              <a:lnSpc>
                <a:spcPct val="130000"/>
              </a:lnSpc>
            </a:pPr>
            <a:r>
              <a:rPr lang="en-US" sz="8000" dirty="0" smtClean="0"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High Profit Businesses Act </a:t>
            </a:r>
            <a:endParaRPr lang="en-US" sz="8000" dirty="0"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582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437" y="267553"/>
            <a:ext cx="10586085" cy="1450757"/>
          </a:xfrm>
        </p:spPr>
        <p:txBody>
          <a:bodyPr/>
          <a:lstStyle/>
          <a:p>
            <a:r>
              <a:rPr lang="en-US" spc="-100" dirty="0" smtClean="0"/>
              <a:t>Examples of Businesses That Pay No Tax Under Current Law</a:t>
            </a:r>
            <a:endParaRPr lang="en-US" spc="-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232660"/>
            <a:ext cx="10058400" cy="4023360"/>
          </a:xfrm>
        </p:spPr>
        <p:txBody>
          <a:bodyPr anchor="t" anchorCtr="1">
            <a:normAutofit/>
          </a:bodyPr>
          <a:lstStyle/>
          <a:p>
            <a:pPr marL="0" lvl="0" indent="0" algn="ctr">
              <a:buClr>
                <a:srgbClr val="1CADE4"/>
              </a:buClr>
              <a:buNone/>
            </a:pPr>
            <a:r>
              <a:rPr lang="en-US" sz="27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?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65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Businesses That Pay No Tax Under Current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8680" y="1737360"/>
            <a:ext cx="10515600" cy="3596640"/>
          </a:xfrm>
        </p:spPr>
        <p:txBody>
          <a:bodyPr anchor="ctr" anchorCtr="0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4000" dirty="0" smtClean="0"/>
              <a:t>DOR does not reveal those names under current confidentiality provisions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8575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HB 36 Seeks to Impose a Tax Only on Fairly Profitable Businesses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8680" y="1959561"/>
            <a:ext cx="10515600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 If passed, HB 36 will impose a tax only on business income over $200,000.</a:t>
            </a:r>
          </a:p>
          <a:p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 Less profitable businesses will remain fully exempted from any business tax under HB 36.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Should the $200,000 exemption be changed? A policy call.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3874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HB 36 Seeks to Impose a Tax Only on Fairly Profitable Businesses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92911"/>
            <a:ext cx="10515600" cy="4351338"/>
          </a:xfrm>
        </p:spPr>
        <p:txBody>
          <a:bodyPr/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3200" dirty="0" smtClean="0"/>
              <a:t>This bill would only cover businesses not covered by the current corporate tax</a:t>
            </a:r>
          </a:p>
          <a:p>
            <a:endParaRPr lang="en-US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This bill would </a:t>
            </a:r>
            <a:r>
              <a:rPr lang="en-US" sz="3200" b="1" dirty="0" smtClean="0"/>
              <a:t>NOT</a:t>
            </a:r>
            <a:r>
              <a:rPr lang="en-US" sz="3200" dirty="0" smtClean="0"/>
              <a:t> tax Alaska Native Corporations</a:t>
            </a:r>
          </a:p>
          <a:p>
            <a:pPr lvl="7">
              <a:buFont typeface="Wingdings" panose="05000000000000000000" pitchFamily="2" charset="2"/>
              <a:buChar char="Ø"/>
            </a:pPr>
            <a:r>
              <a:rPr lang="en-US" sz="2600" dirty="0" smtClean="0"/>
              <a:t>All or most are subject to current corporate tax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77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HB 36 Seeks to Impose a Tax Only on Fairly Profitable Businesses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8680" y="1737360"/>
            <a:ext cx="10515600" cy="4351338"/>
          </a:xfrm>
        </p:spPr>
        <p:txBody>
          <a:bodyPr anchor="ctr" anchorCtr="0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4000" dirty="0" smtClean="0"/>
              <a:t>Tax would be lower on most businesses under this bill than under current law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10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755966"/>
              </p:ext>
            </p:extLst>
          </p:nvPr>
        </p:nvGraphicFramePr>
        <p:xfrm>
          <a:off x="952500" y="148356"/>
          <a:ext cx="10306050" cy="65000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47939"/>
                <a:gridCol w="3726328"/>
                <a:gridCol w="3731783"/>
              </a:tblGrid>
              <a:tr h="4549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lang="en-US" sz="1200" dirty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n>
                            <a:noFill/>
                          </a:ln>
                          <a:effectLst/>
                        </a:rPr>
                        <a:t>Under existing corporate tax</a:t>
                      </a:r>
                      <a:endParaRPr lang="en-US" sz="120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lang="en-US" sz="1200" dirty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n>
                            <a:noFill/>
                          </a:ln>
                          <a:effectLst/>
                        </a:rPr>
                        <a:t>Under HB 36 (non c-corps)</a:t>
                      </a:r>
                      <a:endParaRPr lang="en-US" sz="1200" dirty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3272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If the taxable income is: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Then the tax is:                     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Then the tax is:                     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257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Less than $25,000                 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zero         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zero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3272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$25,000 but less than $49,000     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2 percent of the taxable income over $25,000                                              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zero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49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n>
                            <a:noFill/>
                          </a:ln>
                          <a:effectLst/>
                        </a:rPr>
                        <a:t>$49,000 but less than $74,000     </a:t>
                      </a:r>
                      <a:endParaRPr lang="en-US" sz="1200" dirty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$480 plus 3 percent of the taxable income over $49,000                  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zero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49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$74,000 but less than $99,000     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$1,230 plus 4 percent of the taxable income over $74,000    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n>
                            <a:noFill/>
                          </a:ln>
                          <a:effectLst/>
                        </a:rPr>
                        <a:t>zero</a:t>
                      </a:r>
                      <a:endParaRPr lang="en-US" sz="1200" dirty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49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$99,000 but less than $124,000    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$2,230 plus 5 percent of the taxable income over $99,000                  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n>
                            <a:noFill/>
                          </a:ln>
                          <a:effectLst/>
                        </a:rPr>
                        <a:t>zero</a:t>
                      </a:r>
                      <a:endParaRPr lang="en-US" sz="1200" dirty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49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$124,000 but less than $148,000   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$3,480 plus 6 percent of the taxable income over $124,000                 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zero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49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$148,000 but less than $173,000   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$4,920 plus 7 percent of the taxable income over $148,000                 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zero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49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$173,000 but less than $198,000   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$6,670 plus 8 percent of the taxable income over $173,000                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zero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49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$198,000 but less than $200,000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$8,670 plus 9 percent of the taxable income over $198,000                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n>
                            <a:noFill/>
                          </a:ln>
                          <a:effectLst/>
                        </a:rPr>
                        <a:t>zero</a:t>
                      </a:r>
                      <a:endParaRPr lang="en-US" sz="1200" dirty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49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$200,000 but less than $222,000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$8,670 plus 9 percent of the taxable income over $198,000                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5 percent of the taxable income over $200,000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990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$222,000 but less than $500,000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$10,830 plus 9.4 percent of the taxable income over $222,000       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5 percent of the taxable income over $200,000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990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$500,000 but less than $1,000,000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$10,830 plus 9.4 percent of the taxable income over $222,000       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$15,000 plus 7.5 percent of the taxable income over $500,000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990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n>
                            <a:noFill/>
                          </a:ln>
                          <a:effectLst/>
                        </a:rPr>
                        <a:t>$1,000,000 or more</a:t>
                      </a:r>
                      <a:endParaRPr lang="en-US" sz="1200" dirty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n>
                            <a:noFill/>
                          </a:ln>
                          <a:effectLst/>
                        </a:rPr>
                        <a:t>$10,830 plus 9.4 percent of the taxable income over $222,000       </a:t>
                      </a:r>
                      <a:endParaRPr lang="en-US" sz="120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n>
                            <a:noFill/>
                          </a:ln>
                          <a:effectLst/>
                        </a:rPr>
                        <a:t>$52,500 plus 9.4 percent of the taxable income over $1,000,000</a:t>
                      </a:r>
                      <a:endParaRPr lang="en-US" sz="1200" dirty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7001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Effective Tax Rate is Lower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Tax payments are deductible from federal income tax, so the effective payment may possibly be 20-39% lower.</a:t>
            </a:r>
            <a:endParaRPr lang="en-US" sz="32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6343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Alaska has a Separate Law for Oil and Gas Companies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93384"/>
            <a:ext cx="10058400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 Income is based on worldwide apportionment</a:t>
            </a:r>
          </a:p>
          <a:p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 For non c-corporations currently exempted from the oil and gas corporate tax, this bill places them under the same structure as existing law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5572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is Taxable Income Defined?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 Same as under current corporate tax law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78480" y="2635377"/>
            <a:ext cx="6096000" cy="296106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Sec. 43.20.011. Tax on corporations.</a:t>
            </a:r>
            <a:endParaRPr lang="en-U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(e) There is imposed for each taxable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year upon the entire taxable income of every corporation derived from sources within the state a tax computed as follows…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71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is Taxable Income Defined?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283884"/>
            <a:ext cx="10058400" cy="4023360"/>
          </a:xfrm>
        </p:spPr>
        <p:txBody>
          <a:bodyPr anchor="t" anchorCtr="1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To minimize the costs of administration, tax is placed on the business and not the individual owners</a:t>
            </a:r>
          </a:p>
          <a:p>
            <a:pPr marL="0" indent="0">
              <a:buNone/>
            </a:pP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Business will apportion taxes based on ownership shares, so that each owner does not have to hire their own accountant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523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Fairness–Contributing Back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3000" y="2013712"/>
            <a:ext cx="3644900" cy="408228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9064" y="1968500"/>
            <a:ext cx="4562136" cy="187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/>
          <a:srcRect l="1760" t="7757" b="10770"/>
          <a:stretch/>
        </p:blipFill>
        <p:spPr>
          <a:xfrm>
            <a:off x="3314700" y="4076700"/>
            <a:ext cx="35433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8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8770620" cy="1450757"/>
          </a:xfrm>
        </p:spPr>
        <p:txBody>
          <a:bodyPr/>
          <a:lstStyle/>
          <a:p>
            <a:r>
              <a:rPr lang="en-US" dirty="0" smtClean="0"/>
              <a:t>2016—2018 Corporate Taxes (Existing Law/Forecast)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3500" y="1845310"/>
            <a:ext cx="4279900" cy="3482340"/>
          </a:xfrm>
        </p:spPr>
        <p:txBody>
          <a:bodyPr numCol="1" anchor="t" anchorCtr="0">
            <a:noAutofit/>
          </a:bodyPr>
          <a:lstStyle/>
          <a:p>
            <a:pPr marL="0" indent="0" algn="ctr">
              <a:buNone/>
            </a:pPr>
            <a:r>
              <a:rPr lang="en-US" sz="3200" b="1" u="sng" dirty="0" smtClean="0"/>
              <a:t>Corporate Income Tax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500" dirty="0" smtClean="0"/>
              <a:t>2016 (Actual) -- $90.2 Million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500" dirty="0" smtClean="0"/>
              <a:t>2017 -- $123.4 Million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500" dirty="0" smtClean="0"/>
              <a:t>2018 -- $139.3 Million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583680" y="1781810"/>
            <a:ext cx="3874770" cy="3482340"/>
          </a:xfrm>
          <a:prstGeom prst="rect">
            <a:avLst/>
          </a:prstGeom>
        </p:spPr>
        <p:txBody>
          <a:bodyPr vert="horz" lIns="0" tIns="45720" rIns="0" bIns="45720" numCol="1" rtlCol="0" anchor="t" anchorCtr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Calibri" panose="020F0502020204030204" pitchFamily="34" charset="0"/>
              <a:buNone/>
            </a:pPr>
            <a:r>
              <a:rPr lang="en-US" sz="3200" b="1" u="sng" dirty="0" smtClean="0"/>
              <a:t>Oil &amp; Gas Corporate Income Tax</a:t>
            </a:r>
          </a:p>
          <a:p>
            <a:pPr marL="0" indent="0" algn="ctr">
              <a:lnSpc>
                <a:spcPct val="150000"/>
              </a:lnSpc>
              <a:buFont typeface="Calibri" panose="020F0502020204030204" pitchFamily="34" charset="0"/>
              <a:buNone/>
            </a:pPr>
            <a:r>
              <a:rPr lang="en-US" sz="2500" dirty="0" smtClean="0"/>
              <a:t>2016 -- $</a:t>
            </a:r>
            <a:r>
              <a:rPr lang="en-US" sz="2500" b="1" dirty="0" smtClean="0"/>
              <a:t>-</a:t>
            </a:r>
            <a:r>
              <a:rPr lang="en-US" sz="2500" dirty="0" smtClean="0"/>
              <a:t>58.8 Million</a:t>
            </a:r>
          </a:p>
          <a:p>
            <a:pPr marL="0" indent="0" algn="ctr">
              <a:lnSpc>
                <a:spcPct val="150000"/>
              </a:lnSpc>
              <a:buFont typeface="Calibri" panose="020F0502020204030204" pitchFamily="34" charset="0"/>
              <a:buNone/>
            </a:pPr>
            <a:r>
              <a:rPr lang="en-US" sz="2500" dirty="0" smtClean="0"/>
              <a:t>2017 -- $96.4 Million</a:t>
            </a:r>
          </a:p>
          <a:p>
            <a:pPr marL="0" indent="0" algn="ctr">
              <a:lnSpc>
                <a:spcPct val="150000"/>
              </a:lnSpc>
              <a:buFont typeface="Calibri" panose="020F0502020204030204" pitchFamily="34" charset="0"/>
              <a:buNone/>
            </a:pPr>
            <a:r>
              <a:rPr lang="en-US" sz="2500" dirty="0" smtClean="0"/>
              <a:t>2018 -- $235.4 Million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6324600"/>
            <a:ext cx="4076700" cy="369332"/>
          </a:xfrm>
          <a:prstGeom prst="rect">
            <a:avLst/>
          </a:prstGeom>
          <a:noFill/>
        </p:spPr>
        <p:txBody>
          <a:bodyPr wrap="square" rtlCol="0" anchor="b" anchorCtr="1">
            <a:spAutoFit/>
          </a:bodyPr>
          <a:lstStyle/>
          <a:p>
            <a:r>
              <a:rPr lang="en-US" dirty="0" smtClean="0"/>
              <a:t>Source: Fall 2016 Revenue Sources Book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31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812800"/>
            <a:ext cx="10058400" cy="924560"/>
          </a:xfrm>
        </p:spPr>
        <p:txBody>
          <a:bodyPr/>
          <a:lstStyle/>
          <a:p>
            <a:r>
              <a:rPr lang="en-US" dirty="0" smtClean="0"/>
              <a:t>Why Not Cover Just S-Corps and LLCs?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9647" y="2036234"/>
            <a:ext cx="10273665" cy="4955116"/>
          </a:xfrm>
        </p:spPr>
        <p:txBody>
          <a:bodyPr anchor="t" anchorCtr="1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Not logical to tax a highly profitable law firm, doctor's office, retail store, transportation company, etc., if it is an s-</a:t>
            </a:r>
            <a:r>
              <a:rPr lang="en-US" sz="3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corp</a:t>
            </a:r>
            <a:r>
              <a:rPr lang="en-US" sz="3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but exempt it if it is a professional </a:t>
            </a:r>
            <a:r>
              <a:rPr lang="en-US" sz="3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corp</a:t>
            </a:r>
            <a:r>
              <a:rPr lang="en-US" sz="3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partnership, or other business type </a:t>
            </a:r>
          </a:p>
          <a:p>
            <a:pPr marL="0" indent="0">
              <a:lnSpc>
                <a:spcPts val="300"/>
              </a:lnSpc>
              <a:buNone/>
            </a:pPr>
            <a:endParaRPr lang="en-US" sz="3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Business should be taxed on profitability; should not encourage companies to avoid tax by changing their form </a:t>
            </a:r>
          </a:p>
          <a:p>
            <a:pPr marL="0" indent="0">
              <a:lnSpc>
                <a:spcPts val="300"/>
              </a:lnSpc>
              <a:buNone/>
            </a:pPr>
            <a:endParaRPr lang="en-US" sz="3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That’s one reason all businesses that earn over $200,000 in net profits are treated the same under this bill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16964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Avoiding Double Taxation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74334"/>
            <a:ext cx="10058400" cy="4023360"/>
          </a:xfrm>
        </p:spPr>
        <p:txBody>
          <a:bodyPr anchor="t" anchorCtr="1"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9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Any income taxed under this bill is specifically exempted from a personal income tax if one is adopted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9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9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Modeled as much as possible under current corporate tax statute to prevent the need for new definitions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9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9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Current c-</a:t>
            </a:r>
            <a:r>
              <a:rPr lang="en-US" sz="29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corp</a:t>
            </a:r>
            <a:r>
              <a:rPr lang="en-US" sz="29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law allows other taxes a company pays to be deducted from the corporate tax; same rule applies under this bill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44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17184"/>
            <a:ext cx="10058400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Provision to avoid double taxation if one taxed business owns another taxed business. </a:t>
            </a:r>
          </a:p>
          <a:p>
            <a:pPr marL="0" indent="0">
              <a:lnSpc>
                <a:spcPts val="200"/>
              </a:lnSpc>
              <a:buNone/>
            </a:pPr>
            <a:endParaRPr lang="en-US" sz="3200" dirty="0" smtClean="0"/>
          </a:p>
          <a:p>
            <a:pPr lvl="8">
              <a:buFont typeface="Wingdings" panose="05000000000000000000" pitchFamily="2" charset="2"/>
              <a:buChar char="Ø"/>
            </a:pPr>
            <a:r>
              <a:rPr lang="en-US" sz="2800" dirty="0"/>
              <a:t> </a:t>
            </a:r>
            <a:r>
              <a:rPr lang="en-US" sz="2800" dirty="0" smtClean="0"/>
              <a:t>One tax will be levied, NOT two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68944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Chipping In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672" y="1741170"/>
            <a:ext cx="11609615" cy="4802233"/>
          </a:xfrm>
        </p:spPr>
        <p:txBody>
          <a:bodyPr numCol="2" anchor="t" anchorCtr="1">
            <a:noAutofit/>
          </a:bodyPr>
          <a:lstStyle/>
          <a:p>
            <a:pPr marL="0" indent="0">
              <a:lnSpc>
                <a:spcPct val="50000"/>
              </a:lnSpc>
              <a:buNone/>
            </a:pPr>
            <a:r>
              <a:rPr lang="en-US" sz="3200" spc="-200" dirty="0" smtClean="0"/>
              <a:t> </a:t>
            </a:r>
          </a:p>
          <a:p>
            <a:pPr>
              <a:lnSpc>
                <a:spcPct val="50000"/>
              </a:lnSpc>
              <a:buFont typeface="Wingdings" panose="05000000000000000000" pitchFamily="2" charset="2"/>
              <a:buChar char="Ø"/>
            </a:pPr>
            <a:r>
              <a:rPr lang="en-US" sz="3200" spc="-200" dirty="0"/>
              <a:t> </a:t>
            </a:r>
            <a:r>
              <a:rPr lang="en-US" sz="3200" spc="-200" dirty="0" smtClean="0"/>
              <a:t>$2.8 billion deficit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spc="-200" dirty="0" smtClean="0"/>
              <a:t> Almost no capital </a:t>
            </a:r>
            <a:r>
              <a:rPr lang="en-US" sz="3200" spc="-200" dirty="0"/>
              <a:t>b</a:t>
            </a:r>
            <a:r>
              <a:rPr lang="en-US" sz="3200" spc="-200" dirty="0" smtClean="0"/>
              <a:t>udget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3200" spc="-200" dirty="0" smtClean="0"/>
              <a:t>Over </a:t>
            </a:r>
            <a:r>
              <a:rPr lang="en-US" sz="3200" spc="-200" dirty="0"/>
              <a:t>$1 billion in OUTSTANDING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200" spc="-200" dirty="0"/>
              <a:t>s</a:t>
            </a:r>
            <a:r>
              <a:rPr lang="en-US" sz="3200" spc="-200" dirty="0" smtClean="0"/>
              <a:t>tate </a:t>
            </a:r>
            <a:r>
              <a:rPr lang="en-US" sz="3200" spc="-200" dirty="0"/>
              <a:t>u</a:t>
            </a:r>
            <a:r>
              <a:rPr lang="en-US" sz="3200" spc="-200" dirty="0" smtClean="0"/>
              <a:t>niversity deferred maintenance costs</a:t>
            </a:r>
          </a:p>
          <a:p>
            <a:pPr lvl="0">
              <a:lnSpc>
                <a:spcPct val="150000"/>
              </a:lnSpc>
              <a:buClr>
                <a:srgbClr val="1CADE4"/>
              </a:buClr>
              <a:buFont typeface="Wingdings" panose="05000000000000000000" pitchFamily="2" charset="2"/>
              <a:buChar char="Ø"/>
            </a:pPr>
            <a:endParaRPr lang="en-US" sz="3200" spc="-20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lnSpc>
                <a:spcPct val="150000"/>
              </a:lnSpc>
              <a:buClr>
                <a:srgbClr val="1CADE4"/>
              </a:buClr>
              <a:buFont typeface="Wingdings" panose="05000000000000000000" pitchFamily="2" charset="2"/>
              <a:buChar char="Ø"/>
            </a:pPr>
            <a:r>
              <a:rPr lang="en-US" sz="3200" spc="-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Schools </a:t>
            </a:r>
            <a:r>
              <a:rPr lang="en-US" sz="3200" spc="-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– </a:t>
            </a:r>
            <a:r>
              <a:rPr lang="en-US" sz="3200" spc="-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needed</a:t>
            </a:r>
            <a:endParaRPr lang="en-US" sz="3200" spc="-2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lnSpc>
                <a:spcPct val="100000"/>
              </a:lnSpc>
              <a:buClr>
                <a:srgbClr val="1CADE4"/>
              </a:buClr>
              <a:buFont typeface="Wingdings" panose="05000000000000000000" pitchFamily="2" charset="2"/>
              <a:buChar char="Ø"/>
            </a:pPr>
            <a:r>
              <a:rPr lang="en-US" sz="3200" spc="-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3200" spc="-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Roads – needed</a:t>
            </a:r>
          </a:p>
          <a:p>
            <a:pPr lvl="0">
              <a:lnSpc>
                <a:spcPct val="100000"/>
              </a:lnSpc>
              <a:buClr>
                <a:srgbClr val="1CADE4"/>
              </a:buClr>
              <a:buFont typeface="Wingdings" panose="05000000000000000000" pitchFamily="2" charset="2"/>
              <a:buChar char="Ø"/>
            </a:pPr>
            <a:r>
              <a:rPr lang="en-US" sz="3200" spc="-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3200" spc="-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Energy projects – needed</a:t>
            </a:r>
          </a:p>
          <a:p>
            <a:pPr lvl="0">
              <a:lnSpc>
                <a:spcPct val="100000"/>
              </a:lnSpc>
              <a:buClr>
                <a:srgbClr val="1CADE4"/>
              </a:buClr>
              <a:buFont typeface="Wingdings" panose="05000000000000000000" pitchFamily="2" charset="2"/>
              <a:buChar char="Ø"/>
            </a:pPr>
            <a:r>
              <a:rPr lang="en-US" sz="3200" spc="-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3200" spc="-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Infrastructure – needed</a:t>
            </a:r>
          </a:p>
          <a:p>
            <a:pPr lvl="0">
              <a:lnSpc>
                <a:spcPct val="100000"/>
              </a:lnSpc>
              <a:buClr>
                <a:srgbClr val="1CADE4"/>
              </a:buClr>
              <a:buFont typeface="Wingdings" panose="05000000000000000000" pitchFamily="2" charset="2"/>
              <a:buChar char="Ø"/>
            </a:pPr>
            <a:r>
              <a:rPr lang="en-US" sz="3200" spc="-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3200" spc="-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Rural sanitation – needed</a:t>
            </a:r>
          </a:p>
          <a:p>
            <a:pPr lvl="0">
              <a:lnSpc>
                <a:spcPct val="100000"/>
              </a:lnSpc>
              <a:buClr>
                <a:srgbClr val="1CADE4"/>
              </a:buClr>
              <a:buFont typeface="Wingdings" panose="05000000000000000000" pitchFamily="2" charset="2"/>
              <a:buChar char="Ø"/>
            </a:pPr>
            <a:r>
              <a:rPr lang="en-US" sz="3200" spc="-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3200" spc="-22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Police, troopers, prosecutors -- needed</a:t>
            </a:r>
            <a:endParaRPr lang="en-US" sz="3200" spc="-22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lnSpc>
                <a:spcPct val="100000"/>
              </a:lnSpc>
              <a:buClr>
                <a:srgbClr val="1CADE4"/>
              </a:buClr>
              <a:buFont typeface="Wingdings" panose="05000000000000000000" pitchFamily="2" charset="2"/>
              <a:buChar char="Ø"/>
            </a:pPr>
            <a:endParaRPr lang="en-US" sz="3200" spc="-2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6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Fairness–Contributing 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672" y="1884317"/>
            <a:ext cx="11609615" cy="4581797"/>
          </a:xfrm>
        </p:spPr>
        <p:txBody>
          <a:bodyPr numCol="2" anchor="t" anchorCtr="1">
            <a:normAutofit fontScale="77500" lnSpcReduction="20000"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4100" spc="-100" dirty="0"/>
              <a:t> </a:t>
            </a:r>
            <a:r>
              <a:rPr lang="en-US" sz="4100" spc="-100" dirty="0" smtClean="0"/>
              <a:t>A trained </a:t>
            </a:r>
            <a:r>
              <a:rPr lang="en-US" sz="4100" spc="-100" dirty="0"/>
              <a:t>w</a:t>
            </a:r>
            <a:r>
              <a:rPr lang="en-US" sz="4100" spc="-100" dirty="0" smtClean="0"/>
              <a:t>orkforce (public </a:t>
            </a:r>
            <a:r>
              <a:rPr lang="en-US" sz="4100" spc="-100" dirty="0"/>
              <a:t>s</a:t>
            </a:r>
            <a:r>
              <a:rPr lang="en-US" sz="4100" spc="-100" dirty="0" smtClean="0"/>
              <a:t>chools)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4100" spc="-100" dirty="0"/>
              <a:t> </a:t>
            </a:r>
            <a:r>
              <a:rPr lang="en-US" sz="4100" spc="-100" dirty="0" smtClean="0"/>
              <a:t>Roads 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4100" spc="-100" dirty="0"/>
              <a:t> </a:t>
            </a:r>
            <a:r>
              <a:rPr lang="en-US" sz="4100" spc="-100" dirty="0" smtClean="0"/>
              <a:t>Ports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4100" spc="-100" dirty="0"/>
              <a:t> </a:t>
            </a:r>
            <a:r>
              <a:rPr lang="en-US" sz="4100" spc="-100" dirty="0" smtClean="0"/>
              <a:t>Airports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4100" spc="-100" dirty="0"/>
              <a:t> </a:t>
            </a:r>
            <a:r>
              <a:rPr lang="en-US" sz="4100" spc="-100" dirty="0" smtClean="0"/>
              <a:t>Job training</a:t>
            </a:r>
          </a:p>
          <a:p>
            <a:pPr marL="0" indent="0">
              <a:lnSpc>
                <a:spcPct val="120000"/>
              </a:lnSpc>
              <a:buNone/>
            </a:pPr>
            <a:endParaRPr lang="en-US" sz="4100" spc="-100" dirty="0" smtClean="0"/>
          </a:p>
          <a:p>
            <a:pPr lvl="0">
              <a:lnSpc>
                <a:spcPts val="3960"/>
              </a:lnSpc>
              <a:buClr>
                <a:srgbClr val="1CADE4"/>
              </a:buClr>
              <a:buFont typeface="Wingdings" panose="05000000000000000000" pitchFamily="2" charset="2"/>
              <a:buChar char="Ø"/>
            </a:pPr>
            <a:r>
              <a:rPr lang="en-US" sz="4100" spc="-100" dirty="0">
                <a:solidFill>
                  <a:prstClr val="black">
                    <a:lumMod val="75000"/>
                    <a:lumOff val="25000"/>
                  </a:prstClr>
                </a:solidFill>
              </a:rPr>
              <a:t>State</a:t>
            </a:r>
            <a:r>
              <a:rPr lang="en-US" sz="4100" spc="-1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-funded </a:t>
            </a:r>
            <a:r>
              <a:rPr lang="en-US" sz="4100" spc="-100" dirty="0">
                <a:solidFill>
                  <a:prstClr val="black">
                    <a:lumMod val="75000"/>
                    <a:lumOff val="25000"/>
                  </a:prstClr>
                </a:solidFill>
              </a:rPr>
              <a:t>e</a:t>
            </a:r>
            <a:r>
              <a:rPr lang="en-US" sz="4100" spc="-1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nergy </a:t>
            </a:r>
            <a:r>
              <a:rPr lang="en-US" sz="4100" spc="-1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</a:t>
            </a:r>
            <a:r>
              <a:rPr lang="en-US" sz="4100" spc="-1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roject </a:t>
            </a:r>
            <a:r>
              <a:rPr lang="en-US" sz="4100" spc="-100" dirty="0" smtClean="0"/>
              <a:t>&amp; tax </a:t>
            </a:r>
            <a:r>
              <a:rPr lang="en-US" sz="4100" spc="-100" dirty="0"/>
              <a:t>r</a:t>
            </a:r>
            <a:r>
              <a:rPr lang="en-US" sz="4100" spc="-100" dirty="0" smtClean="0"/>
              <a:t>elief to help </a:t>
            </a:r>
            <a:r>
              <a:rPr lang="en-US" sz="4100" spc="-100" dirty="0"/>
              <a:t>e</a:t>
            </a:r>
            <a:r>
              <a:rPr lang="en-US" sz="4100" spc="-100" dirty="0" smtClean="0"/>
              <a:t>nergy                    </a:t>
            </a:r>
            <a:r>
              <a:rPr lang="en-US" sz="4100" spc="-100" dirty="0"/>
              <a:t>p</a:t>
            </a:r>
            <a:r>
              <a:rPr lang="en-US" sz="4100" spc="-100" dirty="0" smtClean="0"/>
              <a:t>rojects (e.g. Cook Inlet foregone </a:t>
            </a:r>
            <a:r>
              <a:rPr lang="en-US" sz="4100" spc="-100" dirty="0"/>
              <a:t>n</a:t>
            </a:r>
            <a:r>
              <a:rPr lang="en-US" sz="4100" spc="-100" dirty="0" smtClean="0"/>
              <a:t>atural </a:t>
            </a:r>
            <a:r>
              <a:rPr lang="en-US" sz="4100" spc="-100" dirty="0"/>
              <a:t>g</a:t>
            </a:r>
            <a:r>
              <a:rPr lang="en-US" sz="4100" spc="-100" dirty="0" smtClean="0"/>
              <a:t>as </a:t>
            </a:r>
            <a:r>
              <a:rPr lang="en-US" sz="4100" spc="-100" dirty="0"/>
              <a:t>t</a:t>
            </a:r>
            <a:r>
              <a:rPr lang="en-US" sz="4100" spc="-100" dirty="0" smtClean="0"/>
              <a:t>axes)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4100" spc="-100" dirty="0" smtClean="0"/>
              <a:t>Moral benefits: knowing </a:t>
            </a:r>
            <a:r>
              <a:rPr lang="en-US" sz="4100" spc="-100" dirty="0"/>
              <a:t>s</a:t>
            </a:r>
            <a:r>
              <a:rPr lang="en-US" sz="4100" spc="-100" dirty="0" smtClean="0"/>
              <a:t>eniors, children, disabled Alaskans, and others </a:t>
            </a:r>
            <a:r>
              <a:rPr lang="en-US" sz="4100" spc="-100" dirty="0"/>
              <a:t>a</a:t>
            </a:r>
            <a:r>
              <a:rPr lang="en-US" sz="4100" spc="-100" dirty="0" smtClean="0"/>
              <a:t>re </a:t>
            </a:r>
            <a:r>
              <a:rPr lang="en-US" sz="4100" spc="-100" dirty="0"/>
              <a:t>t</a:t>
            </a:r>
            <a:r>
              <a:rPr lang="en-US" sz="4100" spc="-100" dirty="0" smtClean="0"/>
              <a:t>reated </a:t>
            </a:r>
            <a:r>
              <a:rPr lang="en-US" sz="4100" spc="-100" dirty="0"/>
              <a:t>w</a:t>
            </a:r>
            <a:r>
              <a:rPr lang="en-US" sz="4100" spc="-100" dirty="0" smtClean="0"/>
              <a:t>ith </a:t>
            </a:r>
            <a:r>
              <a:rPr lang="en-US" sz="4100" spc="-100" dirty="0"/>
              <a:t>d</a:t>
            </a:r>
            <a:r>
              <a:rPr lang="en-US" sz="4100" spc="-100" dirty="0" smtClean="0"/>
              <a:t>ignity</a:t>
            </a:r>
          </a:p>
          <a:p>
            <a:pPr lvl="7" algn="just">
              <a:buFont typeface="Wingdings" panose="05000000000000000000" pitchFamily="2" charset="2"/>
              <a:buChar char="Ø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65648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605" y="0"/>
            <a:ext cx="10953750" cy="1737360"/>
          </a:xfrm>
        </p:spPr>
        <p:txBody>
          <a:bodyPr>
            <a:noAutofit/>
          </a:bodyPr>
          <a:lstStyle/>
          <a:p>
            <a:r>
              <a:rPr lang="en-US" dirty="0" smtClean="0"/>
              <a:t>Number of Corporations That Pay No Tax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9,000 S-Corporations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Up to 45,000 Additional </a:t>
            </a:r>
            <a:r>
              <a:rPr lang="en-US" sz="3200" dirty="0"/>
              <a:t>C</a:t>
            </a:r>
            <a:r>
              <a:rPr lang="en-US" sz="3200" dirty="0" smtClean="0"/>
              <a:t>ompanies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2740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606" y="0"/>
            <a:ext cx="11831394" cy="1590403"/>
          </a:xfrm>
        </p:spPr>
        <p:txBody>
          <a:bodyPr>
            <a:noAutofit/>
          </a:bodyPr>
          <a:lstStyle/>
          <a:p>
            <a:r>
              <a:rPr lang="en-US" sz="4750" dirty="0" smtClean="0"/>
              <a:t>Number of Non-Corporate Businesses </a:t>
            </a:r>
            <a:br>
              <a:rPr lang="en-US" sz="4750" dirty="0" smtClean="0"/>
            </a:br>
            <a:r>
              <a:rPr lang="en-US" sz="4750" dirty="0" smtClean="0"/>
              <a:t>That Pay Tax</a:t>
            </a:r>
            <a:endParaRPr lang="en-US" sz="47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6674" y="1797490"/>
            <a:ext cx="105156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 Zero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64867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Number of Corporations That Do Pay 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 Roughly 9,000 c-corporations</a:t>
            </a:r>
          </a:p>
        </p:txBody>
      </p:sp>
    </p:spTree>
    <p:extLst>
      <p:ext uri="{BB962C8B-B14F-4D97-AF65-F5344CB8AC3E}">
        <p14:creationId xmlns:p14="http://schemas.microsoft.com/office/powerpoint/2010/main" val="111998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4786"/>
            <a:ext cx="10515600" cy="1325563"/>
          </a:xfrm>
        </p:spPr>
        <p:txBody>
          <a:bodyPr/>
          <a:lstStyle/>
          <a:p>
            <a:r>
              <a:rPr lang="en-US" dirty="0" smtClean="0"/>
              <a:t>Types of Businesses That Do Not Pay 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S-corporations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LLCs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Partnerships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Sole proprietorships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7616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8755" y="1958974"/>
            <a:ext cx="9315450" cy="4504837"/>
          </a:xfrm>
        </p:spPr>
        <p:txBody>
          <a:bodyPr anchor="ctr" anchorCtr="1">
            <a:normAutofit/>
          </a:bodyPr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4400" dirty="0" smtClean="0"/>
              <a:t>Most businesses are exempt </a:t>
            </a:r>
          </a:p>
          <a:p>
            <a:pPr marL="0" indent="0" algn="ctr">
              <a:lnSpc>
                <a:spcPct val="130000"/>
              </a:lnSpc>
              <a:buNone/>
            </a:pPr>
            <a:r>
              <a:rPr lang="en-US" sz="4400" dirty="0" smtClean="0"/>
              <a:t>from the current </a:t>
            </a:r>
            <a:r>
              <a:rPr lang="en-US" sz="4400" dirty="0"/>
              <a:t>c</a:t>
            </a:r>
            <a:r>
              <a:rPr lang="en-US" sz="4400" dirty="0" smtClean="0"/>
              <a:t>orporate </a:t>
            </a:r>
            <a:r>
              <a:rPr lang="en-US" sz="4400" dirty="0"/>
              <a:t>t</a:t>
            </a:r>
            <a:r>
              <a:rPr lang="en-US" sz="4400" dirty="0" smtClean="0"/>
              <a:t>ax, </a:t>
            </a:r>
          </a:p>
          <a:p>
            <a:pPr marL="0" indent="0" algn="ctr">
              <a:lnSpc>
                <a:spcPct val="130000"/>
              </a:lnSpc>
              <a:buNone/>
            </a:pPr>
            <a:r>
              <a:rPr lang="en-US" sz="4400" dirty="0" smtClean="0"/>
              <a:t>which covers C-corps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82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8680" y="2073274"/>
            <a:ext cx="10515600" cy="45048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 All other businesses used to pay tax until Alaska’s income tax was repealed in 1980</a:t>
            </a:r>
          </a:p>
          <a:p>
            <a:pPr>
              <a:lnSpc>
                <a:spcPts val="300"/>
              </a:lnSpc>
            </a:pP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 Business income for non-corporations was previously taxed under the personal income tax, through the individual owner’s tax returns</a:t>
            </a:r>
          </a:p>
          <a:p>
            <a:pPr>
              <a:lnSpc>
                <a:spcPts val="300"/>
              </a:lnSpc>
            </a:pPr>
            <a:endParaRPr lang="en-US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 Non c-corps have not paid any taxes (other than the $50 business licensing fee) since 1980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3620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</TotalTime>
  <Words>1107</Words>
  <Application>Microsoft Office PowerPoint</Application>
  <PresentationFormat>Widescreen</PresentationFormat>
  <Paragraphs>155</Paragraphs>
  <Slides>24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Wingdings</vt:lpstr>
      <vt:lpstr>Office Theme</vt:lpstr>
      <vt:lpstr>Retrospect</vt:lpstr>
      <vt:lpstr>HB 36:</vt:lpstr>
      <vt:lpstr>Fairness–Contributing Back</vt:lpstr>
      <vt:lpstr>Fairness–Contributing Back</vt:lpstr>
      <vt:lpstr>Number of Corporations That Pay No Tax </vt:lpstr>
      <vt:lpstr>Number of Non-Corporate Businesses  That Pay Tax</vt:lpstr>
      <vt:lpstr>Number of Corporations That Do Pay Tax</vt:lpstr>
      <vt:lpstr>Types of Businesses That Do Not Pay Tax</vt:lpstr>
      <vt:lpstr>Why?</vt:lpstr>
      <vt:lpstr>Why?</vt:lpstr>
      <vt:lpstr>Examples of Businesses That Pay No Tax Under Current Law</vt:lpstr>
      <vt:lpstr>Examples of Businesses That Pay No Tax Under Current Law</vt:lpstr>
      <vt:lpstr>HB 36 Seeks to Impose a Tax Only on Fairly Profitable Businesses</vt:lpstr>
      <vt:lpstr>HB 36 Seeks to Impose a Tax Only on Fairly Profitable Businesses</vt:lpstr>
      <vt:lpstr>HB 36 Seeks to Impose a Tax Only on Fairly Profitable Businesses</vt:lpstr>
      <vt:lpstr>PowerPoint Presentation</vt:lpstr>
      <vt:lpstr>Effective Tax Rate is Lower</vt:lpstr>
      <vt:lpstr>Alaska has a Separate Law for Oil and Gas Companies</vt:lpstr>
      <vt:lpstr>How is Taxable Income Defined?</vt:lpstr>
      <vt:lpstr>How is Taxable Income Defined?</vt:lpstr>
      <vt:lpstr>2016—2018 Corporate Taxes (Existing Law/Forecast)</vt:lpstr>
      <vt:lpstr>Why Not Cover Just S-Corps and LLCs?</vt:lpstr>
      <vt:lpstr>Avoiding Double Taxation</vt:lpstr>
      <vt:lpstr>Technical Issues</vt:lpstr>
      <vt:lpstr>Chipping In Together</vt:lpstr>
    </vt:vector>
  </TitlesOfParts>
  <Company>State of Alaksa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Chartier</dc:creator>
  <cp:lastModifiedBy>Tally Teal</cp:lastModifiedBy>
  <cp:revision>67</cp:revision>
  <cp:lastPrinted>2017-04-01T02:12:16Z</cp:lastPrinted>
  <dcterms:created xsi:type="dcterms:W3CDTF">2017-03-31T17:04:07Z</dcterms:created>
  <dcterms:modified xsi:type="dcterms:W3CDTF">2017-04-01T20:52:29Z</dcterms:modified>
</cp:coreProperties>
</file>