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48" r:id="rId1"/>
  </p:sldMasterIdLst>
  <p:notesMasterIdLst>
    <p:notesMasterId r:id="rId13"/>
  </p:notesMasterIdLst>
  <p:sldIdLst>
    <p:sldId id="256" r:id="rId2"/>
    <p:sldId id="263" r:id="rId3"/>
    <p:sldId id="259" r:id="rId4"/>
    <p:sldId id="268" r:id="rId5"/>
    <p:sldId id="260" r:id="rId6"/>
    <p:sldId id="257" r:id="rId7"/>
    <p:sldId id="264" r:id="rId8"/>
    <p:sldId id="265" r:id="rId9"/>
    <p:sldId id="267" r:id="rId10"/>
    <p:sldId id="269" r:id="rId11"/>
    <p:sldId id="266" r:id="rId1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293"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841D6E0C-4333-438F-9C6F-16C0C1A02465}" type="datetimeFigureOut">
              <a:rPr lang="en-US" smtClean="0"/>
              <a:t>2/28/2018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41268BAA-D34C-4705-9AA1-180FBA753ECF}" type="slidenum">
              <a:rPr lang="en-US" smtClean="0"/>
              <a:t>‹#›</a:t>
            </a:fld>
            <a:endParaRPr lang="en-US"/>
          </a:p>
        </p:txBody>
      </p:sp>
    </p:spTree>
    <p:extLst>
      <p:ext uri="{BB962C8B-B14F-4D97-AF65-F5344CB8AC3E}">
        <p14:creationId xmlns:p14="http://schemas.microsoft.com/office/powerpoint/2010/main" val="1179956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BEE52E-EA98-4C99-B94F-5C5B6233114C}" type="datetime1">
              <a:rPr lang="en-US" smtClean="0"/>
              <a:t>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3E3349-419D-4E6B-8038-08B2BF39256F}" type="datetime1">
              <a:rPr lang="en-US" smtClean="0"/>
              <a:t>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72DD81A-6F3A-4924-8A8A-50957BCF5CAF}" type="datetime1">
              <a:rPr lang="en-US" smtClean="0"/>
              <a:t>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4E5ED6A-3181-4A8F-99A4-BDA3428D163A}" type="datetime1">
              <a:rPr lang="en-US" smtClean="0"/>
              <a:t>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9796D27-BBB0-4EE7-BB6E-401FD1D0FBBA}" type="datetime1">
              <a:rPr lang="en-US" smtClean="0"/>
              <a:t>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81DA52-A464-4ADC-A119-4E801CC71A51}" type="datetime1">
              <a:rPr lang="en-US" smtClean="0"/>
              <a:t>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5DC9DE-DA8D-4EC1-845F-06DCE512494E}" type="datetime1">
              <a:rPr lang="en-US" smtClean="0"/>
              <a:t>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983534-93F0-4F95-B640-6908A6F2E061}" type="datetime1">
              <a:rPr lang="en-US" smtClean="0"/>
              <a:t>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526729-05AF-4209-A469-16876521A902}" type="datetime1">
              <a:rPr lang="en-US" smtClean="0"/>
              <a:t>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BC5B3D0-EE17-4BB1-926C-E65F5AE0A282}" type="datetime1">
              <a:rPr lang="en-US" smtClean="0"/>
              <a:t>2/28/2018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7F9264-45C5-4526-9E96-EB6D4E8EF719}" type="datetime1">
              <a:rPr lang="en-US" smtClean="0"/>
              <a:t>2/28/2018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6D8CFD-788D-4700-89F4-EA8285975ADA}" type="datetime1">
              <a:rPr lang="en-US" smtClean="0"/>
              <a:t>2/28/2018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D89A45-1670-4AE4-985D-0689715FCD1E}" type="datetime1">
              <a:rPr lang="en-US" smtClean="0"/>
              <a:t>2/28/2018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B4B6F8-1E3D-4A8F-8B69-A099C5BA1ABE}" type="datetime1">
              <a:rPr lang="en-US" smtClean="0"/>
              <a:t>2/28/2018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6FB8248-6E58-475E-BA28-DB55095214AD}" type="datetime1">
              <a:rPr lang="en-US" smtClean="0"/>
              <a:t>2/28/2018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9AAD6E3-B8E9-43D9-9350-0BD7CD5D4D4A}" type="datetime1">
              <a:rPr lang="en-US" smtClean="0"/>
              <a:t>2/28/2018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4CB0F99-2591-4FA8-9C47-8F9D0D4D76AA}" type="datetime1">
              <a:rPr lang="en-US" smtClean="0"/>
              <a:t>2/28/2018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4DBF7-CBF6-4C55-A0A5-CF2528F16042}"/>
              </a:ext>
            </a:extLst>
          </p:cNvPr>
          <p:cNvSpPr>
            <a:spLocks noGrp="1"/>
          </p:cNvSpPr>
          <p:nvPr>
            <p:ph type="ctrTitle"/>
          </p:nvPr>
        </p:nvSpPr>
        <p:spPr>
          <a:xfrm>
            <a:off x="858314" y="245128"/>
            <a:ext cx="8582404" cy="2248582"/>
          </a:xfrm>
        </p:spPr>
        <p:txBody>
          <a:bodyPr/>
          <a:lstStyle/>
          <a:p>
            <a:pPr algn="ctr"/>
            <a:r>
              <a:rPr lang="en-US" dirty="0">
                <a:solidFill>
                  <a:srgbClr val="002060"/>
                </a:solidFill>
              </a:rPr>
              <a:t>SB 122 </a:t>
            </a:r>
            <a:br>
              <a:rPr lang="en-US" dirty="0">
                <a:solidFill>
                  <a:srgbClr val="002060"/>
                </a:solidFill>
              </a:rPr>
            </a:br>
            <a:r>
              <a:rPr lang="en-US" dirty="0">
                <a:solidFill>
                  <a:srgbClr val="002060"/>
                </a:solidFill>
              </a:rPr>
              <a:t>CITIZENS REVIEW PANEL</a:t>
            </a:r>
          </a:p>
        </p:txBody>
      </p:sp>
      <p:sp>
        <p:nvSpPr>
          <p:cNvPr id="3" name="Subtitle 2">
            <a:extLst>
              <a:ext uri="{FF2B5EF4-FFF2-40B4-BE49-F238E27FC236}">
                <a16:creationId xmlns:a16="http://schemas.microsoft.com/office/drawing/2014/main" id="{D88DC3DB-1CE7-44E7-990C-E7DA9D3B104A}"/>
              </a:ext>
            </a:extLst>
          </p:cNvPr>
          <p:cNvSpPr>
            <a:spLocks noGrp="1"/>
          </p:cNvSpPr>
          <p:nvPr>
            <p:ph type="subTitle" idx="1"/>
          </p:nvPr>
        </p:nvSpPr>
        <p:spPr>
          <a:xfrm>
            <a:off x="1227610" y="3291025"/>
            <a:ext cx="6936384" cy="1096899"/>
          </a:xfrm>
        </p:spPr>
        <p:txBody>
          <a:bodyPr>
            <a:normAutofit/>
          </a:bodyPr>
          <a:lstStyle/>
          <a:p>
            <a:r>
              <a:rPr lang="en-US" sz="4000" dirty="0">
                <a:solidFill>
                  <a:srgbClr val="002060"/>
                </a:solidFill>
              </a:rPr>
              <a:t>TRANSITION TO AUTONOMY</a:t>
            </a:r>
          </a:p>
        </p:txBody>
      </p:sp>
      <p:sp>
        <p:nvSpPr>
          <p:cNvPr id="4" name="Subtitle 2">
            <a:extLst>
              <a:ext uri="{FF2B5EF4-FFF2-40B4-BE49-F238E27FC236}">
                <a16:creationId xmlns:a16="http://schemas.microsoft.com/office/drawing/2014/main" id="{752E4C2A-C65A-4617-B743-08DE194EA82E}"/>
              </a:ext>
            </a:extLst>
          </p:cNvPr>
          <p:cNvSpPr txBox="1">
            <a:spLocks/>
          </p:cNvSpPr>
          <p:nvPr/>
        </p:nvSpPr>
        <p:spPr>
          <a:xfrm>
            <a:off x="601579" y="5243762"/>
            <a:ext cx="4463716" cy="1096899"/>
          </a:xfrm>
          <a:prstGeom prst="rect">
            <a:avLst/>
          </a:prstGeom>
        </p:spPr>
        <p:txBody>
          <a:bodyPr vert="horz" lIns="91440" tIns="45720" rIns="91440" bIns="45720" rtlCol="0" anchor="t">
            <a:normAutofit fontScale="92500" lnSpcReduction="2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en-US" sz="2000" dirty="0">
                <a:solidFill>
                  <a:srgbClr val="002060"/>
                </a:solidFill>
              </a:rPr>
              <a:t>Rynnieva Moss, Legislative Aide</a:t>
            </a:r>
          </a:p>
          <a:p>
            <a:pPr algn="l"/>
            <a:r>
              <a:rPr lang="en-US" sz="2000" dirty="0">
                <a:solidFill>
                  <a:srgbClr val="002060"/>
                </a:solidFill>
              </a:rPr>
              <a:t>Senator John Coghill’s Office</a:t>
            </a:r>
          </a:p>
          <a:p>
            <a:pPr algn="l"/>
            <a:r>
              <a:rPr lang="en-US" sz="2000" dirty="0">
                <a:solidFill>
                  <a:srgbClr val="002060"/>
                </a:solidFill>
              </a:rPr>
              <a:t>February 28, 2018</a:t>
            </a:r>
          </a:p>
        </p:txBody>
      </p:sp>
    </p:spTree>
    <p:extLst>
      <p:ext uri="{BB962C8B-B14F-4D97-AF65-F5344CB8AC3E}">
        <p14:creationId xmlns:p14="http://schemas.microsoft.com/office/powerpoint/2010/main" val="4234023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BE625-97A4-4644-AB6B-7C2BE7A17A42}"/>
              </a:ext>
            </a:extLst>
          </p:cNvPr>
          <p:cNvSpPr>
            <a:spLocks noGrp="1"/>
          </p:cNvSpPr>
          <p:nvPr>
            <p:ph type="title"/>
          </p:nvPr>
        </p:nvSpPr>
        <p:spPr>
          <a:xfrm>
            <a:off x="677334" y="1130325"/>
            <a:ext cx="7316292" cy="1320800"/>
          </a:xfrm>
        </p:spPr>
        <p:txBody>
          <a:bodyPr/>
          <a:lstStyle/>
          <a:p>
            <a:r>
              <a:rPr lang="en-US" dirty="0">
                <a:solidFill>
                  <a:srgbClr val="002060"/>
                </a:solidFill>
              </a:rPr>
              <a:t>Complimenting Each Other</a:t>
            </a:r>
          </a:p>
        </p:txBody>
      </p:sp>
      <p:sp>
        <p:nvSpPr>
          <p:cNvPr id="5" name="Title 1">
            <a:extLst>
              <a:ext uri="{FF2B5EF4-FFF2-40B4-BE49-F238E27FC236}">
                <a16:creationId xmlns:a16="http://schemas.microsoft.com/office/drawing/2014/main" id="{3CCC6AF1-F549-480C-84A1-A37C81F970D9}"/>
              </a:ext>
            </a:extLst>
          </p:cNvPr>
          <p:cNvSpPr txBox="1">
            <a:spLocks/>
          </p:cNvSpPr>
          <p:nvPr/>
        </p:nvSpPr>
        <p:spPr>
          <a:xfrm>
            <a:off x="761555" y="2225842"/>
            <a:ext cx="8596668" cy="3934326"/>
          </a:xfrm>
          <a:prstGeom prst="rect">
            <a:avLst/>
          </a:prstGeom>
        </p:spPr>
        <p:txBody>
          <a:bodyPr vert="horz" lIns="91440" tIns="45720" rIns="91440" bIns="45720" rtlCol="0" anchor="t">
            <a:normAutofit fontScale="925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endParaRPr lang="en-US" sz="2400" dirty="0">
              <a:solidFill>
                <a:srgbClr val="002060"/>
              </a:solidFill>
            </a:endParaRPr>
          </a:p>
          <a:p>
            <a:pPr algn="just"/>
            <a:r>
              <a:rPr lang="en-US" dirty="0">
                <a:solidFill>
                  <a:srgbClr val="002060"/>
                </a:solidFill>
              </a:rPr>
              <a:t>The role of the Citizens Review Panel has been to help ensure that the Office of Children’s Services is serving Alaska’s families as efficiently, effectively and equitably as possible.  </a:t>
            </a:r>
          </a:p>
          <a:p>
            <a:pPr algn="just"/>
            <a:endParaRPr lang="en-US" dirty="0">
              <a:solidFill>
                <a:srgbClr val="002060"/>
              </a:solidFill>
            </a:endParaRPr>
          </a:p>
          <a:p>
            <a:pPr algn="just"/>
            <a:r>
              <a:rPr lang="en-US" dirty="0">
                <a:solidFill>
                  <a:srgbClr val="002060"/>
                </a:solidFill>
              </a:rPr>
              <a:t>They do this through outreach, evaluation, and advocacy.</a:t>
            </a:r>
          </a:p>
        </p:txBody>
      </p:sp>
      <p:sp>
        <p:nvSpPr>
          <p:cNvPr id="3" name="Slide Number Placeholder 2">
            <a:extLst>
              <a:ext uri="{FF2B5EF4-FFF2-40B4-BE49-F238E27FC236}">
                <a16:creationId xmlns:a16="http://schemas.microsoft.com/office/drawing/2014/main" id="{44E320F1-1547-4D60-94B0-CFE81B229501}"/>
              </a:ext>
            </a:extLst>
          </p:cNvPr>
          <p:cNvSpPr>
            <a:spLocks noGrp="1"/>
          </p:cNvSpPr>
          <p:nvPr>
            <p:ph type="sldNum" sz="quarter" idx="12"/>
          </p:nvPr>
        </p:nvSpPr>
        <p:spPr/>
        <p:txBody>
          <a:bodyPr/>
          <a:lstStyle/>
          <a:p>
            <a:fld id="{D57F1E4F-1CFF-5643-939E-217C01CDF565}" type="slidenum">
              <a:rPr lang="en-US" sz="1400" smtClean="0"/>
              <a:pPr/>
              <a:t>10</a:t>
            </a:fld>
            <a:endParaRPr lang="en-US" sz="1400" dirty="0"/>
          </a:p>
        </p:txBody>
      </p:sp>
    </p:spTree>
    <p:extLst>
      <p:ext uri="{BB962C8B-B14F-4D97-AF65-F5344CB8AC3E}">
        <p14:creationId xmlns:p14="http://schemas.microsoft.com/office/powerpoint/2010/main" val="1269558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2896474-95B0-4E88-9A2D-9A78A8A688B2}"/>
              </a:ext>
            </a:extLst>
          </p:cNvPr>
          <p:cNvSpPr>
            <a:spLocks noGrp="1"/>
          </p:cNvSpPr>
          <p:nvPr>
            <p:ph type="body" sz="half" idx="2"/>
          </p:nvPr>
        </p:nvSpPr>
        <p:spPr>
          <a:xfrm>
            <a:off x="1227294" y="1828799"/>
            <a:ext cx="8037022" cy="3922296"/>
          </a:xfrm>
        </p:spPr>
        <p:txBody>
          <a:bodyPr>
            <a:normAutofit/>
          </a:bodyPr>
          <a:lstStyle/>
          <a:p>
            <a:pPr algn="just"/>
            <a:r>
              <a:rPr lang="en-US" sz="2800" dirty="0">
                <a:solidFill>
                  <a:srgbClr val="002060"/>
                </a:solidFill>
              </a:rPr>
              <a:t>This bill is not intended to criticize the Office of Children’s Services or the Citizens Review Panel.  </a:t>
            </a:r>
          </a:p>
          <a:p>
            <a:pPr algn="just"/>
            <a:endParaRPr lang="en-US" sz="2800" dirty="0">
              <a:solidFill>
                <a:srgbClr val="002060"/>
              </a:solidFill>
            </a:endParaRPr>
          </a:p>
          <a:p>
            <a:pPr algn="just"/>
            <a:r>
              <a:rPr lang="en-US" sz="2800" dirty="0">
                <a:solidFill>
                  <a:srgbClr val="002060"/>
                </a:solidFill>
              </a:rPr>
              <a:t>Senator Coghill introduced the bill to start a dialogue about strengthening the public acceptance of a review process for child protection services that should be an external review process.</a:t>
            </a:r>
          </a:p>
        </p:txBody>
      </p:sp>
      <p:sp>
        <p:nvSpPr>
          <p:cNvPr id="10" name="Title 1">
            <a:extLst>
              <a:ext uri="{FF2B5EF4-FFF2-40B4-BE49-F238E27FC236}">
                <a16:creationId xmlns:a16="http://schemas.microsoft.com/office/drawing/2014/main" id="{D54DE753-59EB-4981-A307-B9F3AD45DCA5}"/>
              </a:ext>
            </a:extLst>
          </p:cNvPr>
          <p:cNvSpPr>
            <a:spLocks noGrp="1"/>
          </p:cNvSpPr>
          <p:nvPr>
            <p:ph type="title"/>
          </p:nvPr>
        </p:nvSpPr>
        <p:spPr>
          <a:xfrm>
            <a:off x="761555" y="537897"/>
            <a:ext cx="7316292" cy="954643"/>
          </a:xfrm>
        </p:spPr>
        <p:txBody>
          <a:bodyPr>
            <a:normAutofit/>
          </a:bodyPr>
          <a:lstStyle/>
          <a:p>
            <a:r>
              <a:rPr lang="en-US" sz="3600" dirty="0">
                <a:solidFill>
                  <a:srgbClr val="002060"/>
                </a:solidFill>
              </a:rPr>
              <a:t>Why SB 122?</a:t>
            </a:r>
          </a:p>
        </p:txBody>
      </p:sp>
      <p:sp>
        <p:nvSpPr>
          <p:cNvPr id="2" name="Slide Number Placeholder 1">
            <a:extLst>
              <a:ext uri="{FF2B5EF4-FFF2-40B4-BE49-F238E27FC236}">
                <a16:creationId xmlns:a16="http://schemas.microsoft.com/office/drawing/2014/main" id="{E2795D39-927A-46C0-BB18-174951CDDF8F}"/>
              </a:ext>
            </a:extLst>
          </p:cNvPr>
          <p:cNvSpPr>
            <a:spLocks noGrp="1"/>
          </p:cNvSpPr>
          <p:nvPr>
            <p:ph type="sldNum" sz="quarter" idx="12"/>
          </p:nvPr>
        </p:nvSpPr>
        <p:spPr/>
        <p:txBody>
          <a:bodyPr/>
          <a:lstStyle/>
          <a:p>
            <a:fld id="{519954A3-9DFD-4C44-94BA-B95130A3BA1C}" type="slidenum">
              <a:rPr lang="en-US" sz="1600" smtClean="0"/>
              <a:t>11</a:t>
            </a:fld>
            <a:endParaRPr lang="en-US" sz="1600" dirty="0"/>
          </a:p>
        </p:txBody>
      </p:sp>
    </p:spTree>
    <p:extLst>
      <p:ext uri="{BB962C8B-B14F-4D97-AF65-F5344CB8AC3E}">
        <p14:creationId xmlns:p14="http://schemas.microsoft.com/office/powerpoint/2010/main" val="3810559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8CD99-4C11-4E9B-98EB-17C6B15E570E}"/>
              </a:ext>
            </a:extLst>
          </p:cNvPr>
          <p:cNvSpPr>
            <a:spLocks noGrp="1"/>
          </p:cNvSpPr>
          <p:nvPr>
            <p:ph type="ctrTitle"/>
          </p:nvPr>
        </p:nvSpPr>
        <p:spPr>
          <a:xfrm>
            <a:off x="914400" y="1665790"/>
            <a:ext cx="8518358" cy="4247535"/>
          </a:xfrm>
        </p:spPr>
        <p:txBody>
          <a:bodyPr/>
          <a:lstStyle/>
          <a:p>
            <a:pPr algn="just"/>
            <a:r>
              <a:rPr lang="en-US" sz="3600" i="1" dirty="0">
                <a:solidFill>
                  <a:srgbClr val="002060"/>
                </a:solidFill>
              </a:rPr>
              <a:t>“An Act repealing the authority for a child abuse or neglect review panel in the Department of Health and Social Services; and establishing the Child Protection Citizen Review Panel in the office of the ombudsman.”</a:t>
            </a:r>
          </a:p>
        </p:txBody>
      </p:sp>
      <p:sp>
        <p:nvSpPr>
          <p:cNvPr id="3" name="Slide Number Placeholder 2">
            <a:extLst>
              <a:ext uri="{FF2B5EF4-FFF2-40B4-BE49-F238E27FC236}">
                <a16:creationId xmlns:a16="http://schemas.microsoft.com/office/drawing/2014/main" id="{8032A758-5420-4281-9A5E-BEB7F6F696D5}"/>
              </a:ext>
            </a:extLst>
          </p:cNvPr>
          <p:cNvSpPr>
            <a:spLocks noGrp="1"/>
          </p:cNvSpPr>
          <p:nvPr>
            <p:ph type="sldNum" sz="quarter" idx="12"/>
          </p:nvPr>
        </p:nvSpPr>
        <p:spPr/>
        <p:txBody>
          <a:bodyPr/>
          <a:lstStyle/>
          <a:p>
            <a:fld id="{D57F1E4F-1CFF-5643-939E-217C01CDF565}" type="slidenum">
              <a:rPr lang="en-US" sz="1400" smtClean="0"/>
              <a:pPr/>
              <a:t>2</a:t>
            </a:fld>
            <a:endParaRPr lang="en-US" sz="1400" dirty="0"/>
          </a:p>
        </p:txBody>
      </p:sp>
      <p:sp>
        <p:nvSpPr>
          <p:cNvPr id="4" name="Title 1">
            <a:extLst>
              <a:ext uri="{FF2B5EF4-FFF2-40B4-BE49-F238E27FC236}">
                <a16:creationId xmlns:a16="http://schemas.microsoft.com/office/drawing/2014/main" id="{0115F64F-083F-409A-B9C8-805AD0BA4F0C}"/>
              </a:ext>
            </a:extLst>
          </p:cNvPr>
          <p:cNvSpPr txBox="1">
            <a:spLocks/>
          </p:cNvSpPr>
          <p:nvPr/>
        </p:nvSpPr>
        <p:spPr>
          <a:xfrm>
            <a:off x="2177716" y="851324"/>
            <a:ext cx="3758898" cy="81446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dirty="0">
                <a:solidFill>
                  <a:srgbClr val="002060"/>
                </a:solidFill>
              </a:rPr>
              <a:t>SB 122  -  Title</a:t>
            </a:r>
            <a:endParaRPr lang="en-US" sz="3800" dirty="0">
              <a:solidFill>
                <a:srgbClr val="002060"/>
              </a:solidFill>
            </a:endParaRPr>
          </a:p>
        </p:txBody>
      </p:sp>
    </p:spTree>
    <p:extLst>
      <p:ext uri="{BB962C8B-B14F-4D97-AF65-F5344CB8AC3E}">
        <p14:creationId xmlns:p14="http://schemas.microsoft.com/office/powerpoint/2010/main" val="522635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0561F-B10E-4D0E-B205-DD1DBB8F4986}"/>
              </a:ext>
            </a:extLst>
          </p:cNvPr>
          <p:cNvSpPr>
            <a:spLocks noGrp="1"/>
          </p:cNvSpPr>
          <p:nvPr>
            <p:ph type="title"/>
          </p:nvPr>
        </p:nvSpPr>
        <p:spPr>
          <a:xfrm>
            <a:off x="677334" y="609600"/>
            <a:ext cx="6534627" cy="814466"/>
          </a:xfrm>
        </p:spPr>
        <p:txBody>
          <a:bodyPr/>
          <a:lstStyle/>
          <a:p>
            <a:r>
              <a:rPr lang="en-US" dirty="0">
                <a:solidFill>
                  <a:srgbClr val="002060"/>
                </a:solidFill>
              </a:rPr>
              <a:t>Mandated by Federal Law</a:t>
            </a:r>
          </a:p>
        </p:txBody>
      </p:sp>
      <p:sp>
        <p:nvSpPr>
          <p:cNvPr id="3" name="Content Placeholder 2">
            <a:extLst>
              <a:ext uri="{FF2B5EF4-FFF2-40B4-BE49-F238E27FC236}">
                <a16:creationId xmlns:a16="http://schemas.microsoft.com/office/drawing/2014/main" id="{A708560C-E75A-4E06-97E6-609D7A784320}"/>
              </a:ext>
            </a:extLst>
          </p:cNvPr>
          <p:cNvSpPr>
            <a:spLocks noGrp="1"/>
          </p:cNvSpPr>
          <p:nvPr>
            <p:ph idx="1"/>
          </p:nvPr>
        </p:nvSpPr>
        <p:spPr>
          <a:xfrm>
            <a:off x="590511" y="2410326"/>
            <a:ext cx="6816931" cy="4268168"/>
          </a:xfrm>
        </p:spPr>
        <p:txBody>
          <a:bodyPr>
            <a:normAutofit fontScale="70000" lnSpcReduction="20000"/>
          </a:bodyPr>
          <a:lstStyle/>
          <a:p>
            <a:pPr marL="0" indent="0" algn="just">
              <a:buNone/>
            </a:pPr>
            <a:r>
              <a:rPr lang="en-US" sz="3400" dirty="0">
                <a:solidFill>
                  <a:srgbClr val="002060"/>
                </a:solidFill>
              </a:rPr>
              <a:t>The Citizen’s Review Panel was mandated by federal law through the Child Abuse Prevention and Treatment Act (CAPTA) in 2003.  Early on federal funding was limited, now there is no federal funding for the Panel. </a:t>
            </a:r>
          </a:p>
          <a:p>
            <a:pPr marL="0" indent="0">
              <a:buNone/>
            </a:pPr>
            <a:endParaRPr lang="en-US" sz="3400" dirty="0">
              <a:solidFill>
                <a:srgbClr val="002060"/>
              </a:solidFill>
            </a:endParaRPr>
          </a:p>
          <a:p>
            <a:pPr marL="0" indent="0" algn="just">
              <a:buNone/>
            </a:pPr>
            <a:r>
              <a:rPr lang="en-US" sz="3400" dirty="0">
                <a:solidFill>
                  <a:srgbClr val="002060"/>
                </a:solidFill>
              </a:rPr>
              <a:t>Because of the remoteness of much of Alaska and the cost of transportation to communities across the state, the federal panel was very limited in what it could do.  </a:t>
            </a:r>
          </a:p>
          <a:p>
            <a:pPr marL="0" indent="0" algn="just">
              <a:buNone/>
            </a:pPr>
            <a:endParaRPr lang="en-US" sz="2200" dirty="0">
              <a:solidFill>
                <a:srgbClr val="002060"/>
              </a:solidFill>
            </a:endParaRPr>
          </a:p>
          <a:p>
            <a:pPr marL="0" indent="0" algn="just">
              <a:buNone/>
            </a:pPr>
            <a:endParaRPr lang="en-US" sz="2200" dirty="0">
              <a:solidFill>
                <a:srgbClr val="002060"/>
              </a:solidFill>
            </a:endParaRPr>
          </a:p>
          <a:p>
            <a:pPr marL="0" indent="0" algn="just">
              <a:buNone/>
            </a:pPr>
            <a:r>
              <a:rPr lang="en-US" sz="2200" dirty="0">
                <a:solidFill>
                  <a:srgbClr val="002060"/>
                </a:solidFill>
              </a:rPr>
              <a:t> </a:t>
            </a:r>
            <a:endParaRPr lang="en-US" dirty="0">
              <a:solidFill>
                <a:srgbClr val="002060"/>
              </a:solidFill>
            </a:endParaRPr>
          </a:p>
        </p:txBody>
      </p:sp>
      <p:sp>
        <p:nvSpPr>
          <p:cNvPr id="4" name="Slide Number Placeholder 3">
            <a:extLst>
              <a:ext uri="{FF2B5EF4-FFF2-40B4-BE49-F238E27FC236}">
                <a16:creationId xmlns:a16="http://schemas.microsoft.com/office/drawing/2014/main" id="{0AA389C0-1054-4C54-9931-0ACC9911D393}"/>
              </a:ext>
            </a:extLst>
          </p:cNvPr>
          <p:cNvSpPr>
            <a:spLocks noGrp="1"/>
          </p:cNvSpPr>
          <p:nvPr>
            <p:ph type="sldNum" sz="quarter" idx="12"/>
          </p:nvPr>
        </p:nvSpPr>
        <p:spPr/>
        <p:txBody>
          <a:bodyPr/>
          <a:lstStyle/>
          <a:p>
            <a:fld id="{D57F1E4F-1CFF-5643-939E-217C01CDF565}" type="slidenum">
              <a:rPr lang="en-US" sz="1400" smtClean="0"/>
              <a:pPr/>
              <a:t>3</a:t>
            </a:fld>
            <a:endParaRPr lang="en-US" sz="1400" dirty="0"/>
          </a:p>
        </p:txBody>
      </p:sp>
      <p:pic>
        <p:nvPicPr>
          <p:cNvPr id="8" name="Picture 2" descr="Citizen Review Panel - State of Alaska logo">
            <a:extLst>
              <a:ext uri="{FF2B5EF4-FFF2-40B4-BE49-F238E27FC236}">
                <a16:creationId xmlns:a16="http://schemas.microsoft.com/office/drawing/2014/main" id="{2855CD36-2031-4341-BCC4-A7925745AD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9421" y="161130"/>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6507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50EF9-6170-4B22-B8E2-C6E486998B48}"/>
              </a:ext>
            </a:extLst>
          </p:cNvPr>
          <p:cNvSpPr>
            <a:spLocks noGrp="1"/>
          </p:cNvSpPr>
          <p:nvPr>
            <p:ph type="title"/>
          </p:nvPr>
        </p:nvSpPr>
        <p:spPr>
          <a:xfrm>
            <a:off x="1506894" y="525379"/>
            <a:ext cx="6012224" cy="1320800"/>
          </a:xfrm>
        </p:spPr>
        <p:txBody>
          <a:bodyPr/>
          <a:lstStyle/>
          <a:p>
            <a:r>
              <a:rPr lang="en-US" dirty="0">
                <a:solidFill>
                  <a:srgbClr val="002060"/>
                </a:solidFill>
              </a:rPr>
              <a:t>Mandated in State Law</a:t>
            </a:r>
          </a:p>
        </p:txBody>
      </p:sp>
      <p:sp>
        <p:nvSpPr>
          <p:cNvPr id="3" name="Content Placeholder 2">
            <a:extLst>
              <a:ext uri="{FF2B5EF4-FFF2-40B4-BE49-F238E27FC236}">
                <a16:creationId xmlns:a16="http://schemas.microsoft.com/office/drawing/2014/main" id="{C1FE96DF-1604-4170-9680-8F875D29CF97}"/>
              </a:ext>
            </a:extLst>
          </p:cNvPr>
          <p:cNvSpPr>
            <a:spLocks noGrp="1"/>
          </p:cNvSpPr>
          <p:nvPr>
            <p:ph idx="1"/>
          </p:nvPr>
        </p:nvSpPr>
        <p:spPr>
          <a:xfrm>
            <a:off x="677334" y="1943488"/>
            <a:ext cx="7600392" cy="3164062"/>
          </a:xfrm>
        </p:spPr>
        <p:txBody>
          <a:bodyPr>
            <a:normAutofit/>
          </a:bodyPr>
          <a:lstStyle/>
          <a:p>
            <a:pPr marL="0" indent="0" algn="just">
              <a:buNone/>
            </a:pPr>
            <a:r>
              <a:rPr lang="en-US" sz="2400" dirty="0">
                <a:solidFill>
                  <a:srgbClr val="002060"/>
                </a:solidFill>
              </a:rPr>
              <a:t>While the Citizens Review Panel has been enacted several time in state statute going back to 1990, the current panel was mandated with the enactment of House Bill 53 in 2005.  In that legislation the legislature not only recognized the importance of a citizen’s review panel, but committed to help fund the process adequately.</a:t>
            </a:r>
          </a:p>
          <a:p>
            <a:endParaRPr lang="en-US" dirty="0"/>
          </a:p>
        </p:txBody>
      </p:sp>
      <p:sp>
        <p:nvSpPr>
          <p:cNvPr id="4" name="Slide Number Placeholder 3">
            <a:extLst>
              <a:ext uri="{FF2B5EF4-FFF2-40B4-BE49-F238E27FC236}">
                <a16:creationId xmlns:a16="http://schemas.microsoft.com/office/drawing/2014/main" id="{F1018197-594F-43B6-9A94-4AB0F5FBCD38}"/>
              </a:ext>
            </a:extLst>
          </p:cNvPr>
          <p:cNvSpPr>
            <a:spLocks noGrp="1"/>
          </p:cNvSpPr>
          <p:nvPr>
            <p:ph type="sldNum" sz="quarter" idx="12"/>
          </p:nvPr>
        </p:nvSpPr>
        <p:spPr/>
        <p:txBody>
          <a:bodyPr/>
          <a:lstStyle/>
          <a:p>
            <a:fld id="{D57F1E4F-1CFF-5643-939E-217C01CDF565}" type="slidenum">
              <a:rPr lang="en-US" sz="1400" smtClean="0"/>
              <a:pPr/>
              <a:t>4</a:t>
            </a:fld>
            <a:endParaRPr lang="en-US" sz="1400" dirty="0"/>
          </a:p>
        </p:txBody>
      </p:sp>
      <p:pic>
        <p:nvPicPr>
          <p:cNvPr id="5" name="Picture 4" descr="Fred and John  Sept 2005">
            <a:extLst>
              <a:ext uri="{FF2B5EF4-FFF2-40B4-BE49-F238E27FC236}">
                <a16:creationId xmlns:a16="http://schemas.microsoft.com/office/drawing/2014/main" id="{BAEA6ECC-AE9C-4A6D-AE65-B9BA68FF340E}"/>
              </a:ext>
            </a:extLst>
          </p:cNvPr>
          <p:cNvPicPr/>
          <p:nvPr/>
        </p:nvPicPr>
        <p:blipFill>
          <a:blip r:embed="rId2" cstate="print"/>
          <a:srcRect/>
          <a:stretch>
            <a:fillRect/>
          </a:stretch>
        </p:blipFill>
        <p:spPr bwMode="auto">
          <a:xfrm>
            <a:off x="4915094" y="4705013"/>
            <a:ext cx="3362632" cy="2152987"/>
          </a:xfrm>
          <a:prstGeom prst="rect">
            <a:avLst/>
          </a:prstGeom>
          <a:noFill/>
        </p:spPr>
      </p:pic>
      <p:sp>
        <p:nvSpPr>
          <p:cNvPr id="6" name="TextBox 5">
            <a:extLst>
              <a:ext uri="{FF2B5EF4-FFF2-40B4-BE49-F238E27FC236}">
                <a16:creationId xmlns:a16="http://schemas.microsoft.com/office/drawing/2014/main" id="{FCCE49FE-DF08-4233-B05C-29A99DE0D0B6}"/>
              </a:ext>
            </a:extLst>
          </p:cNvPr>
          <p:cNvSpPr txBox="1"/>
          <p:nvPr/>
        </p:nvSpPr>
        <p:spPr>
          <a:xfrm>
            <a:off x="2629065" y="5808425"/>
            <a:ext cx="1848465" cy="1015663"/>
          </a:xfrm>
          <a:prstGeom prst="rect">
            <a:avLst/>
          </a:prstGeom>
          <a:noFill/>
        </p:spPr>
        <p:txBody>
          <a:bodyPr wrap="square" rtlCol="0">
            <a:spAutoFit/>
          </a:bodyPr>
          <a:lstStyle/>
          <a:p>
            <a:pPr algn="just"/>
            <a:r>
              <a:rPr lang="en-US" sz="1200" dirty="0">
                <a:solidFill>
                  <a:srgbClr val="002060"/>
                </a:solidFill>
              </a:rPr>
              <a:t>Fred </a:t>
            </a:r>
            <a:r>
              <a:rPr lang="en-US" sz="1200" dirty="0" err="1">
                <a:solidFill>
                  <a:srgbClr val="002060"/>
                </a:solidFill>
              </a:rPr>
              <a:t>VanWallinga</a:t>
            </a:r>
            <a:r>
              <a:rPr lang="en-US" sz="1200" dirty="0">
                <a:solidFill>
                  <a:srgbClr val="002060"/>
                </a:solidFill>
              </a:rPr>
              <a:t> from Citizens Review Panel discussing CRP concerns with then-Rep. Coghill. (June 2005)</a:t>
            </a:r>
          </a:p>
        </p:txBody>
      </p:sp>
    </p:spTree>
    <p:extLst>
      <p:ext uri="{BB962C8B-B14F-4D97-AF65-F5344CB8AC3E}">
        <p14:creationId xmlns:p14="http://schemas.microsoft.com/office/powerpoint/2010/main" val="2271960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50EF9-6170-4B22-B8E2-C6E486998B48}"/>
              </a:ext>
            </a:extLst>
          </p:cNvPr>
          <p:cNvSpPr>
            <a:spLocks noGrp="1"/>
          </p:cNvSpPr>
          <p:nvPr>
            <p:ph type="title"/>
          </p:nvPr>
        </p:nvSpPr>
        <p:spPr>
          <a:xfrm>
            <a:off x="677334" y="892844"/>
            <a:ext cx="8596668" cy="1320800"/>
          </a:xfrm>
        </p:spPr>
        <p:txBody>
          <a:bodyPr/>
          <a:lstStyle/>
          <a:p>
            <a:r>
              <a:rPr lang="en-US" dirty="0">
                <a:solidFill>
                  <a:srgbClr val="002060"/>
                </a:solidFill>
              </a:rPr>
              <a:t>Mandated in State Law</a:t>
            </a:r>
          </a:p>
        </p:txBody>
      </p:sp>
      <p:sp>
        <p:nvSpPr>
          <p:cNvPr id="3" name="Content Placeholder 2">
            <a:extLst>
              <a:ext uri="{FF2B5EF4-FFF2-40B4-BE49-F238E27FC236}">
                <a16:creationId xmlns:a16="http://schemas.microsoft.com/office/drawing/2014/main" id="{C1FE96DF-1604-4170-9680-8F875D29CF97}"/>
              </a:ext>
            </a:extLst>
          </p:cNvPr>
          <p:cNvSpPr>
            <a:spLocks noGrp="1"/>
          </p:cNvSpPr>
          <p:nvPr>
            <p:ph idx="1"/>
          </p:nvPr>
        </p:nvSpPr>
        <p:spPr>
          <a:xfrm>
            <a:off x="485605" y="1830263"/>
            <a:ext cx="8596668" cy="4299205"/>
          </a:xfrm>
        </p:spPr>
        <p:txBody>
          <a:bodyPr>
            <a:normAutofit fontScale="92500" lnSpcReduction="10000"/>
          </a:bodyPr>
          <a:lstStyle/>
          <a:p>
            <a:pPr marL="0" indent="0">
              <a:buNone/>
            </a:pPr>
            <a:endParaRPr lang="en-US" sz="2400" dirty="0">
              <a:solidFill>
                <a:srgbClr val="002060"/>
              </a:solidFill>
            </a:endParaRPr>
          </a:p>
          <a:p>
            <a:pPr marL="0" indent="0" algn="just">
              <a:buNone/>
            </a:pPr>
            <a:r>
              <a:rPr lang="en-US" sz="2400" dirty="0">
                <a:solidFill>
                  <a:srgbClr val="002060"/>
                </a:solidFill>
              </a:rPr>
              <a:t>The CRP is required to examine the policies and procedures of OCS, evaluate the performance of OCS, and make annual reports to the legislature with recommendations for legislation or changes in the process.  When the panel deems appropriate, it may also investigate specific cases. </a:t>
            </a:r>
          </a:p>
          <a:p>
            <a:pPr marL="0" indent="0" algn="just">
              <a:buNone/>
            </a:pPr>
            <a:endParaRPr lang="en-US" sz="2400" dirty="0">
              <a:solidFill>
                <a:srgbClr val="002060"/>
              </a:solidFill>
            </a:endParaRPr>
          </a:p>
          <a:p>
            <a:pPr marL="0" indent="0" algn="just">
              <a:buNone/>
            </a:pPr>
            <a:r>
              <a:rPr lang="en-US" sz="2400" dirty="0">
                <a:solidFill>
                  <a:srgbClr val="002060"/>
                </a:solidFill>
              </a:rPr>
              <a:t>The panel is subject to the Open Meetings Act and has the ability to meet in executive session. The CRP has produced fifteen annual reports and has a website available.</a:t>
            </a:r>
          </a:p>
          <a:p>
            <a:pPr marL="0" indent="0" algn="just">
              <a:buNone/>
            </a:pPr>
            <a:endParaRPr lang="en-US" dirty="0"/>
          </a:p>
          <a:p>
            <a:pPr marL="0" indent="0" algn="just">
              <a:buNone/>
            </a:pPr>
            <a:r>
              <a:rPr lang="en-US" i="1" dirty="0">
                <a:solidFill>
                  <a:srgbClr val="002060"/>
                </a:solidFill>
              </a:rPr>
              <a:t>http://www.crpalaska.org/ref.shtml</a:t>
            </a:r>
          </a:p>
          <a:p>
            <a:endParaRPr lang="en-US" dirty="0"/>
          </a:p>
        </p:txBody>
      </p:sp>
      <p:sp>
        <p:nvSpPr>
          <p:cNvPr id="4" name="Slide Number Placeholder 3">
            <a:extLst>
              <a:ext uri="{FF2B5EF4-FFF2-40B4-BE49-F238E27FC236}">
                <a16:creationId xmlns:a16="http://schemas.microsoft.com/office/drawing/2014/main" id="{10F0BDA8-03BE-422C-B77C-7D6101FBB647}"/>
              </a:ext>
            </a:extLst>
          </p:cNvPr>
          <p:cNvSpPr>
            <a:spLocks noGrp="1"/>
          </p:cNvSpPr>
          <p:nvPr>
            <p:ph type="sldNum" sz="quarter" idx="12"/>
          </p:nvPr>
        </p:nvSpPr>
        <p:spPr/>
        <p:txBody>
          <a:bodyPr/>
          <a:lstStyle/>
          <a:p>
            <a:fld id="{D57F1E4F-1CFF-5643-939E-217C01CDF565}" type="slidenum">
              <a:rPr lang="en-US" sz="1400" smtClean="0"/>
              <a:pPr/>
              <a:t>5</a:t>
            </a:fld>
            <a:endParaRPr lang="en-US" sz="1400" dirty="0"/>
          </a:p>
        </p:txBody>
      </p:sp>
    </p:spTree>
    <p:extLst>
      <p:ext uri="{BB962C8B-B14F-4D97-AF65-F5344CB8AC3E}">
        <p14:creationId xmlns:p14="http://schemas.microsoft.com/office/powerpoint/2010/main" val="3960317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BE625-97A4-4644-AB6B-7C2BE7A17A42}"/>
              </a:ext>
            </a:extLst>
          </p:cNvPr>
          <p:cNvSpPr>
            <a:spLocks noGrp="1"/>
          </p:cNvSpPr>
          <p:nvPr>
            <p:ph type="title"/>
          </p:nvPr>
        </p:nvSpPr>
        <p:spPr>
          <a:xfrm>
            <a:off x="677334" y="1130325"/>
            <a:ext cx="7316292" cy="1320800"/>
          </a:xfrm>
        </p:spPr>
        <p:txBody>
          <a:bodyPr/>
          <a:lstStyle/>
          <a:p>
            <a:r>
              <a:rPr lang="en-US" dirty="0">
                <a:solidFill>
                  <a:srgbClr val="002060"/>
                </a:solidFill>
              </a:rPr>
              <a:t>SB 122 Moves Oversight of CRP</a:t>
            </a:r>
          </a:p>
        </p:txBody>
      </p:sp>
      <p:sp>
        <p:nvSpPr>
          <p:cNvPr id="5" name="Title 1">
            <a:extLst>
              <a:ext uri="{FF2B5EF4-FFF2-40B4-BE49-F238E27FC236}">
                <a16:creationId xmlns:a16="http://schemas.microsoft.com/office/drawing/2014/main" id="{3CCC6AF1-F549-480C-84A1-A37C81F970D9}"/>
              </a:ext>
            </a:extLst>
          </p:cNvPr>
          <p:cNvSpPr txBox="1">
            <a:spLocks/>
          </p:cNvSpPr>
          <p:nvPr/>
        </p:nvSpPr>
        <p:spPr>
          <a:xfrm>
            <a:off x="842209" y="2384858"/>
            <a:ext cx="8287413" cy="383035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200" dirty="0">
                <a:solidFill>
                  <a:srgbClr val="002060"/>
                </a:solidFill>
              </a:rPr>
              <a:t>SB 122 transfers oversight of the Citizens Review Panel out of the Office of Children Services and into the Ombudsman’s Office of the legislative branch of government.</a:t>
            </a:r>
          </a:p>
          <a:p>
            <a:endParaRPr lang="en-US" sz="2200" dirty="0">
              <a:solidFill>
                <a:srgbClr val="002060"/>
              </a:solidFill>
            </a:endParaRPr>
          </a:p>
          <a:p>
            <a:pPr algn="just"/>
            <a:endParaRPr lang="en-US" sz="2200" dirty="0">
              <a:solidFill>
                <a:srgbClr val="002060"/>
              </a:solidFill>
            </a:endParaRPr>
          </a:p>
          <a:p>
            <a:pPr algn="just"/>
            <a:r>
              <a:rPr lang="en-US" sz="2200" dirty="0">
                <a:solidFill>
                  <a:srgbClr val="002060"/>
                </a:solidFill>
              </a:rPr>
              <a:t>This mission of the Ombudsman’s Office aligns well with the mission of the CRP and gives the CRP the autonomy to more independently review the child protection services provided by the Office of Children’s Services.</a:t>
            </a:r>
          </a:p>
          <a:p>
            <a:endParaRPr lang="en-US" sz="2200" dirty="0">
              <a:solidFill>
                <a:srgbClr val="002060"/>
              </a:solidFill>
            </a:endParaRPr>
          </a:p>
        </p:txBody>
      </p:sp>
      <p:sp>
        <p:nvSpPr>
          <p:cNvPr id="3" name="Slide Number Placeholder 2">
            <a:extLst>
              <a:ext uri="{FF2B5EF4-FFF2-40B4-BE49-F238E27FC236}">
                <a16:creationId xmlns:a16="http://schemas.microsoft.com/office/drawing/2014/main" id="{599E811D-AFDC-45A8-B6C7-432E5DE411FC}"/>
              </a:ext>
            </a:extLst>
          </p:cNvPr>
          <p:cNvSpPr>
            <a:spLocks noGrp="1"/>
          </p:cNvSpPr>
          <p:nvPr>
            <p:ph type="sldNum" sz="quarter" idx="12"/>
          </p:nvPr>
        </p:nvSpPr>
        <p:spPr/>
        <p:txBody>
          <a:bodyPr/>
          <a:lstStyle/>
          <a:p>
            <a:fld id="{D57F1E4F-1CFF-5643-939E-217C01CDF565}" type="slidenum">
              <a:rPr lang="en-US" sz="1400" smtClean="0"/>
              <a:pPr/>
              <a:t>6</a:t>
            </a:fld>
            <a:endParaRPr lang="en-US" sz="1400" dirty="0"/>
          </a:p>
        </p:txBody>
      </p:sp>
    </p:spTree>
    <p:extLst>
      <p:ext uri="{BB962C8B-B14F-4D97-AF65-F5344CB8AC3E}">
        <p14:creationId xmlns:p14="http://schemas.microsoft.com/office/powerpoint/2010/main" val="3097264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BE625-97A4-4644-AB6B-7C2BE7A17A42}"/>
              </a:ext>
            </a:extLst>
          </p:cNvPr>
          <p:cNvSpPr>
            <a:spLocks noGrp="1"/>
          </p:cNvSpPr>
          <p:nvPr>
            <p:ph type="title"/>
          </p:nvPr>
        </p:nvSpPr>
        <p:spPr>
          <a:xfrm>
            <a:off x="677334" y="685157"/>
            <a:ext cx="7316292" cy="829829"/>
          </a:xfrm>
        </p:spPr>
        <p:txBody>
          <a:bodyPr/>
          <a:lstStyle/>
          <a:p>
            <a:r>
              <a:rPr lang="en-US" dirty="0">
                <a:solidFill>
                  <a:srgbClr val="002060"/>
                </a:solidFill>
              </a:rPr>
              <a:t>Complimenting Each Other</a:t>
            </a:r>
          </a:p>
        </p:txBody>
      </p:sp>
      <p:sp>
        <p:nvSpPr>
          <p:cNvPr id="5" name="Title 1">
            <a:extLst>
              <a:ext uri="{FF2B5EF4-FFF2-40B4-BE49-F238E27FC236}">
                <a16:creationId xmlns:a16="http://schemas.microsoft.com/office/drawing/2014/main" id="{3CCC6AF1-F549-480C-84A1-A37C81F970D9}"/>
              </a:ext>
            </a:extLst>
          </p:cNvPr>
          <p:cNvSpPr txBox="1">
            <a:spLocks/>
          </p:cNvSpPr>
          <p:nvPr/>
        </p:nvSpPr>
        <p:spPr>
          <a:xfrm>
            <a:off x="794084" y="1377119"/>
            <a:ext cx="8046781" cy="5029368"/>
          </a:xfrm>
          <a:prstGeom prst="rect">
            <a:avLst/>
          </a:prstGeom>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endParaRPr lang="en-US" sz="2200" dirty="0">
              <a:solidFill>
                <a:srgbClr val="002060"/>
              </a:solidFill>
            </a:endParaRPr>
          </a:p>
          <a:p>
            <a:pPr algn="just"/>
            <a:r>
              <a:rPr lang="en-US" sz="2200" dirty="0">
                <a:solidFill>
                  <a:srgbClr val="002060"/>
                </a:solidFill>
              </a:rPr>
              <a:t>The Ombudsman’s Office accepts citizen complaints about municipal, state, and federal agencies and personnel. The ombudsman may investigate to determine whether an agency act was unlawful, unreasonable, unfair, arbitrary, erroneous, or inefficient, and may seek an appropriate remedy.</a:t>
            </a:r>
          </a:p>
          <a:p>
            <a:pPr algn="just"/>
            <a:endParaRPr lang="en-US" sz="2200" dirty="0">
              <a:solidFill>
                <a:srgbClr val="002060"/>
              </a:solidFill>
            </a:endParaRPr>
          </a:p>
          <a:p>
            <a:pPr algn="just"/>
            <a:r>
              <a:rPr lang="en-US" sz="2200" dirty="0">
                <a:solidFill>
                  <a:srgbClr val="002060"/>
                </a:solidFill>
              </a:rPr>
              <a:t>The original CRP was created in 1990 and did, under a pilot project in 1993 utilize their investigative authority in Anchorage.  From December of 1993 to January of 1995 the panel reviewed 263 cases, 50 % of which involved pre-school-age kids.</a:t>
            </a:r>
          </a:p>
          <a:p>
            <a:pPr algn="just"/>
            <a:endParaRPr lang="en-US" sz="2200" dirty="0">
              <a:solidFill>
                <a:srgbClr val="002060"/>
              </a:solidFill>
            </a:endParaRPr>
          </a:p>
          <a:p>
            <a:pPr algn="just"/>
            <a:r>
              <a:rPr lang="en-US" sz="2200" dirty="0">
                <a:solidFill>
                  <a:srgbClr val="002060"/>
                </a:solidFill>
              </a:rPr>
              <a:t>The current CRP does not review individual cases but encourages the grievance process and contacting the Ombudsman’s Office.</a:t>
            </a:r>
          </a:p>
          <a:p>
            <a:pPr algn="just"/>
            <a:endParaRPr lang="en-US" sz="2200" dirty="0">
              <a:solidFill>
                <a:srgbClr val="002060"/>
              </a:solidFill>
            </a:endParaRPr>
          </a:p>
          <a:p>
            <a:endParaRPr lang="en-US" sz="2200" dirty="0">
              <a:solidFill>
                <a:srgbClr val="002060"/>
              </a:solidFill>
            </a:endParaRPr>
          </a:p>
        </p:txBody>
      </p:sp>
      <p:sp>
        <p:nvSpPr>
          <p:cNvPr id="3" name="Slide Number Placeholder 2">
            <a:extLst>
              <a:ext uri="{FF2B5EF4-FFF2-40B4-BE49-F238E27FC236}">
                <a16:creationId xmlns:a16="http://schemas.microsoft.com/office/drawing/2014/main" id="{B969B095-ABA9-43A9-9F31-340C160BCDF1}"/>
              </a:ext>
            </a:extLst>
          </p:cNvPr>
          <p:cNvSpPr>
            <a:spLocks noGrp="1"/>
          </p:cNvSpPr>
          <p:nvPr>
            <p:ph type="sldNum" sz="quarter" idx="12"/>
          </p:nvPr>
        </p:nvSpPr>
        <p:spPr/>
        <p:txBody>
          <a:bodyPr/>
          <a:lstStyle/>
          <a:p>
            <a:fld id="{D57F1E4F-1CFF-5643-939E-217C01CDF565}" type="slidenum">
              <a:rPr lang="en-US" sz="1400" smtClean="0"/>
              <a:pPr/>
              <a:t>7</a:t>
            </a:fld>
            <a:endParaRPr lang="en-US" sz="1400" dirty="0"/>
          </a:p>
        </p:txBody>
      </p:sp>
    </p:spTree>
    <p:extLst>
      <p:ext uri="{BB962C8B-B14F-4D97-AF65-F5344CB8AC3E}">
        <p14:creationId xmlns:p14="http://schemas.microsoft.com/office/powerpoint/2010/main" val="745551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A65AC7D1-EAA9-48F5-B509-60A7F50BF70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7" name="Rectangle 16">
            <a:extLst>
              <a:ext uri="{FF2B5EF4-FFF2-40B4-BE49-F238E27FC236}">
                <a16:creationId xmlns:a16="http://schemas.microsoft.com/office/drawing/2014/main" id="{D6320AF9-619A-4175-865B-5663E1AEF4C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063B6EC6-D752-4EE7-908B-F8F19E8C7FE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EFECD4E8-AD3E-4228-82A2-9461958EA94D}"/>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3" name="Rectangle 23">
            <a:extLst>
              <a:ext uri="{FF2B5EF4-FFF2-40B4-BE49-F238E27FC236}">
                <a16:creationId xmlns:a16="http://schemas.microsoft.com/office/drawing/2014/main" id="{7E018740-5C2B-4A41-AC1A-7E68D1EC195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5">
            <a:extLst>
              <a:ext uri="{FF2B5EF4-FFF2-40B4-BE49-F238E27FC236}">
                <a16:creationId xmlns:a16="http://schemas.microsoft.com/office/drawing/2014/main" id="{166F75A4-C475-4941-8EE2-B80A06A2C1B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a:extLst>
              <a:ext uri="{FF2B5EF4-FFF2-40B4-BE49-F238E27FC236}">
                <a16:creationId xmlns:a16="http://schemas.microsoft.com/office/drawing/2014/main" id="{A032553A-72E8-4B0D-8405-FF9771C9AF0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765800AC-C3B9-498E-87BC-29FAE4C76B2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a:extLst>
              <a:ext uri="{FF2B5EF4-FFF2-40B4-BE49-F238E27FC236}">
                <a16:creationId xmlns:a16="http://schemas.microsoft.com/office/drawing/2014/main" id="{1F9D6ACB-2FF4-49F9-978A-E0D5327FC63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Shape 32">
            <a:extLst>
              <a:ext uri="{FF2B5EF4-FFF2-40B4-BE49-F238E27FC236}">
                <a16:creationId xmlns:a16="http://schemas.microsoft.com/office/drawing/2014/main" id="{142BFA2A-77A0-4F60-A32A-685681C8488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15BE625-97A4-4644-AB6B-7C2BE7A17A42}"/>
              </a:ext>
            </a:extLst>
          </p:cNvPr>
          <p:cNvSpPr>
            <a:spLocks noGrp="1"/>
          </p:cNvSpPr>
          <p:nvPr>
            <p:ph type="title"/>
          </p:nvPr>
        </p:nvSpPr>
        <p:spPr>
          <a:xfrm>
            <a:off x="677334" y="609599"/>
            <a:ext cx="3843375" cy="5545667"/>
          </a:xfrm>
        </p:spPr>
        <p:txBody>
          <a:bodyPr vert="horz" lIns="91440" tIns="45720" rIns="91440" bIns="45720" rtlCol="0" anchor="ctr">
            <a:normAutofit/>
          </a:bodyPr>
          <a:lstStyle/>
          <a:p>
            <a:r>
              <a:rPr lang="en-US" dirty="0">
                <a:solidFill>
                  <a:schemeClr val="tx1">
                    <a:lumMod val="85000"/>
                    <a:lumOff val="15000"/>
                  </a:schemeClr>
                </a:solidFill>
              </a:rPr>
              <a:t>Ombudsman’s Interaction with OCS</a:t>
            </a:r>
          </a:p>
        </p:txBody>
      </p:sp>
      <p:sp>
        <p:nvSpPr>
          <p:cNvPr id="5" name="Title 1">
            <a:extLst>
              <a:ext uri="{FF2B5EF4-FFF2-40B4-BE49-F238E27FC236}">
                <a16:creationId xmlns:a16="http://schemas.microsoft.com/office/drawing/2014/main" id="{3CCC6AF1-F549-480C-84A1-A37C81F970D9}"/>
              </a:ext>
            </a:extLst>
          </p:cNvPr>
          <p:cNvSpPr txBox="1">
            <a:spLocks/>
          </p:cNvSpPr>
          <p:nvPr/>
        </p:nvSpPr>
        <p:spPr>
          <a:xfrm>
            <a:off x="6003370" y="275166"/>
            <a:ext cx="5511296" cy="6582834"/>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lnSpc>
                <a:spcPct val="90000"/>
              </a:lnSpc>
              <a:spcBef>
                <a:spcPts val="1000"/>
              </a:spcBef>
              <a:buClr>
                <a:schemeClr val="accent1"/>
              </a:buClr>
              <a:buSzPct val="80000"/>
              <a:buFont typeface="Wingdings 3" charset="2"/>
              <a:buChar char=""/>
            </a:pPr>
            <a:r>
              <a:rPr lang="en-US" sz="2200" dirty="0">
                <a:solidFill>
                  <a:srgbClr val="FFFFFF"/>
                </a:solidFill>
                <a:latin typeface="+mn-lt"/>
                <a:ea typeface="+mn-ea"/>
                <a:cs typeface="+mn-cs"/>
              </a:rPr>
              <a:t>The Ombudsman’s Office investigates complaints about all branches and departments of federal, state and local government but OCS takes up a good chunk of their work load.</a:t>
            </a:r>
          </a:p>
          <a:p>
            <a:pPr>
              <a:lnSpc>
                <a:spcPct val="90000"/>
              </a:lnSpc>
              <a:spcBef>
                <a:spcPts val="1000"/>
              </a:spcBef>
              <a:buClr>
                <a:schemeClr val="accent1"/>
              </a:buClr>
              <a:buSzPct val="80000"/>
              <a:buFont typeface="Wingdings 3" charset="2"/>
              <a:buChar char=""/>
            </a:pPr>
            <a:endParaRPr lang="en-US" sz="2200" dirty="0">
              <a:solidFill>
                <a:srgbClr val="FFFFFF"/>
              </a:solidFill>
              <a:latin typeface="+mn-lt"/>
              <a:ea typeface="+mn-ea"/>
              <a:cs typeface="+mn-cs"/>
            </a:endParaRPr>
          </a:p>
          <a:p>
            <a:pPr>
              <a:lnSpc>
                <a:spcPct val="90000"/>
              </a:lnSpc>
              <a:spcBef>
                <a:spcPts val="1000"/>
              </a:spcBef>
              <a:buClr>
                <a:schemeClr val="accent1"/>
              </a:buClr>
              <a:buSzPct val="80000"/>
              <a:buFont typeface="Wingdings 3" charset="2"/>
              <a:buChar char=""/>
            </a:pPr>
            <a:r>
              <a:rPr lang="en-US" sz="2200" dirty="0">
                <a:solidFill>
                  <a:srgbClr val="FFFFFF"/>
                </a:solidFill>
                <a:latin typeface="+mn-lt"/>
                <a:ea typeface="+mn-ea"/>
                <a:cs typeface="+mn-cs"/>
              </a:rPr>
              <a:t>               </a:t>
            </a:r>
            <a:r>
              <a:rPr lang="en-US" sz="2200" u="sng" dirty="0">
                <a:solidFill>
                  <a:srgbClr val="FFFFFF"/>
                </a:solidFill>
                <a:latin typeface="+mn-lt"/>
                <a:ea typeface="+mn-ea"/>
                <a:cs typeface="+mn-cs"/>
              </a:rPr>
              <a:t>OCS Complaints by Year</a:t>
            </a:r>
          </a:p>
          <a:p>
            <a:pPr>
              <a:lnSpc>
                <a:spcPct val="90000"/>
              </a:lnSpc>
              <a:spcBef>
                <a:spcPts val="1000"/>
              </a:spcBef>
              <a:buClr>
                <a:schemeClr val="accent1"/>
              </a:buClr>
              <a:buSzPct val="80000"/>
              <a:buFont typeface="Wingdings 3" charset="2"/>
              <a:buChar char=""/>
            </a:pPr>
            <a:endParaRPr lang="en-US" sz="2200" u="sng" dirty="0">
              <a:solidFill>
                <a:srgbClr val="FFFFFF"/>
              </a:solidFill>
              <a:latin typeface="+mn-lt"/>
              <a:ea typeface="+mn-ea"/>
              <a:cs typeface="+mn-cs"/>
            </a:endParaRPr>
          </a:p>
          <a:p>
            <a:pPr>
              <a:lnSpc>
                <a:spcPct val="90000"/>
              </a:lnSpc>
              <a:spcBef>
                <a:spcPts val="1000"/>
              </a:spcBef>
              <a:buClr>
                <a:schemeClr val="accent1"/>
              </a:buClr>
              <a:buSzPct val="80000"/>
              <a:buFont typeface="Wingdings 3" charset="2"/>
              <a:buChar char=""/>
            </a:pPr>
            <a:r>
              <a:rPr lang="en-US" sz="2200" dirty="0">
                <a:solidFill>
                  <a:srgbClr val="FFFFFF"/>
                </a:solidFill>
                <a:latin typeface="+mn-lt"/>
                <a:ea typeface="+mn-ea"/>
                <a:cs typeface="+mn-cs"/>
              </a:rPr>
              <a:t>	 	    2013					174</a:t>
            </a:r>
          </a:p>
          <a:p>
            <a:pPr>
              <a:lnSpc>
                <a:spcPct val="90000"/>
              </a:lnSpc>
              <a:spcBef>
                <a:spcPts val="1000"/>
              </a:spcBef>
              <a:buClr>
                <a:schemeClr val="accent1"/>
              </a:buClr>
              <a:buSzPct val="80000"/>
              <a:buFont typeface="Wingdings 3" charset="2"/>
              <a:buChar char=""/>
            </a:pPr>
            <a:r>
              <a:rPr lang="en-US" sz="2200" dirty="0">
                <a:solidFill>
                  <a:srgbClr val="FFFFFF"/>
                </a:solidFill>
                <a:latin typeface="+mn-lt"/>
                <a:ea typeface="+mn-ea"/>
                <a:cs typeface="+mn-cs"/>
              </a:rPr>
              <a:t>	 	    2014					157</a:t>
            </a:r>
          </a:p>
          <a:p>
            <a:pPr>
              <a:lnSpc>
                <a:spcPct val="90000"/>
              </a:lnSpc>
              <a:spcBef>
                <a:spcPts val="1000"/>
              </a:spcBef>
              <a:buClr>
                <a:schemeClr val="accent1"/>
              </a:buClr>
              <a:buSzPct val="80000"/>
              <a:buFont typeface="Wingdings 3" charset="2"/>
              <a:buChar char=""/>
            </a:pPr>
            <a:r>
              <a:rPr lang="en-US" sz="2200" dirty="0">
                <a:solidFill>
                  <a:srgbClr val="FFFFFF"/>
                </a:solidFill>
                <a:latin typeface="+mn-lt"/>
                <a:ea typeface="+mn-ea"/>
                <a:cs typeface="+mn-cs"/>
              </a:rPr>
              <a:t>             2015					250</a:t>
            </a:r>
          </a:p>
          <a:p>
            <a:pPr>
              <a:lnSpc>
                <a:spcPct val="90000"/>
              </a:lnSpc>
              <a:spcBef>
                <a:spcPts val="1000"/>
              </a:spcBef>
              <a:buClr>
                <a:schemeClr val="accent1"/>
              </a:buClr>
              <a:buSzPct val="80000"/>
              <a:buFont typeface="Wingdings 3" charset="2"/>
              <a:buChar char=""/>
            </a:pPr>
            <a:r>
              <a:rPr lang="en-US" sz="2200" dirty="0">
                <a:solidFill>
                  <a:srgbClr val="FFFFFF"/>
                </a:solidFill>
                <a:latin typeface="+mn-lt"/>
                <a:ea typeface="+mn-ea"/>
                <a:cs typeface="+mn-cs"/>
              </a:rPr>
              <a:t>	          2016					212</a:t>
            </a:r>
          </a:p>
          <a:p>
            <a:pPr>
              <a:lnSpc>
                <a:spcPct val="90000"/>
              </a:lnSpc>
              <a:spcBef>
                <a:spcPts val="1000"/>
              </a:spcBef>
              <a:buClr>
                <a:schemeClr val="accent1"/>
              </a:buClr>
              <a:buSzPct val="80000"/>
              <a:buFont typeface="Wingdings 3" charset="2"/>
              <a:buChar char=""/>
            </a:pPr>
            <a:r>
              <a:rPr lang="en-US" sz="2200" dirty="0">
                <a:solidFill>
                  <a:srgbClr val="FFFFFF"/>
                </a:solidFill>
                <a:latin typeface="+mn-lt"/>
                <a:ea typeface="+mn-ea"/>
                <a:cs typeface="+mn-cs"/>
              </a:rPr>
              <a:t>             2017					250*</a:t>
            </a:r>
          </a:p>
          <a:p>
            <a:pPr>
              <a:lnSpc>
                <a:spcPct val="90000"/>
              </a:lnSpc>
              <a:spcBef>
                <a:spcPts val="1000"/>
              </a:spcBef>
              <a:buClr>
                <a:schemeClr val="accent1"/>
              </a:buClr>
              <a:buSzPct val="80000"/>
              <a:buFont typeface="Wingdings 3" charset="2"/>
              <a:buChar char=""/>
            </a:pPr>
            <a:endParaRPr lang="en-US" sz="2200" dirty="0">
              <a:solidFill>
                <a:srgbClr val="FFFFFF"/>
              </a:solidFill>
              <a:latin typeface="+mn-lt"/>
              <a:ea typeface="+mn-ea"/>
              <a:cs typeface="+mn-cs"/>
            </a:endParaRPr>
          </a:p>
          <a:p>
            <a:pPr>
              <a:lnSpc>
                <a:spcPct val="90000"/>
              </a:lnSpc>
              <a:spcBef>
                <a:spcPts val="1000"/>
              </a:spcBef>
              <a:buClr>
                <a:schemeClr val="accent1"/>
              </a:buClr>
              <a:buSzPct val="80000"/>
              <a:buFont typeface="Wingdings 3" charset="2"/>
              <a:buChar char=""/>
            </a:pPr>
            <a:r>
              <a:rPr lang="en-US" sz="2200" dirty="0">
                <a:solidFill>
                  <a:srgbClr val="FFFFFF"/>
                </a:solidFill>
                <a:latin typeface="+mn-lt"/>
                <a:ea typeface="+mn-ea"/>
                <a:cs typeface="+mn-cs"/>
              </a:rPr>
              <a:t>* </a:t>
            </a:r>
            <a:r>
              <a:rPr lang="en-US" sz="1400" dirty="0">
                <a:solidFill>
                  <a:srgbClr val="FFFFFF"/>
                </a:solidFill>
                <a:latin typeface="+mn-lt"/>
                <a:ea typeface="+mn-ea"/>
                <a:cs typeface="+mn-cs"/>
              </a:rPr>
              <a:t>Of the 250 in 2017, the Ombudsman’s Office investigated 136 , or 54% of the complaints.  The others were declined because the person had not complained to OCS or the complaint was being litigated or otherwise </a:t>
            </a:r>
            <a:r>
              <a:rPr lang="en-US" sz="1400" dirty="0" err="1">
                <a:solidFill>
                  <a:srgbClr val="FFFFFF"/>
                </a:solidFill>
                <a:latin typeface="+mn-lt"/>
                <a:ea typeface="+mn-ea"/>
                <a:cs typeface="+mn-cs"/>
              </a:rPr>
              <a:t>wubject</a:t>
            </a:r>
            <a:r>
              <a:rPr lang="en-US" sz="1400" dirty="0">
                <a:solidFill>
                  <a:srgbClr val="FFFFFF"/>
                </a:solidFill>
                <a:latin typeface="+mn-lt"/>
                <a:ea typeface="+mn-ea"/>
                <a:cs typeface="+mn-cs"/>
              </a:rPr>
              <a:t> to a judge’s decision.</a:t>
            </a:r>
          </a:p>
        </p:txBody>
      </p:sp>
      <p:sp>
        <p:nvSpPr>
          <p:cNvPr id="3" name="Slide Number Placeholder 2">
            <a:extLst>
              <a:ext uri="{FF2B5EF4-FFF2-40B4-BE49-F238E27FC236}">
                <a16:creationId xmlns:a16="http://schemas.microsoft.com/office/drawing/2014/main" id="{16B96DF4-574B-4063-84F1-3F121BBBF2E6}"/>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19124668"/>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BE625-97A4-4644-AB6B-7C2BE7A17A42}"/>
              </a:ext>
            </a:extLst>
          </p:cNvPr>
          <p:cNvSpPr>
            <a:spLocks noGrp="1"/>
          </p:cNvSpPr>
          <p:nvPr>
            <p:ph type="title"/>
          </p:nvPr>
        </p:nvSpPr>
        <p:spPr>
          <a:xfrm>
            <a:off x="677334" y="1130325"/>
            <a:ext cx="7316292" cy="1320800"/>
          </a:xfrm>
        </p:spPr>
        <p:txBody>
          <a:bodyPr/>
          <a:lstStyle/>
          <a:p>
            <a:r>
              <a:rPr lang="en-US" dirty="0">
                <a:solidFill>
                  <a:srgbClr val="002060"/>
                </a:solidFill>
              </a:rPr>
              <a:t>Complimenting Each Other</a:t>
            </a:r>
          </a:p>
        </p:txBody>
      </p:sp>
      <p:sp>
        <p:nvSpPr>
          <p:cNvPr id="5" name="Title 1">
            <a:extLst>
              <a:ext uri="{FF2B5EF4-FFF2-40B4-BE49-F238E27FC236}">
                <a16:creationId xmlns:a16="http://schemas.microsoft.com/office/drawing/2014/main" id="{3CCC6AF1-F549-480C-84A1-A37C81F970D9}"/>
              </a:ext>
            </a:extLst>
          </p:cNvPr>
          <p:cNvSpPr txBox="1">
            <a:spLocks/>
          </p:cNvSpPr>
          <p:nvPr/>
        </p:nvSpPr>
        <p:spPr>
          <a:xfrm>
            <a:off x="677334" y="2318774"/>
            <a:ext cx="8596668" cy="3540605"/>
          </a:xfrm>
          <a:prstGeom prst="rect">
            <a:avLst/>
          </a:prstGeom>
        </p:spPr>
        <p:txBody>
          <a:bodyPr vert="horz" lIns="91440" tIns="45720" rIns="91440" bIns="45720" rtlCol="0" anchor="t">
            <a:normAutofit fontScale="925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dirty="0">
                <a:solidFill>
                  <a:srgbClr val="002060"/>
                </a:solidFill>
              </a:rPr>
              <a:t>The role of the Ombudsman is to help ensure that state government is serving Alaskans as efficiently, effectively, and equitably as possible.  </a:t>
            </a:r>
          </a:p>
          <a:p>
            <a:pPr algn="just"/>
            <a:endParaRPr lang="en-US" dirty="0">
              <a:solidFill>
                <a:srgbClr val="002060"/>
              </a:solidFill>
            </a:endParaRPr>
          </a:p>
          <a:p>
            <a:pPr algn="just"/>
            <a:r>
              <a:rPr lang="en-US" dirty="0">
                <a:solidFill>
                  <a:srgbClr val="002060"/>
                </a:solidFill>
              </a:rPr>
              <a:t>They do this through case specific investigations.</a:t>
            </a:r>
          </a:p>
          <a:p>
            <a:pPr algn="just"/>
            <a:endParaRPr lang="en-US" sz="2400" dirty="0">
              <a:solidFill>
                <a:srgbClr val="002060"/>
              </a:solidFill>
            </a:endParaRPr>
          </a:p>
        </p:txBody>
      </p:sp>
      <p:sp>
        <p:nvSpPr>
          <p:cNvPr id="3" name="Slide Number Placeholder 2">
            <a:extLst>
              <a:ext uri="{FF2B5EF4-FFF2-40B4-BE49-F238E27FC236}">
                <a16:creationId xmlns:a16="http://schemas.microsoft.com/office/drawing/2014/main" id="{44E320F1-1547-4D60-94B0-CFE81B229501}"/>
              </a:ext>
            </a:extLst>
          </p:cNvPr>
          <p:cNvSpPr>
            <a:spLocks noGrp="1"/>
          </p:cNvSpPr>
          <p:nvPr>
            <p:ph type="sldNum" sz="quarter" idx="12"/>
          </p:nvPr>
        </p:nvSpPr>
        <p:spPr/>
        <p:txBody>
          <a:bodyPr/>
          <a:lstStyle/>
          <a:p>
            <a:fld id="{D57F1E4F-1CFF-5643-939E-217C01CDF565}" type="slidenum">
              <a:rPr lang="en-US" sz="1400" smtClean="0"/>
              <a:pPr/>
              <a:t>9</a:t>
            </a:fld>
            <a:endParaRPr lang="en-US" sz="1400" dirty="0"/>
          </a:p>
        </p:txBody>
      </p:sp>
    </p:spTree>
    <p:extLst>
      <p:ext uri="{BB962C8B-B14F-4D97-AF65-F5344CB8AC3E}">
        <p14:creationId xmlns:p14="http://schemas.microsoft.com/office/powerpoint/2010/main" val="352419810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848</TotalTime>
  <Words>678</Words>
  <Application>Microsoft Office PowerPoint</Application>
  <PresentationFormat>Widescreen</PresentationFormat>
  <Paragraphs>71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Trebuchet MS</vt:lpstr>
      <vt:lpstr>Wingdings 3</vt:lpstr>
      <vt:lpstr>Facet</vt:lpstr>
      <vt:lpstr>SB 122  CITIZENS REVIEW PANEL</vt:lpstr>
      <vt:lpstr>“An Act repealing the authority for a child abuse or neglect review panel in the Department of Health and Social Services; and establishing the Child Protection Citizen Review Panel in the office of the ombudsman.”</vt:lpstr>
      <vt:lpstr>Mandated by Federal Law</vt:lpstr>
      <vt:lpstr>Mandated in State Law</vt:lpstr>
      <vt:lpstr>Mandated in State Law</vt:lpstr>
      <vt:lpstr>SB 122 Moves Oversight of CRP</vt:lpstr>
      <vt:lpstr>Complimenting Each Other</vt:lpstr>
      <vt:lpstr>Ombudsman’s Interaction with OCS</vt:lpstr>
      <vt:lpstr>Complimenting Each Other</vt:lpstr>
      <vt:lpstr>Complimenting Each Other</vt:lpstr>
      <vt:lpstr>Why SB 122?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SB 122</dc:title>
  <dc:creator>Rynnieva Moss</dc:creator>
  <cp:lastModifiedBy>Rynnieva Moss</cp:lastModifiedBy>
  <cp:revision>44</cp:revision>
  <cp:lastPrinted>2018-02-28T20:01:16Z</cp:lastPrinted>
  <dcterms:created xsi:type="dcterms:W3CDTF">2018-02-20T19:12:36Z</dcterms:created>
  <dcterms:modified xsi:type="dcterms:W3CDTF">2018-02-28T20:11:06Z</dcterms:modified>
</cp:coreProperties>
</file>