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7" r:id="rId4"/>
    <p:sldId id="259" r:id="rId5"/>
    <p:sldId id="260" r:id="rId6"/>
    <p:sldId id="264" r:id="rId7"/>
    <p:sldId id="263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211B-515D-44C6-9010-69F5ED4D2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1C8DD-1519-42F1-B23E-97D6E9BAC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0E540-D096-42F2-9EC6-4F156252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3FBE-F8D8-40BE-81E8-7CE4D77218E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90D7A-A61D-4407-BC79-39C1A8FC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87AE5-955D-41B4-B45F-0FCC4145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2C3A-7F56-458B-B9EC-8E55A274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4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2D83-27E6-448E-80EE-42D59B33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189D2-F241-4BDC-AA5A-3CB10B6DC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19D81-79E8-4311-B145-BABB23E1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3FBE-F8D8-40BE-81E8-7CE4D77218E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36699-605A-4E18-8FFB-97B56886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838E-CE3D-4B82-9C70-0BB3B2DC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2C3A-7F56-458B-B9EC-8E55A274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13928B-4815-458E-B52C-C3E3DDA2E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41C02-BF88-4A1D-97E2-32FF9193D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2BD3-FE59-4967-ABB9-DC63368A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3FBE-F8D8-40BE-81E8-7CE4D77218E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9DF28-8872-4DAD-8D1A-B12D0245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ED9A0-2231-424C-BDF9-6AED7835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2C3A-7F56-458B-B9EC-8E55A274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6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A6E5-1C8E-42EB-BF17-3FD3316B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9433F-780F-4D08-853C-A7C5F6A1A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9D9EA-1869-41B1-8585-F33A0CAF1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3FBE-F8D8-40BE-81E8-7CE4D77218E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1E097-ADFA-49BF-ADB8-B492801A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38367-6D5C-4506-9736-157CD83C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2C3A-7F56-458B-B9EC-8E55A274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3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7E36-586D-4CFD-B0AA-014B1DA5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1F755-30A2-42E7-AB94-1C57F8576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407DB-F491-4936-8B82-04C72D5E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3FBE-F8D8-40BE-81E8-7CE4D77218E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99ABC-0C3C-4922-8741-1BEB1E2A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9641C-8FA6-4355-9A8A-30314779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2C3A-7F56-458B-B9EC-8E55A274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7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645B-0988-4F0C-8F6C-B942BC47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BF798-CB08-4EE0-BCDD-5CF095262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E571B-8ECB-44B4-A9C8-4D1AB6973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3ECD2-620F-4A64-8EDA-092E0FA8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3FBE-F8D8-40BE-81E8-7CE4D77218E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766FF-44FA-435C-B961-8D17A9A9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DA6DC-42E2-4ABF-9744-A0C6C857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2C3A-7F56-458B-B9EC-8E55A274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1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4C566-5B55-4DCE-A4BC-CADDC886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C3637-DBF6-43F4-99C6-CD6DEA752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DB582-B99A-46AD-B524-2E9056EBF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B1A59-592F-4AC0-9FE9-79B4AD428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4B9FD-1C7F-468F-AFC7-3923EE220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E1B350-52B5-4C40-A58F-9C954A9D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3FBE-F8D8-40BE-81E8-7CE4D77218E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82AA65-34EB-4323-8A3D-A14374D1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1B34C-A8EE-4F91-ACC8-83AD5817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2C3A-7F56-458B-B9EC-8E55A274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6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7E51C-3A7F-48F2-8B89-379C80BF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DFA66-D62F-45D6-B1C9-9C9D79A8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3FBE-F8D8-40BE-81E8-7CE4D77218E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77164-5071-4904-8C33-891C69EE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6FFFC-F0CE-4523-A457-7CED2440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2C3A-7F56-458B-B9EC-8E55A274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0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2E6E9-E466-4822-98BB-2720C1A9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3FBE-F8D8-40BE-81E8-7CE4D77218E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2863F-7F58-47E1-BC1C-0B4837FDA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800B5-DE9D-43F9-9037-E24629EF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2C3A-7F56-458B-B9EC-8E55A274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4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65252-4571-42EF-98A7-1CA094A63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2CC9-1CD9-4983-9790-6D680EC0D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62B3B-E136-4D8B-8637-D6338E32D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94F90-F520-4A33-BB69-E4B0DC4D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3FBE-F8D8-40BE-81E8-7CE4D77218E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0E58B-6A2C-4CCF-B74F-22A7BE67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163F7-9177-4C06-833C-AD316988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2C3A-7F56-458B-B9EC-8E55A274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8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7E0D-AAE1-4C5F-A273-A70E10B0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2BD9-FC13-4A9D-9E94-F9ED3A68E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4B5ED-2C17-483E-AE2A-8774B9882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14C85-88D2-497B-8D6E-6BEED7C1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3FBE-F8D8-40BE-81E8-7CE4D77218E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BB120-566E-41A1-BB3F-08BFD803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709D9-068E-4734-BB57-B94B2CE9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2C3A-7F56-458B-B9EC-8E55A274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5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0DB48-67B3-4396-90D4-8FB1499DA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59097-B10F-4231-8291-77DAD910A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A7E12-B69E-47B8-80C5-4D19257E8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03FBE-F8D8-40BE-81E8-7CE4D77218E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0A7C-579A-42EC-887C-986FDB49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B6398-9B38-46F7-A064-B99743A96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42C3A-7F56-458B-B9EC-8E55A274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B8D24C-2155-F243-A9CB-39E7F86C4855}"/>
              </a:ext>
            </a:extLst>
          </p:cNvPr>
          <p:cNvSpPr/>
          <p:nvPr/>
        </p:nvSpPr>
        <p:spPr>
          <a:xfrm>
            <a:off x="4758266" y="0"/>
            <a:ext cx="7433733" cy="6858000"/>
          </a:xfrm>
          <a:prstGeom prst="rect">
            <a:avLst/>
          </a:pr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D4D04-D293-AB4C-BA01-E073D92BE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995" y="1476836"/>
            <a:ext cx="6034871" cy="1325563"/>
          </a:xfrm>
        </p:spPr>
        <p:txBody>
          <a:bodyPr anchor="b" anchorCtr="0"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+mn-lt"/>
              </a:rPr>
              <a:t>Funding Transportation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AA35F-8EE8-864A-8FCF-D086D9D1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66" y="1476836"/>
            <a:ext cx="3381701" cy="39043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EFA2138-CE19-404E-BDFA-62AC6956BDE7}"/>
              </a:ext>
            </a:extLst>
          </p:cNvPr>
          <p:cNvSpPr/>
          <p:nvPr/>
        </p:nvSpPr>
        <p:spPr>
          <a:xfrm>
            <a:off x="9061450" y="-618068"/>
            <a:ext cx="393700" cy="393700"/>
          </a:xfrm>
          <a:prstGeom prst="ellipse">
            <a:avLst/>
          </a:pr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004937-F4DD-9F44-BB4A-574C6E03D39D}"/>
              </a:ext>
            </a:extLst>
          </p:cNvPr>
          <p:cNvSpPr/>
          <p:nvPr/>
        </p:nvSpPr>
        <p:spPr>
          <a:xfrm>
            <a:off x="9608820" y="-618068"/>
            <a:ext cx="393700" cy="393700"/>
          </a:xfrm>
          <a:prstGeom prst="ellipse">
            <a:avLst/>
          </a:prstGeom>
          <a:solidFill>
            <a:srgbClr val="F3B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DADA5B-6D3C-9246-B0BB-5C10D404A226}"/>
              </a:ext>
            </a:extLst>
          </p:cNvPr>
          <p:cNvSpPr/>
          <p:nvPr/>
        </p:nvSpPr>
        <p:spPr>
          <a:xfrm>
            <a:off x="10156190" y="-618068"/>
            <a:ext cx="393700" cy="393700"/>
          </a:xfrm>
          <a:prstGeom prst="ellipse">
            <a:avLst/>
          </a:prstGeom>
          <a:solidFill>
            <a:srgbClr val="61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0F94CB-51CA-D24D-9D2C-4B329504E31B}"/>
              </a:ext>
            </a:extLst>
          </p:cNvPr>
          <p:cNvSpPr/>
          <p:nvPr/>
        </p:nvSpPr>
        <p:spPr>
          <a:xfrm>
            <a:off x="10703560" y="-618068"/>
            <a:ext cx="393700" cy="393700"/>
          </a:xfrm>
          <a:prstGeom prst="ellipse">
            <a:avLst/>
          </a:prstGeom>
          <a:solidFill>
            <a:srgbClr val="26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39F533-EBD3-4B42-A9E3-2A6F752417E5}"/>
              </a:ext>
            </a:extLst>
          </p:cNvPr>
          <p:cNvSpPr/>
          <p:nvPr/>
        </p:nvSpPr>
        <p:spPr>
          <a:xfrm>
            <a:off x="11250930" y="-618068"/>
            <a:ext cx="393700" cy="393700"/>
          </a:xfrm>
          <a:prstGeom prst="ellipse">
            <a:avLst/>
          </a:prstGeom>
          <a:solidFill>
            <a:srgbClr val="BE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2D1067-7AEA-6948-AAC7-1737932C2A58}"/>
              </a:ext>
            </a:extLst>
          </p:cNvPr>
          <p:cNvSpPr/>
          <p:nvPr/>
        </p:nvSpPr>
        <p:spPr>
          <a:xfrm>
            <a:off x="11798300" y="-618068"/>
            <a:ext cx="393700" cy="393700"/>
          </a:xfrm>
          <a:prstGeom prst="ellipse">
            <a:avLst/>
          </a:prstGeom>
          <a:solidFill>
            <a:srgbClr val="8B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E37D55F-673D-8243-8A95-AECB0D8A0665}"/>
              </a:ext>
            </a:extLst>
          </p:cNvPr>
          <p:cNvSpPr txBox="1">
            <a:spLocks/>
          </p:cNvSpPr>
          <p:nvPr/>
        </p:nvSpPr>
        <p:spPr>
          <a:xfrm>
            <a:off x="5451686" y="2857435"/>
            <a:ext cx="603487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bg1"/>
              </a:solidFill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</a:rPr>
              <a:t>Municipal Perspective</a:t>
            </a:r>
          </a:p>
          <a:p>
            <a:pPr algn="l"/>
            <a:endParaRPr lang="en-US" sz="2800" dirty="0">
              <a:solidFill>
                <a:schemeClr val="bg1"/>
              </a:solidFill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March 10, 2020</a:t>
            </a:r>
          </a:p>
        </p:txBody>
      </p:sp>
    </p:spTree>
    <p:extLst>
      <p:ext uri="{BB962C8B-B14F-4D97-AF65-F5344CB8AC3E}">
        <p14:creationId xmlns:p14="http://schemas.microsoft.com/office/powerpoint/2010/main" val="155304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B874-8808-45A9-A821-D146B6C4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CFC06-2CA8-4962-B9B5-E6DD11BA0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step forward for Alaska, increasing the State’s purchasing power as it applies to roads</a:t>
            </a:r>
          </a:p>
          <a:p>
            <a:r>
              <a:rPr lang="en-US" dirty="0"/>
              <a:t>The marine fuel tax sharing is important to local governments responsible for the entirety of Alaska’s coastal infrastructure</a:t>
            </a:r>
          </a:p>
          <a:p>
            <a:r>
              <a:rPr lang="en-US" dirty="0"/>
              <a:t>Creating a mechanism for an additional amount to be added to fuel sales within and share with a local taxing jurisdiction is reasonable</a:t>
            </a:r>
          </a:p>
          <a:p>
            <a:pPr lvl="1"/>
            <a:r>
              <a:rPr lang="en-US" sz="2800" dirty="0"/>
              <a:t>Provide a range and cap, as necessary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reeform 36">
            <a:extLst>
              <a:ext uri="{FF2B5EF4-FFF2-40B4-BE49-F238E27FC236}">
                <a16:creationId xmlns:a16="http://schemas.microsoft.com/office/drawing/2014/main" id="{018F56B4-8092-4428-83D2-29C8C96FD0D5}"/>
              </a:ext>
            </a:extLst>
          </p:cNvPr>
          <p:cNvSpPr/>
          <p:nvPr/>
        </p:nvSpPr>
        <p:spPr>
          <a:xfrm>
            <a:off x="10496402" y="-21265"/>
            <a:ext cx="1701210" cy="6911163"/>
          </a:xfrm>
          <a:custGeom>
            <a:avLst/>
            <a:gdLst>
              <a:gd name="connsiteX0" fmla="*/ 1701210 w 1701210"/>
              <a:gd name="connsiteY0" fmla="*/ 0 h 6911163"/>
              <a:gd name="connsiteX1" fmla="*/ 1701210 w 1701210"/>
              <a:gd name="connsiteY1" fmla="*/ 6911163 h 6911163"/>
              <a:gd name="connsiteX2" fmla="*/ 0 w 1701210"/>
              <a:gd name="connsiteY2" fmla="*/ 6911163 h 6911163"/>
              <a:gd name="connsiteX3" fmla="*/ 1701210 w 1701210"/>
              <a:gd name="connsiteY3" fmla="*/ 0 h 691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210" h="6911163">
                <a:moveTo>
                  <a:pt x="1701210" y="0"/>
                </a:moveTo>
                <a:lnTo>
                  <a:pt x="1701210" y="6911163"/>
                </a:lnTo>
                <a:lnTo>
                  <a:pt x="0" y="6911163"/>
                </a:lnTo>
                <a:lnTo>
                  <a:pt x="1701210" y="0"/>
                </a:lnTo>
                <a:close/>
              </a:path>
            </a:pathLst>
          </a:cu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BE884-7FA8-4C06-BAAE-EAC3EB13E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99"/>
          <a:stretch/>
        </p:blipFill>
        <p:spPr>
          <a:xfrm>
            <a:off x="10789679" y="5804157"/>
            <a:ext cx="1210439" cy="8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7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2F96-39EE-4AAC-85CC-B0A99FCA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D0C5E-C5D9-4134-9237-BA4A74229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5,500 road miles = DOT road miles</a:t>
            </a:r>
          </a:p>
          <a:p>
            <a:r>
              <a:rPr lang="en-US" dirty="0"/>
              <a:t>Municipal transportation budgets = $190 million</a:t>
            </a:r>
          </a:p>
          <a:p>
            <a:r>
              <a:rPr lang="en-US" dirty="0"/>
              <a:t>Annual Need = $154-308 million annual maintenance ($28k/mile)</a:t>
            </a:r>
          </a:p>
          <a:p>
            <a:endParaRPr lang="en-US" dirty="0"/>
          </a:p>
          <a:p>
            <a:r>
              <a:rPr lang="en-US" dirty="0"/>
              <a:t>Projects within boroughs: STIP allocation $2.8 billion ($4k/capita)</a:t>
            </a:r>
          </a:p>
          <a:p>
            <a:r>
              <a:rPr lang="en-US" dirty="0"/>
              <a:t>Projects outside boroughs: STIP allocation $1.9 billion ($47k/capita)</a:t>
            </a:r>
          </a:p>
        </p:txBody>
      </p:sp>
      <p:sp>
        <p:nvSpPr>
          <p:cNvPr id="5" name="Freeform 36">
            <a:extLst>
              <a:ext uri="{FF2B5EF4-FFF2-40B4-BE49-F238E27FC236}">
                <a16:creationId xmlns:a16="http://schemas.microsoft.com/office/drawing/2014/main" id="{2B749B1E-4A9E-4ECE-9698-BE7557F19F1F}"/>
              </a:ext>
            </a:extLst>
          </p:cNvPr>
          <p:cNvSpPr/>
          <p:nvPr/>
        </p:nvSpPr>
        <p:spPr>
          <a:xfrm>
            <a:off x="10496402" y="-21265"/>
            <a:ext cx="1701210" cy="6911163"/>
          </a:xfrm>
          <a:custGeom>
            <a:avLst/>
            <a:gdLst>
              <a:gd name="connsiteX0" fmla="*/ 1701210 w 1701210"/>
              <a:gd name="connsiteY0" fmla="*/ 0 h 6911163"/>
              <a:gd name="connsiteX1" fmla="*/ 1701210 w 1701210"/>
              <a:gd name="connsiteY1" fmla="*/ 6911163 h 6911163"/>
              <a:gd name="connsiteX2" fmla="*/ 0 w 1701210"/>
              <a:gd name="connsiteY2" fmla="*/ 6911163 h 6911163"/>
              <a:gd name="connsiteX3" fmla="*/ 1701210 w 1701210"/>
              <a:gd name="connsiteY3" fmla="*/ 0 h 691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210" h="6911163">
                <a:moveTo>
                  <a:pt x="1701210" y="0"/>
                </a:moveTo>
                <a:lnTo>
                  <a:pt x="1701210" y="6911163"/>
                </a:lnTo>
                <a:lnTo>
                  <a:pt x="0" y="6911163"/>
                </a:lnTo>
                <a:lnTo>
                  <a:pt x="1701210" y="0"/>
                </a:lnTo>
                <a:close/>
              </a:path>
            </a:pathLst>
          </a:cu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9A166-F7BE-4D62-8B53-5AF8F52DA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99"/>
          <a:stretch/>
        </p:blipFill>
        <p:spPr>
          <a:xfrm>
            <a:off x="10789679" y="5804157"/>
            <a:ext cx="1210439" cy="8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86BB-61B2-4913-8E61-CAD0B48A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and Harbors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FADA-A8C4-407B-90D1-71C2670FD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Total Need 2010: $595 million</a:t>
            </a:r>
          </a:p>
          <a:p>
            <a:pPr fontAlgn="base"/>
            <a:r>
              <a:rPr lang="en-US" dirty="0"/>
              <a:t>Ports and Harbor Matching Grants (2007-2019)</a:t>
            </a:r>
          </a:p>
          <a:p>
            <a:pPr lvl="1" fontAlgn="base"/>
            <a:r>
              <a:rPr lang="en-US" dirty="0"/>
              <a:t>Requested: 98</a:t>
            </a:r>
          </a:p>
          <a:p>
            <a:pPr lvl="1" fontAlgn="base"/>
            <a:r>
              <a:rPr lang="en-US" dirty="0"/>
              <a:t>Awarded: 45</a:t>
            </a:r>
          </a:p>
          <a:p>
            <a:pPr lvl="2" fontAlgn="base"/>
            <a:r>
              <a:rPr lang="en-US" dirty="0"/>
              <a:t>Tier I    30</a:t>
            </a:r>
          </a:p>
          <a:p>
            <a:pPr lvl="2" fontAlgn="base"/>
            <a:r>
              <a:rPr lang="en-US" dirty="0"/>
              <a:t>Tier II   15</a:t>
            </a:r>
          </a:p>
          <a:p>
            <a:pPr lvl="1" fontAlgn="base"/>
            <a:r>
              <a:rPr lang="en-US" dirty="0"/>
              <a:t>Total municipal requests </a:t>
            </a:r>
          </a:p>
          <a:p>
            <a:pPr lvl="2" fontAlgn="base"/>
            <a:r>
              <a:rPr lang="en-US" dirty="0"/>
              <a:t>$199,273,401.50 (total project need $398,546,803)</a:t>
            </a:r>
          </a:p>
          <a:p>
            <a:pPr lvl="1" fontAlgn="base"/>
            <a:r>
              <a:rPr lang="en-US" dirty="0"/>
              <a:t>Total harbor grants awarded - $84,529,551.00</a:t>
            </a:r>
          </a:p>
          <a:p>
            <a:r>
              <a:rPr lang="en-US" dirty="0"/>
              <a:t>HB528 Debt Reimbursement: $16.4 million</a:t>
            </a:r>
          </a:p>
          <a:p>
            <a:r>
              <a:rPr lang="en-US" dirty="0"/>
              <a:t>Ferry terminals (STIP): $68.25 million</a:t>
            </a:r>
          </a:p>
        </p:txBody>
      </p:sp>
      <p:sp>
        <p:nvSpPr>
          <p:cNvPr id="4" name="Freeform 36">
            <a:extLst>
              <a:ext uri="{FF2B5EF4-FFF2-40B4-BE49-F238E27FC236}">
                <a16:creationId xmlns:a16="http://schemas.microsoft.com/office/drawing/2014/main" id="{DA835234-9363-4E7E-9B12-90B97469ED67}"/>
              </a:ext>
            </a:extLst>
          </p:cNvPr>
          <p:cNvSpPr/>
          <p:nvPr/>
        </p:nvSpPr>
        <p:spPr>
          <a:xfrm>
            <a:off x="10496402" y="-21265"/>
            <a:ext cx="1701210" cy="6911163"/>
          </a:xfrm>
          <a:custGeom>
            <a:avLst/>
            <a:gdLst>
              <a:gd name="connsiteX0" fmla="*/ 1701210 w 1701210"/>
              <a:gd name="connsiteY0" fmla="*/ 0 h 6911163"/>
              <a:gd name="connsiteX1" fmla="*/ 1701210 w 1701210"/>
              <a:gd name="connsiteY1" fmla="*/ 6911163 h 6911163"/>
              <a:gd name="connsiteX2" fmla="*/ 0 w 1701210"/>
              <a:gd name="connsiteY2" fmla="*/ 6911163 h 6911163"/>
              <a:gd name="connsiteX3" fmla="*/ 1701210 w 1701210"/>
              <a:gd name="connsiteY3" fmla="*/ 0 h 691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210" h="6911163">
                <a:moveTo>
                  <a:pt x="1701210" y="0"/>
                </a:moveTo>
                <a:lnTo>
                  <a:pt x="1701210" y="6911163"/>
                </a:lnTo>
                <a:lnTo>
                  <a:pt x="0" y="6911163"/>
                </a:lnTo>
                <a:lnTo>
                  <a:pt x="1701210" y="0"/>
                </a:lnTo>
                <a:close/>
              </a:path>
            </a:pathLst>
          </a:cu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E56CF-03BF-4DF5-AF9B-65FABD9A7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99"/>
          <a:stretch/>
        </p:blipFill>
        <p:spPr>
          <a:xfrm>
            <a:off x="10789679" y="5804157"/>
            <a:ext cx="1210439" cy="8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0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D282-ACEF-4C20-B47A-50392544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Airports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DA8FD-1401-4CDE-B6F1-8B80EF62D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Juneau International (City and Borough of Juneau)</a:t>
            </a:r>
          </a:p>
          <a:p>
            <a:r>
              <a:rPr lang="en-US" dirty="0"/>
              <a:t>Merrill Field (Municipality of Anchorage )</a:t>
            </a:r>
          </a:p>
          <a:p>
            <a:r>
              <a:rPr lang="en-US" dirty="0"/>
              <a:t>Ketchikan International (Managed by Ketchikan Gateway Borough)</a:t>
            </a:r>
          </a:p>
          <a:p>
            <a:r>
              <a:rPr lang="en-US" dirty="0"/>
              <a:t>Kenai Municipal Airport</a:t>
            </a:r>
          </a:p>
          <a:p>
            <a:r>
              <a:rPr lang="en-US" dirty="0"/>
              <a:t>Kodiak Municipal Airport</a:t>
            </a:r>
          </a:p>
          <a:p>
            <a:r>
              <a:rPr lang="en-US" dirty="0"/>
              <a:t>Wasilla Municipal Airport</a:t>
            </a:r>
          </a:p>
          <a:p>
            <a:endParaRPr lang="en-US" dirty="0"/>
          </a:p>
          <a:p>
            <a:r>
              <a:rPr lang="en-US" dirty="0"/>
              <a:t>Majority of State airports maintained by contracts, which include </a:t>
            </a:r>
          </a:p>
          <a:p>
            <a:pPr marL="0" indent="0">
              <a:buNone/>
            </a:pPr>
            <a:r>
              <a:rPr lang="en-US" dirty="0"/>
              <a:t>with cities and boroughs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6">
            <a:extLst>
              <a:ext uri="{FF2B5EF4-FFF2-40B4-BE49-F238E27FC236}">
                <a16:creationId xmlns:a16="http://schemas.microsoft.com/office/drawing/2014/main" id="{7A278F5F-7BD5-48B6-9804-231FD853DDD5}"/>
              </a:ext>
            </a:extLst>
          </p:cNvPr>
          <p:cNvSpPr/>
          <p:nvPr/>
        </p:nvSpPr>
        <p:spPr>
          <a:xfrm>
            <a:off x="10496402" y="-21265"/>
            <a:ext cx="1701210" cy="6911163"/>
          </a:xfrm>
          <a:custGeom>
            <a:avLst/>
            <a:gdLst>
              <a:gd name="connsiteX0" fmla="*/ 1701210 w 1701210"/>
              <a:gd name="connsiteY0" fmla="*/ 0 h 6911163"/>
              <a:gd name="connsiteX1" fmla="*/ 1701210 w 1701210"/>
              <a:gd name="connsiteY1" fmla="*/ 6911163 h 6911163"/>
              <a:gd name="connsiteX2" fmla="*/ 0 w 1701210"/>
              <a:gd name="connsiteY2" fmla="*/ 6911163 h 6911163"/>
              <a:gd name="connsiteX3" fmla="*/ 1701210 w 1701210"/>
              <a:gd name="connsiteY3" fmla="*/ 0 h 691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210" h="6911163">
                <a:moveTo>
                  <a:pt x="1701210" y="0"/>
                </a:moveTo>
                <a:lnTo>
                  <a:pt x="1701210" y="6911163"/>
                </a:lnTo>
                <a:lnTo>
                  <a:pt x="0" y="6911163"/>
                </a:lnTo>
                <a:lnTo>
                  <a:pt x="1701210" y="0"/>
                </a:lnTo>
                <a:close/>
              </a:path>
            </a:pathLst>
          </a:cu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BF9D4-7696-4176-B5F7-1C05B9804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99"/>
          <a:stretch/>
        </p:blipFill>
        <p:spPr>
          <a:xfrm>
            <a:off x="10789679" y="5804157"/>
            <a:ext cx="1210439" cy="8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5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B65B-4894-4582-A94F-8A9D5BC1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678CE-5DCE-45BA-8629-EF0D90A7D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Motor fuel tax – few localities have an additional motor fuel tax</a:t>
            </a:r>
          </a:p>
          <a:p>
            <a:pPr lvl="1"/>
            <a:r>
              <a:rPr lang="en-US" dirty="0"/>
              <a:t>Anchorage (.10/gall), Cold Bay (4%), Larsen Bay (3%), Whittier, </a:t>
            </a:r>
            <a:r>
              <a:rPr lang="en-US" dirty="0" err="1"/>
              <a:t>Bettles</a:t>
            </a:r>
            <a:endParaRPr lang="en-US" dirty="0"/>
          </a:p>
          <a:p>
            <a:pPr lvl="1"/>
            <a:r>
              <a:rPr lang="en-US" dirty="0"/>
              <a:t>All State fuel tax goes to General Fund for DOT&amp;PF</a:t>
            </a:r>
          </a:p>
          <a:p>
            <a:r>
              <a:rPr lang="en-US" dirty="0"/>
              <a:t>Marine fuel tax – available for appropriation to port and harbor facilities</a:t>
            </a:r>
          </a:p>
          <a:p>
            <a:r>
              <a:rPr lang="en-US" dirty="0"/>
              <a:t>Aviation fuel tax – State shares 60% with municipalities that own or manage airports</a:t>
            </a:r>
          </a:p>
          <a:p>
            <a:pPr lvl="1"/>
            <a:r>
              <a:rPr lang="en-US" dirty="0"/>
              <a:t>Akutan, Anchorage, Craig, Delta Junction, Egegik, Haines, Juneau, </a:t>
            </a:r>
            <a:r>
              <a:rPr lang="en-US" dirty="0" err="1"/>
              <a:t>Kake</a:t>
            </a:r>
            <a:r>
              <a:rPr lang="en-US" dirty="0"/>
              <a:t>, Kenai, Klawock, Ketchikan, Kodiak, Nenana, North Slope Borough, Palmer, Pelican, Port Alexander, Seldovia, Sitka, Soldotna, Thorne Bay, Wasilla, Whale Pass, Wrangell, Yakutat </a:t>
            </a:r>
          </a:p>
          <a:p>
            <a:pPr lvl="1"/>
            <a:r>
              <a:rPr lang="en-US" dirty="0"/>
              <a:t>FY 19 $98k; FY18 $124k; FY16 $146k</a:t>
            </a:r>
          </a:p>
        </p:txBody>
      </p:sp>
      <p:sp>
        <p:nvSpPr>
          <p:cNvPr id="4" name="Freeform 36">
            <a:extLst>
              <a:ext uri="{FF2B5EF4-FFF2-40B4-BE49-F238E27FC236}">
                <a16:creationId xmlns:a16="http://schemas.microsoft.com/office/drawing/2014/main" id="{F384446F-1D01-4D46-A9A0-E6C5DD60FA4E}"/>
              </a:ext>
            </a:extLst>
          </p:cNvPr>
          <p:cNvSpPr/>
          <p:nvPr/>
        </p:nvSpPr>
        <p:spPr>
          <a:xfrm>
            <a:off x="10496402" y="-21265"/>
            <a:ext cx="1701210" cy="6911163"/>
          </a:xfrm>
          <a:custGeom>
            <a:avLst/>
            <a:gdLst>
              <a:gd name="connsiteX0" fmla="*/ 1701210 w 1701210"/>
              <a:gd name="connsiteY0" fmla="*/ 0 h 6911163"/>
              <a:gd name="connsiteX1" fmla="*/ 1701210 w 1701210"/>
              <a:gd name="connsiteY1" fmla="*/ 6911163 h 6911163"/>
              <a:gd name="connsiteX2" fmla="*/ 0 w 1701210"/>
              <a:gd name="connsiteY2" fmla="*/ 6911163 h 6911163"/>
              <a:gd name="connsiteX3" fmla="*/ 1701210 w 1701210"/>
              <a:gd name="connsiteY3" fmla="*/ 0 h 691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210" h="6911163">
                <a:moveTo>
                  <a:pt x="1701210" y="0"/>
                </a:moveTo>
                <a:lnTo>
                  <a:pt x="1701210" y="6911163"/>
                </a:lnTo>
                <a:lnTo>
                  <a:pt x="0" y="6911163"/>
                </a:lnTo>
                <a:lnTo>
                  <a:pt x="1701210" y="0"/>
                </a:lnTo>
                <a:close/>
              </a:path>
            </a:pathLst>
          </a:cu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B457F-8A6F-4664-B6CB-3602642FA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99"/>
          <a:stretch/>
        </p:blipFill>
        <p:spPr>
          <a:xfrm>
            <a:off x="10789679" y="5804157"/>
            <a:ext cx="1210439" cy="8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9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EF51-C08C-4DF8-BAA2-FEBBB994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State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56250-F39B-4EEC-867B-423FF87E1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Motor Fuel – an additional $30.5 million</a:t>
            </a:r>
          </a:p>
          <a:p>
            <a:pPr lvl="1"/>
            <a:r>
              <a:rPr lang="en-US" dirty="0"/>
              <a:t>Would cover Southcoast Operations</a:t>
            </a:r>
          </a:p>
          <a:p>
            <a:pPr lvl="1"/>
            <a:r>
              <a:rPr lang="en-US" dirty="0"/>
              <a:t>Would cover GF funding for Central and Southcoast Divisions</a:t>
            </a:r>
          </a:p>
          <a:p>
            <a:pPr lvl="1"/>
            <a:r>
              <a:rPr lang="en-US" dirty="0"/>
              <a:t>Would contribute a fifth of funding necessary for road maintenance</a:t>
            </a:r>
          </a:p>
          <a:p>
            <a:r>
              <a:rPr lang="en-US" dirty="0"/>
              <a:t>Marine Fuel – an additional $5.7 million</a:t>
            </a:r>
          </a:p>
          <a:p>
            <a:pPr lvl="1"/>
            <a:r>
              <a:rPr lang="en-US" dirty="0"/>
              <a:t>Still does not achieve the match requested by municipalities for Harbor Matching Grants, which was $12.5 million for FY21</a:t>
            </a:r>
          </a:p>
          <a:p>
            <a:pPr lvl="1"/>
            <a:r>
              <a:rPr lang="en-US" dirty="0"/>
              <a:t>What’s not in the STIP? Ports and harbors </a:t>
            </a:r>
          </a:p>
          <a:p>
            <a:pPr lvl="2"/>
            <a:r>
              <a:rPr lang="en-US" dirty="0"/>
              <a:t>Difficult to tell what’s necessary</a:t>
            </a:r>
          </a:p>
          <a:p>
            <a:pPr lvl="1"/>
            <a:r>
              <a:rPr lang="en-US" dirty="0"/>
              <a:t>.9% of port and harbor infrastructure needs</a:t>
            </a:r>
          </a:p>
        </p:txBody>
      </p:sp>
      <p:sp>
        <p:nvSpPr>
          <p:cNvPr id="4" name="Freeform 36">
            <a:extLst>
              <a:ext uri="{FF2B5EF4-FFF2-40B4-BE49-F238E27FC236}">
                <a16:creationId xmlns:a16="http://schemas.microsoft.com/office/drawing/2014/main" id="{50532C21-7F97-4CFD-9A11-8D6A10FE69C9}"/>
              </a:ext>
            </a:extLst>
          </p:cNvPr>
          <p:cNvSpPr/>
          <p:nvPr/>
        </p:nvSpPr>
        <p:spPr>
          <a:xfrm>
            <a:off x="10496402" y="-21265"/>
            <a:ext cx="1701210" cy="6911163"/>
          </a:xfrm>
          <a:custGeom>
            <a:avLst/>
            <a:gdLst>
              <a:gd name="connsiteX0" fmla="*/ 1701210 w 1701210"/>
              <a:gd name="connsiteY0" fmla="*/ 0 h 6911163"/>
              <a:gd name="connsiteX1" fmla="*/ 1701210 w 1701210"/>
              <a:gd name="connsiteY1" fmla="*/ 6911163 h 6911163"/>
              <a:gd name="connsiteX2" fmla="*/ 0 w 1701210"/>
              <a:gd name="connsiteY2" fmla="*/ 6911163 h 6911163"/>
              <a:gd name="connsiteX3" fmla="*/ 1701210 w 1701210"/>
              <a:gd name="connsiteY3" fmla="*/ 0 h 691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210" h="6911163">
                <a:moveTo>
                  <a:pt x="1701210" y="0"/>
                </a:moveTo>
                <a:lnTo>
                  <a:pt x="1701210" y="6911163"/>
                </a:lnTo>
                <a:lnTo>
                  <a:pt x="0" y="6911163"/>
                </a:lnTo>
                <a:lnTo>
                  <a:pt x="1701210" y="0"/>
                </a:lnTo>
                <a:close/>
              </a:path>
            </a:pathLst>
          </a:cu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24086-B052-4EBE-96DE-A6F2B060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99"/>
          <a:stretch/>
        </p:blipFill>
        <p:spPr>
          <a:xfrm>
            <a:off x="10789679" y="5804157"/>
            <a:ext cx="1210439" cy="8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5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3A87C1-CD92-49B7-A536-5F0BA9D99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274" y="335012"/>
            <a:ext cx="8207451" cy="6187976"/>
          </a:xfrm>
          <a:prstGeom prst="rect">
            <a:avLst/>
          </a:prstGeom>
        </p:spPr>
      </p:pic>
      <p:sp>
        <p:nvSpPr>
          <p:cNvPr id="6" name="Freeform 36">
            <a:extLst>
              <a:ext uri="{FF2B5EF4-FFF2-40B4-BE49-F238E27FC236}">
                <a16:creationId xmlns:a16="http://schemas.microsoft.com/office/drawing/2014/main" id="{0423BD61-46F3-4D45-8CD7-5BBCD7D6D6BF}"/>
              </a:ext>
            </a:extLst>
          </p:cNvPr>
          <p:cNvSpPr/>
          <p:nvPr/>
        </p:nvSpPr>
        <p:spPr>
          <a:xfrm>
            <a:off x="10496402" y="-21265"/>
            <a:ext cx="1701210" cy="6911163"/>
          </a:xfrm>
          <a:custGeom>
            <a:avLst/>
            <a:gdLst>
              <a:gd name="connsiteX0" fmla="*/ 1701210 w 1701210"/>
              <a:gd name="connsiteY0" fmla="*/ 0 h 6911163"/>
              <a:gd name="connsiteX1" fmla="*/ 1701210 w 1701210"/>
              <a:gd name="connsiteY1" fmla="*/ 6911163 h 6911163"/>
              <a:gd name="connsiteX2" fmla="*/ 0 w 1701210"/>
              <a:gd name="connsiteY2" fmla="*/ 6911163 h 6911163"/>
              <a:gd name="connsiteX3" fmla="*/ 1701210 w 1701210"/>
              <a:gd name="connsiteY3" fmla="*/ 0 h 691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210" h="6911163">
                <a:moveTo>
                  <a:pt x="1701210" y="0"/>
                </a:moveTo>
                <a:lnTo>
                  <a:pt x="1701210" y="6911163"/>
                </a:lnTo>
                <a:lnTo>
                  <a:pt x="0" y="6911163"/>
                </a:lnTo>
                <a:lnTo>
                  <a:pt x="1701210" y="0"/>
                </a:lnTo>
                <a:close/>
              </a:path>
            </a:pathLst>
          </a:cu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12DA4-5292-4BB6-AB4E-0C4FE6B38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299"/>
          <a:stretch/>
        </p:blipFill>
        <p:spPr>
          <a:xfrm>
            <a:off x="10789679" y="5804157"/>
            <a:ext cx="1210439" cy="8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567ED3-6E1B-456E-B105-CD0F203C4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955" y="292865"/>
            <a:ext cx="7016089" cy="5920674"/>
          </a:xfrm>
          <a:prstGeom prst="rect">
            <a:avLst/>
          </a:prstGeom>
        </p:spPr>
      </p:pic>
      <p:sp>
        <p:nvSpPr>
          <p:cNvPr id="5" name="Freeform 36">
            <a:extLst>
              <a:ext uri="{FF2B5EF4-FFF2-40B4-BE49-F238E27FC236}">
                <a16:creationId xmlns:a16="http://schemas.microsoft.com/office/drawing/2014/main" id="{85076B47-906A-474E-AABF-29D00BEE25F0}"/>
              </a:ext>
            </a:extLst>
          </p:cNvPr>
          <p:cNvSpPr/>
          <p:nvPr/>
        </p:nvSpPr>
        <p:spPr>
          <a:xfrm>
            <a:off x="10496402" y="-21265"/>
            <a:ext cx="1701210" cy="6911163"/>
          </a:xfrm>
          <a:custGeom>
            <a:avLst/>
            <a:gdLst>
              <a:gd name="connsiteX0" fmla="*/ 1701210 w 1701210"/>
              <a:gd name="connsiteY0" fmla="*/ 0 h 6911163"/>
              <a:gd name="connsiteX1" fmla="*/ 1701210 w 1701210"/>
              <a:gd name="connsiteY1" fmla="*/ 6911163 h 6911163"/>
              <a:gd name="connsiteX2" fmla="*/ 0 w 1701210"/>
              <a:gd name="connsiteY2" fmla="*/ 6911163 h 6911163"/>
              <a:gd name="connsiteX3" fmla="*/ 1701210 w 1701210"/>
              <a:gd name="connsiteY3" fmla="*/ 0 h 691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210" h="6911163">
                <a:moveTo>
                  <a:pt x="1701210" y="0"/>
                </a:moveTo>
                <a:lnTo>
                  <a:pt x="1701210" y="6911163"/>
                </a:lnTo>
                <a:lnTo>
                  <a:pt x="0" y="6911163"/>
                </a:lnTo>
                <a:lnTo>
                  <a:pt x="1701210" y="0"/>
                </a:lnTo>
                <a:close/>
              </a:path>
            </a:pathLst>
          </a:cu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7D7834-5A46-4F26-A77B-975856D7A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299"/>
          <a:stretch/>
        </p:blipFill>
        <p:spPr>
          <a:xfrm>
            <a:off x="10789679" y="5804157"/>
            <a:ext cx="1210439" cy="8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0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69503D-1AC9-45D9-9BD3-924208467364}"/>
              </a:ext>
            </a:extLst>
          </p:cNvPr>
          <p:cNvSpPr>
            <a:spLocks noGrp="1"/>
          </p:cNvSpPr>
          <p:nvPr/>
        </p:nvSpPr>
        <p:spPr>
          <a:xfrm>
            <a:off x="7808582" y="725186"/>
            <a:ext cx="3586316" cy="473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r>
              <a:rPr lang="en-US" b="1" dirty="0"/>
              <a:t>Update the rate. </a:t>
            </a:r>
          </a:p>
          <a:p>
            <a:pPr lvl="2"/>
            <a:r>
              <a:rPr lang="en-US" dirty="0"/>
              <a:t>As background:          8 cents in 1970 =     53 cents today, inflation-adjusted.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Rethink the tax structure.</a:t>
            </a:r>
          </a:p>
          <a:p>
            <a:pPr lvl="2"/>
            <a:r>
              <a:rPr lang="en-US" dirty="0"/>
              <a:t>Inflation indexing</a:t>
            </a:r>
          </a:p>
          <a:p>
            <a:pPr lvl="2"/>
            <a:r>
              <a:rPr lang="en-US" dirty="0"/>
              <a:t>Fuel economy indexing</a:t>
            </a:r>
          </a:p>
          <a:p>
            <a:pPr lvl="2"/>
            <a:r>
              <a:rPr lang="en-US" dirty="0"/>
              <a:t>Hybrid/electric vehicle fees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532B566-9971-4302-B04D-E7E4FE47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649"/>
            <a:ext cx="8361955" cy="4855508"/>
          </a:xfrm>
          <a:prstGeom prst="rect">
            <a:avLst/>
          </a:prstGeom>
        </p:spPr>
      </p:pic>
      <p:sp>
        <p:nvSpPr>
          <p:cNvPr id="6" name="Freeform 36">
            <a:extLst>
              <a:ext uri="{FF2B5EF4-FFF2-40B4-BE49-F238E27FC236}">
                <a16:creationId xmlns:a16="http://schemas.microsoft.com/office/drawing/2014/main" id="{4BFBACBC-F2D4-4F10-AB5B-AF30CAF13F11}"/>
              </a:ext>
            </a:extLst>
          </p:cNvPr>
          <p:cNvSpPr/>
          <p:nvPr/>
        </p:nvSpPr>
        <p:spPr>
          <a:xfrm>
            <a:off x="10496402" y="-21265"/>
            <a:ext cx="1701210" cy="6911163"/>
          </a:xfrm>
          <a:custGeom>
            <a:avLst/>
            <a:gdLst>
              <a:gd name="connsiteX0" fmla="*/ 1701210 w 1701210"/>
              <a:gd name="connsiteY0" fmla="*/ 0 h 6911163"/>
              <a:gd name="connsiteX1" fmla="*/ 1701210 w 1701210"/>
              <a:gd name="connsiteY1" fmla="*/ 6911163 h 6911163"/>
              <a:gd name="connsiteX2" fmla="*/ 0 w 1701210"/>
              <a:gd name="connsiteY2" fmla="*/ 6911163 h 6911163"/>
              <a:gd name="connsiteX3" fmla="*/ 1701210 w 1701210"/>
              <a:gd name="connsiteY3" fmla="*/ 0 h 691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210" h="6911163">
                <a:moveTo>
                  <a:pt x="1701210" y="0"/>
                </a:moveTo>
                <a:lnTo>
                  <a:pt x="1701210" y="6911163"/>
                </a:lnTo>
                <a:lnTo>
                  <a:pt x="0" y="6911163"/>
                </a:lnTo>
                <a:lnTo>
                  <a:pt x="1701210" y="0"/>
                </a:lnTo>
                <a:close/>
              </a:path>
            </a:pathLst>
          </a:cu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59193-0E08-4B63-8016-6BDC38DA32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299"/>
          <a:stretch/>
        </p:blipFill>
        <p:spPr>
          <a:xfrm>
            <a:off x="10789679" y="5804157"/>
            <a:ext cx="1210439" cy="8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2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505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Funding Transportation</vt:lpstr>
      <vt:lpstr>Municipal Roads</vt:lpstr>
      <vt:lpstr>Ports and Harbors</vt:lpstr>
      <vt:lpstr>Municipal Airports</vt:lpstr>
      <vt:lpstr>Current Tax</vt:lpstr>
      <vt:lpstr>Improved State Tax</vt:lpstr>
      <vt:lpstr>PowerPoint Presentation</vt:lpstr>
      <vt:lpstr>PowerPoint Presentation</vt:lpstr>
      <vt:lpstr>PowerPoint Presentation</vt:lpstr>
      <vt:lpstr>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Nils Andreassen</dc:creator>
  <cp:lastModifiedBy>Nils Andreassen</cp:lastModifiedBy>
  <cp:revision>14</cp:revision>
  <dcterms:created xsi:type="dcterms:W3CDTF">2020-03-10T03:25:53Z</dcterms:created>
  <dcterms:modified xsi:type="dcterms:W3CDTF">2020-03-11T01:20:11Z</dcterms:modified>
</cp:coreProperties>
</file>