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6"/>
  </p:notesMasterIdLst>
  <p:handoutMasterIdLst>
    <p:handoutMasterId r:id="rId67"/>
  </p:handoutMasterIdLst>
  <p:sldIdLst>
    <p:sldId id="318" r:id="rId5"/>
    <p:sldId id="382" r:id="rId6"/>
    <p:sldId id="383" r:id="rId7"/>
    <p:sldId id="364" r:id="rId8"/>
    <p:sldId id="365" r:id="rId9"/>
    <p:sldId id="366" r:id="rId10"/>
    <p:sldId id="384" r:id="rId11"/>
    <p:sldId id="347" r:id="rId12"/>
    <p:sldId id="348" r:id="rId13"/>
    <p:sldId id="410" r:id="rId14"/>
    <p:sldId id="411" r:id="rId15"/>
    <p:sldId id="391" r:id="rId16"/>
    <p:sldId id="407" r:id="rId17"/>
    <p:sldId id="368" r:id="rId18"/>
    <p:sldId id="398" r:id="rId19"/>
    <p:sldId id="390" r:id="rId20"/>
    <p:sldId id="412" r:id="rId21"/>
    <p:sldId id="413" r:id="rId22"/>
    <p:sldId id="414" r:id="rId23"/>
    <p:sldId id="415" r:id="rId24"/>
    <p:sldId id="400" r:id="rId25"/>
    <p:sldId id="401" r:id="rId26"/>
    <p:sldId id="403" r:id="rId27"/>
    <p:sldId id="408" r:id="rId28"/>
    <p:sldId id="371" r:id="rId29"/>
    <p:sldId id="354" r:id="rId30"/>
    <p:sldId id="349" r:id="rId31"/>
    <p:sldId id="404" r:id="rId32"/>
    <p:sldId id="409" r:id="rId33"/>
    <p:sldId id="376" r:id="rId34"/>
    <p:sldId id="357" r:id="rId35"/>
    <p:sldId id="352" r:id="rId36"/>
    <p:sldId id="374" r:id="rId37"/>
    <p:sldId id="388" r:id="rId38"/>
    <p:sldId id="372" r:id="rId39"/>
    <p:sldId id="355" r:id="rId40"/>
    <p:sldId id="350" r:id="rId41"/>
    <p:sldId id="405" r:id="rId42"/>
    <p:sldId id="387" r:id="rId43"/>
    <p:sldId id="377" r:id="rId44"/>
    <p:sldId id="358" r:id="rId45"/>
    <p:sldId id="353" r:id="rId46"/>
    <p:sldId id="375" r:id="rId47"/>
    <p:sldId id="389" r:id="rId48"/>
    <p:sldId id="373" r:id="rId49"/>
    <p:sldId id="356" r:id="rId50"/>
    <p:sldId id="351" r:id="rId51"/>
    <p:sldId id="418" r:id="rId52"/>
    <p:sldId id="419" r:id="rId53"/>
    <p:sldId id="420" r:id="rId54"/>
    <p:sldId id="421" r:id="rId55"/>
    <p:sldId id="422" r:id="rId56"/>
    <p:sldId id="392" r:id="rId57"/>
    <p:sldId id="416" r:id="rId58"/>
    <p:sldId id="417" r:id="rId59"/>
    <p:sldId id="406" r:id="rId60"/>
    <p:sldId id="397" r:id="rId61"/>
    <p:sldId id="393" r:id="rId62"/>
    <p:sldId id="394" r:id="rId63"/>
    <p:sldId id="295" r:id="rId64"/>
    <p:sldId id="343" r:id="rId65"/>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Arial Narrow" pitchFamily="34" charset="0"/>
        <a:ea typeface="MS PGothic" pitchFamily="34" charset="-128"/>
        <a:cs typeface="+mn-cs"/>
      </a:defRPr>
    </a:lvl1pPr>
    <a:lvl2pPr marL="457200" algn="l" defTabSz="457200" rtl="0" fontAlgn="base">
      <a:spcBef>
        <a:spcPct val="0"/>
      </a:spcBef>
      <a:spcAft>
        <a:spcPct val="0"/>
      </a:spcAft>
      <a:defRPr sz="2400" kern="1200">
        <a:solidFill>
          <a:schemeClr val="tx1"/>
        </a:solidFill>
        <a:latin typeface="Arial Narrow" pitchFamily="34" charset="0"/>
        <a:ea typeface="MS PGothic" pitchFamily="34" charset="-128"/>
        <a:cs typeface="+mn-cs"/>
      </a:defRPr>
    </a:lvl2pPr>
    <a:lvl3pPr marL="914400" algn="l" defTabSz="457200" rtl="0" fontAlgn="base">
      <a:spcBef>
        <a:spcPct val="0"/>
      </a:spcBef>
      <a:spcAft>
        <a:spcPct val="0"/>
      </a:spcAft>
      <a:defRPr sz="2400" kern="1200">
        <a:solidFill>
          <a:schemeClr val="tx1"/>
        </a:solidFill>
        <a:latin typeface="Arial Narrow" pitchFamily="34" charset="0"/>
        <a:ea typeface="MS PGothic" pitchFamily="34" charset="-128"/>
        <a:cs typeface="+mn-cs"/>
      </a:defRPr>
    </a:lvl3pPr>
    <a:lvl4pPr marL="1371600" algn="l" defTabSz="457200" rtl="0" fontAlgn="base">
      <a:spcBef>
        <a:spcPct val="0"/>
      </a:spcBef>
      <a:spcAft>
        <a:spcPct val="0"/>
      </a:spcAft>
      <a:defRPr sz="2400" kern="1200">
        <a:solidFill>
          <a:schemeClr val="tx1"/>
        </a:solidFill>
        <a:latin typeface="Arial Narrow" pitchFamily="34" charset="0"/>
        <a:ea typeface="MS PGothic" pitchFamily="34" charset="-128"/>
        <a:cs typeface="+mn-cs"/>
      </a:defRPr>
    </a:lvl4pPr>
    <a:lvl5pPr marL="1828800" algn="l" defTabSz="457200" rtl="0" fontAlgn="base">
      <a:spcBef>
        <a:spcPct val="0"/>
      </a:spcBef>
      <a:spcAft>
        <a:spcPct val="0"/>
      </a:spcAft>
      <a:defRPr sz="2400" kern="1200">
        <a:solidFill>
          <a:schemeClr val="tx1"/>
        </a:solidFill>
        <a:latin typeface="Arial Narrow" pitchFamily="34" charset="0"/>
        <a:ea typeface="MS PGothic" pitchFamily="34" charset="-128"/>
        <a:cs typeface="+mn-cs"/>
      </a:defRPr>
    </a:lvl5pPr>
    <a:lvl6pPr marL="2286000" algn="l" defTabSz="914400" rtl="0" eaLnBrk="1" latinLnBrk="0" hangingPunct="1">
      <a:defRPr sz="2400" kern="1200">
        <a:solidFill>
          <a:schemeClr val="tx1"/>
        </a:solidFill>
        <a:latin typeface="Arial Narrow" pitchFamily="34" charset="0"/>
        <a:ea typeface="MS PGothic" pitchFamily="34" charset="-128"/>
        <a:cs typeface="+mn-cs"/>
      </a:defRPr>
    </a:lvl6pPr>
    <a:lvl7pPr marL="2743200" algn="l" defTabSz="914400" rtl="0" eaLnBrk="1" latinLnBrk="0" hangingPunct="1">
      <a:defRPr sz="2400" kern="1200">
        <a:solidFill>
          <a:schemeClr val="tx1"/>
        </a:solidFill>
        <a:latin typeface="Arial Narrow" pitchFamily="34" charset="0"/>
        <a:ea typeface="MS PGothic" pitchFamily="34" charset="-128"/>
        <a:cs typeface="+mn-cs"/>
      </a:defRPr>
    </a:lvl7pPr>
    <a:lvl8pPr marL="3200400" algn="l" defTabSz="914400" rtl="0" eaLnBrk="1" latinLnBrk="0" hangingPunct="1">
      <a:defRPr sz="2400" kern="1200">
        <a:solidFill>
          <a:schemeClr val="tx1"/>
        </a:solidFill>
        <a:latin typeface="Arial Narrow" pitchFamily="34" charset="0"/>
        <a:ea typeface="MS PGothic" pitchFamily="34" charset="-128"/>
        <a:cs typeface="+mn-cs"/>
      </a:defRPr>
    </a:lvl8pPr>
    <a:lvl9pPr marL="3657600" algn="l" defTabSz="914400" rtl="0" eaLnBrk="1" latinLnBrk="0" hangingPunct="1">
      <a:defRPr sz="2400" kern="1200">
        <a:solidFill>
          <a:schemeClr val="tx1"/>
        </a:solidFill>
        <a:latin typeface="Arial Narrow"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725" autoAdjust="0"/>
    <p:restoredTop sz="92115" autoAdjust="0"/>
  </p:normalViewPr>
  <p:slideViewPr>
    <p:cSldViewPr snapToGrid="0" snapToObjects="1" showGuides="1">
      <p:cViewPr varScale="1">
        <p:scale>
          <a:sx n="88" d="100"/>
          <a:sy n="88" d="100"/>
        </p:scale>
        <p:origin x="-1356" y="-96"/>
      </p:cViewPr>
      <p:guideLst>
        <p:guide orient="horz" pos="2451"/>
        <p:guide orient="horz" pos="2228"/>
        <p:guide orient="horz" pos="685"/>
        <p:guide orient="horz" pos="3987"/>
        <p:guide pos="2880"/>
        <p:guide pos="3003"/>
        <p:guide pos="2761"/>
        <p:guide pos="5759"/>
        <p:guide pos="288"/>
        <p:guide pos="5470"/>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98822" tIns="49410" rIns="98822" bIns="49410" rtlCol="0"/>
          <a:lstStyle>
            <a:lvl1pPr algn="l">
              <a:defRPr sz="1300" dirty="0">
                <a:latin typeface="Arial Narrow" charset="0"/>
                <a:ea typeface="ＭＳ Ｐゴシック" charset="0"/>
                <a:cs typeface="MS PGothic" charset="0"/>
              </a:defRPr>
            </a:lvl1pPr>
          </a:lstStyle>
          <a:p>
            <a:pPr>
              <a:defRPr/>
            </a:pPr>
            <a:endParaRPr lang="en-US" dirty="0"/>
          </a:p>
        </p:txBody>
      </p:sp>
      <p:sp>
        <p:nvSpPr>
          <p:cNvPr id="3" name="Date Placeholder 2"/>
          <p:cNvSpPr>
            <a:spLocks noGrp="1"/>
          </p:cNvSpPr>
          <p:nvPr>
            <p:ph type="dt" sz="quarter" idx="1"/>
          </p:nvPr>
        </p:nvSpPr>
        <p:spPr>
          <a:xfrm>
            <a:off x="3970734" y="0"/>
            <a:ext cx="3038145" cy="465743"/>
          </a:xfrm>
          <a:prstGeom prst="rect">
            <a:avLst/>
          </a:prstGeom>
        </p:spPr>
        <p:txBody>
          <a:bodyPr vert="horz" wrap="square" lIns="98822" tIns="49410" rIns="98822" bIns="49410" numCol="1" anchor="t" anchorCtr="0" compatLnSpc="1">
            <a:prstTxWarp prst="textNoShape">
              <a:avLst/>
            </a:prstTxWarp>
          </a:bodyPr>
          <a:lstStyle>
            <a:lvl1pPr algn="r">
              <a:defRPr sz="1300">
                <a:latin typeface="Arial Narrow" charset="0"/>
                <a:ea typeface="ＭＳ Ｐゴシック" charset="0"/>
                <a:cs typeface="MS PGothic" charset="0"/>
              </a:defRPr>
            </a:lvl1pPr>
          </a:lstStyle>
          <a:p>
            <a:pPr>
              <a:defRPr/>
            </a:pPr>
            <a:fld id="{E624931F-BA2F-4B60-B0B4-35059C99D528}" type="datetimeFigureOut">
              <a:rPr lang="en-US"/>
              <a:pPr>
                <a:defRPr/>
              </a:pPr>
              <a:t>3/4/2013</a:t>
            </a:fld>
            <a:endParaRPr lang="en-US" dirty="0"/>
          </a:p>
        </p:txBody>
      </p:sp>
      <p:sp>
        <p:nvSpPr>
          <p:cNvPr id="4" name="Footer Placeholder 3"/>
          <p:cNvSpPr>
            <a:spLocks noGrp="1"/>
          </p:cNvSpPr>
          <p:nvPr>
            <p:ph type="ftr" sz="quarter" idx="2"/>
          </p:nvPr>
        </p:nvSpPr>
        <p:spPr>
          <a:xfrm>
            <a:off x="0" y="8829121"/>
            <a:ext cx="3038145" cy="465743"/>
          </a:xfrm>
          <a:prstGeom prst="rect">
            <a:avLst/>
          </a:prstGeom>
        </p:spPr>
        <p:txBody>
          <a:bodyPr vert="horz" lIns="98822" tIns="49410" rIns="98822" bIns="49410" rtlCol="0" anchor="b"/>
          <a:lstStyle>
            <a:lvl1pPr algn="l">
              <a:defRPr sz="1300" dirty="0">
                <a:latin typeface="Arial Narrow" charset="0"/>
                <a:ea typeface="ＭＳ Ｐゴシック" charset="0"/>
                <a:cs typeface="MS PGothic" charset="0"/>
              </a:defRPr>
            </a:lvl1pPr>
          </a:lstStyle>
          <a:p>
            <a:pPr>
              <a:defRPr/>
            </a:pPr>
            <a:endParaRPr lang="en-US" dirty="0"/>
          </a:p>
        </p:txBody>
      </p:sp>
      <p:sp>
        <p:nvSpPr>
          <p:cNvPr id="5" name="Slide Number Placeholder 4"/>
          <p:cNvSpPr>
            <a:spLocks noGrp="1"/>
          </p:cNvSpPr>
          <p:nvPr>
            <p:ph type="sldNum" sz="quarter" idx="3"/>
          </p:nvPr>
        </p:nvSpPr>
        <p:spPr>
          <a:xfrm>
            <a:off x="3970734" y="8829121"/>
            <a:ext cx="3038145" cy="465743"/>
          </a:xfrm>
          <a:prstGeom prst="rect">
            <a:avLst/>
          </a:prstGeom>
        </p:spPr>
        <p:txBody>
          <a:bodyPr vert="horz" wrap="square" lIns="98822" tIns="49410" rIns="98822" bIns="49410" numCol="1" anchor="b" anchorCtr="0" compatLnSpc="1">
            <a:prstTxWarp prst="textNoShape">
              <a:avLst/>
            </a:prstTxWarp>
          </a:bodyPr>
          <a:lstStyle>
            <a:lvl1pPr algn="r">
              <a:defRPr sz="1300">
                <a:latin typeface="Arial Narrow" charset="0"/>
                <a:ea typeface="ＭＳ Ｐゴシック" charset="0"/>
                <a:cs typeface="MS PGothic" charset="0"/>
              </a:defRPr>
            </a:lvl1pPr>
          </a:lstStyle>
          <a:p>
            <a:pPr>
              <a:defRPr/>
            </a:pPr>
            <a:fld id="{7F4F2FB8-8364-47CB-81EC-889BD68F4CD0}" type="slidenum">
              <a:rPr lang="en-US"/>
              <a:pPr>
                <a:defRPr/>
              </a:pPr>
              <a:t>‹#›</a:t>
            </a:fld>
            <a:endParaRPr lang="en-US" dirty="0"/>
          </a:p>
        </p:txBody>
      </p:sp>
    </p:spTree>
    <p:extLst>
      <p:ext uri="{BB962C8B-B14F-4D97-AF65-F5344CB8AC3E}">
        <p14:creationId xmlns:p14="http://schemas.microsoft.com/office/powerpoint/2010/main" val="34662207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93165" tIns="46582" rIns="93165" bIns="46582" rtlCol="0"/>
          <a:lstStyle>
            <a:lvl1pPr algn="l">
              <a:defRPr sz="1200" dirty="0">
                <a:latin typeface="Arial Narrow" pitchFamily="34" charset="0"/>
                <a:ea typeface="MS PGothic" pitchFamily="34" charset="-128"/>
                <a:cs typeface="+mn-cs"/>
              </a:defRPr>
            </a:lvl1pPr>
          </a:lstStyle>
          <a:p>
            <a:pPr>
              <a:defRPr/>
            </a:pPr>
            <a:endParaRPr lang="en-US" dirty="0"/>
          </a:p>
        </p:txBody>
      </p:sp>
      <p:sp>
        <p:nvSpPr>
          <p:cNvPr id="3" name="Date Placeholder 2"/>
          <p:cNvSpPr>
            <a:spLocks noGrp="1"/>
          </p:cNvSpPr>
          <p:nvPr>
            <p:ph type="dt" idx="1"/>
          </p:nvPr>
        </p:nvSpPr>
        <p:spPr>
          <a:xfrm>
            <a:off x="3970734" y="0"/>
            <a:ext cx="3038145" cy="465743"/>
          </a:xfrm>
          <a:prstGeom prst="rect">
            <a:avLst/>
          </a:prstGeom>
        </p:spPr>
        <p:txBody>
          <a:bodyPr vert="horz" wrap="square" lIns="93165" tIns="46582" rIns="93165" bIns="46582" numCol="1" anchor="t" anchorCtr="0" compatLnSpc="1">
            <a:prstTxWarp prst="textNoShape">
              <a:avLst/>
            </a:prstTxWarp>
          </a:bodyPr>
          <a:lstStyle>
            <a:lvl1pPr algn="r">
              <a:defRPr sz="1200">
                <a:latin typeface="Arial Narrow" charset="0"/>
                <a:ea typeface="ＭＳ Ｐゴシック" charset="0"/>
                <a:cs typeface="MS PGothic" charset="0"/>
              </a:defRPr>
            </a:lvl1pPr>
          </a:lstStyle>
          <a:p>
            <a:pPr>
              <a:defRPr/>
            </a:pPr>
            <a:fld id="{6EA40C5F-F938-4011-B524-0AB6CEBDA2B4}" type="datetimeFigureOut">
              <a:rPr lang="en-US"/>
              <a:pPr>
                <a:defRPr/>
              </a:pPr>
              <a:t>3/4/2013</a:t>
            </a:fld>
            <a:endParaRPr lang="en-US" dirty="0"/>
          </a:p>
        </p:txBody>
      </p:sp>
      <p:sp>
        <p:nvSpPr>
          <p:cNvPr id="4" name="Slide Image Placeholder 3"/>
          <p:cNvSpPr>
            <a:spLocks noGrp="1" noRot="1" noChangeAspect="1"/>
          </p:cNvSpPr>
          <p:nvPr>
            <p:ph type="sldImg" idx="2"/>
          </p:nvPr>
        </p:nvSpPr>
        <p:spPr>
          <a:xfrm>
            <a:off x="1182688" y="698500"/>
            <a:ext cx="4646612" cy="3486150"/>
          </a:xfrm>
          <a:prstGeom prst="rect">
            <a:avLst/>
          </a:prstGeom>
          <a:noFill/>
          <a:ln w="12700">
            <a:solidFill>
              <a:prstClr val="black"/>
            </a:solidFill>
          </a:ln>
        </p:spPr>
        <p:txBody>
          <a:bodyPr vert="horz" lIns="93165" tIns="46582" rIns="93165" bIns="46582" rtlCol="0" anchor="ctr"/>
          <a:lstStyle/>
          <a:p>
            <a:pPr lvl="0"/>
            <a:endParaRPr lang="en-US" noProof="0" dirty="0"/>
          </a:p>
        </p:txBody>
      </p:sp>
      <p:sp>
        <p:nvSpPr>
          <p:cNvPr id="5" name="Notes Placeholder 4"/>
          <p:cNvSpPr>
            <a:spLocks noGrp="1"/>
          </p:cNvSpPr>
          <p:nvPr>
            <p:ph type="body" sz="quarter" idx="3"/>
          </p:nvPr>
        </p:nvSpPr>
        <p:spPr>
          <a:xfrm>
            <a:off x="701345" y="4416098"/>
            <a:ext cx="5607711" cy="4183995"/>
          </a:xfrm>
          <a:prstGeom prst="rect">
            <a:avLst/>
          </a:prstGeom>
        </p:spPr>
        <p:txBody>
          <a:bodyPr vert="horz" lIns="93165" tIns="46582" rIns="93165" bIns="4658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121"/>
            <a:ext cx="3038145" cy="465743"/>
          </a:xfrm>
          <a:prstGeom prst="rect">
            <a:avLst/>
          </a:prstGeom>
        </p:spPr>
        <p:txBody>
          <a:bodyPr vert="horz" lIns="93165" tIns="46582" rIns="93165" bIns="46582" rtlCol="0" anchor="b"/>
          <a:lstStyle>
            <a:lvl1pPr algn="l">
              <a:defRPr sz="1200" dirty="0">
                <a:latin typeface="Arial Narrow" pitchFamily="34" charset="0"/>
                <a:ea typeface="MS PGothic" pitchFamily="34" charset="-128"/>
                <a:cs typeface="+mn-cs"/>
              </a:defRPr>
            </a:lvl1pPr>
          </a:lstStyle>
          <a:p>
            <a:pPr>
              <a:defRPr/>
            </a:pPr>
            <a:endParaRPr lang="en-US" dirty="0"/>
          </a:p>
        </p:txBody>
      </p:sp>
      <p:sp>
        <p:nvSpPr>
          <p:cNvPr id="7" name="Slide Number Placeholder 6"/>
          <p:cNvSpPr>
            <a:spLocks noGrp="1"/>
          </p:cNvSpPr>
          <p:nvPr>
            <p:ph type="sldNum" sz="quarter" idx="5"/>
          </p:nvPr>
        </p:nvSpPr>
        <p:spPr>
          <a:xfrm>
            <a:off x="3970734" y="8829121"/>
            <a:ext cx="3038145" cy="465743"/>
          </a:xfrm>
          <a:prstGeom prst="rect">
            <a:avLst/>
          </a:prstGeom>
        </p:spPr>
        <p:txBody>
          <a:bodyPr vert="horz" wrap="square" lIns="93165" tIns="46582" rIns="93165" bIns="46582" numCol="1" anchor="b" anchorCtr="0" compatLnSpc="1">
            <a:prstTxWarp prst="textNoShape">
              <a:avLst/>
            </a:prstTxWarp>
          </a:bodyPr>
          <a:lstStyle>
            <a:lvl1pPr algn="r">
              <a:defRPr sz="1200">
                <a:latin typeface="Arial Narrow" charset="0"/>
                <a:ea typeface="ＭＳ Ｐゴシック" charset="0"/>
                <a:cs typeface="MS PGothic" charset="0"/>
              </a:defRPr>
            </a:lvl1pPr>
          </a:lstStyle>
          <a:p>
            <a:pPr>
              <a:defRPr/>
            </a:pPr>
            <a:fld id="{02F7BF45-6E7A-42CD-847E-240DC36184FB}" type="slidenum">
              <a:rPr lang="en-US"/>
              <a:pPr>
                <a:defRPr/>
              </a:pPr>
              <a:t>‹#›</a:t>
            </a:fld>
            <a:endParaRPr lang="en-US" dirty="0"/>
          </a:p>
        </p:txBody>
      </p:sp>
    </p:spTree>
    <p:extLst>
      <p:ext uri="{BB962C8B-B14F-4D97-AF65-F5344CB8AC3E}">
        <p14:creationId xmlns:p14="http://schemas.microsoft.com/office/powerpoint/2010/main" val="51031644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Legal Notice Slide</a:t>
            </a:r>
          </a:p>
        </p:txBody>
      </p:sp>
      <p:sp>
        <p:nvSpPr>
          <p:cNvPr id="54276" name="Slide Number Placeholder 3"/>
          <p:cNvSpPr>
            <a:spLocks noGrp="1"/>
          </p:cNvSpPr>
          <p:nvPr>
            <p:ph type="sldNum" sz="quarter" idx="5"/>
          </p:nvPr>
        </p:nvSpPr>
        <p:spPr bwMode="auto">
          <a:noFill/>
          <a:ln>
            <a:miter lim="800000"/>
            <a:headEnd/>
            <a:tailEnd/>
          </a:ln>
        </p:spPr>
        <p:txBody>
          <a:bodyPr/>
          <a:lstStyle/>
          <a:p>
            <a:fld id="{7EE65C5C-7ABF-41AE-95A5-25E08166C2B7}" type="slidenum">
              <a:rPr lang="en-US" smtClean="0">
                <a:latin typeface="Arial Narrow" pitchFamily="34" charset="0"/>
                <a:ea typeface="MS PGothic" pitchFamily="34" charset="-128"/>
              </a:rPr>
              <a:pPr/>
              <a:t>60</a:t>
            </a:fld>
            <a:endParaRPr lang="en-US" smtClean="0">
              <a:latin typeface="Arial Narrow" pitchFamily="34" charset="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Alternate B">
    <p:spTree>
      <p:nvGrpSpPr>
        <p:cNvPr id="1" name=""/>
        <p:cNvGrpSpPr/>
        <p:nvPr/>
      </p:nvGrpSpPr>
      <p:grpSpPr>
        <a:xfrm>
          <a:off x="0" y="0"/>
          <a:ext cx="0" cy="0"/>
          <a:chOff x="0" y="0"/>
          <a:chExt cx="0" cy="0"/>
        </a:xfrm>
      </p:grpSpPr>
      <p:sp>
        <p:nvSpPr>
          <p:cNvPr id="5" name="Rectangle 4"/>
          <p:cNvSpPr/>
          <p:nvPr/>
        </p:nvSpPr>
        <p:spPr>
          <a:xfrm>
            <a:off x="3486150" y="-7938"/>
            <a:ext cx="5657850" cy="6350001"/>
          </a:xfrm>
          <a:prstGeom prst="rect">
            <a:avLst/>
          </a:prstGeom>
          <a:gradFill flip="none" rotWithShape="1">
            <a:gsLst>
              <a:gs pos="30000">
                <a:schemeClr val="accent5"/>
              </a:gs>
              <a:gs pos="100000">
                <a:schemeClr val="accent3"/>
              </a:gs>
            </a:gsLst>
            <a:lin ang="5160000" scaled="0"/>
            <a:tileRect/>
          </a:gra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sz="55000" dirty="0">
              <a:solidFill>
                <a:schemeClr val="accent5"/>
              </a:solidFill>
            </a:endParaRPr>
          </a:p>
        </p:txBody>
      </p:sp>
      <p:pic>
        <p:nvPicPr>
          <p:cNvPr id="6" name="Picture 4" descr="105234497_rig_docked.jpg"/>
          <p:cNvPicPr>
            <a:picLocks noChangeAspect="1"/>
          </p:cNvPicPr>
          <p:nvPr/>
        </p:nvPicPr>
        <p:blipFill>
          <a:blip r:embed="rId2"/>
          <a:srcRect/>
          <a:stretch>
            <a:fillRect/>
          </a:stretch>
        </p:blipFill>
        <p:spPr bwMode="auto">
          <a:xfrm>
            <a:off x="0" y="1588"/>
            <a:ext cx="3422650" cy="6340475"/>
          </a:xfrm>
          <a:prstGeom prst="rect">
            <a:avLst/>
          </a:prstGeom>
          <a:noFill/>
          <a:ln w="9525">
            <a:noFill/>
            <a:miter lim="800000"/>
            <a:headEnd/>
            <a:tailEnd/>
          </a:ln>
        </p:spPr>
      </p:pic>
      <p:sp>
        <p:nvSpPr>
          <p:cNvPr id="3" name="Text Placeholder 2"/>
          <p:cNvSpPr>
            <a:spLocks noGrp="1"/>
          </p:cNvSpPr>
          <p:nvPr>
            <p:ph type="body" idx="1"/>
          </p:nvPr>
        </p:nvSpPr>
        <p:spPr>
          <a:xfrm>
            <a:off x="3486070" y="5218810"/>
            <a:ext cx="5206114" cy="704470"/>
          </a:xfrm>
          <a:prstGeom prst="rect">
            <a:avLst/>
          </a:prstGeom>
        </p:spPr>
        <p:txBody>
          <a:bodyPr>
            <a:normAutofit/>
          </a:bodyPr>
          <a:lstStyle>
            <a:lvl1pPr marL="0" indent="0">
              <a:buNone/>
              <a:defRPr sz="1800">
                <a:solidFill>
                  <a:srgbClr val="FFFFFF"/>
                </a:solidFill>
                <a:latin typeface="+mj-lt"/>
              </a:defRPr>
            </a:lvl1pPr>
            <a:lvl2pPr marL="457200" indent="0">
              <a:buNone/>
              <a:defRPr sz="1800">
                <a:solidFill>
                  <a:schemeClr val="bg1"/>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8" name="Title 1"/>
          <p:cNvSpPr>
            <a:spLocks noGrp="1"/>
          </p:cNvSpPr>
          <p:nvPr>
            <p:ph type="title"/>
          </p:nvPr>
        </p:nvSpPr>
        <p:spPr>
          <a:xfrm>
            <a:off x="3491454" y="2437630"/>
            <a:ext cx="5200730" cy="1018560"/>
          </a:xfrm>
          <a:prstGeom prst="rect">
            <a:avLst/>
          </a:prstGeom>
          <a:noFill/>
          <a:ln>
            <a:noFill/>
          </a:ln>
        </p:spPr>
        <p:txBody>
          <a:bodyPr anchor="t">
            <a:normAutofit/>
            <a:scene3d>
              <a:camera prst="orthographicFront"/>
              <a:lightRig rig="threePt" dir="t"/>
            </a:scene3d>
            <a:sp3d extrusionH="57150" contourW="12700" prstMaterial="flat">
              <a:bevelT w="82550" h="38100" prst="coolSlant"/>
              <a:contourClr>
                <a:schemeClr val="tx2"/>
              </a:contourClr>
            </a:sp3d>
          </a:bodyPr>
          <a:lstStyle>
            <a:lvl1pPr algn="l">
              <a:defRPr sz="3200" b="1" cap="none">
                <a:ln>
                  <a:noFill/>
                </a:ln>
                <a:solidFill>
                  <a:srgbClr val="FFFFFF"/>
                </a:solidFill>
              </a:defRPr>
            </a:lvl1pPr>
          </a:lstStyle>
          <a:p>
            <a:r>
              <a:rPr lang="en-US" smtClean="0"/>
              <a:t>Click to edit Master title style</a:t>
            </a:r>
            <a:endParaRPr lang="en-US" dirty="0"/>
          </a:p>
        </p:txBody>
      </p:sp>
      <p:sp>
        <p:nvSpPr>
          <p:cNvPr id="9" name="Text Placeholder 2"/>
          <p:cNvSpPr>
            <a:spLocks noGrp="1"/>
          </p:cNvSpPr>
          <p:nvPr>
            <p:ph type="body" idx="13"/>
          </p:nvPr>
        </p:nvSpPr>
        <p:spPr>
          <a:xfrm>
            <a:off x="3486070" y="4585018"/>
            <a:ext cx="1806857" cy="631536"/>
          </a:xfrm>
          <a:prstGeom prst="rect">
            <a:avLst/>
          </a:prstGeom>
        </p:spPr>
        <p:txBody>
          <a:bodyPr anchor="b">
            <a:normAutofit/>
          </a:bodyPr>
          <a:lstStyle>
            <a:lvl1pPr marL="0" indent="0">
              <a:buNone/>
              <a:defRPr sz="1400" baseline="0">
                <a:solidFill>
                  <a:srgbClr val="FFFFFF"/>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0" name="Picture 9" descr="PFC Energy_JPG.jpg"/>
          <p:cNvPicPr>
            <a:picLocks noChangeAspect="1"/>
          </p:cNvPicPr>
          <p:nvPr userDrawn="1"/>
        </p:nvPicPr>
        <p:blipFill>
          <a:blip r:embed="rId3"/>
          <a:stretch>
            <a:fillRect/>
          </a:stretch>
        </p:blipFill>
        <p:spPr>
          <a:xfrm>
            <a:off x="7363588" y="6461535"/>
            <a:ext cx="1332737" cy="28346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Graphs w/ header 1 Text">
    <p:spTree>
      <p:nvGrpSpPr>
        <p:cNvPr id="1" name=""/>
        <p:cNvGrpSpPr/>
        <p:nvPr/>
      </p:nvGrpSpPr>
      <p:grpSpPr>
        <a:xfrm>
          <a:off x="0" y="0"/>
          <a:ext cx="0" cy="0"/>
          <a:chOff x="0" y="0"/>
          <a:chExt cx="0" cy="0"/>
        </a:xfrm>
      </p:grpSpPr>
      <p:sp>
        <p:nvSpPr>
          <p:cNvPr id="7" name="Rectangle 6"/>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8"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9"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16" name="Title 1"/>
          <p:cNvSpPr>
            <a:spLocks noGrp="1"/>
          </p:cNvSpPr>
          <p:nvPr>
            <p:ph type="title"/>
          </p:nvPr>
        </p:nvSpPr>
        <p:spPr>
          <a:xfrm>
            <a:off x="457200" y="0"/>
            <a:ext cx="8229600" cy="733266"/>
          </a:xfrm>
          <a:prstGeom prst="rect">
            <a:avLst/>
          </a:prstGeom>
        </p:spPr>
        <p:txBody>
          <a:bodyPr anchor="ctr" anchorCtr="0">
            <a:noAutofit/>
          </a:bodyPr>
          <a:lstStyle>
            <a:lvl1pPr algn="l">
              <a:defRPr sz="2400" b="1">
                <a:solidFill>
                  <a:schemeClr val="bg1"/>
                </a:solidFill>
              </a:defRPr>
            </a:lvl1pPr>
          </a:lstStyle>
          <a:p>
            <a:r>
              <a:rPr lang="en-US" smtClean="0"/>
              <a:t>Click to edit Master title style</a:t>
            </a:r>
            <a:endParaRPr lang="en-US" dirty="0"/>
          </a:p>
        </p:txBody>
      </p:sp>
      <p:sp>
        <p:nvSpPr>
          <p:cNvPr id="14" name="Content Placeholder 2"/>
          <p:cNvSpPr>
            <a:spLocks noGrp="1"/>
          </p:cNvSpPr>
          <p:nvPr>
            <p:ph idx="14"/>
          </p:nvPr>
        </p:nvSpPr>
        <p:spPr>
          <a:xfrm>
            <a:off x="4752552" y="1088210"/>
            <a:ext cx="3926628" cy="5236389"/>
          </a:xfrm>
          <a:prstGeom prst="rect">
            <a:avLst/>
          </a:prstGeom>
        </p:spPr>
        <p:txBody>
          <a:bodyPr wrap="square"/>
          <a:lstStyle>
            <a:lvl1pPr marL="0" indent="0">
              <a:spcBef>
                <a:spcPts val="600"/>
              </a:spcBef>
              <a:buClr>
                <a:schemeClr val="tx1">
                  <a:lumMod val="50000"/>
                  <a:lumOff val="50000"/>
                </a:schemeClr>
              </a:buClr>
              <a:buFont typeface="Wingdings" charset="2"/>
              <a:buNone/>
              <a:defRPr sz="1600">
                <a:solidFill>
                  <a:srgbClr val="000000"/>
                </a:solidFill>
                <a:latin typeface="+mj-lt"/>
              </a:defRPr>
            </a:lvl1pPr>
            <a:lvl2pPr marL="460375" indent="-230188">
              <a:spcBef>
                <a:spcPts val="480"/>
              </a:spcBef>
              <a:buClr>
                <a:schemeClr val="tx1">
                  <a:lumMod val="50000"/>
                  <a:lumOff val="50000"/>
                </a:schemeClr>
              </a:buClr>
              <a:defRPr sz="1800">
                <a:solidFill>
                  <a:srgbClr val="000000"/>
                </a:solidFill>
                <a:latin typeface="+mj-lt"/>
              </a:defRPr>
            </a:lvl2pPr>
            <a:lvl3pPr marL="628650" indent="-168275">
              <a:spcBef>
                <a:spcPts val="480"/>
              </a:spcBef>
              <a:buClr>
                <a:schemeClr val="tx1">
                  <a:lumMod val="50000"/>
                  <a:lumOff val="50000"/>
                </a:schemeClr>
              </a:buClr>
              <a:buSzPct val="100000"/>
              <a:buFont typeface="Arial"/>
              <a:buChar char="•"/>
              <a:defRPr sz="16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6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600">
                <a:solidFill>
                  <a:srgbClr val="000000"/>
                </a:solidFill>
                <a:latin typeface="+mj-lt"/>
              </a:defRPr>
            </a:lvl5pPr>
          </a:lstStyle>
          <a:p>
            <a:pPr lvl="0"/>
            <a:r>
              <a:rPr lang="en-US" dirty="0" smtClean="0"/>
              <a:t>Click to edit Master text styles</a:t>
            </a:r>
          </a:p>
        </p:txBody>
      </p:sp>
      <p:sp>
        <p:nvSpPr>
          <p:cNvPr id="10" name="Text Placeholder 2"/>
          <p:cNvSpPr>
            <a:spLocks noGrp="1"/>
          </p:cNvSpPr>
          <p:nvPr>
            <p:ph type="body" idx="11"/>
          </p:nvPr>
        </p:nvSpPr>
        <p:spPr>
          <a:xfrm>
            <a:off x="433436" y="3736581"/>
            <a:ext cx="3931920" cy="443831"/>
          </a:xfrm>
          <a:prstGeom prst="rect">
            <a:avLst/>
          </a:prstGeom>
          <a:ln/>
        </p:spPr>
        <p:style>
          <a:lnRef idx="3">
            <a:schemeClr val="lt1"/>
          </a:lnRef>
          <a:fillRef idx="1">
            <a:schemeClr val="accent5"/>
          </a:fillRef>
          <a:effectRef idx="1">
            <a:schemeClr val="accent5"/>
          </a:effectRef>
          <a:fontRef idx="none"/>
        </p:style>
        <p:txBody>
          <a:bodyPr anchor="ctr">
            <a:noAutofit/>
          </a:bodyPr>
          <a:lstStyle>
            <a:lvl1pPr marL="0" indent="0" algn="l">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Content Placeholder 2"/>
          <p:cNvSpPr>
            <a:spLocks noGrp="1"/>
          </p:cNvSpPr>
          <p:nvPr>
            <p:ph idx="16"/>
          </p:nvPr>
        </p:nvSpPr>
        <p:spPr>
          <a:xfrm>
            <a:off x="457200" y="1578221"/>
            <a:ext cx="3926628" cy="2088616"/>
          </a:xfrm>
          <a:prstGeom prst="rect">
            <a:avLst/>
          </a:prstGeom>
        </p:spPr>
        <p:txBody>
          <a:bodyPr wrap="square"/>
          <a:lstStyle>
            <a:lvl1pPr marL="0" indent="0">
              <a:spcBef>
                <a:spcPts val="600"/>
              </a:spcBef>
              <a:buClr>
                <a:schemeClr val="tx1">
                  <a:lumMod val="50000"/>
                  <a:lumOff val="50000"/>
                </a:schemeClr>
              </a:buClr>
              <a:buFont typeface="Wingdings" charset="2"/>
              <a:buNone/>
              <a:defRPr sz="1600">
                <a:solidFill>
                  <a:srgbClr val="000000"/>
                </a:solidFill>
                <a:latin typeface="+mj-lt"/>
              </a:defRPr>
            </a:lvl1pPr>
            <a:lvl2pPr marL="460375" indent="-230188">
              <a:spcBef>
                <a:spcPts val="480"/>
              </a:spcBef>
              <a:buClr>
                <a:schemeClr val="tx1">
                  <a:lumMod val="50000"/>
                  <a:lumOff val="50000"/>
                </a:schemeClr>
              </a:buClr>
              <a:defRPr sz="1800">
                <a:solidFill>
                  <a:srgbClr val="000000"/>
                </a:solidFill>
                <a:latin typeface="+mj-lt"/>
              </a:defRPr>
            </a:lvl2pPr>
            <a:lvl3pPr marL="628650" indent="-168275">
              <a:spcBef>
                <a:spcPts val="480"/>
              </a:spcBef>
              <a:buClr>
                <a:schemeClr val="tx1">
                  <a:lumMod val="50000"/>
                  <a:lumOff val="50000"/>
                </a:schemeClr>
              </a:buClr>
              <a:buSzPct val="100000"/>
              <a:buFont typeface="Arial"/>
              <a:buChar char="•"/>
              <a:defRPr sz="16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6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600">
                <a:solidFill>
                  <a:srgbClr val="000000"/>
                </a:solidFill>
                <a:latin typeface="+mj-lt"/>
              </a:defRPr>
            </a:lvl5pPr>
          </a:lstStyle>
          <a:p>
            <a:pPr lvl="0"/>
            <a:r>
              <a:rPr lang="en-US" dirty="0" smtClean="0"/>
              <a:t>Click to edit Master text styles</a:t>
            </a:r>
          </a:p>
        </p:txBody>
      </p:sp>
      <p:sp>
        <p:nvSpPr>
          <p:cNvPr id="15" name="Text Placeholder 2"/>
          <p:cNvSpPr>
            <a:spLocks noGrp="1"/>
          </p:cNvSpPr>
          <p:nvPr>
            <p:ph type="body" idx="17"/>
          </p:nvPr>
        </p:nvSpPr>
        <p:spPr>
          <a:xfrm>
            <a:off x="457200" y="1078974"/>
            <a:ext cx="3931920" cy="443831"/>
          </a:xfrm>
          <a:prstGeom prst="rect">
            <a:avLst/>
          </a:prstGeom>
          <a:ln/>
        </p:spPr>
        <p:style>
          <a:lnRef idx="3">
            <a:schemeClr val="lt1"/>
          </a:lnRef>
          <a:fillRef idx="1">
            <a:schemeClr val="accent5"/>
          </a:fillRef>
          <a:effectRef idx="1">
            <a:schemeClr val="accent5"/>
          </a:effectRef>
          <a:fontRef idx="none"/>
        </p:style>
        <p:txBody>
          <a:bodyPr anchor="ctr">
            <a:noAutofit/>
          </a:bodyPr>
          <a:lstStyle>
            <a:lvl1pPr marL="0" indent="0" algn="l">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8"/>
          </p:nvPr>
        </p:nvSpPr>
        <p:spPr>
          <a:xfrm>
            <a:off x="443344" y="4217356"/>
            <a:ext cx="3926628" cy="2088616"/>
          </a:xfrm>
          <a:prstGeom prst="rect">
            <a:avLst/>
          </a:prstGeom>
        </p:spPr>
        <p:txBody>
          <a:bodyPr wrap="square"/>
          <a:lstStyle>
            <a:lvl1pPr marL="0" indent="0">
              <a:spcBef>
                <a:spcPts val="600"/>
              </a:spcBef>
              <a:buClr>
                <a:schemeClr val="tx1">
                  <a:lumMod val="50000"/>
                  <a:lumOff val="50000"/>
                </a:schemeClr>
              </a:buClr>
              <a:buFont typeface="Wingdings" charset="2"/>
              <a:buNone/>
              <a:defRPr sz="1600">
                <a:solidFill>
                  <a:srgbClr val="000000"/>
                </a:solidFill>
                <a:latin typeface="+mj-lt"/>
              </a:defRPr>
            </a:lvl1pPr>
            <a:lvl2pPr marL="460375" indent="-230188">
              <a:spcBef>
                <a:spcPts val="480"/>
              </a:spcBef>
              <a:buClr>
                <a:schemeClr val="tx1">
                  <a:lumMod val="50000"/>
                  <a:lumOff val="50000"/>
                </a:schemeClr>
              </a:buClr>
              <a:defRPr sz="1800">
                <a:solidFill>
                  <a:srgbClr val="000000"/>
                </a:solidFill>
                <a:latin typeface="+mj-lt"/>
              </a:defRPr>
            </a:lvl2pPr>
            <a:lvl3pPr marL="628650" indent="-168275">
              <a:spcBef>
                <a:spcPts val="480"/>
              </a:spcBef>
              <a:buClr>
                <a:schemeClr val="tx1">
                  <a:lumMod val="50000"/>
                  <a:lumOff val="50000"/>
                </a:schemeClr>
              </a:buClr>
              <a:buSzPct val="100000"/>
              <a:buFont typeface="Arial"/>
              <a:buChar char="•"/>
              <a:defRPr sz="16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6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600">
                <a:solidFill>
                  <a:srgbClr val="000000"/>
                </a:solidFill>
                <a:latin typeface="+mj-lt"/>
              </a:defRPr>
            </a:lvl5pPr>
          </a:lstStyle>
          <a:p>
            <a:pPr lvl="0"/>
            <a:r>
              <a:rPr lang="en-US" dirty="0" smtClean="0"/>
              <a:t>Click to edit Master text styles</a:t>
            </a:r>
          </a:p>
        </p:txBody>
      </p:sp>
    </p:spTree>
    <p:extLst>
      <p:ext uri="{BB962C8B-B14F-4D97-AF65-F5344CB8AC3E}">
        <p14:creationId xmlns:p14="http://schemas.microsoft.com/office/powerpoint/2010/main" val="2410422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s Slide: 3">
    <p:spTree>
      <p:nvGrpSpPr>
        <p:cNvPr id="1" name=""/>
        <p:cNvGrpSpPr/>
        <p:nvPr/>
      </p:nvGrpSpPr>
      <p:grpSpPr>
        <a:xfrm>
          <a:off x="0" y="0"/>
          <a:ext cx="0" cy="0"/>
          <a:chOff x="0" y="0"/>
          <a:chExt cx="0" cy="0"/>
        </a:xfrm>
      </p:grpSpPr>
      <p:sp>
        <p:nvSpPr>
          <p:cNvPr id="7" name="Rectangle 6"/>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8"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p:spPr>
      </p:cxnSp>
      <p:cxnSp>
        <p:nvCxnSpPr>
          <p:cNvPr id="9"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p:spPr>
      </p:cxnSp>
      <p:sp>
        <p:nvSpPr>
          <p:cNvPr id="16" name="Title 1"/>
          <p:cNvSpPr>
            <a:spLocks noGrp="1"/>
          </p:cNvSpPr>
          <p:nvPr>
            <p:ph type="title"/>
          </p:nvPr>
        </p:nvSpPr>
        <p:spPr>
          <a:xfrm>
            <a:off x="457200" y="0"/>
            <a:ext cx="8229600" cy="733266"/>
          </a:xfrm>
          <a:prstGeom prst="rect">
            <a:avLst/>
          </a:prstGeom>
        </p:spPr>
        <p:txBody>
          <a:bodyPr anchor="ctr" anchorCtr="0">
            <a:noAutofit/>
          </a:bodyPr>
          <a:lstStyle>
            <a:lvl1pPr algn="l">
              <a:defRPr sz="2400" b="1">
                <a:solidFill>
                  <a:schemeClr val="bg1"/>
                </a:solidFill>
              </a:defRPr>
            </a:lvl1pPr>
          </a:lstStyle>
          <a:p>
            <a:r>
              <a:rPr lang="en-US" smtClean="0"/>
              <a:t>Click to edit Master title style</a:t>
            </a:r>
            <a:endParaRPr lang="en-US" dirty="0"/>
          </a:p>
        </p:txBody>
      </p:sp>
      <p:sp>
        <p:nvSpPr>
          <p:cNvPr id="12" name="Content Placeholder 2"/>
          <p:cNvSpPr>
            <a:spLocks noGrp="1" noChangeAspect="1"/>
          </p:cNvSpPr>
          <p:nvPr>
            <p:ph idx="1"/>
          </p:nvPr>
        </p:nvSpPr>
        <p:spPr>
          <a:xfrm>
            <a:off x="450850" y="1085850"/>
            <a:ext cx="2901756" cy="1619951"/>
          </a:xfrm>
          <a:prstGeom prst="rect">
            <a:avLst/>
          </a:prstGeom>
        </p:spPr>
        <p:txBody>
          <a:bodyPr/>
          <a:lstStyle>
            <a:lvl1pPr marL="0" indent="0">
              <a:spcBef>
                <a:spcPts val="600"/>
              </a:spcBef>
              <a:buClr>
                <a:schemeClr val="tx1">
                  <a:lumMod val="50000"/>
                  <a:lumOff val="50000"/>
                </a:schemeClr>
              </a:buClr>
              <a:buFont typeface="Wingdings" charset="2"/>
              <a:buNone/>
              <a:defRPr sz="1600">
                <a:solidFill>
                  <a:srgbClr val="000000"/>
                </a:solidFill>
                <a:latin typeface="+mj-lt"/>
              </a:defRPr>
            </a:lvl1pPr>
            <a:lvl2pPr marL="460375" indent="-230188">
              <a:spcBef>
                <a:spcPts val="480"/>
              </a:spcBef>
              <a:buClr>
                <a:schemeClr val="tx1">
                  <a:lumMod val="50000"/>
                  <a:lumOff val="50000"/>
                </a:schemeClr>
              </a:buClr>
              <a:defRPr sz="1800">
                <a:solidFill>
                  <a:srgbClr val="000000"/>
                </a:solidFill>
                <a:latin typeface="+mj-lt"/>
              </a:defRPr>
            </a:lvl2pPr>
            <a:lvl3pPr marL="628650" indent="-168275">
              <a:spcBef>
                <a:spcPts val="480"/>
              </a:spcBef>
              <a:buClr>
                <a:schemeClr val="tx1">
                  <a:lumMod val="50000"/>
                  <a:lumOff val="50000"/>
                </a:schemeClr>
              </a:buClr>
              <a:buSzPct val="100000"/>
              <a:buFont typeface="Arial"/>
              <a:buChar char="•"/>
              <a:defRPr sz="16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6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600">
                <a:solidFill>
                  <a:srgbClr val="000000"/>
                </a:solidFill>
                <a:latin typeface="+mj-lt"/>
              </a:defRPr>
            </a:lvl5pPr>
          </a:lstStyle>
          <a:p>
            <a:pPr lvl="0"/>
            <a:r>
              <a:rPr lang="en-US" smtClean="0"/>
              <a:t>Click to edit Master text styles</a:t>
            </a:r>
          </a:p>
        </p:txBody>
      </p:sp>
      <p:sp>
        <p:nvSpPr>
          <p:cNvPr id="11" name="Content Placeholder 2"/>
          <p:cNvSpPr>
            <a:spLocks noGrp="1" noChangeAspect="1"/>
          </p:cNvSpPr>
          <p:nvPr>
            <p:ph idx="15"/>
          </p:nvPr>
        </p:nvSpPr>
        <p:spPr>
          <a:xfrm>
            <a:off x="444504" y="2892074"/>
            <a:ext cx="2901756" cy="1619951"/>
          </a:xfrm>
          <a:prstGeom prst="rect">
            <a:avLst/>
          </a:prstGeom>
        </p:spPr>
        <p:txBody>
          <a:bodyPr/>
          <a:lstStyle>
            <a:lvl1pPr marL="0" indent="0">
              <a:spcBef>
                <a:spcPts val="600"/>
              </a:spcBef>
              <a:buClr>
                <a:schemeClr val="tx1">
                  <a:lumMod val="50000"/>
                  <a:lumOff val="50000"/>
                </a:schemeClr>
              </a:buClr>
              <a:buFont typeface="Wingdings" charset="2"/>
              <a:buNone/>
              <a:defRPr sz="1600">
                <a:solidFill>
                  <a:srgbClr val="000000"/>
                </a:solidFill>
                <a:latin typeface="+mj-lt"/>
              </a:defRPr>
            </a:lvl1pPr>
            <a:lvl2pPr marL="460375" indent="-230188">
              <a:spcBef>
                <a:spcPts val="480"/>
              </a:spcBef>
              <a:buClr>
                <a:schemeClr val="tx1">
                  <a:lumMod val="50000"/>
                  <a:lumOff val="50000"/>
                </a:schemeClr>
              </a:buClr>
              <a:defRPr sz="1800">
                <a:solidFill>
                  <a:srgbClr val="000000"/>
                </a:solidFill>
                <a:latin typeface="+mj-lt"/>
              </a:defRPr>
            </a:lvl2pPr>
            <a:lvl3pPr marL="628650" indent="-168275">
              <a:spcBef>
                <a:spcPts val="480"/>
              </a:spcBef>
              <a:buClr>
                <a:schemeClr val="tx1">
                  <a:lumMod val="50000"/>
                  <a:lumOff val="50000"/>
                </a:schemeClr>
              </a:buClr>
              <a:buSzPct val="100000"/>
              <a:buFont typeface="Arial"/>
              <a:buChar char="•"/>
              <a:defRPr sz="16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6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600">
                <a:solidFill>
                  <a:srgbClr val="000000"/>
                </a:solidFill>
                <a:latin typeface="+mj-lt"/>
              </a:defRPr>
            </a:lvl5pPr>
          </a:lstStyle>
          <a:p>
            <a:pPr lvl="0"/>
            <a:r>
              <a:rPr lang="en-US" smtClean="0"/>
              <a:t>Click to edit Master text styles</a:t>
            </a:r>
          </a:p>
        </p:txBody>
      </p:sp>
      <p:sp>
        <p:nvSpPr>
          <p:cNvPr id="13" name="Content Placeholder 2"/>
          <p:cNvSpPr>
            <a:spLocks noGrp="1" noChangeAspect="1"/>
          </p:cNvSpPr>
          <p:nvPr>
            <p:ph idx="16"/>
          </p:nvPr>
        </p:nvSpPr>
        <p:spPr>
          <a:xfrm>
            <a:off x="444504" y="4698299"/>
            <a:ext cx="2901756" cy="1619951"/>
          </a:xfrm>
          <a:prstGeom prst="rect">
            <a:avLst/>
          </a:prstGeom>
        </p:spPr>
        <p:txBody>
          <a:bodyPr/>
          <a:lstStyle>
            <a:lvl1pPr marL="0" indent="0">
              <a:spcBef>
                <a:spcPts val="600"/>
              </a:spcBef>
              <a:buClr>
                <a:schemeClr val="tx1">
                  <a:lumMod val="50000"/>
                  <a:lumOff val="50000"/>
                </a:schemeClr>
              </a:buClr>
              <a:buFont typeface="Wingdings" charset="2"/>
              <a:buNone/>
              <a:defRPr sz="1600">
                <a:solidFill>
                  <a:srgbClr val="000000"/>
                </a:solidFill>
                <a:latin typeface="+mj-lt"/>
              </a:defRPr>
            </a:lvl1pPr>
            <a:lvl2pPr marL="460375" indent="-230188">
              <a:spcBef>
                <a:spcPts val="480"/>
              </a:spcBef>
              <a:buClr>
                <a:schemeClr val="tx1">
                  <a:lumMod val="50000"/>
                  <a:lumOff val="50000"/>
                </a:schemeClr>
              </a:buClr>
              <a:defRPr sz="1800">
                <a:solidFill>
                  <a:srgbClr val="000000"/>
                </a:solidFill>
                <a:latin typeface="+mj-lt"/>
              </a:defRPr>
            </a:lvl2pPr>
            <a:lvl3pPr marL="628650" indent="-168275">
              <a:spcBef>
                <a:spcPts val="480"/>
              </a:spcBef>
              <a:buClr>
                <a:schemeClr val="tx1">
                  <a:lumMod val="50000"/>
                  <a:lumOff val="50000"/>
                </a:schemeClr>
              </a:buClr>
              <a:buSzPct val="100000"/>
              <a:buFont typeface="Arial"/>
              <a:buChar char="•"/>
              <a:defRPr sz="16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6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600">
                <a:solidFill>
                  <a:srgbClr val="000000"/>
                </a:solidFill>
                <a:latin typeface="+mj-lt"/>
              </a:defRPr>
            </a:lvl5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_Two Content">
    <p:spTree>
      <p:nvGrpSpPr>
        <p:cNvPr id="1" name=""/>
        <p:cNvGrpSpPr/>
        <p:nvPr/>
      </p:nvGrpSpPr>
      <p:grpSpPr>
        <a:xfrm>
          <a:off x="0" y="0"/>
          <a:ext cx="0" cy="0"/>
          <a:chOff x="0" y="0"/>
          <a:chExt cx="0" cy="0"/>
        </a:xfrm>
      </p:grpSpPr>
      <p:sp>
        <p:nvSpPr>
          <p:cNvPr id="9" name="Rectangle 8"/>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11"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p:spPr>
      </p:cxnSp>
      <p:cxnSp>
        <p:nvCxnSpPr>
          <p:cNvPr id="12"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p:spPr>
      </p:cxnSp>
      <p:sp>
        <p:nvSpPr>
          <p:cNvPr id="16" name="Title 1"/>
          <p:cNvSpPr>
            <a:spLocks noGrp="1"/>
          </p:cNvSpPr>
          <p:nvPr>
            <p:ph type="title"/>
          </p:nvPr>
        </p:nvSpPr>
        <p:spPr>
          <a:xfrm>
            <a:off x="457200" y="0"/>
            <a:ext cx="8229600" cy="733266"/>
          </a:xfrm>
          <a:prstGeom prst="rect">
            <a:avLst/>
          </a:prstGeom>
        </p:spPr>
        <p:txBody>
          <a:bodyPr anchor="ctr" anchorCtr="0">
            <a:noAutofit/>
          </a:bodyPr>
          <a:lstStyle>
            <a:lvl1pPr algn="l">
              <a:defRPr sz="2400" b="1">
                <a:solidFill>
                  <a:schemeClr val="bg1"/>
                </a:solidFill>
              </a:defRPr>
            </a:lvl1pPr>
          </a:lstStyle>
          <a:p>
            <a:r>
              <a:rPr lang="en-US" smtClean="0"/>
              <a:t>Click to edit Master title style</a:t>
            </a:r>
            <a:endParaRPr lang="en-US" dirty="0"/>
          </a:p>
        </p:txBody>
      </p:sp>
      <p:sp>
        <p:nvSpPr>
          <p:cNvPr id="8" name="Text Placeholder 2"/>
          <p:cNvSpPr>
            <a:spLocks noGrp="1"/>
          </p:cNvSpPr>
          <p:nvPr>
            <p:ph type="body" idx="11"/>
          </p:nvPr>
        </p:nvSpPr>
        <p:spPr>
          <a:xfrm>
            <a:off x="451908" y="5860861"/>
            <a:ext cx="3931920" cy="443831"/>
          </a:xfrm>
          <a:prstGeom prst="rect">
            <a:avLst/>
          </a:prstGeom>
          <a:ln/>
        </p:spPr>
        <p:style>
          <a:lnRef idx="3">
            <a:schemeClr val="lt1"/>
          </a:lnRef>
          <a:fillRef idx="1">
            <a:schemeClr val="accent5"/>
          </a:fillRef>
          <a:effectRef idx="1">
            <a:schemeClr val="accent5"/>
          </a:effectRef>
          <a:fontRef idx="none"/>
        </p:style>
        <p:txBody>
          <a:bodyPr anchor="ctr">
            <a:noAutofit/>
          </a:bodyPr>
          <a:lstStyle>
            <a:lvl1pPr marL="0" indent="0" algn="l">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2"/>
          <p:cNvSpPr>
            <a:spLocks noGrp="1"/>
          </p:cNvSpPr>
          <p:nvPr>
            <p:ph type="body" idx="13"/>
          </p:nvPr>
        </p:nvSpPr>
        <p:spPr>
          <a:xfrm>
            <a:off x="4754880" y="5860861"/>
            <a:ext cx="3931920" cy="443831"/>
          </a:xfrm>
          <a:prstGeom prst="rect">
            <a:avLst/>
          </a:prstGeom>
          <a:ln/>
        </p:spPr>
        <p:style>
          <a:lnRef idx="3">
            <a:schemeClr val="lt1"/>
          </a:lnRef>
          <a:fillRef idx="1">
            <a:schemeClr val="accent5"/>
          </a:fillRef>
          <a:effectRef idx="1">
            <a:schemeClr val="accent5"/>
          </a:effectRef>
          <a:fontRef idx="none"/>
        </p:style>
        <p:txBody>
          <a:bodyPr anchor="ctr">
            <a:noAutofit/>
          </a:bodyPr>
          <a:lstStyle>
            <a:lvl1pPr marL="0" indent="0" algn="l">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Content Placeholder 2"/>
          <p:cNvSpPr>
            <a:spLocks noGrp="1"/>
          </p:cNvSpPr>
          <p:nvPr>
            <p:ph idx="1"/>
          </p:nvPr>
        </p:nvSpPr>
        <p:spPr>
          <a:xfrm>
            <a:off x="441007" y="1089025"/>
            <a:ext cx="3938588" cy="4671246"/>
          </a:xfrm>
          <a:prstGeom prst="rect">
            <a:avLst/>
          </a:prstGeom>
        </p:spPr>
        <p:txBody>
          <a:bodyPr>
            <a:noAutofit/>
          </a:bodyPr>
          <a:lstStyle>
            <a:lvl1pPr marL="230188" indent="-230188">
              <a:spcBef>
                <a:spcPts val="600"/>
              </a:spcBef>
              <a:buClr>
                <a:schemeClr val="tx1">
                  <a:lumMod val="50000"/>
                  <a:lumOff val="50000"/>
                </a:schemeClr>
              </a:buClr>
              <a:buFont typeface="Wingdings" charset="2"/>
              <a:buChar char="§"/>
              <a:defRPr sz="1600">
                <a:solidFill>
                  <a:srgbClr val="000000"/>
                </a:solidFill>
                <a:latin typeface="+mj-lt"/>
              </a:defRPr>
            </a:lvl1pPr>
            <a:lvl2pPr marL="460375" indent="-230188">
              <a:spcBef>
                <a:spcPts val="480"/>
              </a:spcBef>
              <a:buClr>
                <a:schemeClr val="tx1">
                  <a:lumMod val="50000"/>
                  <a:lumOff val="50000"/>
                </a:schemeClr>
              </a:buClr>
              <a:defRPr sz="1600">
                <a:solidFill>
                  <a:srgbClr val="000000"/>
                </a:solidFill>
                <a:latin typeface="+mj-lt"/>
              </a:defRPr>
            </a:lvl2pPr>
            <a:lvl3pPr marL="685800" indent="-225425">
              <a:spcBef>
                <a:spcPts val="480"/>
              </a:spcBef>
              <a:buClr>
                <a:schemeClr val="tx1">
                  <a:lumMod val="50000"/>
                  <a:lumOff val="50000"/>
                </a:schemeClr>
              </a:buClr>
              <a:buSzPct val="100000"/>
              <a:buFont typeface="Arial"/>
              <a:buChar char="•"/>
              <a:defRPr sz="14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4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200">
                <a:solidFill>
                  <a:srgbClr val="000000"/>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2"/>
          <p:cNvSpPr>
            <a:spLocks noGrp="1"/>
          </p:cNvSpPr>
          <p:nvPr>
            <p:ph idx="14"/>
          </p:nvPr>
        </p:nvSpPr>
        <p:spPr>
          <a:xfrm>
            <a:off x="4767263" y="1089025"/>
            <a:ext cx="3919537" cy="4671246"/>
          </a:xfrm>
          <a:prstGeom prst="rect">
            <a:avLst/>
          </a:prstGeom>
        </p:spPr>
        <p:txBody>
          <a:bodyPr>
            <a:noAutofit/>
          </a:bodyPr>
          <a:lstStyle>
            <a:lvl1pPr marL="230188" indent="-230188">
              <a:spcBef>
                <a:spcPts val="600"/>
              </a:spcBef>
              <a:buClr>
                <a:schemeClr val="tx1">
                  <a:lumMod val="50000"/>
                  <a:lumOff val="50000"/>
                </a:schemeClr>
              </a:buClr>
              <a:buFont typeface="Wingdings" charset="2"/>
              <a:buChar char="§"/>
              <a:defRPr sz="1600">
                <a:solidFill>
                  <a:srgbClr val="000000"/>
                </a:solidFill>
                <a:latin typeface="+mj-lt"/>
              </a:defRPr>
            </a:lvl1pPr>
            <a:lvl2pPr marL="460375" indent="-230188">
              <a:spcBef>
                <a:spcPts val="480"/>
              </a:spcBef>
              <a:buClr>
                <a:schemeClr val="tx1">
                  <a:lumMod val="50000"/>
                  <a:lumOff val="50000"/>
                </a:schemeClr>
              </a:buClr>
              <a:defRPr sz="1600">
                <a:solidFill>
                  <a:srgbClr val="000000"/>
                </a:solidFill>
                <a:latin typeface="+mj-lt"/>
              </a:defRPr>
            </a:lvl2pPr>
            <a:lvl3pPr marL="685800" indent="-225425">
              <a:spcBef>
                <a:spcPts val="480"/>
              </a:spcBef>
              <a:buClr>
                <a:schemeClr val="tx1">
                  <a:lumMod val="50000"/>
                  <a:lumOff val="50000"/>
                </a:schemeClr>
              </a:buClr>
              <a:buSzPct val="100000"/>
              <a:buFont typeface="Arial"/>
              <a:buChar char="•"/>
              <a:defRPr sz="14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4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200">
                <a:solidFill>
                  <a:srgbClr val="000000"/>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Bar">
    <p:spTree>
      <p:nvGrpSpPr>
        <p:cNvPr id="1" name=""/>
        <p:cNvGrpSpPr/>
        <p:nvPr/>
      </p:nvGrpSpPr>
      <p:grpSpPr>
        <a:xfrm>
          <a:off x="0" y="0"/>
          <a:ext cx="0" cy="0"/>
          <a:chOff x="0" y="0"/>
          <a:chExt cx="0" cy="0"/>
        </a:xfrm>
      </p:grpSpPr>
      <p:sp>
        <p:nvSpPr>
          <p:cNvPr id="6" name="Rectangle 5"/>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7"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p:spPr>
      </p:cxnSp>
      <p:cxnSp>
        <p:nvCxnSpPr>
          <p:cNvPr id="9"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p:spPr>
      </p:cxnSp>
      <p:sp>
        <p:nvSpPr>
          <p:cNvPr id="16" name="Title 1"/>
          <p:cNvSpPr>
            <a:spLocks noGrp="1"/>
          </p:cNvSpPr>
          <p:nvPr>
            <p:ph type="title"/>
          </p:nvPr>
        </p:nvSpPr>
        <p:spPr>
          <a:xfrm>
            <a:off x="457200" y="0"/>
            <a:ext cx="8229600" cy="733266"/>
          </a:xfrm>
          <a:prstGeom prst="rect">
            <a:avLst/>
          </a:prstGeom>
        </p:spPr>
        <p:txBody>
          <a:bodyPr anchor="ctr" anchorCtr="0">
            <a:noAutofit/>
          </a:bodyPr>
          <a:lstStyle>
            <a:lvl1pPr algn="l">
              <a:defRPr sz="2400" b="1">
                <a:solidFill>
                  <a:schemeClr val="bg1"/>
                </a:solidFill>
              </a:defRPr>
            </a:lvl1pPr>
          </a:lstStyle>
          <a:p>
            <a:r>
              <a:rPr lang="en-US" smtClean="0"/>
              <a:t>Click to edit Master title style</a:t>
            </a:r>
            <a:endParaRPr lang="en-US" dirty="0"/>
          </a:p>
        </p:txBody>
      </p:sp>
      <p:sp>
        <p:nvSpPr>
          <p:cNvPr id="8" name="Text Placeholder 2"/>
          <p:cNvSpPr>
            <a:spLocks noGrp="1"/>
          </p:cNvSpPr>
          <p:nvPr>
            <p:ph type="body" idx="11"/>
          </p:nvPr>
        </p:nvSpPr>
        <p:spPr>
          <a:xfrm>
            <a:off x="451908" y="5860861"/>
            <a:ext cx="8234892" cy="443831"/>
          </a:xfrm>
          <a:prstGeom prst="rect">
            <a:avLst/>
          </a:prstGeom>
          <a:ln/>
        </p:spPr>
        <p:style>
          <a:lnRef idx="3">
            <a:schemeClr val="lt1"/>
          </a:lnRef>
          <a:fillRef idx="1">
            <a:schemeClr val="accent5"/>
          </a:fillRef>
          <a:effectRef idx="1">
            <a:schemeClr val="accent5"/>
          </a:effectRef>
          <a:fontRef idx="none"/>
        </p:style>
        <p:txBody>
          <a:bodyPr anchor="ctr">
            <a:noAutofit/>
          </a:bodyPr>
          <a:lstStyle>
            <a:lvl1pPr marL="0" indent="0" algn="l">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2"/>
          <p:cNvSpPr>
            <a:spLocks noGrp="1"/>
          </p:cNvSpPr>
          <p:nvPr>
            <p:ph idx="1"/>
          </p:nvPr>
        </p:nvSpPr>
        <p:spPr>
          <a:xfrm>
            <a:off x="450531" y="1089025"/>
            <a:ext cx="8239443" cy="4671246"/>
          </a:xfrm>
          <a:prstGeom prst="rect">
            <a:avLst/>
          </a:prstGeom>
        </p:spPr>
        <p:txBody>
          <a:bodyPr>
            <a:noAutofit/>
          </a:bodyPr>
          <a:lstStyle>
            <a:lvl1pPr marL="230188" indent="-230188">
              <a:spcBef>
                <a:spcPts val="600"/>
              </a:spcBef>
              <a:buClr>
                <a:schemeClr val="tx1">
                  <a:lumMod val="50000"/>
                  <a:lumOff val="50000"/>
                </a:schemeClr>
              </a:buClr>
              <a:buFont typeface="Wingdings" charset="2"/>
              <a:buChar char="§"/>
              <a:defRPr sz="1600">
                <a:solidFill>
                  <a:srgbClr val="000000"/>
                </a:solidFill>
                <a:latin typeface="+mj-lt"/>
              </a:defRPr>
            </a:lvl1pPr>
            <a:lvl2pPr marL="460375" indent="-230188">
              <a:spcBef>
                <a:spcPts val="480"/>
              </a:spcBef>
              <a:buClr>
                <a:schemeClr val="tx1">
                  <a:lumMod val="50000"/>
                  <a:lumOff val="50000"/>
                </a:schemeClr>
              </a:buClr>
              <a:defRPr sz="1600">
                <a:solidFill>
                  <a:srgbClr val="000000"/>
                </a:solidFill>
                <a:latin typeface="+mj-lt"/>
              </a:defRPr>
            </a:lvl2pPr>
            <a:lvl3pPr marL="685800" indent="-225425">
              <a:spcBef>
                <a:spcPts val="480"/>
              </a:spcBef>
              <a:buClr>
                <a:schemeClr val="tx1">
                  <a:lumMod val="50000"/>
                  <a:lumOff val="50000"/>
                </a:schemeClr>
              </a:buClr>
              <a:buSzPct val="100000"/>
              <a:buFont typeface="Arial"/>
              <a:buChar char="•"/>
              <a:defRPr sz="14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4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200">
                <a:solidFill>
                  <a:srgbClr val="000000"/>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text boxes 1 image">
    <p:spTree>
      <p:nvGrpSpPr>
        <p:cNvPr id="1" name=""/>
        <p:cNvGrpSpPr/>
        <p:nvPr/>
      </p:nvGrpSpPr>
      <p:grpSpPr>
        <a:xfrm>
          <a:off x="0" y="0"/>
          <a:ext cx="0" cy="0"/>
          <a:chOff x="0" y="0"/>
          <a:chExt cx="0" cy="0"/>
        </a:xfrm>
      </p:grpSpPr>
      <p:sp>
        <p:nvSpPr>
          <p:cNvPr id="6" name="Rectangle 5"/>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7"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8"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18" name="Content Placeholder 2"/>
          <p:cNvSpPr>
            <a:spLocks noGrp="1"/>
          </p:cNvSpPr>
          <p:nvPr>
            <p:ph idx="17"/>
          </p:nvPr>
        </p:nvSpPr>
        <p:spPr>
          <a:xfrm>
            <a:off x="442260" y="3522917"/>
            <a:ext cx="8236920" cy="2801683"/>
          </a:xfrm>
          <a:prstGeom prst="rect">
            <a:avLst/>
          </a:prstGeom>
        </p:spPr>
        <p:txBody>
          <a:bodyPr>
            <a:noAutofit/>
          </a:bodyPr>
          <a:lstStyle>
            <a:lvl1pPr marL="230188" indent="-230188">
              <a:spcBef>
                <a:spcPts val="600"/>
              </a:spcBef>
              <a:buClr>
                <a:schemeClr val="tx1">
                  <a:lumMod val="50000"/>
                  <a:lumOff val="50000"/>
                </a:schemeClr>
              </a:buClr>
              <a:buFont typeface="Wingdings" charset="2"/>
              <a:buChar char="§"/>
              <a:defRPr sz="1600">
                <a:solidFill>
                  <a:srgbClr val="000000"/>
                </a:solidFill>
                <a:latin typeface="+mj-lt"/>
              </a:defRPr>
            </a:lvl1pPr>
            <a:lvl2pPr marL="460375" indent="-230188">
              <a:spcBef>
                <a:spcPts val="480"/>
              </a:spcBef>
              <a:buClr>
                <a:schemeClr val="tx1">
                  <a:lumMod val="50000"/>
                  <a:lumOff val="50000"/>
                </a:schemeClr>
              </a:buClr>
              <a:defRPr sz="1600">
                <a:solidFill>
                  <a:srgbClr val="000000"/>
                </a:solidFill>
                <a:latin typeface="+mj-lt"/>
              </a:defRPr>
            </a:lvl2pPr>
            <a:lvl3pPr marL="685800" indent="-225425">
              <a:spcBef>
                <a:spcPts val="480"/>
              </a:spcBef>
              <a:buClr>
                <a:schemeClr val="tx1">
                  <a:lumMod val="50000"/>
                  <a:lumOff val="50000"/>
                </a:schemeClr>
              </a:buClr>
              <a:buSzPct val="100000"/>
              <a:buFont typeface="Arial"/>
              <a:buChar char="•"/>
              <a:defRPr sz="14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4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200">
                <a:solidFill>
                  <a:srgbClr val="000000"/>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6"/>
          </p:nvPr>
        </p:nvSpPr>
        <p:spPr>
          <a:xfrm>
            <a:off x="441007" y="1089025"/>
            <a:ext cx="3938588" cy="2433892"/>
          </a:xfrm>
          <a:prstGeom prst="rect">
            <a:avLst/>
          </a:prstGeom>
        </p:spPr>
        <p:txBody>
          <a:bodyPr>
            <a:noAutofit/>
          </a:bodyPr>
          <a:lstStyle>
            <a:lvl1pPr marL="230188" indent="-230188">
              <a:spcBef>
                <a:spcPts val="600"/>
              </a:spcBef>
              <a:buClr>
                <a:schemeClr val="tx1">
                  <a:lumMod val="50000"/>
                  <a:lumOff val="50000"/>
                </a:schemeClr>
              </a:buClr>
              <a:buFont typeface="Wingdings" charset="2"/>
              <a:buChar char="§"/>
              <a:defRPr sz="1600">
                <a:solidFill>
                  <a:srgbClr val="000000"/>
                </a:solidFill>
                <a:latin typeface="+mj-lt"/>
              </a:defRPr>
            </a:lvl1pPr>
            <a:lvl2pPr marL="460375" indent="-230188">
              <a:spcBef>
                <a:spcPts val="480"/>
              </a:spcBef>
              <a:buClr>
                <a:schemeClr val="tx1">
                  <a:lumMod val="50000"/>
                  <a:lumOff val="50000"/>
                </a:schemeClr>
              </a:buClr>
              <a:defRPr sz="1600">
                <a:solidFill>
                  <a:srgbClr val="000000"/>
                </a:solidFill>
                <a:latin typeface="+mj-lt"/>
              </a:defRPr>
            </a:lvl2pPr>
            <a:lvl3pPr marL="685800" indent="-225425">
              <a:spcBef>
                <a:spcPts val="480"/>
              </a:spcBef>
              <a:buClr>
                <a:schemeClr val="tx1">
                  <a:lumMod val="50000"/>
                  <a:lumOff val="50000"/>
                </a:schemeClr>
              </a:buClr>
              <a:buSzPct val="100000"/>
              <a:buFont typeface="Arial"/>
              <a:buChar char="•"/>
              <a:defRPr sz="14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4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200">
                <a:solidFill>
                  <a:srgbClr val="000000"/>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
          <p:cNvSpPr>
            <a:spLocks noGrp="1"/>
          </p:cNvSpPr>
          <p:nvPr>
            <p:ph type="title"/>
          </p:nvPr>
        </p:nvSpPr>
        <p:spPr>
          <a:xfrm>
            <a:off x="457200" y="0"/>
            <a:ext cx="8229600" cy="733266"/>
          </a:xfrm>
          <a:prstGeom prst="rect">
            <a:avLst/>
          </a:prstGeom>
        </p:spPr>
        <p:txBody>
          <a:bodyPr anchor="ctr" anchorCtr="0">
            <a:noAutofit/>
          </a:bodyPr>
          <a:lstStyle>
            <a:lvl1pPr algn="l">
              <a:defRPr sz="2400" b="1">
                <a:solidFill>
                  <a:schemeClr val="bg1"/>
                </a:solidFill>
              </a:defRPr>
            </a:lvl1pPr>
          </a:lstStyle>
          <a:p>
            <a:r>
              <a:rPr lang="en-US" smtClean="0"/>
              <a:t>Click to edit Master title style</a:t>
            </a:r>
            <a:endParaRPr lang="en-US" dirty="0"/>
          </a:p>
        </p:txBody>
      </p:sp>
      <p:sp>
        <p:nvSpPr>
          <p:cNvPr id="14" name="Content Placeholder 2"/>
          <p:cNvSpPr>
            <a:spLocks noGrp="1"/>
          </p:cNvSpPr>
          <p:nvPr>
            <p:ph idx="14"/>
          </p:nvPr>
        </p:nvSpPr>
        <p:spPr>
          <a:xfrm>
            <a:off x="4752552" y="1088211"/>
            <a:ext cx="3926628" cy="2432304"/>
          </a:xfrm>
          <a:prstGeom prst="rect">
            <a:avLst/>
          </a:prstGeom>
        </p:spPr>
        <p:txBody>
          <a:bodyPr wrap="square"/>
          <a:lstStyle>
            <a:lvl1pPr marL="0" indent="0">
              <a:spcBef>
                <a:spcPts val="600"/>
              </a:spcBef>
              <a:buClr>
                <a:schemeClr val="tx1">
                  <a:lumMod val="50000"/>
                  <a:lumOff val="50000"/>
                </a:schemeClr>
              </a:buClr>
              <a:buFont typeface="Wingdings" charset="2"/>
              <a:buNone/>
              <a:defRPr sz="1600">
                <a:solidFill>
                  <a:srgbClr val="000000"/>
                </a:solidFill>
                <a:latin typeface="+mj-lt"/>
              </a:defRPr>
            </a:lvl1pPr>
            <a:lvl2pPr marL="460375" indent="-230188">
              <a:spcBef>
                <a:spcPts val="480"/>
              </a:spcBef>
              <a:buClr>
                <a:schemeClr val="tx1">
                  <a:lumMod val="50000"/>
                  <a:lumOff val="50000"/>
                </a:schemeClr>
              </a:buClr>
              <a:defRPr sz="1800">
                <a:solidFill>
                  <a:srgbClr val="000000"/>
                </a:solidFill>
                <a:latin typeface="+mj-lt"/>
              </a:defRPr>
            </a:lvl2pPr>
            <a:lvl3pPr marL="628650" indent="-168275">
              <a:spcBef>
                <a:spcPts val="480"/>
              </a:spcBef>
              <a:buClr>
                <a:schemeClr val="tx1">
                  <a:lumMod val="50000"/>
                  <a:lumOff val="50000"/>
                </a:schemeClr>
              </a:buClr>
              <a:buSzPct val="100000"/>
              <a:buFont typeface="Arial"/>
              <a:buChar char="•"/>
              <a:defRPr sz="16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6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600">
                <a:solidFill>
                  <a:srgbClr val="000000"/>
                </a:solidFill>
                <a:latin typeface="+mj-lt"/>
              </a:defRPr>
            </a:lvl5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4"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5"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13" name="Title 1"/>
          <p:cNvSpPr>
            <a:spLocks noGrp="1"/>
          </p:cNvSpPr>
          <p:nvPr>
            <p:ph type="title"/>
          </p:nvPr>
        </p:nvSpPr>
        <p:spPr>
          <a:xfrm>
            <a:off x="457200" y="0"/>
            <a:ext cx="8229600" cy="733266"/>
          </a:xfrm>
          <a:prstGeom prst="rect">
            <a:avLst/>
          </a:prstGeom>
        </p:spPr>
        <p:txBody>
          <a:bodyPr anchor="ctr" anchorCtr="0">
            <a:noAutofit/>
          </a:bodyPr>
          <a:lstStyle>
            <a:lvl1pPr algn="l">
              <a:defRPr sz="2400" b="1">
                <a:solidFill>
                  <a:schemeClr val="bg1"/>
                </a:solidFill>
              </a:defRPr>
            </a:lvl1pPr>
          </a:lstStyle>
          <a:p>
            <a:r>
              <a:rPr lang="en-US" smtClean="0"/>
              <a:t>Click to edit Master title style</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gal Notice">
    <p:spTree>
      <p:nvGrpSpPr>
        <p:cNvPr id="1" name=""/>
        <p:cNvGrpSpPr/>
        <p:nvPr/>
      </p:nvGrpSpPr>
      <p:grpSpPr>
        <a:xfrm>
          <a:off x="0" y="0"/>
          <a:ext cx="0" cy="0"/>
          <a:chOff x="0" y="0"/>
          <a:chExt cx="0" cy="0"/>
        </a:xfrm>
      </p:grpSpPr>
      <p:sp>
        <p:nvSpPr>
          <p:cNvPr id="3" name="Rectangle 2"/>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sp>
        <p:nvSpPr>
          <p:cNvPr id="4" name="TextBox 3"/>
          <p:cNvSpPr txBox="1">
            <a:spLocks noChangeArrowheads="1"/>
          </p:cNvSpPr>
          <p:nvPr/>
        </p:nvSpPr>
        <p:spPr bwMode="auto">
          <a:xfrm>
            <a:off x="4846638" y="6008688"/>
            <a:ext cx="184150" cy="369887"/>
          </a:xfrm>
          <a:prstGeom prst="rect">
            <a:avLst/>
          </a:prstGeom>
          <a:noFill/>
          <a:ln>
            <a:noFill/>
          </a:ln>
          <a:extLst/>
        </p:spPr>
        <p:txBody>
          <a:bodyPr wrap="none">
            <a:spAutoFit/>
          </a:bodyPr>
          <a:lstStyle>
            <a:lvl1pPr>
              <a:defRPr>
                <a:solidFill>
                  <a:schemeClr val="tx1"/>
                </a:solidFill>
                <a:latin typeface="Arial Narrow" charset="0"/>
                <a:ea typeface="ＭＳ Ｐゴシック" charset="0"/>
                <a:cs typeface="ＭＳ Ｐゴシック" charset="0"/>
              </a:defRPr>
            </a:lvl1pPr>
            <a:lvl2pPr marL="742950" indent="-285750">
              <a:defRPr>
                <a:solidFill>
                  <a:schemeClr val="tx1"/>
                </a:solidFill>
                <a:latin typeface="Arial Narrow" charset="0"/>
                <a:ea typeface="ＭＳ Ｐゴシック" charset="0"/>
              </a:defRPr>
            </a:lvl2pPr>
            <a:lvl3pPr marL="1143000" indent="-228600">
              <a:defRPr>
                <a:solidFill>
                  <a:schemeClr val="tx1"/>
                </a:solidFill>
                <a:latin typeface="Arial Narrow" charset="0"/>
                <a:ea typeface="ＭＳ Ｐゴシック" charset="0"/>
              </a:defRPr>
            </a:lvl3pPr>
            <a:lvl4pPr marL="1600200" indent="-228600">
              <a:defRPr>
                <a:solidFill>
                  <a:schemeClr val="tx1"/>
                </a:solidFill>
                <a:latin typeface="Arial Narrow" charset="0"/>
                <a:ea typeface="ＭＳ Ｐゴシック" charset="0"/>
              </a:defRPr>
            </a:lvl4pPr>
            <a:lvl5pPr marL="2057400" indent="-228600">
              <a:defRPr>
                <a:solidFill>
                  <a:schemeClr val="tx1"/>
                </a:solidFill>
                <a:latin typeface="Arial Narrow" charset="0"/>
                <a:ea typeface="ＭＳ Ｐゴシック" charset="0"/>
              </a:defRPr>
            </a:lvl5pPr>
            <a:lvl6pPr marL="2514600" indent="-228600" fontAlgn="base">
              <a:spcBef>
                <a:spcPct val="0"/>
              </a:spcBef>
              <a:spcAft>
                <a:spcPct val="0"/>
              </a:spcAft>
              <a:defRPr>
                <a:solidFill>
                  <a:schemeClr val="tx1"/>
                </a:solidFill>
                <a:latin typeface="Arial Narrow" charset="0"/>
                <a:ea typeface="ＭＳ Ｐゴシック" charset="0"/>
              </a:defRPr>
            </a:lvl6pPr>
            <a:lvl7pPr marL="2971800" indent="-228600" fontAlgn="base">
              <a:spcBef>
                <a:spcPct val="0"/>
              </a:spcBef>
              <a:spcAft>
                <a:spcPct val="0"/>
              </a:spcAft>
              <a:defRPr>
                <a:solidFill>
                  <a:schemeClr val="tx1"/>
                </a:solidFill>
                <a:latin typeface="Arial Narrow" charset="0"/>
                <a:ea typeface="ＭＳ Ｐゴシック" charset="0"/>
              </a:defRPr>
            </a:lvl7pPr>
            <a:lvl8pPr marL="3429000" indent="-228600" fontAlgn="base">
              <a:spcBef>
                <a:spcPct val="0"/>
              </a:spcBef>
              <a:spcAft>
                <a:spcPct val="0"/>
              </a:spcAft>
              <a:defRPr>
                <a:solidFill>
                  <a:schemeClr val="tx1"/>
                </a:solidFill>
                <a:latin typeface="Arial Narrow" charset="0"/>
                <a:ea typeface="ＭＳ Ｐゴシック" charset="0"/>
              </a:defRPr>
            </a:lvl8pPr>
            <a:lvl9pPr marL="3886200" indent="-228600" fontAlgn="base">
              <a:spcBef>
                <a:spcPct val="0"/>
              </a:spcBef>
              <a:spcAft>
                <a:spcPct val="0"/>
              </a:spcAft>
              <a:defRPr>
                <a:solidFill>
                  <a:schemeClr val="tx1"/>
                </a:solidFill>
                <a:latin typeface="Arial Narrow" charset="0"/>
                <a:ea typeface="ＭＳ Ｐゴシック" charset="0"/>
              </a:defRPr>
            </a:lvl9pPr>
          </a:lstStyle>
          <a:p>
            <a:pPr>
              <a:defRPr/>
            </a:pPr>
            <a:endParaRPr lang="en-US" sz="1800" dirty="0" smtClean="0"/>
          </a:p>
        </p:txBody>
      </p:sp>
      <p:cxnSp>
        <p:nvCxnSpPr>
          <p:cNvPr id="5" name="Straight Connector 3"/>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6" name="Straight Connector 4"/>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7" name="Rectangle 6"/>
          <p:cNvSpPr>
            <a:spLocks noChangeArrowheads="1"/>
          </p:cNvSpPr>
          <p:nvPr/>
        </p:nvSpPr>
        <p:spPr bwMode="auto">
          <a:xfrm>
            <a:off x="469900" y="908050"/>
            <a:ext cx="8216900" cy="4708525"/>
          </a:xfrm>
          <a:prstGeom prst="rect">
            <a:avLst/>
          </a:prstGeom>
          <a:noFill/>
          <a:ln>
            <a:noFill/>
          </a:ln>
          <a:extLst/>
        </p:spPr>
        <p:txBody>
          <a:bodyPr/>
          <a:lstStyle/>
          <a:p>
            <a:pPr algn="just">
              <a:defRPr/>
            </a:pPr>
            <a:r>
              <a:rPr lang="en-US" sz="1200" dirty="0">
                <a:solidFill>
                  <a:srgbClr val="095C99"/>
                </a:solidFill>
                <a:latin typeface="Arial Narrow" charset="0"/>
                <a:ea typeface="ＭＳ Ｐゴシック" charset="0"/>
                <a:cs typeface="Arial" charset="0"/>
              </a:rPr>
              <a:t>This material is protected by United States copyright law and applicable international treaties including, but not limited to, the Berne Convention and the Universal Copyright Convention. Except as indicated, the entire content of this publication, including images, text, data, and look and feel attributes, is copyrighted by PFC Energy. PFC Energy strictly prohibits the copying, display, publication, distribution, or modification of any PFC Energy materials without the prior written consent of PFC Energy.  </a:t>
            </a:r>
          </a:p>
          <a:p>
            <a:pPr algn="just">
              <a:defRPr/>
            </a:pPr>
            <a:endParaRPr lang="en-US" sz="1200" dirty="0">
              <a:solidFill>
                <a:srgbClr val="095C99"/>
              </a:solidFill>
              <a:latin typeface="Arial Narrow" charset="0"/>
              <a:ea typeface="ＭＳ Ｐゴシック" charset="0"/>
              <a:cs typeface="Arial" charset="0"/>
            </a:endParaRPr>
          </a:p>
          <a:p>
            <a:pPr algn="just">
              <a:defRPr/>
            </a:pPr>
            <a:r>
              <a:rPr lang="en-US" sz="1200" dirty="0">
                <a:solidFill>
                  <a:srgbClr val="095C99"/>
                </a:solidFill>
                <a:latin typeface="Arial Narrow" charset="0"/>
                <a:ea typeface="ＭＳ Ｐゴシック" charset="0"/>
                <a:cs typeface="Arial" charset="0"/>
              </a:rPr>
              <a:t>These materials are provided for the exclusive use of PFC Energy clients (and/or registered users), and may not under any circumstances be transmitted to third parties without PFC Energy approval.  </a:t>
            </a:r>
          </a:p>
          <a:p>
            <a:pPr algn="just">
              <a:defRPr/>
            </a:pPr>
            <a:endParaRPr lang="en-US" sz="1200" dirty="0">
              <a:solidFill>
                <a:srgbClr val="095C99"/>
              </a:solidFill>
              <a:latin typeface="Arial Narrow" charset="0"/>
              <a:ea typeface="ＭＳ Ｐゴシック" charset="0"/>
              <a:cs typeface="Arial" charset="0"/>
            </a:endParaRPr>
          </a:p>
          <a:p>
            <a:pPr algn="just">
              <a:defRPr/>
            </a:pPr>
            <a:r>
              <a:rPr lang="en-US" sz="1200" dirty="0">
                <a:solidFill>
                  <a:srgbClr val="095C99"/>
                </a:solidFill>
                <a:latin typeface="Arial Narrow" charset="0"/>
                <a:ea typeface="ＭＳ Ｐゴシック" charset="0"/>
                <a:cs typeface="Arial" charset="0"/>
              </a:rPr>
              <a:t>PFC Energy has prepared the materials utilizing reasonable care and skill in applying methods of analysis consistent with normal industry practice, based on information available at the time such materials were created. To the extent these materials contain forecasts or forward looking statements, such statements are inherently uncertain because of events or combinations of events that cannot reasonably be foreseen, including the actions of governments, individuals, third parties and market competitors. </a:t>
            </a:r>
            <a:r>
              <a:rPr lang="en-US" sz="1200" b="1" dirty="0">
                <a:solidFill>
                  <a:srgbClr val="095C99"/>
                </a:solidFill>
                <a:latin typeface="Arial Narrow" charset="0"/>
                <a:ea typeface="ＭＳ Ｐゴシック" charset="0"/>
                <a:cs typeface="ＭＳ Ｐゴシック" charset="0"/>
              </a:rPr>
              <a:t>ACCORDINGLY, THESE MATERIALS AND THE INFORMATION CONTAINED THEREIN ARE PROVIDED “</a:t>
            </a:r>
            <a:r>
              <a:rPr lang="en-US" altLang="ja-JP" sz="1200" b="1" dirty="0">
                <a:solidFill>
                  <a:srgbClr val="095C99"/>
                </a:solidFill>
                <a:latin typeface="Arial Narrow" charset="0"/>
                <a:ea typeface="ＭＳ Ｐゴシック" charset="0"/>
                <a:cs typeface="ＭＳ Ｐゴシック" charset="0"/>
              </a:rPr>
              <a:t>AS IS</a:t>
            </a:r>
            <a:r>
              <a:rPr lang="en-US" sz="1200" b="1" dirty="0">
                <a:solidFill>
                  <a:srgbClr val="095C99"/>
                </a:solidFill>
                <a:latin typeface="Arial Narrow" charset="0"/>
                <a:ea typeface="ＭＳ Ｐゴシック" charset="0"/>
                <a:cs typeface="ＭＳ Ｐゴシック" charset="0"/>
              </a:rPr>
              <a:t>”</a:t>
            </a:r>
            <a:r>
              <a:rPr lang="en-US" altLang="ja-JP" sz="1200" b="1" dirty="0">
                <a:solidFill>
                  <a:srgbClr val="095C99"/>
                </a:solidFill>
                <a:latin typeface="Arial Narrow" charset="0"/>
                <a:ea typeface="ＭＳ Ｐゴシック" charset="0"/>
                <a:cs typeface="ＭＳ Ｐゴシック" charset="0"/>
              </a:rPr>
              <a:t> WITHOUT WARRANTY OF ANY KIND, EITHER EXPRESS OR IMPLIED, INCLUDING BUT NOT LIMITED TO THE IMPLIED WARRANTIES OF MERCHANTABILITY, ACCURACY, OR FITNESS FOR A PARTICULAR PURPOSE. </a:t>
            </a:r>
            <a:r>
              <a:rPr lang="en-US" altLang="ja-JP" sz="1200" dirty="0">
                <a:solidFill>
                  <a:srgbClr val="095C99"/>
                </a:solidFill>
                <a:latin typeface="Arial Narrow" charset="0"/>
                <a:ea typeface="ＭＳ Ｐゴシック" charset="0"/>
                <a:cs typeface="Arial" charset="0"/>
              </a:rPr>
              <a:t>Conclusions presented herein are intended for information purposes only and are not intended to represent recommendations on financial transactions such as the purchase or sale of shares in the companies profiled in this report.  </a:t>
            </a:r>
          </a:p>
          <a:p>
            <a:pPr algn="just">
              <a:defRPr/>
            </a:pPr>
            <a:endParaRPr lang="en-US" sz="1200" dirty="0">
              <a:solidFill>
                <a:srgbClr val="095C99"/>
              </a:solidFill>
              <a:latin typeface="Arial Narrow" charset="0"/>
              <a:ea typeface="ＭＳ Ｐゴシック" charset="0"/>
              <a:cs typeface="Arial" charset="0"/>
            </a:endParaRPr>
          </a:p>
          <a:p>
            <a:pPr algn="just">
              <a:defRPr/>
            </a:pPr>
            <a:r>
              <a:rPr lang="en-US" sz="1200" dirty="0">
                <a:solidFill>
                  <a:srgbClr val="095C99"/>
                </a:solidFill>
                <a:latin typeface="Arial Narrow" charset="0"/>
                <a:ea typeface="ＭＳ Ｐゴシック" charset="0"/>
                <a:cs typeface="Arial" charset="0"/>
              </a:rPr>
              <a:t>PFC Energy has adjusted data where necessary in order to render it comparable among companies and countries, and used estimates where data may be unavailable and or where company or national source reporting methodology does not fit PFC Energy methodology. This has been done in order to render data comparable across all companies and all countries.</a:t>
            </a:r>
          </a:p>
          <a:p>
            <a:pPr algn="just">
              <a:defRPr/>
            </a:pPr>
            <a:endParaRPr lang="en-US" sz="1200" dirty="0">
              <a:solidFill>
                <a:srgbClr val="095C99"/>
              </a:solidFill>
              <a:latin typeface="Arial Narrow" charset="0"/>
              <a:ea typeface="ＭＳ Ｐゴシック" charset="0"/>
              <a:cs typeface="Arial" charset="0"/>
            </a:endParaRPr>
          </a:p>
          <a:p>
            <a:pPr algn="just">
              <a:defRPr/>
            </a:pPr>
            <a:r>
              <a:rPr lang="en-US" sz="1200" dirty="0">
                <a:solidFill>
                  <a:srgbClr val="095C99"/>
                </a:solidFill>
                <a:latin typeface="Arial Narrow" charset="0"/>
                <a:ea typeface="ＭＳ Ｐゴシック" charset="0"/>
                <a:cs typeface="Arial" charset="0"/>
              </a:rPr>
              <a:t>This report reflects information available to PFC Energy as of the date of publication. Clients are invited to check our web site periodically for new updates. </a:t>
            </a:r>
          </a:p>
          <a:p>
            <a:pPr algn="just">
              <a:defRPr/>
            </a:pPr>
            <a:endParaRPr lang="en-US" sz="1200" dirty="0">
              <a:solidFill>
                <a:srgbClr val="095C99"/>
              </a:solidFill>
              <a:latin typeface="Arial Narrow" charset="0"/>
              <a:ea typeface="ＭＳ Ｐゴシック" charset="0"/>
              <a:cs typeface="Arial" charset="0"/>
            </a:endParaRPr>
          </a:p>
          <a:p>
            <a:pPr algn="just">
              <a:defRPr/>
            </a:pPr>
            <a:r>
              <a:rPr lang="en-US" sz="1200" dirty="0">
                <a:solidFill>
                  <a:srgbClr val="095C99"/>
                </a:solidFill>
                <a:latin typeface="Arial Narrow" charset="0"/>
                <a:ea typeface="ＭＳ Ｐゴシック" charset="0"/>
                <a:cs typeface="Arial" charset="0"/>
              </a:rPr>
              <a:t>© PFC Energy, Inc.  License restrictions apply. Distribution to third parties requires prior written consent from PFC Energy.</a:t>
            </a:r>
          </a:p>
        </p:txBody>
      </p:sp>
      <p:sp>
        <p:nvSpPr>
          <p:cNvPr id="15" name="Title 1"/>
          <p:cNvSpPr>
            <a:spLocks noGrp="1"/>
          </p:cNvSpPr>
          <p:nvPr>
            <p:ph type="title"/>
          </p:nvPr>
        </p:nvSpPr>
        <p:spPr>
          <a:xfrm>
            <a:off x="457200" y="0"/>
            <a:ext cx="8229600" cy="733266"/>
          </a:xfrm>
          <a:prstGeom prst="rect">
            <a:avLst/>
          </a:prstGeom>
        </p:spPr>
        <p:txBody>
          <a:bodyPr anchor="ctr" anchorCtr="0">
            <a:noAutofit/>
          </a:bodyPr>
          <a:lstStyle>
            <a:lvl1pPr algn="l">
              <a:defRPr sz="2400" b="1">
                <a:solidFill>
                  <a:schemeClr val="bg1"/>
                </a:solidFill>
              </a:defRPr>
            </a:lvl1p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3" name="Picture 3" descr="World_map_for_powerpoint_template_1.jpg"/>
          <p:cNvPicPr>
            <a:picLocks noChangeAspect="1"/>
          </p:cNvPicPr>
          <p:nvPr/>
        </p:nvPicPr>
        <p:blipFill>
          <a:blip r:embed="rId2"/>
          <a:srcRect t="2940" b="23476"/>
          <a:stretch>
            <a:fillRect/>
          </a:stretch>
        </p:blipFill>
        <p:spPr bwMode="auto">
          <a:xfrm>
            <a:off x="0" y="209550"/>
            <a:ext cx="9144000" cy="5199063"/>
          </a:xfrm>
          <a:prstGeom prst="rect">
            <a:avLst/>
          </a:prstGeom>
          <a:noFill/>
          <a:ln w="9525">
            <a:noFill/>
            <a:miter lim="800000"/>
            <a:headEnd/>
            <a:tailEnd/>
          </a:ln>
        </p:spPr>
      </p:pic>
      <p:sp>
        <p:nvSpPr>
          <p:cNvPr id="4" name="Rectangle 3"/>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sp>
        <p:nvSpPr>
          <p:cNvPr id="5" name="TextBox 4"/>
          <p:cNvSpPr txBox="1">
            <a:spLocks noChangeArrowheads="1"/>
          </p:cNvSpPr>
          <p:nvPr/>
        </p:nvSpPr>
        <p:spPr bwMode="auto">
          <a:xfrm>
            <a:off x="4846638" y="6008688"/>
            <a:ext cx="184150" cy="369887"/>
          </a:xfrm>
          <a:prstGeom prst="rect">
            <a:avLst/>
          </a:prstGeom>
          <a:noFill/>
          <a:ln>
            <a:noFill/>
          </a:ln>
          <a:extLst/>
        </p:spPr>
        <p:txBody>
          <a:bodyPr wrap="none">
            <a:spAutoFit/>
          </a:bodyPr>
          <a:lstStyle>
            <a:lvl1pPr>
              <a:defRPr>
                <a:solidFill>
                  <a:schemeClr val="tx1"/>
                </a:solidFill>
                <a:latin typeface="Arial Narrow" charset="0"/>
                <a:ea typeface="ＭＳ Ｐゴシック" charset="0"/>
                <a:cs typeface="ＭＳ Ｐゴシック" charset="0"/>
              </a:defRPr>
            </a:lvl1pPr>
            <a:lvl2pPr marL="742950" indent="-285750">
              <a:defRPr>
                <a:solidFill>
                  <a:schemeClr val="tx1"/>
                </a:solidFill>
                <a:latin typeface="Arial Narrow" charset="0"/>
                <a:ea typeface="ＭＳ Ｐゴシック" charset="0"/>
              </a:defRPr>
            </a:lvl2pPr>
            <a:lvl3pPr marL="1143000" indent="-228600">
              <a:defRPr>
                <a:solidFill>
                  <a:schemeClr val="tx1"/>
                </a:solidFill>
                <a:latin typeface="Arial Narrow" charset="0"/>
                <a:ea typeface="ＭＳ Ｐゴシック" charset="0"/>
              </a:defRPr>
            </a:lvl3pPr>
            <a:lvl4pPr marL="1600200" indent="-228600">
              <a:defRPr>
                <a:solidFill>
                  <a:schemeClr val="tx1"/>
                </a:solidFill>
                <a:latin typeface="Arial Narrow" charset="0"/>
                <a:ea typeface="ＭＳ Ｐゴシック" charset="0"/>
              </a:defRPr>
            </a:lvl4pPr>
            <a:lvl5pPr marL="2057400" indent="-228600">
              <a:defRPr>
                <a:solidFill>
                  <a:schemeClr val="tx1"/>
                </a:solidFill>
                <a:latin typeface="Arial Narrow" charset="0"/>
                <a:ea typeface="ＭＳ Ｐゴシック" charset="0"/>
              </a:defRPr>
            </a:lvl5pPr>
            <a:lvl6pPr marL="2514600" indent="-228600" fontAlgn="base">
              <a:spcBef>
                <a:spcPct val="0"/>
              </a:spcBef>
              <a:spcAft>
                <a:spcPct val="0"/>
              </a:spcAft>
              <a:defRPr>
                <a:solidFill>
                  <a:schemeClr val="tx1"/>
                </a:solidFill>
                <a:latin typeface="Arial Narrow" charset="0"/>
                <a:ea typeface="ＭＳ Ｐゴシック" charset="0"/>
              </a:defRPr>
            </a:lvl6pPr>
            <a:lvl7pPr marL="2971800" indent="-228600" fontAlgn="base">
              <a:spcBef>
                <a:spcPct val="0"/>
              </a:spcBef>
              <a:spcAft>
                <a:spcPct val="0"/>
              </a:spcAft>
              <a:defRPr>
                <a:solidFill>
                  <a:schemeClr val="tx1"/>
                </a:solidFill>
                <a:latin typeface="Arial Narrow" charset="0"/>
                <a:ea typeface="ＭＳ Ｐゴシック" charset="0"/>
              </a:defRPr>
            </a:lvl7pPr>
            <a:lvl8pPr marL="3429000" indent="-228600" fontAlgn="base">
              <a:spcBef>
                <a:spcPct val="0"/>
              </a:spcBef>
              <a:spcAft>
                <a:spcPct val="0"/>
              </a:spcAft>
              <a:defRPr>
                <a:solidFill>
                  <a:schemeClr val="tx1"/>
                </a:solidFill>
                <a:latin typeface="Arial Narrow" charset="0"/>
                <a:ea typeface="ＭＳ Ｐゴシック" charset="0"/>
              </a:defRPr>
            </a:lvl8pPr>
            <a:lvl9pPr marL="3886200" indent="-228600" fontAlgn="base">
              <a:spcBef>
                <a:spcPct val="0"/>
              </a:spcBef>
              <a:spcAft>
                <a:spcPct val="0"/>
              </a:spcAft>
              <a:defRPr>
                <a:solidFill>
                  <a:schemeClr val="tx1"/>
                </a:solidFill>
                <a:latin typeface="Arial Narrow" charset="0"/>
                <a:ea typeface="ＭＳ Ｐゴシック" charset="0"/>
              </a:defRPr>
            </a:lvl9pPr>
          </a:lstStyle>
          <a:p>
            <a:pPr>
              <a:defRPr/>
            </a:pPr>
            <a:endParaRPr lang="en-US" sz="1800" dirty="0" smtClean="0"/>
          </a:p>
        </p:txBody>
      </p:sp>
      <p:cxnSp>
        <p:nvCxnSpPr>
          <p:cNvPr id="6" name="Straight Connector 15"/>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7" name="Straight Connector 16"/>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grpSp>
        <p:nvGrpSpPr>
          <p:cNvPr id="2" name="Group 19"/>
          <p:cNvGrpSpPr/>
          <p:nvPr userDrawn="1"/>
        </p:nvGrpSpPr>
        <p:grpSpPr>
          <a:xfrm>
            <a:off x="374650" y="1232755"/>
            <a:ext cx="8559800" cy="4451988"/>
            <a:chOff x="374650" y="1232755"/>
            <a:chExt cx="8559800" cy="4451988"/>
          </a:xfrm>
        </p:grpSpPr>
        <p:sp>
          <p:nvSpPr>
            <p:cNvPr id="8" name="TextBox 7"/>
            <p:cNvSpPr txBox="1"/>
            <p:nvPr/>
          </p:nvSpPr>
          <p:spPr>
            <a:xfrm>
              <a:off x="5964238" y="1232755"/>
              <a:ext cx="2970212" cy="4451988"/>
            </a:xfrm>
            <a:prstGeom prst="rect">
              <a:avLst/>
            </a:prstGeom>
            <a:noFill/>
          </p:spPr>
          <p:txBody>
            <a:bodyPr>
              <a:spAutoFit/>
            </a:bodyPr>
            <a:lstStyle/>
            <a:p>
              <a:pPr fontAlgn="auto">
                <a:spcBef>
                  <a:spcPct val="130000"/>
                </a:spcBef>
                <a:spcAft>
                  <a:spcPts val="0"/>
                </a:spcAft>
                <a:tabLst>
                  <a:tab pos="173038" algn="l"/>
                </a:tabLst>
                <a:defRPr/>
              </a:pPr>
              <a:r>
                <a:rPr lang="en-US" sz="1000" dirty="0" smtClean="0">
                  <a:latin typeface="Arial Black" charset="0"/>
                  <a:ea typeface="+mn-ea"/>
                  <a:sym typeface="Wingdings 3" charset="0"/>
                </a:rPr>
                <a:t>	</a:t>
              </a:r>
              <a:r>
                <a:rPr lang="en-US" sz="1400" b="1" dirty="0" smtClean="0">
                  <a:solidFill>
                    <a:srgbClr val="1B82CE"/>
                  </a:solidFill>
                  <a:latin typeface="+mj-lt"/>
                  <a:ea typeface="+mn-ea"/>
                  <a:sym typeface="Wingdings 3" charset="0"/>
                </a:rPr>
                <a:t>ASIA</a:t>
              </a:r>
              <a:endParaRPr lang="en-US" sz="1200" b="1" dirty="0">
                <a:solidFill>
                  <a:srgbClr val="1B82CE"/>
                </a:solidFill>
                <a:latin typeface="+mj-lt"/>
                <a:ea typeface="+mn-ea"/>
                <a:sym typeface="Wingdings 3" charset="0"/>
              </a:endParaRPr>
            </a:p>
            <a:p>
              <a:pPr fontAlgn="auto">
                <a:lnSpc>
                  <a:spcPts val="1160"/>
                </a:lnSpc>
                <a:spcBef>
                  <a:spcPts val="0"/>
                </a:spcBef>
                <a:spcAft>
                  <a:spcPts val="0"/>
                </a:spcAft>
                <a:buFont typeface="Wingdings 3" charset="0"/>
                <a:buNone/>
                <a:tabLst>
                  <a:tab pos="173038" algn="l"/>
                </a:tabLst>
                <a:defRPr/>
              </a:pPr>
              <a:r>
                <a:rPr lang="en-US" sz="1100" dirty="0">
                  <a:solidFill>
                    <a:srgbClr val="4D4D4D"/>
                  </a:solidFill>
                  <a:latin typeface="+mj-lt"/>
                  <a:ea typeface="+mn-ea"/>
                </a:rPr>
                <a:t>	</a:t>
              </a:r>
            </a:p>
            <a:p>
              <a:pPr fontAlgn="auto">
                <a:lnSpc>
                  <a:spcPts val="1360"/>
                </a:lnSpc>
                <a:spcBef>
                  <a:spcPts val="0"/>
                </a:spcBef>
                <a:spcAft>
                  <a:spcPts val="0"/>
                </a:spcAft>
                <a:buFont typeface="Wingdings 3" charset="0"/>
                <a:buNone/>
                <a:tabLst>
                  <a:tab pos="173038" algn="l"/>
                </a:tabLst>
                <a:defRPr/>
              </a:pPr>
              <a:r>
                <a:rPr lang="en-US" sz="1100" b="1" dirty="0">
                  <a:solidFill>
                    <a:srgbClr val="4D4D4D"/>
                  </a:solidFill>
                  <a:latin typeface="+mj-lt"/>
                  <a:ea typeface="+mn-ea"/>
                </a:rPr>
                <a:t>	</a:t>
              </a:r>
              <a:r>
                <a:rPr lang="en-US" sz="1100" b="1" dirty="0">
                  <a:solidFill>
                    <a:srgbClr val="000000"/>
                  </a:solidFill>
                  <a:latin typeface="+mj-lt"/>
                  <a:ea typeface="+mn-ea"/>
                </a:rPr>
                <a:t>PFC Energy, Kuala Lumpur</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	Level 27, UBN Tower #21</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	10 Jalan P. Ramlee</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	50250 Kuala Lumpur, Malaysia</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	Tel +60 3 2172 3400</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	Fax +60 3 2072 3599</a:t>
              </a:r>
            </a:p>
            <a:p>
              <a:pPr fontAlgn="auto">
                <a:lnSpc>
                  <a:spcPts val="1360"/>
                </a:lnSpc>
                <a:spcBef>
                  <a:spcPts val="0"/>
                </a:spcBef>
                <a:spcAft>
                  <a:spcPts val="0"/>
                </a:spcAft>
                <a:buFont typeface="Wingdings 3" charset="0"/>
                <a:buNone/>
                <a:tabLst>
                  <a:tab pos="173038" algn="l"/>
                </a:tabLst>
                <a:defRPr/>
              </a:pPr>
              <a:endParaRPr lang="en-US" sz="1100" dirty="0">
                <a:solidFill>
                  <a:srgbClr val="000000"/>
                </a:solidFill>
                <a:latin typeface="+mj-lt"/>
                <a:ea typeface="+mn-ea"/>
              </a:endParaRPr>
            </a:p>
            <a:p>
              <a:pPr fontAlgn="auto">
                <a:lnSpc>
                  <a:spcPts val="1360"/>
                </a:lnSpc>
                <a:spcBef>
                  <a:spcPts val="0"/>
                </a:spcBef>
                <a:spcAft>
                  <a:spcPts val="0"/>
                </a:spcAft>
                <a:buFont typeface="Wingdings 3" charset="0"/>
                <a:buNone/>
                <a:tabLst>
                  <a:tab pos="173038" algn="l"/>
                </a:tabLst>
                <a:defRPr/>
              </a:pPr>
              <a:r>
                <a:rPr lang="en-US" sz="1100" b="1" dirty="0">
                  <a:solidFill>
                    <a:srgbClr val="000000"/>
                  </a:solidFill>
                  <a:latin typeface="Arial"/>
                  <a:ea typeface="ＭＳ Ｐゴシック" charset="0"/>
                  <a:cs typeface="ＭＳ Ｐゴシック" charset="0"/>
                </a:rPr>
                <a:t>	PFC Energy, China</a:t>
              </a:r>
            </a:p>
            <a:p>
              <a:pPr fontAlgn="auto">
                <a:lnSpc>
                  <a:spcPts val="1360"/>
                </a:lnSpc>
                <a:spcBef>
                  <a:spcPts val="0"/>
                </a:spcBef>
                <a:spcAft>
                  <a:spcPts val="0"/>
                </a:spcAft>
                <a:tabLst>
                  <a:tab pos="173038" algn="l"/>
                </a:tabLst>
                <a:defRPr/>
              </a:pPr>
              <a:r>
                <a:rPr lang="en-US" sz="1100" dirty="0">
                  <a:solidFill>
                    <a:srgbClr val="000000"/>
                  </a:solidFill>
                  <a:latin typeface="Arial"/>
                  <a:ea typeface="ＭＳ Ｐゴシック" charset="0"/>
                  <a:cs typeface="ＭＳ Ｐゴシック" charset="0"/>
                </a:rPr>
                <a:t>	</a:t>
              </a:r>
              <a:r>
                <a:rPr lang="en-US" sz="1100" dirty="0" smtClean="0">
                  <a:solidFill>
                    <a:srgbClr val="000000"/>
                  </a:solidFill>
                  <a:latin typeface="Arial"/>
                  <a:ea typeface="ＭＳ Ｐゴシック" charset="0"/>
                  <a:cs typeface="ＭＳ Ｐゴシック" charset="0"/>
                </a:rPr>
                <a:t>89 Jianguo Road</a:t>
              </a:r>
            </a:p>
            <a:p>
              <a:pPr fontAlgn="auto">
                <a:lnSpc>
                  <a:spcPts val="1360"/>
                </a:lnSpc>
                <a:spcBef>
                  <a:spcPts val="0"/>
                </a:spcBef>
                <a:spcAft>
                  <a:spcPts val="0"/>
                </a:spcAft>
                <a:tabLst>
                  <a:tab pos="173038" algn="l"/>
                </a:tabLst>
                <a:defRPr/>
              </a:pPr>
              <a:r>
                <a:rPr lang="en-US" sz="1100" dirty="0" smtClean="0">
                  <a:solidFill>
                    <a:srgbClr val="000000"/>
                  </a:solidFill>
                  <a:latin typeface="Arial"/>
                  <a:ea typeface="ＭＳ Ｐゴシック" charset="0"/>
                  <a:cs typeface="ＭＳ Ｐゴシック" charset="0"/>
                </a:rPr>
                <a:t>	China Central Place # 4-1602 </a:t>
              </a:r>
            </a:p>
            <a:p>
              <a:pPr fontAlgn="auto">
                <a:lnSpc>
                  <a:spcPts val="1360"/>
                </a:lnSpc>
                <a:spcBef>
                  <a:spcPts val="0"/>
                </a:spcBef>
                <a:spcAft>
                  <a:spcPts val="0"/>
                </a:spcAft>
                <a:tabLst>
                  <a:tab pos="173038" algn="l"/>
                </a:tabLst>
                <a:defRPr/>
              </a:pPr>
              <a:r>
                <a:rPr lang="en-US" sz="1100" dirty="0" smtClean="0">
                  <a:solidFill>
                    <a:srgbClr val="000000"/>
                  </a:solidFill>
                  <a:latin typeface="Arial"/>
                  <a:ea typeface="ＭＳ Ｐゴシック" charset="0"/>
                  <a:cs typeface="ＭＳ Ｐゴシック" charset="0"/>
                </a:rPr>
                <a:t>	Chaoyang District, Beijing 100025,</a:t>
              </a:r>
              <a:r>
                <a:rPr lang="en-US" sz="1100" baseline="0" dirty="0" smtClean="0">
                  <a:solidFill>
                    <a:srgbClr val="000000"/>
                  </a:solidFill>
                  <a:latin typeface="Arial"/>
                  <a:ea typeface="ＭＳ Ｐゴシック" charset="0"/>
                  <a:cs typeface="ＭＳ Ｐゴシック" charset="0"/>
                </a:rPr>
                <a:t> </a:t>
              </a:r>
              <a:r>
                <a:rPr lang="en-US" sz="1100" dirty="0" smtClean="0">
                  <a:solidFill>
                    <a:srgbClr val="000000"/>
                  </a:solidFill>
                  <a:latin typeface="Arial"/>
                  <a:ea typeface="ＭＳ Ｐゴシック" charset="0"/>
                  <a:cs typeface="ＭＳ Ｐゴシック" charset="0"/>
                </a:rPr>
                <a:t>China</a:t>
              </a:r>
            </a:p>
            <a:p>
              <a:pPr fontAlgn="auto">
                <a:lnSpc>
                  <a:spcPts val="1360"/>
                </a:lnSpc>
                <a:spcBef>
                  <a:spcPts val="0"/>
                </a:spcBef>
                <a:spcAft>
                  <a:spcPts val="0"/>
                </a:spcAft>
                <a:tabLst>
                  <a:tab pos="173038" algn="l"/>
                </a:tabLst>
                <a:defRPr/>
              </a:pPr>
              <a:r>
                <a:rPr lang="en-US" sz="1100" dirty="0">
                  <a:solidFill>
                    <a:srgbClr val="000000"/>
                  </a:solidFill>
                  <a:latin typeface="Arial"/>
                  <a:ea typeface="ＭＳ Ｐゴシック" charset="0"/>
                  <a:cs typeface="ＭＳ Ｐゴシック" charset="0"/>
                </a:rPr>
                <a:t>	Tel </a:t>
              </a:r>
              <a:r>
                <a:rPr lang="en-US" sz="1100" dirty="0" smtClean="0">
                  <a:solidFill>
                    <a:srgbClr val="000000"/>
                  </a:solidFill>
                  <a:latin typeface="Arial"/>
                  <a:ea typeface="ＭＳ Ｐゴシック" charset="0"/>
                  <a:cs typeface="ＭＳ Ｐゴシック" charset="0"/>
                </a:rPr>
                <a:t>+86 10 6530 7010</a:t>
              </a:r>
              <a:endParaRPr lang="en-US" sz="1100" dirty="0">
                <a:solidFill>
                  <a:srgbClr val="000000"/>
                </a:solidFill>
                <a:latin typeface="Arial"/>
                <a:ea typeface="ＭＳ Ｐゴシック" charset="0"/>
                <a:cs typeface="ＭＳ Ｐゴシック" charset="0"/>
              </a:endParaRPr>
            </a:p>
            <a:p>
              <a:pPr marL="0" marR="0" indent="0" algn="l" defTabSz="457200" rtl="0" eaLnBrk="1" fontAlgn="auto" latinLnBrk="0" hangingPunct="1">
                <a:lnSpc>
                  <a:spcPts val="1360"/>
                </a:lnSpc>
                <a:spcBef>
                  <a:spcPts val="0"/>
                </a:spcBef>
                <a:spcAft>
                  <a:spcPts val="0"/>
                </a:spcAft>
                <a:buClrTx/>
                <a:buSzTx/>
                <a:buFontTx/>
                <a:buNone/>
                <a:tabLst>
                  <a:tab pos="173038" algn="l"/>
                </a:tabLst>
                <a:defRPr/>
              </a:pPr>
              <a:r>
                <a:rPr lang="en-US" sz="1100" dirty="0">
                  <a:solidFill>
                    <a:srgbClr val="000000"/>
                  </a:solidFill>
                  <a:latin typeface="Arial"/>
                  <a:ea typeface="ＭＳ Ｐゴシック" charset="0"/>
                  <a:cs typeface="ＭＳ Ｐゴシック" charset="0"/>
                </a:rPr>
                <a:t>	Fax </a:t>
              </a:r>
              <a:r>
                <a:rPr lang="en-US" sz="1100" dirty="0" smtClean="0">
                  <a:solidFill>
                    <a:srgbClr val="000000"/>
                  </a:solidFill>
                  <a:latin typeface="Arial"/>
                  <a:ea typeface="ＭＳ Ｐゴシック" charset="0"/>
                  <a:cs typeface="ＭＳ Ｐゴシック" charset="0"/>
                </a:rPr>
                <a:t>+86 10 6530 5093</a:t>
              </a:r>
              <a:endParaRPr lang="fr-FR" sz="1100" dirty="0">
                <a:solidFill>
                  <a:srgbClr val="000000"/>
                </a:solidFill>
                <a:latin typeface="Arial"/>
                <a:ea typeface="ＭＳ Ｐゴシック" charset="0"/>
                <a:cs typeface="ＭＳ Ｐゴシック" charset="0"/>
              </a:endParaRPr>
            </a:p>
            <a:p>
              <a:pPr marL="169863">
                <a:lnSpc>
                  <a:spcPts val="1363"/>
                </a:lnSpc>
                <a:spcBef>
                  <a:spcPct val="130000"/>
                </a:spcBef>
                <a:defRPr/>
              </a:pPr>
              <a:r>
                <a:rPr lang="en-US" sz="1100" b="1" dirty="0">
                  <a:solidFill>
                    <a:srgbClr val="000000"/>
                  </a:solidFill>
                  <a:latin typeface="+mj-lt"/>
                  <a:cs typeface="ＭＳ Ｐゴシック" charset="0"/>
                </a:rPr>
                <a:t>PFC Energy, Singapore</a:t>
              </a:r>
            </a:p>
            <a:p>
              <a:pPr>
                <a:lnSpc>
                  <a:spcPts val="1363"/>
                </a:lnSpc>
                <a:tabLst>
                  <a:tab pos="169863" algn="l"/>
                </a:tabLst>
                <a:defRPr/>
              </a:pPr>
              <a:r>
                <a:rPr lang="en-US" sz="1100" dirty="0">
                  <a:solidFill>
                    <a:srgbClr val="000000"/>
                  </a:solidFill>
                  <a:latin typeface="+mj-lt"/>
                  <a:cs typeface="ＭＳ Ｐゴシック" charset="0"/>
                </a:rPr>
                <a:t>	</a:t>
              </a:r>
              <a:r>
                <a:rPr lang="en-US" sz="1100" dirty="0" smtClean="0">
                  <a:solidFill>
                    <a:srgbClr val="000000"/>
                  </a:solidFill>
                  <a:latin typeface="+mj-lt"/>
                  <a:cs typeface="ＭＳ Ｐゴシック" charset="0"/>
                </a:rPr>
                <a:t>15 Scotts Road</a:t>
              </a:r>
            </a:p>
            <a:p>
              <a:pPr>
                <a:lnSpc>
                  <a:spcPts val="1363"/>
                </a:lnSpc>
                <a:tabLst>
                  <a:tab pos="169863" algn="l"/>
                </a:tabLst>
                <a:defRPr/>
              </a:pPr>
              <a:r>
                <a:rPr lang="en-US" sz="1100" baseline="0" dirty="0" smtClean="0">
                  <a:solidFill>
                    <a:srgbClr val="000000"/>
                  </a:solidFill>
                  <a:latin typeface="+mj-lt"/>
                  <a:cs typeface="ＭＳ Ｐゴシック" charset="0"/>
                </a:rPr>
                <a:t>    </a:t>
              </a:r>
              <a:r>
                <a:rPr lang="en-US" sz="1100" dirty="0" smtClean="0">
                  <a:solidFill>
                    <a:srgbClr val="000000"/>
                  </a:solidFill>
                  <a:latin typeface="+mj-lt"/>
                  <a:cs typeface="ＭＳ Ｐゴシック" charset="0"/>
                </a:rPr>
                <a:t>Thong Teck Building, #08-04</a:t>
              </a:r>
              <a:r>
                <a:rPr lang="en-US" sz="1100" dirty="0">
                  <a:solidFill>
                    <a:srgbClr val="000000"/>
                  </a:solidFill>
                  <a:latin typeface="+mj-lt"/>
                  <a:cs typeface="ＭＳ Ｐゴシック" charset="0"/>
                </a:rPr>
                <a:t>	</a:t>
              </a:r>
              <a:r>
                <a:rPr lang="en-US" sz="1100" dirty="0" smtClean="0">
                  <a:solidFill>
                    <a:srgbClr val="000000"/>
                  </a:solidFill>
                  <a:latin typeface="+mj-lt"/>
                  <a:cs typeface="ＭＳ Ｐゴシック" charset="0"/>
                </a:rPr>
                <a:t>Singapore</a:t>
              </a:r>
              <a:r>
                <a:rPr lang="en-US" sz="1100" baseline="0" dirty="0" smtClean="0">
                  <a:solidFill>
                    <a:srgbClr val="000000"/>
                  </a:solidFill>
                  <a:latin typeface="+mj-lt"/>
                  <a:cs typeface="ＭＳ Ｐゴシック" charset="0"/>
                </a:rPr>
                <a:t> 228218</a:t>
              </a:r>
              <a:endParaRPr lang="en-US" sz="1100" dirty="0">
                <a:solidFill>
                  <a:srgbClr val="000000"/>
                </a:solidFill>
                <a:latin typeface="+mj-lt"/>
                <a:cs typeface="ＭＳ Ｐゴシック" charset="0"/>
              </a:endParaRPr>
            </a:p>
            <a:p>
              <a:pPr>
                <a:lnSpc>
                  <a:spcPts val="1363"/>
                </a:lnSpc>
                <a:tabLst>
                  <a:tab pos="169863" algn="l"/>
                </a:tabLst>
                <a:defRPr/>
              </a:pPr>
              <a:r>
                <a:rPr lang="en-US" sz="1100" dirty="0">
                  <a:solidFill>
                    <a:srgbClr val="000000"/>
                  </a:solidFill>
                  <a:latin typeface="+mj-lt"/>
                  <a:cs typeface="ＭＳ Ｐゴシック" charset="0"/>
                </a:rPr>
                <a:t>	Tel +65 </a:t>
              </a:r>
              <a:r>
                <a:rPr lang="en-US" sz="1100" dirty="0" smtClean="0">
                  <a:solidFill>
                    <a:srgbClr val="000000"/>
                  </a:solidFill>
                  <a:latin typeface="+mj-lt"/>
                  <a:cs typeface="ＭＳ Ｐゴシック" charset="0"/>
                </a:rPr>
                <a:t>6736 4317</a:t>
              </a:r>
              <a:r>
                <a:rPr lang="en-US" sz="1100" dirty="0">
                  <a:solidFill>
                    <a:srgbClr val="000000"/>
                  </a:solidFill>
                  <a:latin typeface="+mj-lt"/>
                  <a:cs typeface="ＭＳ Ｐゴシック" charset="0"/>
                </a:rPr>
                <a:t>          </a:t>
              </a:r>
            </a:p>
            <a:p>
              <a:pPr>
                <a:lnSpc>
                  <a:spcPts val="1363"/>
                </a:lnSpc>
                <a:tabLst>
                  <a:tab pos="169863" algn="l"/>
                </a:tabLst>
                <a:defRPr/>
              </a:pPr>
              <a:r>
                <a:rPr lang="en-US" sz="1100" dirty="0">
                  <a:solidFill>
                    <a:srgbClr val="000000"/>
                  </a:solidFill>
                  <a:latin typeface="+mj-lt"/>
                  <a:cs typeface="ＭＳ Ｐゴシック" charset="0"/>
                </a:rPr>
                <a:t>	</a:t>
              </a:r>
            </a:p>
            <a:p>
              <a:pPr fontAlgn="auto">
                <a:lnSpc>
                  <a:spcPts val="1360"/>
                </a:lnSpc>
                <a:spcBef>
                  <a:spcPts val="0"/>
                </a:spcBef>
                <a:spcAft>
                  <a:spcPts val="0"/>
                </a:spcAft>
                <a:tabLst>
                  <a:tab pos="173038" algn="l"/>
                </a:tabLst>
                <a:defRPr/>
              </a:pPr>
              <a:endParaRPr lang="fr-FR" sz="1050" dirty="0">
                <a:solidFill>
                  <a:srgbClr val="4D4D4D"/>
                </a:solidFill>
                <a:latin typeface="+mj-lt"/>
                <a:ea typeface="ＭＳ Ｐゴシック" charset="0"/>
                <a:cs typeface="ＭＳ Ｐゴシック" charset="0"/>
              </a:endParaRPr>
            </a:p>
            <a:p>
              <a:pPr fontAlgn="auto">
                <a:lnSpc>
                  <a:spcPts val="1360"/>
                </a:lnSpc>
                <a:spcBef>
                  <a:spcPts val="0"/>
                </a:spcBef>
                <a:spcAft>
                  <a:spcPts val="0"/>
                </a:spcAft>
                <a:buFont typeface="Wingdings 3" charset="0"/>
                <a:buNone/>
                <a:tabLst>
                  <a:tab pos="173038" algn="l"/>
                </a:tabLst>
                <a:defRPr/>
              </a:pPr>
              <a:endParaRPr lang="en-US" sz="1050" dirty="0">
                <a:solidFill>
                  <a:srgbClr val="4D4D4D"/>
                </a:solidFill>
                <a:latin typeface="+mj-lt"/>
                <a:ea typeface="+mn-ea"/>
              </a:endParaRPr>
            </a:p>
          </p:txBody>
        </p:sp>
        <p:sp>
          <p:nvSpPr>
            <p:cNvPr id="9" name="TextBox 8"/>
            <p:cNvSpPr txBox="1"/>
            <p:nvPr/>
          </p:nvSpPr>
          <p:spPr>
            <a:xfrm>
              <a:off x="3321050" y="1260463"/>
              <a:ext cx="2751138" cy="3670236"/>
            </a:xfrm>
            <a:prstGeom prst="rect">
              <a:avLst/>
            </a:prstGeom>
            <a:noFill/>
          </p:spPr>
          <p:txBody>
            <a:bodyPr>
              <a:spAutoFit/>
            </a:bodyPr>
            <a:lstStyle/>
            <a:p>
              <a:pPr>
                <a:lnSpc>
                  <a:spcPts val="1363"/>
                </a:lnSpc>
                <a:tabLst>
                  <a:tab pos="173038" algn="l"/>
                </a:tabLst>
                <a:defRPr/>
              </a:pPr>
              <a:r>
                <a:rPr lang="en-US" sz="1400" b="1" dirty="0">
                  <a:solidFill>
                    <a:srgbClr val="1B82CE"/>
                  </a:solidFill>
                  <a:latin typeface="+mj-lt"/>
                  <a:sym typeface="Wingdings 3" pitchFamily="18" charset="2"/>
                </a:rPr>
                <a:t>EUROPE</a:t>
              </a:r>
              <a:r>
                <a:rPr lang="en-US" sz="1050" dirty="0">
                  <a:solidFill>
                    <a:srgbClr val="4D4D4D"/>
                  </a:solidFill>
                  <a:latin typeface="+mj-lt"/>
                </a:rPr>
                <a:t>	</a:t>
              </a:r>
            </a:p>
            <a:p>
              <a:pPr>
                <a:lnSpc>
                  <a:spcPts val="1160"/>
                </a:lnSpc>
                <a:tabLst>
                  <a:tab pos="173038" algn="l"/>
                </a:tabLst>
                <a:defRPr/>
              </a:pPr>
              <a:endParaRPr lang="en-US" sz="1100" b="1" dirty="0">
                <a:solidFill>
                  <a:srgbClr val="4D4D4D"/>
                </a:solidFill>
                <a:latin typeface="+mj-lt"/>
              </a:endParaRPr>
            </a:p>
            <a:p>
              <a:pPr>
                <a:lnSpc>
                  <a:spcPts val="1363"/>
                </a:lnSpc>
                <a:tabLst>
                  <a:tab pos="173038" algn="l"/>
                </a:tabLst>
                <a:defRPr/>
              </a:pPr>
              <a:r>
                <a:rPr lang="en-US" sz="1100" b="1" dirty="0">
                  <a:solidFill>
                    <a:srgbClr val="000000"/>
                  </a:solidFill>
                  <a:latin typeface="+mj-lt"/>
                </a:rPr>
                <a:t>PFC Energy, France</a:t>
              </a:r>
            </a:p>
            <a:p>
              <a:pPr>
                <a:lnSpc>
                  <a:spcPts val="1363"/>
                </a:lnSpc>
                <a:tabLst>
                  <a:tab pos="173038" algn="l"/>
                </a:tabLst>
                <a:defRPr/>
              </a:pPr>
              <a:r>
                <a:rPr lang="en-US" sz="1100" dirty="0">
                  <a:solidFill>
                    <a:srgbClr val="000000"/>
                  </a:solidFill>
                  <a:latin typeface="+mj-lt"/>
                </a:rPr>
                <a:t>19 rue du </a:t>
              </a:r>
              <a:r>
                <a:rPr lang="fr-FR" sz="1100" dirty="0">
                  <a:solidFill>
                    <a:srgbClr val="000000"/>
                  </a:solidFill>
                  <a:latin typeface="+mj-lt"/>
                </a:rPr>
                <a:t>Général Foy</a:t>
              </a:r>
              <a:endParaRPr lang="en-US" sz="1100" dirty="0">
                <a:solidFill>
                  <a:srgbClr val="000000"/>
                </a:solidFill>
                <a:latin typeface="+mj-lt"/>
              </a:endParaRPr>
            </a:p>
            <a:p>
              <a:pPr>
                <a:lnSpc>
                  <a:spcPts val="1363"/>
                </a:lnSpc>
                <a:tabLst>
                  <a:tab pos="173038" algn="l"/>
                </a:tabLst>
                <a:defRPr/>
              </a:pPr>
              <a:r>
                <a:rPr lang="en-US" sz="1100" dirty="0">
                  <a:solidFill>
                    <a:srgbClr val="000000"/>
                  </a:solidFill>
                  <a:latin typeface="+mj-lt"/>
                </a:rPr>
                <a:t>75008 Paris, France </a:t>
              </a:r>
            </a:p>
            <a:p>
              <a:pPr>
                <a:lnSpc>
                  <a:spcPts val="1363"/>
                </a:lnSpc>
                <a:tabLst>
                  <a:tab pos="173038" algn="l"/>
                </a:tabLst>
                <a:defRPr/>
              </a:pPr>
              <a:r>
                <a:rPr lang="en-US" sz="1100" dirty="0">
                  <a:solidFill>
                    <a:srgbClr val="000000"/>
                  </a:solidFill>
                  <a:latin typeface="+mj-lt"/>
                </a:rPr>
                <a:t>Tel +33 1 4770 2900</a:t>
              </a:r>
            </a:p>
            <a:p>
              <a:pPr>
                <a:lnSpc>
                  <a:spcPts val="1363"/>
                </a:lnSpc>
                <a:tabLst>
                  <a:tab pos="173038" algn="l"/>
                </a:tabLst>
                <a:defRPr/>
              </a:pPr>
              <a:r>
                <a:rPr lang="en-US" sz="1100" dirty="0">
                  <a:solidFill>
                    <a:srgbClr val="000000"/>
                  </a:solidFill>
                  <a:latin typeface="+mj-lt"/>
                </a:rPr>
                <a:t>Fax +33 1 4770 </a:t>
              </a:r>
              <a:r>
                <a:rPr lang="en-US" sz="1100" dirty="0" smtClean="0">
                  <a:solidFill>
                    <a:srgbClr val="000000"/>
                  </a:solidFill>
                  <a:latin typeface="+mj-lt"/>
                </a:rPr>
                <a:t>5905</a:t>
              </a:r>
            </a:p>
            <a:p>
              <a:pPr>
                <a:lnSpc>
                  <a:spcPts val="1363"/>
                </a:lnSpc>
                <a:tabLst>
                  <a:tab pos="173038" algn="l"/>
                </a:tabLst>
                <a:defRPr/>
              </a:pPr>
              <a:endParaRPr lang="en-US" sz="1100" dirty="0" smtClean="0">
                <a:solidFill>
                  <a:srgbClr val="000000"/>
                </a:solidFill>
                <a:latin typeface="+mj-lt"/>
              </a:endParaRPr>
            </a:p>
            <a:p>
              <a:pPr marL="0" marR="0" lvl="0" indent="0" algn="l" defTabSz="457200" rtl="0" eaLnBrk="1" fontAlgn="base" latinLnBrk="0" hangingPunct="1">
                <a:lnSpc>
                  <a:spcPts val="1363"/>
                </a:lnSpc>
                <a:spcBef>
                  <a:spcPct val="0"/>
                </a:spcBef>
                <a:spcAft>
                  <a:spcPct val="0"/>
                </a:spcAft>
                <a:buClrTx/>
                <a:buSzTx/>
                <a:buFontTx/>
                <a:buNone/>
                <a:tabLst>
                  <a:tab pos="173038" algn="l"/>
                </a:tabLst>
                <a:defRPr/>
              </a:pPr>
              <a:r>
                <a:rPr kumimoji="0" lang="en-US" sz="1400" b="1" i="0" u="none" strike="noStrike" kern="1200" cap="none" spc="0" normalizeH="0" baseline="0" noProof="0" dirty="0" smtClean="0">
                  <a:ln>
                    <a:noFill/>
                  </a:ln>
                  <a:solidFill>
                    <a:srgbClr val="1B82CE"/>
                  </a:solidFill>
                  <a:effectLst/>
                  <a:uLnTx/>
                  <a:uFillTx/>
                  <a:latin typeface="Arial"/>
                  <a:ea typeface="MS PGothic" pitchFamily="34" charset="-128"/>
                  <a:cs typeface="+mn-cs"/>
                </a:rPr>
                <a:t>RUSSIA </a:t>
              </a:r>
            </a:p>
            <a:p>
              <a:pPr marL="0" marR="0" lvl="0" indent="0" algn="l" defTabSz="457200" rtl="0" eaLnBrk="1" fontAlgn="base" latinLnBrk="0" hangingPunct="1">
                <a:lnSpc>
                  <a:spcPts val="1363"/>
                </a:lnSpc>
                <a:spcBef>
                  <a:spcPct val="0"/>
                </a:spcBef>
                <a:spcAft>
                  <a:spcPct val="0"/>
                </a:spcAft>
                <a:buClrTx/>
                <a:buSzTx/>
                <a:buFontTx/>
                <a:buNone/>
                <a:tabLst>
                  <a:tab pos="173038" algn="l"/>
                </a:tabLst>
                <a:defRPr/>
              </a:pPr>
              <a:endParaRPr kumimoji="0" lang="en-US" sz="1400" b="1" i="0" u="none" strike="noStrike" kern="1200" cap="none" spc="0" normalizeH="0" baseline="0" noProof="0" dirty="0" smtClean="0">
                <a:ln>
                  <a:noFill/>
                </a:ln>
                <a:solidFill>
                  <a:srgbClr val="1B82CE"/>
                </a:solidFill>
                <a:effectLst/>
                <a:uLnTx/>
                <a:uFillTx/>
                <a:latin typeface="Arial"/>
                <a:ea typeface="MS PGothic" pitchFamily="34" charset="-128"/>
                <a:cs typeface="+mn-cs"/>
              </a:endParaRPr>
            </a:p>
            <a:p>
              <a:pPr marL="0" marR="0" lvl="0" indent="0" algn="l" defTabSz="457200" rtl="0" eaLnBrk="1" fontAlgn="base" latinLnBrk="0" hangingPunct="1">
                <a:lnSpc>
                  <a:spcPts val="1363"/>
                </a:lnSpc>
                <a:spcBef>
                  <a:spcPct val="0"/>
                </a:spcBef>
                <a:spcAft>
                  <a:spcPct val="0"/>
                </a:spcAft>
                <a:buClrTx/>
                <a:buSzTx/>
                <a:buFontTx/>
                <a:buNone/>
                <a:tabLst>
                  <a:tab pos="173038" algn="l"/>
                </a:tabLst>
                <a:defRPr/>
              </a:pPr>
              <a:r>
                <a:rPr kumimoji="0" lang="en-US" sz="1100" b="1" i="0" u="none" strike="noStrike" kern="1200" cap="none" spc="0" normalizeH="0" baseline="0" noProof="0" dirty="0" smtClean="0">
                  <a:ln>
                    <a:noFill/>
                  </a:ln>
                  <a:solidFill>
                    <a:srgbClr val="000000"/>
                  </a:solidFill>
                  <a:effectLst/>
                  <a:uLnTx/>
                  <a:uFillTx/>
                  <a:latin typeface="Arial"/>
                  <a:ea typeface="ＭＳ Ｐゴシック" charset="0"/>
                  <a:cs typeface="ＭＳ Ｐゴシック" charset="0"/>
                </a:rPr>
                <a:t>PFC Energy, Moscow</a:t>
              </a:r>
            </a:p>
            <a:p>
              <a:pPr marL="0" marR="0" lvl="0" indent="0" algn="l" defTabSz="457200" rtl="0" eaLnBrk="1" fontAlgn="base" latinLnBrk="0" hangingPunct="1">
                <a:lnSpc>
                  <a:spcPts val="1363"/>
                </a:lnSpc>
                <a:spcBef>
                  <a:spcPct val="0"/>
                </a:spcBef>
                <a:spcAft>
                  <a:spcPct val="0"/>
                </a:spcAft>
                <a:buClrTx/>
                <a:buSzTx/>
                <a:buFontTx/>
                <a:buNone/>
                <a:tabLst>
                  <a:tab pos="173038" algn="l"/>
                </a:tabLst>
                <a:defRPr/>
              </a:pPr>
              <a:r>
                <a:rPr kumimoji="0" lang="en-US" sz="1100" b="0" i="0" u="none" strike="noStrike" kern="1200" cap="none" spc="0" normalizeH="0" baseline="0" noProof="0" dirty="0" smtClean="0">
                  <a:ln>
                    <a:noFill/>
                  </a:ln>
                  <a:solidFill>
                    <a:srgbClr val="000000"/>
                  </a:solidFill>
                  <a:effectLst/>
                  <a:uLnTx/>
                  <a:uFillTx/>
                  <a:latin typeface="Arial"/>
                  <a:ea typeface="MS PGothic" pitchFamily="34" charset="-128"/>
                  <a:cs typeface="+mn-cs"/>
                </a:rPr>
                <a:t>10 </a:t>
              </a:r>
              <a:r>
                <a:rPr kumimoji="0" lang="en-US" sz="1100" b="0" i="0" u="none" strike="noStrike" kern="1200" cap="none" spc="0" normalizeH="0" baseline="0" noProof="0" dirty="0" err="1" smtClean="0">
                  <a:ln>
                    <a:noFill/>
                  </a:ln>
                  <a:solidFill>
                    <a:srgbClr val="000000"/>
                  </a:solidFill>
                  <a:effectLst/>
                  <a:uLnTx/>
                  <a:uFillTx/>
                  <a:latin typeface="Arial"/>
                  <a:ea typeface="MS PGothic" pitchFamily="34" charset="-128"/>
                  <a:cs typeface="+mn-cs"/>
                </a:rPr>
                <a:t>Vozdvizhenka</a:t>
              </a:r>
              <a:r>
                <a:rPr kumimoji="0" lang="en-US" sz="1100" b="0" i="0" u="none" strike="noStrike" kern="1200" cap="none" spc="0" normalizeH="0" baseline="0" noProof="0" dirty="0" smtClean="0">
                  <a:ln>
                    <a:noFill/>
                  </a:ln>
                  <a:solidFill>
                    <a:srgbClr val="000000"/>
                  </a:solidFill>
                  <a:effectLst/>
                  <a:uLnTx/>
                  <a:uFillTx/>
                  <a:latin typeface="Arial"/>
                  <a:ea typeface="MS PGothic" pitchFamily="34" charset="-128"/>
                  <a:cs typeface="+mn-cs"/>
                </a:rPr>
                <a:t> Street </a:t>
              </a:r>
            </a:p>
            <a:p>
              <a:pPr marL="0" marR="0" lvl="0" indent="0" algn="l" defTabSz="457200" rtl="0" eaLnBrk="1" fontAlgn="base" latinLnBrk="0" hangingPunct="1">
                <a:lnSpc>
                  <a:spcPts val="1363"/>
                </a:lnSpc>
                <a:spcBef>
                  <a:spcPct val="0"/>
                </a:spcBef>
                <a:spcAft>
                  <a:spcPct val="0"/>
                </a:spcAft>
                <a:buClrTx/>
                <a:buSzTx/>
                <a:buFontTx/>
                <a:buNone/>
                <a:tabLst>
                  <a:tab pos="173038" algn="l"/>
                </a:tabLst>
                <a:defRPr/>
              </a:pPr>
              <a:r>
                <a:rPr kumimoji="0" lang="en-US" sz="1100" b="0" i="0" u="none" strike="noStrike" kern="1200" cap="none" spc="0" normalizeH="0" baseline="0" noProof="0" dirty="0" err="1" smtClean="0">
                  <a:ln>
                    <a:noFill/>
                  </a:ln>
                  <a:solidFill>
                    <a:srgbClr val="000000"/>
                  </a:solidFill>
                  <a:effectLst/>
                  <a:uLnTx/>
                  <a:uFillTx/>
                  <a:latin typeface="Arial"/>
                  <a:ea typeface="MS PGothic" pitchFamily="34" charset="-128"/>
                  <a:cs typeface="+mn-cs"/>
                </a:rPr>
                <a:t>Voentorg</a:t>
              </a:r>
              <a:r>
                <a:rPr kumimoji="0" lang="en-US" sz="1100" b="0" i="0" u="none" strike="noStrike" kern="1200" cap="none" spc="0" normalizeH="0" baseline="0" noProof="0" dirty="0" smtClean="0">
                  <a:ln>
                    <a:noFill/>
                  </a:ln>
                  <a:solidFill>
                    <a:srgbClr val="000000"/>
                  </a:solidFill>
                  <a:effectLst/>
                  <a:uLnTx/>
                  <a:uFillTx/>
                  <a:latin typeface="Arial"/>
                  <a:ea typeface="MS PGothic" pitchFamily="34" charset="-128"/>
                  <a:cs typeface="+mn-cs"/>
                </a:rPr>
                <a:t> building, Suite 341 </a:t>
              </a:r>
            </a:p>
            <a:p>
              <a:pPr marL="0" marR="0" lvl="0" indent="0" algn="l" defTabSz="457200" rtl="0" eaLnBrk="1" fontAlgn="base" latinLnBrk="0" hangingPunct="1">
                <a:lnSpc>
                  <a:spcPts val="1363"/>
                </a:lnSpc>
                <a:spcBef>
                  <a:spcPct val="0"/>
                </a:spcBef>
                <a:spcAft>
                  <a:spcPct val="0"/>
                </a:spcAft>
                <a:buClrTx/>
                <a:buSzTx/>
                <a:buFontTx/>
                <a:buNone/>
                <a:tabLst>
                  <a:tab pos="173038" algn="l"/>
                </a:tabLst>
                <a:defRPr/>
              </a:pPr>
              <a:r>
                <a:rPr kumimoji="0" lang="en-US" sz="1100" b="0" i="0" u="none" strike="noStrike" kern="1200" cap="none" spc="0" normalizeH="0" baseline="0" noProof="0" dirty="0" smtClean="0">
                  <a:ln>
                    <a:noFill/>
                  </a:ln>
                  <a:solidFill>
                    <a:srgbClr val="000000"/>
                  </a:solidFill>
                  <a:effectLst/>
                  <a:uLnTx/>
                  <a:uFillTx/>
                  <a:latin typeface="Arial"/>
                  <a:ea typeface="MS PGothic" pitchFamily="34" charset="-128"/>
                  <a:cs typeface="+mn-cs"/>
                </a:rPr>
                <a:t>Moscow, 125009</a:t>
              </a:r>
            </a:p>
            <a:p>
              <a:pPr marL="0" marR="0" lvl="0" indent="0" algn="l" defTabSz="457200" rtl="0" eaLnBrk="1" fontAlgn="base" latinLnBrk="0" hangingPunct="1">
                <a:lnSpc>
                  <a:spcPts val="1363"/>
                </a:lnSpc>
                <a:spcBef>
                  <a:spcPct val="0"/>
                </a:spcBef>
                <a:spcAft>
                  <a:spcPct val="0"/>
                </a:spcAft>
                <a:buClrTx/>
                <a:buSzTx/>
                <a:buFontTx/>
                <a:buNone/>
                <a:tabLst>
                  <a:tab pos="173038" algn="l"/>
                </a:tabLst>
                <a:defRPr/>
              </a:pPr>
              <a:r>
                <a:rPr kumimoji="0" lang="en-US" sz="1100" b="0" i="0" u="none" strike="noStrike" kern="1200" cap="none" spc="0" normalizeH="0" baseline="0" noProof="0" dirty="0" smtClean="0">
                  <a:ln>
                    <a:noFill/>
                  </a:ln>
                  <a:solidFill>
                    <a:srgbClr val="000000"/>
                  </a:solidFill>
                  <a:effectLst/>
                  <a:uLnTx/>
                  <a:uFillTx/>
                  <a:latin typeface="Arial"/>
                  <a:ea typeface="MS PGothic" pitchFamily="34" charset="-128"/>
                  <a:cs typeface="+mn-cs"/>
                </a:rPr>
                <a:t>Russian Federation</a:t>
              </a:r>
            </a:p>
            <a:p>
              <a:pPr marL="0" marR="0" lvl="0" indent="0" algn="l" defTabSz="457200" rtl="0" eaLnBrk="1" fontAlgn="base" latinLnBrk="0" hangingPunct="1">
                <a:lnSpc>
                  <a:spcPts val="1363"/>
                </a:lnSpc>
                <a:spcBef>
                  <a:spcPct val="0"/>
                </a:spcBef>
                <a:spcAft>
                  <a:spcPct val="0"/>
                </a:spcAft>
                <a:buClrTx/>
                <a:buSzTx/>
                <a:buFontTx/>
                <a:buNone/>
                <a:tabLst>
                  <a:tab pos="173038" algn="l"/>
                </a:tabLst>
                <a:defRPr/>
              </a:pPr>
              <a:r>
                <a:rPr kumimoji="0" lang="en-US" sz="1100" b="0" i="0" u="none" strike="noStrike" kern="1200" cap="none" spc="0" normalizeH="0" baseline="0" noProof="0" dirty="0" smtClean="0">
                  <a:ln>
                    <a:noFill/>
                  </a:ln>
                  <a:solidFill>
                    <a:srgbClr val="000000"/>
                  </a:solidFill>
                  <a:effectLst/>
                  <a:uLnTx/>
                  <a:uFillTx/>
                  <a:latin typeface="Arial"/>
                  <a:ea typeface="MS PGothic" pitchFamily="34" charset="-128"/>
                  <a:cs typeface="+mn-cs"/>
                </a:rPr>
                <a:t>Tel +7 (495) 797 3733</a:t>
              </a:r>
            </a:p>
            <a:p>
              <a:pPr>
                <a:lnSpc>
                  <a:spcPts val="1363"/>
                </a:lnSpc>
                <a:tabLst>
                  <a:tab pos="173038" algn="l"/>
                </a:tabLst>
                <a:defRPr/>
              </a:pPr>
              <a:endParaRPr lang="en-US" sz="1100" dirty="0" smtClean="0">
                <a:solidFill>
                  <a:srgbClr val="000000"/>
                </a:solidFill>
                <a:latin typeface="+mj-lt"/>
              </a:endParaRPr>
            </a:p>
            <a:p>
              <a:pPr>
                <a:lnSpc>
                  <a:spcPts val="1763"/>
                </a:lnSpc>
                <a:tabLst>
                  <a:tab pos="173038" algn="l"/>
                </a:tabLst>
                <a:defRPr/>
              </a:pPr>
              <a:endParaRPr lang="en-US" sz="1100" dirty="0">
                <a:solidFill>
                  <a:srgbClr val="000000"/>
                </a:solidFill>
                <a:latin typeface="+mj-lt"/>
              </a:endParaRPr>
            </a:p>
            <a:p>
              <a:pPr>
                <a:lnSpc>
                  <a:spcPts val="1063"/>
                </a:lnSpc>
                <a:tabLst>
                  <a:tab pos="173038" algn="l"/>
                </a:tabLst>
                <a:defRPr/>
              </a:pPr>
              <a:endParaRPr lang="en-US" sz="1100" dirty="0">
                <a:solidFill>
                  <a:srgbClr val="000000"/>
                </a:solidFill>
                <a:latin typeface="+mj-lt"/>
              </a:endParaRPr>
            </a:p>
            <a:p>
              <a:pPr>
                <a:lnSpc>
                  <a:spcPts val="1363"/>
                </a:lnSpc>
                <a:tabLst>
                  <a:tab pos="173038" algn="l"/>
                </a:tabLst>
                <a:defRPr/>
              </a:pPr>
              <a:endParaRPr lang="en-US" sz="1050" dirty="0">
                <a:solidFill>
                  <a:srgbClr val="4D4D4D"/>
                </a:solidFill>
                <a:latin typeface="+mj-lt"/>
              </a:endParaRPr>
            </a:p>
          </p:txBody>
        </p:sp>
        <p:sp>
          <p:nvSpPr>
            <p:cNvPr id="10" name="TextBox 9"/>
            <p:cNvSpPr txBox="1"/>
            <p:nvPr/>
          </p:nvSpPr>
          <p:spPr>
            <a:xfrm>
              <a:off x="374650" y="1260463"/>
              <a:ext cx="2185214" cy="2759730"/>
            </a:xfrm>
            <a:prstGeom prst="rect">
              <a:avLst/>
            </a:prstGeom>
            <a:noFill/>
          </p:spPr>
          <p:txBody>
            <a:bodyPr wrap="none">
              <a:spAutoFit/>
            </a:bodyPr>
            <a:lstStyle/>
            <a:p>
              <a:pPr fontAlgn="auto">
                <a:lnSpc>
                  <a:spcPts val="1360"/>
                </a:lnSpc>
                <a:spcBef>
                  <a:spcPts val="0"/>
                </a:spcBef>
                <a:spcAft>
                  <a:spcPts val="0"/>
                </a:spcAft>
                <a:tabLst>
                  <a:tab pos="173038" algn="l"/>
                </a:tabLst>
                <a:defRPr/>
              </a:pPr>
              <a:r>
                <a:rPr lang="en-US" sz="1400" b="1" dirty="0">
                  <a:solidFill>
                    <a:srgbClr val="1B82CE"/>
                  </a:solidFill>
                  <a:latin typeface="+mj-lt"/>
                  <a:ea typeface="+mn-ea"/>
                  <a:sym typeface="Wingdings 3" charset="0"/>
                </a:rPr>
                <a:t>NORTH AMERICA</a:t>
              </a:r>
              <a:r>
                <a:rPr lang="en-US" sz="1400" b="1" dirty="0">
                  <a:solidFill>
                    <a:srgbClr val="1B82CE"/>
                  </a:solidFill>
                  <a:latin typeface="+mj-lt"/>
                  <a:ea typeface="+mn-ea"/>
                </a:rPr>
                <a:t>	</a:t>
              </a:r>
            </a:p>
            <a:p>
              <a:pPr fontAlgn="auto">
                <a:lnSpc>
                  <a:spcPts val="1160"/>
                </a:lnSpc>
                <a:spcBef>
                  <a:spcPts val="0"/>
                </a:spcBef>
                <a:spcAft>
                  <a:spcPts val="0"/>
                </a:spcAft>
                <a:buFont typeface="Wingdings 3" charset="0"/>
                <a:buNone/>
                <a:tabLst>
                  <a:tab pos="173038" algn="l"/>
                </a:tabLst>
                <a:defRPr/>
              </a:pPr>
              <a:endParaRPr lang="en-US" sz="1100" b="1" dirty="0">
                <a:solidFill>
                  <a:srgbClr val="4D4D4D"/>
                </a:solidFill>
                <a:latin typeface="+mj-lt"/>
                <a:ea typeface="+mn-ea"/>
              </a:endParaRPr>
            </a:p>
            <a:p>
              <a:pPr fontAlgn="auto">
                <a:lnSpc>
                  <a:spcPts val="1360"/>
                </a:lnSpc>
                <a:spcBef>
                  <a:spcPts val="0"/>
                </a:spcBef>
                <a:spcAft>
                  <a:spcPts val="0"/>
                </a:spcAft>
                <a:buFont typeface="Wingdings 3" charset="0"/>
                <a:buNone/>
                <a:tabLst>
                  <a:tab pos="173038" algn="l"/>
                </a:tabLst>
                <a:defRPr/>
              </a:pPr>
              <a:r>
                <a:rPr lang="en-US" sz="1100" b="1" dirty="0">
                  <a:solidFill>
                    <a:srgbClr val="000000"/>
                  </a:solidFill>
                  <a:latin typeface="+mj-lt"/>
                  <a:ea typeface="+mn-ea"/>
                </a:rPr>
                <a:t>PFC Energy, Washington</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1300 Connecticut Avenue, NW </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Suite 800</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Washington, DC 20036, USA</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Tel +1 202 872 1199 </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Fax +1 202 872 1219</a:t>
              </a:r>
            </a:p>
            <a:p>
              <a:pPr fontAlgn="auto">
                <a:lnSpc>
                  <a:spcPts val="1360"/>
                </a:lnSpc>
                <a:spcBef>
                  <a:spcPts val="0"/>
                </a:spcBef>
                <a:spcAft>
                  <a:spcPts val="0"/>
                </a:spcAft>
                <a:buFont typeface="Wingdings 3" charset="0"/>
                <a:buNone/>
                <a:tabLst>
                  <a:tab pos="173038" algn="l"/>
                </a:tabLst>
                <a:defRPr/>
              </a:pPr>
              <a:endParaRPr lang="en-US" sz="1100" b="1" dirty="0">
                <a:solidFill>
                  <a:srgbClr val="000000"/>
                </a:solidFill>
                <a:latin typeface="+mj-lt"/>
                <a:ea typeface="+mn-ea"/>
              </a:endParaRPr>
            </a:p>
            <a:p>
              <a:pPr fontAlgn="auto">
                <a:lnSpc>
                  <a:spcPts val="1360"/>
                </a:lnSpc>
                <a:spcBef>
                  <a:spcPts val="0"/>
                </a:spcBef>
                <a:spcAft>
                  <a:spcPts val="0"/>
                </a:spcAft>
                <a:buFont typeface="Wingdings 3" charset="0"/>
                <a:buNone/>
                <a:tabLst>
                  <a:tab pos="173038" algn="l"/>
                </a:tabLst>
                <a:defRPr/>
              </a:pPr>
              <a:r>
                <a:rPr lang="en-US" sz="1100" b="1" dirty="0">
                  <a:solidFill>
                    <a:srgbClr val="000000"/>
                  </a:solidFill>
                  <a:latin typeface="+mj-lt"/>
                  <a:ea typeface="+mn-ea"/>
                </a:rPr>
                <a:t>PFC Energy, Houston</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2727 Allen Parkway, Suite 1300</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Houston, Texas  77019, USA </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Tel +1 713 622 4447 </a:t>
              </a:r>
            </a:p>
            <a:p>
              <a:pPr fontAlgn="auto">
                <a:lnSpc>
                  <a:spcPts val="1360"/>
                </a:lnSpc>
                <a:spcBef>
                  <a:spcPts val="0"/>
                </a:spcBef>
                <a:spcAft>
                  <a:spcPts val="0"/>
                </a:spcAft>
                <a:buFont typeface="Wingdings 3" charset="0"/>
                <a:buNone/>
                <a:tabLst>
                  <a:tab pos="173038" algn="l"/>
                </a:tabLst>
                <a:defRPr/>
              </a:pPr>
              <a:r>
                <a:rPr lang="en-US" sz="1100" dirty="0">
                  <a:solidFill>
                    <a:srgbClr val="000000"/>
                  </a:solidFill>
                  <a:latin typeface="+mj-lt"/>
                  <a:ea typeface="+mn-ea"/>
                </a:rPr>
                <a:t>Fax +1 713 622 4448 </a:t>
              </a:r>
            </a:p>
            <a:p>
              <a:pPr fontAlgn="auto">
                <a:lnSpc>
                  <a:spcPts val="1360"/>
                </a:lnSpc>
                <a:spcBef>
                  <a:spcPts val="0"/>
                </a:spcBef>
                <a:spcAft>
                  <a:spcPts val="0"/>
                </a:spcAft>
                <a:buFont typeface="Wingdings 3" charset="0"/>
                <a:buNone/>
                <a:tabLst>
                  <a:tab pos="173038" algn="l"/>
                </a:tabLst>
                <a:defRPr/>
              </a:pPr>
              <a:endParaRPr lang="en-US" sz="1050" dirty="0">
                <a:solidFill>
                  <a:srgbClr val="4D4D4D"/>
                </a:solidFill>
                <a:latin typeface="+mj-lt"/>
                <a:ea typeface="+mn-ea"/>
              </a:endParaRPr>
            </a:p>
          </p:txBody>
        </p:sp>
      </p:grpSp>
      <p:grpSp>
        <p:nvGrpSpPr>
          <p:cNvPr id="12" name="Group 14"/>
          <p:cNvGrpSpPr/>
          <p:nvPr userDrawn="1"/>
        </p:nvGrpSpPr>
        <p:grpSpPr>
          <a:xfrm>
            <a:off x="0" y="5685427"/>
            <a:ext cx="9144000" cy="363537"/>
            <a:chOff x="0" y="5685427"/>
            <a:chExt cx="9144000" cy="363537"/>
          </a:xfrm>
        </p:grpSpPr>
        <p:sp>
          <p:nvSpPr>
            <p:cNvPr id="11" name="Rectangle 10"/>
            <p:cNvSpPr>
              <a:spLocks noChangeArrowheads="1"/>
            </p:cNvSpPr>
            <p:nvPr/>
          </p:nvSpPr>
          <p:spPr bwMode="auto">
            <a:xfrm>
              <a:off x="0" y="5685427"/>
              <a:ext cx="9144000" cy="363537"/>
            </a:xfrm>
            <a:prstGeom prst="rect">
              <a:avLst/>
            </a:prstGeom>
            <a:solidFill>
              <a:schemeClr val="bg1">
                <a:alpha val="47842"/>
              </a:schemeClr>
            </a:solidFill>
            <a:ln w="9525">
              <a:noFill/>
              <a:miter lim="800000"/>
              <a:headEnd/>
              <a:tailEnd/>
            </a:ln>
            <a:effectLst>
              <a:outerShdw dist="23000" dir="5400000" rotWithShape="0">
                <a:srgbClr val="808080">
                  <a:alpha val="34998"/>
                </a:srgbClr>
              </a:outerShdw>
            </a:effectLst>
          </p:spPr>
          <p:txBody>
            <a:bodyPr anchor="ctr"/>
            <a:lstStyle/>
            <a:p>
              <a:pPr algn="ctr">
                <a:defRPr/>
              </a:pPr>
              <a:endParaRPr lang="en-US" dirty="0">
                <a:solidFill>
                  <a:srgbClr val="FFFFFF"/>
                </a:solidFill>
                <a:latin typeface="Arial Narrow" charset="0"/>
                <a:ea typeface="ＭＳ Ｐゴシック" charset="0"/>
              </a:endParaRPr>
            </a:p>
          </p:txBody>
        </p:sp>
        <p:sp>
          <p:nvSpPr>
            <p:cNvPr id="13" name="Rectangle 12"/>
            <p:cNvSpPr>
              <a:spLocks noChangeArrowheads="1"/>
            </p:cNvSpPr>
            <p:nvPr/>
          </p:nvSpPr>
          <p:spPr bwMode="auto">
            <a:xfrm>
              <a:off x="403225" y="5749809"/>
              <a:ext cx="3990975" cy="261610"/>
            </a:xfrm>
            <a:prstGeom prst="rect">
              <a:avLst/>
            </a:prstGeom>
            <a:noFill/>
            <a:ln w="9525">
              <a:noFill/>
              <a:miter lim="800000"/>
              <a:headEnd/>
              <a:tailEnd/>
            </a:ln>
          </p:spPr>
          <p:txBody>
            <a:bodyPr wrap="square">
              <a:spAutoFit/>
            </a:bodyPr>
            <a:lstStyle/>
            <a:p>
              <a:pPr>
                <a:spcBef>
                  <a:spcPct val="30000"/>
                </a:spcBef>
                <a:tabLst>
                  <a:tab pos="265113" algn="l"/>
                </a:tabLst>
                <a:defRPr/>
              </a:pPr>
              <a:r>
                <a:rPr lang="en-US" sz="1100" b="1" dirty="0">
                  <a:solidFill>
                    <a:srgbClr val="1B82CE"/>
                  </a:solidFill>
                  <a:latin typeface="Arial" pitchFamily="34" charset="0"/>
                  <a:ea typeface="ＭＳ Ｐゴシック" charset="0"/>
                </a:rPr>
                <a:t>www.pfcenergy.com  |  info@pfcenergy.com</a:t>
              </a:r>
            </a:p>
          </p:txBody>
        </p:sp>
      </p:grpSp>
      <p:sp>
        <p:nvSpPr>
          <p:cNvPr id="19" name="Title 1"/>
          <p:cNvSpPr>
            <a:spLocks noGrp="1"/>
          </p:cNvSpPr>
          <p:nvPr userDrawn="1">
            <p:ph type="title"/>
          </p:nvPr>
        </p:nvSpPr>
        <p:spPr>
          <a:xfrm>
            <a:off x="457200" y="0"/>
            <a:ext cx="8229600" cy="733266"/>
          </a:xfrm>
          <a:prstGeom prst="rect">
            <a:avLst/>
          </a:prstGeom>
        </p:spPr>
        <p:txBody>
          <a:bodyPr anchor="ctr" anchorCtr="0">
            <a:normAutofit/>
          </a:bodyPr>
          <a:lstStyle>
            <a:lvl1pPr algn="l">
              <a:defRPr sz="2400" b="1">
                <a:solidFill>
                  <a:schemeClr val="bg1"/>
                </a:solidFill>
              </a:defRPr>
            </a:lvl1pPr>
          </a:lstStyle>
          <a:p>
            <a:pPr lvl="0"/>
            <a:endParaRPr lang="en-US" dirty="0" smtClean="0"/>
          </a:p>
        </p:txBody>
      </p:sp>
    </p:spTree>
    <p:extLst>
      <p:ext uri="{BB962C8B-B14F-4D97-AF65-F5344CB8AC3E}">
        <p14:creationId xmlns:p14="http://schemas.microsoft.com/office/powerpoint/2010/main" val="3746529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OC">
    <p:spTree>
      <p:nvGrpSpPr>
        <p:cNvPr id="1" name=""/>
        <p:cNvGrpSpPr/>
        <p:nvPr/>
      </p:nvGrpSpPr>
      <p:grpSpPr>
        <a:xfrm>
          <a:off x="0" y="0"/>
          <a:ext cx="0" cy="0"/>
          <a:chOff x="0" y="0"/>
          <a:chExt cx="0" cy="0"/>
        </a:xfrm>
      </p:grpSpPr>
      <p:sp>
        <p:nvSpPr>
          <p:cNvPr id="4" name="Rectangle 3"/>
          <p:cNvSpPr/>
          <p:nvPr/>
        </p:nvSpPr>
        <p:spPr>
          <a:xfrm>
            <a:off x="0" y="-7938"/>
            <a:ext cx="2276475" cy="6865938"/>
          </a:xfrm>
          <a:prstGeom prst="rect">
            <a:avLst/>
          </a:prstGeom>
          <a:gradFill flip="none" rotWithShape="1">
            <a:gsLst>
              <a:gs pos="30000">
                <a:schemeClr val="accent5"/>
              </a:gs>
              <a:gs pos="100000">
                <a:schemeClr val="accent3"/>
              </a:gs>
            </a:gsLst>
            <a:lin ang="5160000" scaled="0"/>
            <a:tileRect/>
          </a:gra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sz="55000" dirty="0">
              <a:solidFill>
                <a:schemeClr val="accent5"/>
              </a:solidFill>
            </a:endParaRPr>
          </a:p>
        </p:txBody>
      </p:sp>
      <p:grpSp>
        <p:nvGrpSpPr>
          <p:cNvPr id="6" name="Group 4"/>
          <p:cNvGrpSpPr/>
          <p:nvPr/>
        </p:nvGrpSpPr>
        <p:grpSpPr>
          <a:xfrm>
            <a:off x="2304283" y="-13240"/>
            <a:ext cx="1" cy="6858000"/>
            <a:chOff x="2304283" y="-24963"/>
            <a:chExt cx="1" cy="6949437"/>
          </a:xfrm>
          <a:effectLst>
            <a:outerShdw blurRad="50800" dist="38100" dir="2700000" algn="tl" rotWithShape="0">
              <a:prstClr val="black">
                <a:alpha val="40000"/>
              </a:prstClr>
            </a:outerShdw>
          </a:effectLst>
        </p:grpSpPr>
        <p:cxnSp>
          <p:nvCxnSpPr>
            <p:cNvPr id="7" name="Straight Connector 2"/>
            <p:cNvCxnSpPr>
              <a:cxnSpLocks noChangeShapeType="1"/>
            </p:cNvCxnSpPr>
            <p:nvPr/>
          </p:nvCxnSpPr>
          <p:spPr bwMode="auto">
            <a:xfrm>
              <a:off x="2304283" y="804333"/>
              <a:ext cx="0" cy="6120141"/>
            </a:xfrm>
            <a:prstGeom prst="line">
              <a:avLst/>
            </a:prstGeom>
            <a:noFill/>
            <a:ln w="63500">
              <a:solidFill>
                <a:schemeClr val="accent2"/>
              </a:solidFill>
              <a:round/>
              <a:headEnd/>
              <a:tailEnd/>
            </a:ln>
            <a:effectLst>
              <a:outerShdw dist="23000" dir="5400000" rotWithShape="0">
                <a:srgbClr val="808080">
                  <a:alpha val="34998"/>
                </a:srgbClr>
              </a:outerShdw>
            </a:effectLst>
            <a:extLst/>
          </p:spPr>
        </p:cxnSp>
        <p:cxnSp>
          <p:nvCxnSpPr>
            <p:cNvPr id="8" name="Straight Connector 3"/>
            <p:cNvCxnSpPr>
              <a:cxnSpLocks noChangeShapeType="1"/>
            </p:cNvCxnSpPr>
            <p:nvPr/>
          </p:nvCxnSpPr>
          <p:spPr bwMode="auto">
            <a:xfrm flipV="1">
              <a:off x="2304284" y="-24963"/>
              <a:ext cx="0" cy="829296"/>
            </a:xfrm>
            <a:prstGeom prst="line">
              <a:avLst/>
            </a:prstGeom>
            <a:noFill/>
            <a:ln w="63500">
              <a:solidFill>
                <a:schemeClr val="accent1"/>
              </a:solidFill>
              <a:round/>
              <a:headEnd/>
              <a:tailEnd/>
            </a:ln>
            <a:effectLst>
              <a:outerShdw dist="20000" dir="5400000" rotWithShape="0">
                <a:srgbClr val="808080">
                  <a:alpha val="37999"/>
                </a:srgbClr>
              </a:outerShdw>
            </a:effectLst>
            <a:extLst/>
          </p:spPr>
        </p:cxnSp>
      </p:grpSp>
      <p:sp>
        <p:nvSpPr>
          <p:cNvPr id="12" name="Content Placeholder 2"/>
          <p:cNvSpPr>
            <a:spLocks noGrp="1"/>
          </p:cNvSpPr>
          <p:nvPr>
            <p:ph idx="1"/>
          </p:nvPr>
        </p:nvSpPr>
        <p:spPr>
          <a:xfrm>
            <a:off x="2424716" y="1736334"/>
            <a:ext cx="6246844" cy="4574614"/>
          </a:xfrm>
          <a:prstGeom prst="rect">
            <a:avLst/>
          </a:prstGeom>
        </p:spPr>
        <p:txBody>
          <a:bodyPr/>
          <a:lstStyle>
            <a:lvl1pPr marL="230188" indent="-230188">
              <a:spcBef>
                <a:spcPts val="600"/>
              </a:spcBef>
              <a:buClr>
                <a:schemeClr val="tx1">
                  <a:lumMod val="50000"/>
                  <a:lumOff val="50000"/>
                </a:schemeClr>
              </a:buClr>
              <a:buFont typeface="Wingdings" charset="2"/>
              <a:buNone/>
              <a:defRPr sz="2200">
                <a:solidFill>
                  <a:srgbClr val="000000"/>
                </a:solidFill>
                <a:latin typeface="+mj-lt"/>
              </a:defRPr>
            </a:lvl1pPr>
            <a:lvl2pPr marL="460375" indent="-230188">
              <a:spcBef>
                <a:spcPts val="1080"/>
              </a:spcBef>
              <a:buClr>
                <a:schemeClr val="tx1">
                  <a:lumMod val="50000"/>
                  <a:lumOff val="50000"/>
                </a:schemeClr>
              </a:buClr>
              <a:defRPr sz="1600">
                <a:solidFill>
                  <a:srgbClr val="000000"/>
                </a:solidFill>
                <a:latin typeface="+mj-lt"/>
              </a:defRPr>
            </a:lvl2pPr>
            <a:lvl3pPr marL="685800" indent="-225425">
              <a:spcBef>
                <a:spcPts val="480"/>
              </a:spcBef>
              <a:buClr>
                <a:schemeClr val="tx1">
                  <a:lumMod val="50000"/>
                  <a:lumOff val="50000"/>
                </a:schemeClr>
              </a:buClr>
              <a:buSzPct val="100000"/>
              <a:buFont typeface="Arial"/>
              <a:buChar char="•"/>
              <a:defRPr sz="14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4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400">
                <a:solidFill>
                  <a:srgbClr val="000000"/>
                </a:solidFill>
                <a:latin typeface="+mj-lt"/>
              </a:defRPr>
            </a:lvl5pPr>
          </a:lstStyle>
          <a:p>
            <a:pPr lvl="0"/>
            <a:r>
              <a:rPr lang="en-US" smtClean="0"/>
              <a:t>Click to edit Master text styles</a:t>
            </a:r>
          </a:p>
        </p:txBody>
      </p:sp>
      <p:sp>
        <p:nvSpPr>
          <p:cNvPr id="9" name="Text Placeholder 12"/>
          <p:cNvSpPr>
            <a:spLocks noGrp="1"/>
          </p:cNvSpPr>
          <p:nvPr>
            <p:ph type="body" sz="quarter" idx="10"/>
          </p:nvPr>
        </p:nvSpPr>
        <p:spPr>
          <a:xfrm>
            <a:off x="2424716" y="1150110"/>
            <a:ext cx="6246209" cy="566737"/>
          </a:xfrm>
          <a:prstGeom prst="rect">
            <a:avLst/>
          </a:prstGeom>
        </p:spPr>
        <p:txBody>
          <a:bodyPr/>
          <a:lstStyle>
            <a:lvl1pPr>
              <a:buNone/>
              <a:defRPr sz="2800" b="1">
                <a:latin typeface="Arial" pitchFamily="34" charset="0"/>
                <a:cs typeface="Arial" pitchFamily="34" charset="0"/>
              </a:defRPr>
            </a:lvl1pPr>
          </a:lstStyle>
          <a:p>
            <a:pPr lvl="0"/>
            <a:r>
              <a:rPr lang="en-US" smtClean="0"/>
              <a:t>Click to edit Master text styles</a:t>
            </a:r>
          </a:p>
        </p:txBody>
      </p:sp>
      <p:pic>
        <p:nvPicPr>
          <p:cNvPr id="10" name="Picture 9" descr="PFC Energy_JPG.jpg"/>
          <p:cNvPicPr>
            <a:picLocks noChangeAspect="1"/>
          </p:cNvPicPr>
          <p:nvPr userDrawn="1"/>
        </p:nvPicPr>
        <p:blipFill>
          <a:blip r:embed="rId2"/>
          <a:stretch>
            <a:fillRect/>
          </a:stretch>
        </p:blipFill>
        <p:spPr>
          <a:xfrm>
            <a:off x="7363588" y="6461535"/>
            <a:ext cx="1332737" cy="28346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hapter Slide: Standard">
    <p:spTree>
      <p:nvGrpSpPr>
        <p:cNvPr id="1" name=""/>
        <p:cNvGrpSpPr/>
        <p:nvPr/>
      </p:nvGrpSpPr>
      <p:grpSpPr>
        <a:xfrm>
          <a:off x="0" y="0"/>
          <a:ext cx="0" cy="0"/>
          <a:chOff x="0" y="0"/>
          <a:chExt cx="0" cy="0"/>
        </a:xfrm>
      </p:grpSpPr>
      <p:sp>
        <p:nvSpPr>
          <p:cNvPr id="3" name="Rectangle 2"/>
          <p:cNvSpPr/>
          <p:nvPr/>
        </p:nvSpPr>
        <p:spPr>
          <a:xfrm>
            <a:off x="0" y="-7938"/>
            <a:ext cx="2276475" cy="6865938"/>
          </a:xfrm>
          <a:prstGeom prst="rect">
            <a:avLst/>
          </a:prstGeom>
          <a:gradFill flip="none" rotWithShape="1">
            <a:gsLst>
              <a:gs pos="30000">
                <a:schemeClr val="accent5"/>
              </a:gs>
              <a:gs pos="100000">
                <a:schemeClr val="accent3"/>
              </a:gs>
            </a:gsLst>
            <a:lin ang="5160000" scaled="0"/>
            <a:tileRect/>
          </a:gra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sz="55000" dirty="0">
              <a:solidFill>
                <a:schemeClr val="accent5"/>
              </a:solidFill>
            </a:endParaRPr>
          </a:p>
        </p:txBody>
      </p:sp>
      <p:grpSp>
        <p:nvGrpSpPr>
          <p:cNvPr id="5" name="Group 4"/>
          <p:cNvGrpSpPr/>
          <p:nvPr/>
        </p:nvGrpSpPr>
        <p:grpSpPr>
          <a:xfrm>
            <a:off x="2304283" y="-13240"/>
            <a:ext cx="1" cy="6858000"/>
            <a:chOff x="2304283" y="-24963"/>
            <a:chExt cx="1" cy="6949437"/>
          </a:xfrm>
          <a:effectLst>
            <a:outerShdw blurRad="50800" dist="38100" dir="2700000" algn="tl" rotWithShape="0">
              <a:prstClr val="black">
                <a:alpha val="40000"/>
              </a:prstClr>
            </a:outerShdw>
          </a:effectLst>
        </p:grpSpPr>
        <p:cxnSp>
          <p:nvCxnSpPr>
            <p:cNvPr id="7" name="Straight Connector 2"/>
            <p:cNvCxnSpPr>
              <a:cxnSpLocks noChangeShapeType="1"/>
            </p:cNvCxnSpPr>
            <p:nvPr/>
          </p:nvCxnSpPr>
          <p:spPr bwMode="auto">
            <a:xfrm>
              <a:off x="2304283" y="804333"/>
              <a:ext cx="0" cy="6120141"/>
            </a:xfrm>
            <a:prstGeom prst="line">
              <a:avLst/>
            </a:prstGeom>
            <a:noFill/>
            <a:ln w="63500">
              <a:solidFill>
                <a:schemeClr val="accent2"/>
              </a:solidFill>
              <a:round/>
              <a:headEnd/>
              <a:tailEnd/>
            </a:ln>
            <a:effectLst>
              <a:outerShdw dist="23000" dir="5400000" rotWithShape="0">
                <a:srgbClr val="808080">
                  <a:alpha val="34998"/>
                </a:srgbClr>
              </a:outerShdw>
            </a:effectLst>
            <a:extLst/>
          </p:spPr>
        </p:cxnSp>
        <p:cxnSp>
          <p:nvCxnSpPr>
            <p:cNvPr id="8" name="Straight Connector 3"/>
            <p:cNvCxnSpPr>
              <a:cxnSpLocks noChangeShapeType="1"/>
            </p:cNvCxnSpPr>
            <p:nvPr/>
          </p:nvCxnSpPr>
          <p:spPr bwMode="auto">
            <a:xfrm flipV="1">
              <a:off x="2304284" y="-24963"/>
              <a:ext cx="0" cy="829296"/>
            </a:xfrm>
            <a:prstGeom prst="line">
              <a:avLst/>
            </a:prstGeom>
            <a:noFill/>
            <a:ln w="63500">
              <a:solidFill>
                <a:schemeClr val="accent1"/>
              </a:solidFill>
              <a:round/>
              <a:headEnd/>
              <a:tailEnd/>
            </a:ln>
            <a:effectLst>
              <a:outerShdw dist="20000" dir="5400000" rotWithShape="0">
                <a:srgbClr val="808080">
                  <a:alpha val="37999"/>
                </a:srgbClr>
              </a:outerShdw>
            </a:effectLst>
            <a:extLst/>
          </p:spPr>
        </p:cxnSp>
      </p:grpSp>
      <p:sp>
        <p:nvSpPr>
          <p:cNvPr id="6" name="Title 1"/>
          <p:cNvSpPr>
            <a:spLocks noGrp="1"/>
          </p:cNvSpPr>
          <p:nvPr>
            <p:ph type="title"/>
          </p:nvPr>
        </p:nvSpPr>
        <p:spPr>
          <a:xfrm>
            <a:off x="2424716" y="2437630"/>
            <a:ext cx="6270022" cy="1456508"/>
          </a:xfrm>
          <a:prstGeom prst="rect">
            <a:avLst/>
          </a:prstGeom>
          <a:noFill/>
          <a:ln>
            <a:noFill/>
          </a:ln>
        </p:spPr>
        <p:txBody>
          <a:bodyPr anchor="t">
            <a:noAutofit/>
            <a:scene3d>
              <a:camera prst="orthographicFront"/>
              <a:lightRig rig="threePt" dir="t"/>
            </a:scene3d>
            <a:sp3d extrusionH="57150" contourW="12700" prstMaterial="flat">
              <a:bevelT w="82550" h="38100" prst="coolSlant"/>
              <a:contourClr>
                <a:schemeClr val="tx2"/>
              </a:contourClr>
            </a:sp3d>
          </a:bodyPr>
          <a:lstStyle>
            <a:lvl1pPr algn="l">
              <a:defRPr sz="3200" b="1" cap="none">
                <a:ln>
                  <a:noFill/>
                </a:ln>
                <a:solidFill>
                  <a:srgbClr val="000000"/>
                </a:solidFill>
              </a:defRPr>
            </a:lvl1pPr>
          </a:lstStyle>
          <a:p>
            <a:r>
              <a:rPr lang="en-US" smtClean="0"/>
              <a:t>Click to edit Master title style</a:t>
            </a:r>
            <a:endParaRPr lang="en-US" dirty="0"/>
          </a:p>
        </p:txBody>
      </p:sp>
      <p:pic>
        <p:nvPicPr>
          <p:cNvPr id="9" name="Picture 8" descr="PFC Energy_JPG.jpg"/>
          <p:cNvPicPr>
            <a:picLocks noChangeAspect="1"/>
          </p:cNvPicPr>
          <p:nvPr userDrawn="1"/>
        </p:nvPicPr>
        <p:blipFill>
          <a:blip r:embed="rId2"/>
          <a:stretch>
            <a:fillRect/>
          </a:stretch>
        </p:blipFill>
        <p:spPr>
          <a:xfrm>
            <a:off x="7363588" y="6461535"/>
            <a:ext cx="1332737" cy="28346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bullets)">
    <p:spTree>
      <p:nvGrpSpPr>
        <p:cNvPr id="1" name=""/>
        <p:cNvGrpSpPr/>
        <p:nvPr/>
      </p:nvGrpSpPr>
      <p:grpSpPr>
        <a:xfrm>
          <a:off x="0" y="0"/>
          <a:ext cx="0" cy="0"/>
          <a:chOff x="0" y="0"/>
          <a:chExt cx="0" cy="0"/>
        </a:xfrm>
      </p:grpSpPr>
      <p:sp>
        <p:nvSpPr>
          <p:cNvPr id="4" name="Rectangle 3"/>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5"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6"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2" name="Title 1"/>
          <p:cNvSpPr>
            <a:spLocks noGrp="1"/>
          </p:cNvSpPr>
          <p:nvPr>
            <p:ph type="title"/>
          </p:nvPr>
        </p:nvSpPr>
        <p:spPr>
          <a:xfrm>
            <a:off x="457200" y="0"/>
            <a:ext cx="8229600" cy="733266"/>
          </a:xfrm>
          <a:prstGeom prst="rect">
            <a:avLst/>
          </a:prstGeom>
        </p:spPr>
        <p:txBody>
          <a:bodyPr anchor="ctr" anchorCtr="0">
            <a:noAutofit/>
          </a:bodyPr>
          <a:lstStyle>
            <a:lvl1pPr algn="l">
              <a:defRPr sz="2400" b="1">
                <a:solidFill>
                  <a:schemeClr val="bg1"/>
                </a:solidFill>
              </a:defRPr>
            </a:lvl1pPr>
          </a:lstStyle>
          <a:p>
            <a:r>
              <a:rPr lang="en-US" smtClean="0"/>
              <a:t>Click to edit Master title style</a:t>
            </a:r>
            <a:endParaRPr lang="en-US" dirty="0"/>
          </a:p>
        </p:txBody>
      </p:sp>
      <p:sp>
        <p:nvSpPr>
          <p:cNvPr id="8" name="Content Placeholder 2"/>
          <p:cNvSpPr>
            <a:spLocks noGrp="1"/>
          </p:cNvSpPr>
          <p:nvPr>
            <p:ph idx="1"/>
          </p:nvPr>
        </p:nvSpPr>
        <p:spPr>
          <a:xfrm>
            <a:off x="441960" y="1085427"/>
            <a:ext cx="8229600" cy="5225521"/>
          </a:xfrm>
          <a:prstGeom prst="rect">
            <a:avLst/>
          </a:prstGeom>
        </p:spPr>
        <p:txBody>
          <a:bodyPr/>
          <a:lstStyle>
            <a:lvl1pPr marL="230188" indent="-230188">
              <a:spcBef>
                <a:spcPts val="600"/>
              </a:spcBef>
              <a:buClr>
                <a:schemeClr val="tx1">
                  <a:lumMod val="50000"/>
                  <a:lumOff val="50000"/>
                </a:schemeClr>
              </a:buClr>
              <a:buFont typeface="Wingdings" charset="2"/>
              <a:buChar char="§"/>
              <a:defRPr sz="1600">
                <a:solidFill>
                  <a:srgbClr val="000000"/>
                </a:solidFill>
                <a:latin typeface="+mj-lt"/>
              </a:defRPr>
            </a:lvl1pPr>
            <a:lvl2pPr marL="460375" indent="-230188">
              <a:spcBef>
                <a:spcPts val="1080"/>
              </a:spcBef>
              <a:buClr>
                <a:schemeClr val="tx1">
                  <a:lumMod val="50000"/>
                  <a:lumOff val="50000"/>
                </a:schemeClr>
              </a:buClr>
              <a:defRPr sz="1600">
                <a:solidFill>
                  <a:srgbClr val="000000"/>
                </a:solidFill>
                <a:latin typeface="+mj-lt"/>
              </a:defRPr>
            </a:lvl2pPr>
            <a:lvl3pPr marL="685800" indent="-225425">
              <a:spcBef>
                <a:spcPts val="480"/>
              </a:spcBef>
              <a:buClr>
                <a:schemeClr val="tx1">
                  <a:lumMod val="50000"/>
                  <a:lumOff val="50000"/>
                </a:schemeClr>
              </a:buClr>
              <a:buSzPct val="100000"/>
              <a:buFont typeface="Arial"/>
              <a:buChar char="•"/>
              <a:defRPr sz="14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4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200">
                <a:solidFill>
                  <a:srgbClr val="000000"/>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numbered)">
    <p:spTree>
      <p:nvGrpSpPr>
        <p:cNvPr id="1" name=""/>
        <p:cNvGrpSpPr/>
        <p:nvPr/>
      </p:nvGrpSpPr>
      <p:grpSpPr>
        <a:xfrm>
          <a:off x="0" y="0"/>
          <a:ext cx="0" cy="0"/>
          <a:chOff x="0" y="0"/>
          <a:chExt cx="0" cy="0"/>
        </a:xfrm>
      </p:grpSpPr>
      <p:sp>
        <p:nvSpPr>
          <p:cNvPr id="4" name="Rectangle 3"/>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5"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6"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2" name="Title 1"/>
          <p:cNvSpPr>
            <a:spLocks noGrp="1"/>
          </p:cNvSpPr>
          <p:nvPr>
            <p:ph type="title"/>
          </p:nvPr>
        </p:nvSpPr>
        <p:spPr>
          <a:xfrm>
            <a:off x="457200" y="0"/>
            <a:ext cx="8229600" cy="733266"/>
          </a:xfrm>
          <a:prstGeom prst="rect">
            <a:avLst/>
          </a:prstGeom>
        </p:spPr>
        <p:txBody>
          <a:bodyPr anchor="ctr" anchorCtr="0">
            <a:noAutofit/>
          </a:bodyPr>
          <a:lstStyle>
            <a:lvl1pPr algn="l">
              <a:defRPr sz="2400" b="1">
                <a:solidFill>
                  <a:schemeClr val="bg1"/>
                </a:solidFill>
              </a:defRPr>
            </a:lvl1pPr>
          </a:lstStyle>
          <a:p>
            <a:r>
              <a:rPr lang="en-US" smtClean="0"/>
              <a:t>Click to edit Master title style</a:t>
            </a:r>
            <a:endParaRPr lang="en-US" dirty="0"/>
          </a:p>
        </p:txBody>
      </p:sp>
      <p:sp>
        <p:nvSpPr>
          <p:cNvPr id="8" name="Content Placeholder 2"/>
          <p:cNvSpPr>
            <a:spLocks noGrp="1"/>
          </p:cNvSpPr>
          <p:nvPr>
            <p:ph idx="1"/>
          </p:nvPr>
        </p:nvSpPr>
        <p:spPr>
          <a:xfrm>
            <a:off x="441960" y="1085427"/>
            <a:ext cx="8229600" cy="5225521"/>
          </a:xfrm>
          <a:prstGeom prst="rect">
            <a:avLst/>
          </a:prstGeom>
        </p:spPr>
        <p:txBody>
          <a:bodyPr/>
          <a:lstStyle>
            <a:lvl1pPr marL="227013" indent="-227013">
              <a:spcBef>
                <a:spcPts val="600"/>
              </a:spcBef>
              <a:buClr>
                <a:schemeClr val="tx1">
                  <a:lumMod val="50000"/>
                  <a:lumOff val="50000"/>
                </a:schemeClr>
              </a:buClr>
              <a:buFont typeface="+mj-lt"/>
              <a:buAutoNum type="arabicPeriod"/>
              <a:defRPr sz="1600">
                <a:solidFill>
                  <a:srgbClr val="000000"/>
                </a:solidFill>
                <a:latin typeface="+mj-lt"/>
              </a:defRPr>
            </a:lvl1pPr>
            <a:lvl2pPr marL="461963" indent="-233363">
              <a:spcBef>
                <a:spcPts val="1080"/>
              </a:spcBef>
              <a:buClr>
                <a:schemeClr val="tx1">
                  <a:lumMod val="50000"/>
                  <a:lumOff val="50000"/>
                </a:schemeClr>
              </a:buClr>
              <a:buFont typeface="+mj-lt"/>
              <a:buAutoNum type="alphaUcPeriod"/>
              <a:defRPr sz="1600">
                <a:solidFill>
                  <a:srgbClr val="000000"/>
                </a:solidFill>
                <a:latin typeface="+mj-lt"/>
              </a:defRPr>
            </a:lvl2pPr>
            <a:lvl3pPr marL="687388" indent="-227013">
              <a:spcBef>
                <a:spcPts val="480"/>
              </a:spcBef>
              <a:buClr>
                <a:schemeClr val="tx1">
                  <a:lumMod val="50000"/>
                  <a:lumOff val="50000"/>
                </a:schemeClr>
              </a:buClr>
              <a:buSzPct val="100000"/>
              <a:buFont typeface="+mj-lt"/>
              <a:buAutoNum type="romanLcPeriod"/>
              <a:defRPr sz="1400">
                <a:solidFill>
                  <a:srgbClr val="000000"/>
                </a:solidFill>
                <a:latin typeface="+mj-lt"/>
              </a:defRPr>
            </a:lvl3pPr>
            <a:lvl4pPr marL="914400" indent="-225425">
              <a:spcBef>
                <a:spcPts val="480"/>
              </a:spcBef>
              <a:buClr>
                <a:schemeClr val="tx1">
                  <a:lumMod val="50000"/>
                  <a:lumOff val="50000"/>
                </a:schemeClr>
              </a:buClr>
              <a:buSzPct val="80000"/>
              <a:buFont typeface="+mj-lt"/>
              <a:buAutoNum type="alphaLcPeriod"/>
              <a:defRPr sz="14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200">
                <a:solidFill>
                  <a:srgbClr val="000000"/>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lain text)">
    <p:spTree>
      <p:nvGrpSpPr>
        <p:cNvPr id="1" name=""/>
        <p:cNvGrpSpPr/>
        <p:nvPr/>
      </p:nvGrpSpPr>
      <p:grpSpPr>
        <a:xfrm>
          <a:off x="0" y="0"/>
          <a:ext cx="0" cy="0"/>
          <a:chOff x="0" y="0"/>
          <a:chExt cx="0" cy="0"/>
        </a:xfrm>
      </p:grpSpPr>
      <p:sp>
        <p:nvSpPr>
          <p:cNvPr id="4" name="Rectangle 3"/>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5"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6"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2" name="Title 1"/>
          <p:cNvSpPr>
            <a:spLocks noGrp="1"/>
          </p:cNvSpPr>
          <p:nvPr>
            <p:ph type="title"/>
          </p:nvPr>
        </p:nvSpPr>
        <p:spPr>
          <a:xfrm>
            <a:off x="457200" y="0"/>
            <a:ext cx="8229600" cy="733266"/>
          </a:xfrm>
          <a:prstGeom prst="rect">
            <a:avLst/>
          </a:prstGeom>
        </p:spPr>
        <p:txBody>
          <a:bodyPr anchor="ctr" anchorCtr="0">
            <a:noAutofit/>
          </a:bodyPr>
          <a:lstStyle>
            <a:lvl1pPr algn="l">
              <a:defRPr sz="2400" b="1">
                <a:solidFill>
                  <a:schemeClr val="bg1"/>
                </a:solidFill>
              </a:defRPr>
            </a:lvl1pPr>
          </a:lstStyle>
          <a:p>
            <a:r>
              <a:rPr lang="en-US" smtClean="0"/>
              <a:t>Click to edit Master title style</a:t>
            </a:r>
            <a:endParaRPr lang="en-US" dirty="0"/>
          </a:p>
        </p:txBody>
      </p:sp>
      <p:sp>
        <p:nvSpPr>
          <p:cNvPr id="9" name="Text Placeholder 8"/>
          <p:cNvSpPr>
            <a:spLocks noGrp="1"/>
          </p:cNvSpPr>
          <p:nvPr>
            <p:ph type="body" sz="quarter" idx="10"/>
          </p:nvPr>
        </p:nvSpPr>
        <p:spPr>
          <a:xfrm>
            <a:off x="457201" y="1087438"/>
            <a:ext cx="8229600" cy="5241925"/>
          </a:xfrm>
          <a:prstGeom prst="rect">
            <a:avLst/>
          </a:prstGeom>
        </p:spPr>
        <p:txBody>
          <a:bodyPr/>
          <a:lstStyle>
            <a:lvl1pPr marL="0" indent="0">
              <a:buNone/>
              <a:defRPr sz="1600"/>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 Heading and Content">
    <p:spTree>
      <p:nvGrpSpPr>
        <p:cNvPr id="1" name=""/>
        <p:cNvGrpSpPr/>
        <p:nvPr/>
      </p:nvGrpSpPr>
      <p:grpSpPr>
        <a:xfrm>
          <a:off x="0" y="0"/>
          <a:ext cx="0" cy="0"/>
          <a:chOff x="0" y="0"/>
          <a:chExt cx="0" cy="0"/>
        </a:xfrm>
      </p:grpSpPr>
      <p:sp>
        <p:nvSpPr>
          <p:cNvPr id="5" name="Rectangle 4"/>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6"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7"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9" name="Content Placeholder 2"/>
          <p:cNvSpPr>
            <a:spLocks noGrp="1"/>
          </p:cNvSpPr>
          <p:nvPr>
            <p:ph idx="1"/>
          </p:nvPr>
        </p:nvSpPr>
        <p:spPr>
          <a:xfrm>
            <a:off x="441960" y="1085427"/>
            <a:ext cx="3939540" cy="5225521"/>
          </a:xfrm>
          <a:prstGeom prst="rect">
            <a:avLst/>
          </a:prstGeom>
        </p:spPr>
        <p:txBody>
          <a:bodyPr/>
          <a:lstStyle>
            <a:lvl1pPr marL="230188" indent="-230188">
              <a:spcBef>
                <a:spcPts val="600"/>
              </a:spcBef>
              <a:buClr>
                <a:schemeClr val="tx1">
                  <a:lumMod val="50000"/>
                  <a:lumOff val="50000"/>
                </a:schemeClr>
              </a:buClr>
              <a:buFont typeface="Wingdings" charset="2"/>
              <a:buChar char="§"/>
              <a:defRPr sz="1600">
                <a:solidFill>
                  <a:srgbClr val="000000"/>
                </a:solidFill>
                <a:latin typeface="+mj-lt"/>
              </a:defRPr>
            </a:lvl1pPr>
            <a:lvl2pPr marL="460375" indent="-230188">
              <a:spcBef>
                <a:spcPts val="1080"/>
              </a:spcBef>
              <a:buClr>
                <a:schemeClr val="tx1">
                  <a:lumMod val="50000"/>
                  <a:lumOff val="50000"/>
                </a:schemeClr>
              </a:buClr>
              <a:defRPr sz="1600">
                <a:solidFill>
                  <a:srgbClr val="000000"/>
                </a:solidFill>
                <a:latin typeface="+mj-lt"/>
              </a:defRPr>
            </a:lvl2pPr>
            <a:lvl3pPr marL="685800" indent="-225425">
              <a:spcBef>
                <a:spcPts val="480"/>
              </a:spcBef>
              <a:buClr>
                <a:schemeClr val="tx1">
                  <a:lumMod val="50000"/>
                  <a:lumOff val="50000"/>
                </a:schemeClr>
              </a:buClr>
              <a:buSzPct val="100000"/>
              <a:buFont typeface="Arial"/>
              <a:buChar char="•"/>
              <a:defRPr sz="14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4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200">
                <a:solidFill>
                  <a:srgbClr val="000000"/>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0"/>
          </p:nvPr>
        </p:nvSpPr>
        <p:spPr>
          <a:xfrm>
            <a:off x="4747260" y="1085427"/>
            <a:ext cx="3939540" cy="5225521"/>
          </a:xfrm>
          <a:prstGeom prst="rect">
            <a:avLst/>
          </a:prstGeom>
        </p:spPr>
        <p:txBody>
          <a:bodyPr/>
          <a:lstStyle>
            <a:lvl1pPr marL="230188" indent="-230188">
              <a:spcBef>
                <a:spcPts val="600"/>
              </a:spcBef>
              <a:buClr>
                <a:schemeClr val="tx1">
                  <a:lumMod val="50000"/>
                  <a:lumOff val="50000"/>
                </a:schemeClr>
              </a:buClr>
              <a:buFont typeface="Wingdings" charset="2"/>
              <a:buChar char="§"/>
              <a:defRPr sz="1600">
                <a:solidFill>
                  <a:srgbClr val="000000"/>
                </a:solidFill>
                <a:latin typeface="+mj-lt"/>
              </a:defRPr>
            </a:lvl1pPr>
            <a:lvl2pPr marL="460375" indent="-230188">
              <a:spcBef>
                <a:spcPts val="1080"/>
              </a:spcBef>
              <a:buClr>
                <a:schemeClr val="tx1">
                  <a:lumMod val="50000"/>
                  <a:lumOff val="50000"/>
                </a:schemeClr>
              </a:buClr>
              <a:defRPr sz="1600">
                <a:solidFill>
                  <a:srgbClr val="000000"/>
                </a:solidFill>
                <a:latin typeface="+mj-lt"/>
              </a:defRPr>
            </a:lvl2pPr>
            <a:lvl3pPr marL="685800" indent="-225425">
              <a:spcBef>
                <a:spcPts val="480"/>
              </a:spcBef>
              <a:buClr>
                <a:schemeClr val="tx1">
                  <a:lumMod val="50000"/>
                  <a:lumOff val="50000"/>
                </a:schemeClr>
              </a:buClr>
              <a:buSzPct val="100000"/>
              <a:buFont typeface="Arial"/>
              <a:buChar char="•"/>
              <a:defRPr sz="14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4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200">
                <a:solidFill>
                  <a:srgbClr val="000000"/>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0"/>
            <a:ext cx="8229600" cy="733266"/>
          </a:xfrm>
          <a:prstGeom prst="rect">
            <a:avLst/>
          </a:prstGeom>
        </p:spPr>
        <p:txBody>
          <a:bodyPr anchor="ctr" anchorCtr="0">
            <a:noAutofit/>
          </a:bodyPr>
          <a:lstStyle>
            <a:lvl1pPr algn="l">
              <a:defRPr sz="2400" b="1">
                <a:solidFill>
                  <a:schemeClr val="bg1"/>
                </a:solidFill>
              </a:defRPr>
            </a:lvl1pPr>
          </a:lstStyle>
          <a:p>
            <a:r>
              <a:rPr lang="en-US"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s Slide: 2X2">
    <p:spTree>
      <p:nvGrpSpPr>
        <p:cNvPr id="1" name=""/>
        <p:cNvGrpSpPr/>
        <p:nvPr/>
      </p:nvGrpSpPr>
      <p:grpSpPr>
        <a:xfrm>
          <a:off x="0" y="0"/>
          <a:ext cx="0" cy="0"/>
          <a:chOff x="0" y="0"/>
          <a:chExt cx="0" cy="0"/>
        </a:xfrm>
      </p:grpSpPr>
      <p:sp>
        <p:nvSpPr>
          <p:cNvPr id="7" name="Rectangle 6"/>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8"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9"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16" name="Title 1"/>
          <p:cNvSpPr>
            <a:spLocks noGrp="1"/>
          </p:cNvSpPr>
          <p:nvPr>
            <p:ph type="title"/>
          </p:nvPr>
        </p:nvSpPr>
        <p:spPr>
          <a:xfrm>
            <a:off x="457200" y="0"/>
            <a:ext cx="8229600" cy="733266"/>
          </a:xfrm>
          <a:prstGeom prst="rect">
            <a:avLst/>
          </a:prstGeom>
        </p:spPr>
        <p:txBody>
          <a:bodyPr anchor="ctr" anchorCtr="0">
            <a:noAutofit/>
          </a:bodyPr>
          <a:lstStyle>
            <a:lvl1pPr algn="l">
              <a:defRPr sz="2400" b="1">
                <a:solidFill>
                  <a:schemeClr val="bg1"/>
                </a:solidFill>
              </a:defRPr>
            </a:lvl1pPr>
          </a:lstStyle>
          <a:p>
            <a:r>
              <a:rPr lang="en-US" smtClean="0"/>
              <a:t>Click to edit Master title style</a:t>
            </a:r>
            <a:endParaRPr lang="en-US" dirty="0"/>
          </a:p>
        </p:txBody>
      </p:sp>
      <p:sp>
        <p:nvSpPr>
          <p:cNvPr id="12" name="Content Placeholder 2"/>
          <p:cNvSpPr>
            <a:spLocks noGrp="1"/>
          </p:cNvSpPr>
          <p:nvPr>
            <p:ph idx="1"/>
          </p:nvPr>
        </p:nvSpPr>
        <p:spPr>
          <a:xfrm>
            <a:off x="449580" y="1090613"/>
            <a:ext cx="3926628" cy="2432304"/>
          </a:xfrm>
          <a:prstGeom prst="rect">
            <a:avLst/>
          </a:prstGeom>
        </p:spPr>
        <p:txBody>
          <a:bodyPr wrap="square"/>
          <a:lstStyle>
            <a:lvl1pPr marL="0" indent="0">
              <a:spcBef>
                <a:spcPts val="600"/>
              </a:spcBef>
              <a:buClr>
                <a:schemeClr val="tx1">
                  <a:lumMod val="50000"/>
                  <a:lumOff val="50000"/>
                </a:schemeClr>
              </a:buClr>
              <a:buFont typeface="Wingdings" charset="2"/>
              <a:buNone/>
              <a:defRPr sz="1600">
                <a:solidFill>
                  <a:srgbClr val="000000"/>
                </a:solidFill>
                <a:latin typeface="+mj-lt"/>
              </a:defRPr>
            </a:lvl1pPr>
            <a:lvl2pPr marL="460375" indent="-230188">
              <a:spcBef>
                <a:spcPts val="480"/>
              </a:spcBef>
              <a:buClr>
                <a:schemeClr val="tx1">
                  <a:lumMod val="50000"/>
                  <a:lumOff val="50000"/>
                </a:schemeClr>
              </a:buClr>
              <a:defRPr sz="1800">
                <a:solidFill>
                  <a:srgbClr val="000000"/>
                </a:solidFill>
                <a:latin typeface="+mj-lt"/>
              </a:defRPr>
            </a:lvl2pPr>
            <a:lvl3pPr marL="628650" indent="-168275">
              <a:spcBef>
                <a:spcPts val="480"/>
              </a:spcBef>
              <a:buClr>
                <a:schemeClr val="tx1">
                  <a:lumMod val="50000"/>
                  <a:lumOff val="50000"/>
                </a:schemeClr>
              </a:buClr>
              <a:buSzPct val="100000"/>
              <a:buFont typeface="Arial"/>
              <a:buChar char="•"/>
              <a:defRPr sz="16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6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600">
                <a:solidFill>
                  <a:srgbClr val="000000"/>
                </a:solidFill>
                <a:latin typeface="+mj-lt"/>
              </a:defRPr>
            </a:lvl5pPr>
          </a:lstStyle>
          <a:p>
            <a:pPr lvl="0"/>
            <a:r>
              <a:rPr lang="en-US" smtClean="0"/>
              <a:t>Click to edit Master text styles</a:t>
            </a:r>
          </a:p>
        </p:txBody>
      </p:sp>
      <p:sp>
        <p:nvSpPr>
          <p:cNvPr id="14" name="Content Placeholder 2"/>
          <p:cNvSpPr>
            <a:spLocks noGrp="1"/>
          </p:cNvSpPr>
          <p:nvPr>
            <p:ph idx="14"/>
          </p:nvPr>
        </p:nvSpPr>
        <p:spPr>
          <a:xfrm>
            <a:off x="4752552" y="1088211"/>
            <a:ext cx="3926628" cy="2432304"/>
          </a:xfrm>
          <a:prstGeom prst="rect">
            <a:avLst/>
          </a:prstGeom>
        </p:spPr>
        <p:txBody>
          <a:bodyPr wrap="square"/>
          <a:lstStyle>
            <a:lvl1pPr marL="0" indent="0">
              <a:spcBef>
                <a:spcPts val="600"/>
              </a:spcBef>
              <a:buClr>
                <a:schemeClr val="tx1">
                  <a:lumMod val="50000"/>
                  <a:lumOff val="50000"/>
                </a:schemeClr>
              </a:buClr>
              <a:buFont typeface="Wingdings" charset="2"/>
              <a:buNone/>
              <a:defRPr sz="1600">
                <a:solidFill>
                  <a:srgbClr val="000000"/>
                </a:solidFill>
                <a:latin typeface="+mj-lt"/>
              </a:defRPr>
            </a:lvl1pPr>
            <a:lvl2pPr marL="460375" indent="-230188">
              <a:spcBef>
                <a:spcPts val="480"/>
              </a:spcBef>
              <a:buClr>
                <a:schemeClr val="tx1">
                  <a:lumMod val="50000"/>
                  <a:lumOff val="50000"/>
                </a:schemeClr>
              </a:buClr>
              <a:defRPr sz="1800">
                <a:solidFill>
                  <a:srgbClr val="000000"/>
                </a:solidFill>
                <a:latin typeface="+mj-lt"/>
              </a:defRPr>
            </a:lvl2pPr>
            <a:lvl3pPr marL="628650" indent="-168275">
              <a:spcBef>
                <a:spcPts val="480"/>
              </a:spcBef>
              <a:buClr>
                <a:schemeClr val="tx1">
                  <a:lumMod val="50000"/>
                  <a:lumOff val="50000"/>
                </a:schemeClr>
              </a:buClr>
              <a:buSzPct val="100000"/>
              <a:buFont typeface="Arial"/>
              <a:buChar char="•"/>
              <a:defRPr sz="16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6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600">
                <a:solidFill>
                  <a:srgbClr val="000000"/>
                </a:solidFill>
                <a:latin typeface="+mj-lt"/>
              </a:defRPr>
            </a:lvl5pPr>
          </a:lstStyle>
          <a:p>
            <a:pPr lvl="0"/>
            <a:r>
              <a:rPr lang="en-US" smtClean="0"/>
              <a:t>Click to edit Master text styles</a:t>
            </a:r>
          </a:p>
        </p:txBody>
      </p:sp>
      <p:sp>
        <p:nvSpPr>
          <p:cNvPr id="11" name="Content Placeholder 2"/>
          <p:cNvSpPr>
            <a:spLocks noGrp="1"/>
          </p:cNvSpPr>
          <p:nvPr>
            <p:ph idx="15"/>
          </p:nvPr>
        </p:nvSpPr>
        <p:spPr>
          <a:xfrm>
            <a:off x="443230" y="3892296"/>
            <a:ext cx="3926628" cy="2432304"/>
          </a:xfrm>
          <a:prstGeom prst="rect">
            <a:avLst/>
          </a:prstGeom>
        </p:spPr>
        <p:txBody>
          <a:bodyPr wrap="square"/>
          <a:lstStyle>
            <a:lvl1pPr marL="0" indent="0">
              <a:spcBef>
                <a:spcPts val="600"/>
              </a:spcBef>
              <a:buClr>
                <a:schemeClr val="tx1">
                  <a:lumMod val="50000"/>
                  <a:lumOff val="50000"/>
                </a:schemeClr>
              </a:buClr>
              <a:buFont typeface="Wingdings" charset="2"/>
              <a:buNone/>
              <a:defRPr sz="1600">
                <a:solidFill>
                  <a:srgbClr val="000000"/>
                </a:solidFill>
                <a:latin typeface="+mj-lt"/>
              </a:defRPr>
            </a:lvl1pPr>
            <a:lvl2pPr marL="460375" indent="-230188">
              <a:spcBef>
                <a:spcPts val="480"/>
              </a:spcBef>
              <a:buClr>
                <a:schemeClr val="tx1">
                  <a:lumMod val="50000"/>
                  <a:lumOff val="50000"/>
                </a:schemeClr>
              </a:buClr>
              <a:defRPr sz="1800">
                <a:solidFill>
                  <a:srgbClr val="000000"/>
                </a:solidFill>
                <a:latin typeface="+mj-lt"/>
              </a:defRPr>
            </a:lvl2pPr>
            <a:lvl3pPr marL="628650" indent="-168275">
              <a:spcBef>
                <a:spcPts val="480"/>
              </a:spcBef>
              <a:buClr>
                <a:schemeClr val="tx1">
                  <a:lumMod val="50000"/>
                  <a:lumOff val="50000"/>
                </a:schemeClr>
              </a:buClr>
              <a:buSzPct val="100000"/>
              <a:buFont typeface="Arial"/>
              <a:buChar char="•"/>
              <a:defRPr sz="16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6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600">
                <a:solidFill>
                  <a:srgbClr val="000000"/>
                </a:solidFill>
                <a:latin typeface="+mj-lt"/>
              </a:defRPr>
            </a:lvl5pPr>
          </a:lstStyle>
          <a:p>
            <a:pPr lvl="0"/>
            <a:r>
              <a:rPr lang="en-US" smtClean="0"/>
              <a:t>Click to edit Master text styles</a:t>
            </a:r>
          </a:p>
        </p:txBody>
      </p:sp>
      <p:sp>
        <p:nvSpPr>
          <p:cNvPr id="13" name="Content Placeholder 2"/>
          <p:cNvSpPr>
            <a:spLocks noGrp="1"/>
          </p:cNvSpPr>
          <p:nvPr>
            <p:ph idx="16"/>
          </p:nvPr>
        </p:nvSpPr>
        <p:spPr>
          <a:xfrm>
            <a:off x="4760490" y="3892296"/>
            <a:ext cx="3926628" cy="2432304"/>
          </a:xfrm>
          <a:prstGeom prst="rect">
            <a:avLst/>
          </a:prstGeom>
        </p:spPr>
        <p:txBody>
          <a:bodyPr wrap="square"/>
          <a:lstStyle>
            <a:lvl1pPr marL="0" indent="0">
              <a:spcBef>
                <a:spcPts val="600"/>
              </a:spcBef>
              <a:buClr>
                <a:schemeClr val="tx1">
                  <a:lumMod val="50000"/>
                  <a:lumOff val="50000"/>
                </a:schemeClr>
              </a:buClr>
              <a:buFont typeface="Wingdings" charset="2"/>
              <a:buNone/>
              <a:defRPr sz="1600">
                <a:solidFill>
                  <a:srgbClr val="000000"/>
                </a:solidFill>
                <a:latin typeface="+mj-lt"/>
              </a:defRPr>
            </a:lvl1pPr>
            <a:lvl2pPr marL="460375" indent="-230188">
              <a:spcBef>
                <a:spcPts val="480"/>
              </a:spcBef>
              <a:buClr>
                <a:schemeClr val="tx1">
                  <a:lumMod val="50000"/>
                  <a:lumOff val="50000"/>
                </a:schemeClr>
              </a:buClr>
              <a:defRPr sz="1800">
                <a:solidFill>
                  <a:srgbClr val="000000"/>
                </a:solidFill>
                <a:latin typeface="+mj-lt"/>
              </a:defRPr>
            </a:lvl2pPr>
            <a:lvl3pPr marL="628650" indent="-168275">
              <a:spcBef>
                <a:spcPts val="480"/>
              </a:spcBef>
              <a:buClr>
                <a:schemeClr val="tx1">
                  <a:lumMod val="50000"/>
                  <a:lumOff val="50000"/>
                </a:schemeClr>
              </a:buClr>
              <a:buSzPct val="100000"/>
              <a:buFont typeface="Arial"/>
              <a:buChar char="•"/>
              <a:defRPr sz="16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6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600">
                <a:solidFill>
                  <a:srgbClr val="000000"/>
                </a:solidFill>
                <a:latin typeface="+mj-lt"/>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Graphs 1 Text">
    <p:spTree>
      <p:nvGrpSpPr>
        <p:cNvPr id="1" name=""/>
        <p:cNvGrpSpPr/>
        <p:nvPr/>
      </p:nvGrpSpPr>
      <p:grpSpPr>
        <a:xfrm>
          <a:off x="0" y="0"/>
          <a:ext cx="0" cy="0"/>
          <a:chOff x="0" y="0"/>
          <a:chExt cx="0" cy="0"/>
        </a:xfrm>
      </p:grpSpPr>
      <p:sp>
        <p:nvSpPr>
          <p:cNvPr id="7" name="Rectangle 6"/>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8"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9"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16" name="Title 1"/>
          <p:cNvSpPr>
            <a:spLocks noGrp="1"/>
          </p:cNvSpPr>
          <p:nvPr>
            <p:ph type="title"/>
          </p:nvPr>
        </p:nvSpPr>
        <p:spPr>
          <a:xfrm>
            <a:off x="457200" y="0"/>
            <a:ext cx="8229600" cy="733266"/>
          </a:xfrm>
          <a:prstGeom prst="rect">
            <a:avLst/>
          </a:prstGeom>
        </p:spPr>
        <p:txBody>
          <a:bodyPr anchor="ctr" anchorCtr="0">
            <a:noAutofit/>
          </a:bodyPr>
          <a:lstStyle>
            <a:lvl1pPr algn="l">
              <a:defRPr sz="2400" b="1">
                <a:solidFill>
                  <a:schemeClr val="bg1"/>
                </a:solidFill>
              </a:defRPr>
            </a:lvl1pPr>
          </a:lstStyle>
          <a:p>
            <a:r>
              <a:rPr lang="en-US" smtClean="0"/>
              <a:t>Click to edit Master title style</a:t>
            </a:r>
            <a:endParaRPr lang="en-US" dirty="0"/>
          </a:p>
        </p:txBody>
      </p:sp>
      <p:sp>
        <p:nvSpPr>
          <p:cNvPr id="12" name="Content Placeholder 2"/>
          <p:cNvSpPr>
            <a:spLocks noGrp="1"/>
          </p:cNvSpPr>
          <p:nvPr>
            <p:ph idx="1"/>
          </p:nvPr>
        </p:nvSpPr>
        <p:spPr>
          <a:xfrm>
            <a:off x="449580" y="1090613"/>
            <a:ext cx="3926628" cy="2432304"/>
          </a:xfrm>
          <a:prstGeom prst="rect">
            <a:avLst/>
          </a:prstGeom>
        </p:spPr>
        <p:txBody>
          <a:bodyPr wrap="square"/>
          <a:lstStyle>
            <a:lvl1pPr marL="0" indent="0">
              <a:spcBef>
                <a:spcPts val="600"/>
              </a:spcBef>
              <a:buClr>
                <a:schemeClr val="tx1">
                  <a:lumMod val="50000"/>
                  <a:lumOff val="50000"/>
                </a:schemeClr>
              </a:buClr>
              <a:buFont typeface="Wingdings" charset="2"/>
              <a:buNone/>
              <a:defRPr sz="1600">
                <a:solidFill>
                  <a:srgbClr val="000000"/>
                </a:solidFill>
                <a:latin typeface="+mj-lt"/>
              </a:defRPr>
            </a:lvl1pPr>
            <a:lvl2pPr marL="460375" indent="-230188">
              <a:spcBef>
                <a:spcPts val="480"/>
              </a:spcBef>
              <a:buClr>
                <a:schemeClr val="tx1">
                  <a:lumMod val="50000"/>
                  <a:lumOff val="50000"/>
                </a:schemeClr>
              </a:buClr>
              <a:defRPr sz="1800">
                <a:solidFill>
                  <a:srgbClr val="000000"/>
                </a:solidFill>
                <a:latin typeface="+mj-lt"/>
              </a:defRPr>
            </a:lvl2pPr>
            <a:lvl3pPr marL="628650" indent="-168275">
              <a:spcBef>
                <a:spcPts val="480"/>
              </a:spcBef>
              <a:buClr>
                <a:schemeClr val="tx1">
                  <a:lumMod val="50000"/>
                  <a:lumOff val="50000"/>
                </a:schemeClr>
              </a:buClr>
              <a:buSzPct val="100000"/>
              <a:buFont typeface="Arial"/>
              <a:buChar char="•"/>
              <a:defRPr sz="16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6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600">
                <a:solidFill>
                  <a:srgbClr val="000000"/>
                </a:solidFill>
                <a:latin typeface="+mj-lt"/>
              </a:defRPr>
            </a:lvl5pPr>
          </a:lstStyle>
          <a:p>
            <a:pPr lvl="0"/>
            <a:r>
              <a:rPr lang="en-US" smtClean="0"/>
              <a:t>Click to edit Master text styles</a:t>
            </a:r>
          </a:p>
        </p:txBody>
      </p:sp>
      <p:sp>
        <p:nvSpPr>
          <p:cNvPr id="14" name="Content Placeholder 2"/>
          <p:cNvSpPr>
            <a:spLocks noGrp="1"/>
          </p:cNvSpPr>
          <p:nvPr>
            <p:ph idx="14"/>
          </p:nvPr>
        </p:nvSpPr>
        <p:spPr>
          <a:xfrm>
            <a:off x="4752552" y="1088210"/>
            <a:ext cx="3926628" cy="5236389"/>
          </a:xfrm>
          <a:prstGeom prst="rect">
            <a:avLst/>
          </a:prstGeom>
        </p:spPr>
        <p:txBody>
          <a:bodyPr wrap="square"/>
          <a:lstStyle>
            <a:lvl1pPr marL="0" indent="0">
              <a:spcBef>
                <a:spcPts val="600"/>
              </a:spcBef>
              <a:buClr>
                <a:schemeClr val="tx1">
                  <a:lumMod val="50000"/>
                  <a:lumOff val="50000"/>
                </a:schemeClr>
              </a:buClr>
              <a:buFont typeface="Wingdings" charset="2"/>
              <a:buNone/>
              <a:defRPr sz="1600">
                <a:solidFill>
                  <a:srgbClr val="000000"/>
                </a:solidFill>
                <a:latin typeface="+mj-lt"/>
              </a:defRPr>
            </a:lvl1pPr>
            <a:lvl2pPr marL="460375" indent="-230188">
              <a:spcBef>
                <a:spcPts val="480"/>
              </a:spcBef>
              <a:buClr>
                <a:schemeClr val="tx1">
                  <a:lumMod val="50000"/>
                  <a:lumOff val="50000"/>
                </a:schemeClr>
              </a:buClr>
              <a:defRPr sz="1800">
                <a:solidFill>
                  <a:srgbClr val="000000"/>
                </a:solidFill>
                <a:latin typeface="+mj-lt"/>
              </a:defRPr>
            </a:lvl2pPr>
            <a:lvl3pPr marL="628650" indent="-168275">
              <a:spcBef>
                <a:spcPts val="480"/>
              </a:spcBef>
              <a:buClr>
                <a:schemeClr val="tx1">
                  <a:lumMod val="50000"/>
                  <a:lumOff val="50000"/>
                </a:schemeClr>
              </a:buClr>
              <a:buSzPct val="100000"/>
              <a:buFont typeface="Arial"/>
              <a:buChar char="•"/>
              <a:defRPr sz="16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6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600">
                <a:solidFill>
                  <a:srgbClr val="000000"/>
                </a:solidFill>
                <a:latin typeface="+mj-lt"/>
              </a:defRPr>
            </a:lvl5pPr>
          </a:lstStyle>
          <a:p>
            <a:pPr lvl="0"/>
            <a:r>
              <a:rPr lang="en-US" dirty="0" smtClean="0"/>
              <a:t>Click to edit Master text styles</a:t>
            </a:r>
          </a:p>
        </p:txBody>
      </p:sp>
      <p:sp>
        <p:nvSpPr>
          <p:cNvPr id="11" name="Content Placeholder 2"/>
          <p:cNvSpPr>
            <a:spLocks noGrp="1"/>
          </p:cNvSpPr>
          <p:nvPr>
            <p:ph idx="15"/>
          </p:nvPr>
        </p:nvSpPr>
        <p:spPr>
          <a:xfrm>
            <a:off x="443230" y="3892296"/>
            <a:ext cx="3926628" cy="2432304"/>
          </a:xfrm>
          <a:prstGeom prst="rect">
            <a:avLst/>
          </a:prstGeom>
        </p:spPr>
        <p:txBody>
          <a:bodyPr wrap="square"/>
          <a:lstStyle>
            <a:lvl1pPr marL="0" indent="0">
              <a:spcBef>
                <a:spcPts val="600"/>
              </a:spcBef>
              <a:buClr>
                <a:schemeClr val="tx1">
                  <a:lumMod val="50000"/>
                  <a:lumOff val="50000"/>
                </a:schemeClr>
              </a:buClr>
              <a:buFont typeface="Wingdings" charset="2"/>
              <a:buNone/>
              <a:defRPr sz="1600">
                <a:solidFill>
                  <a:srgbClr val="000000"/>
                </a:solidFill>
                <a:latin typeface="+mj-lt"/>
              </a:defRPr>
            </a:lvl1pPr>
            <a:lvl2pPr marL="460375" indent="-230188">
              <a:spcBef>
                <a:spcPts val="480"/>
              </a:spcBef>
              <a:buClr>
                <a:schemeClr val="tx1">
                  <a:lumMod val="50000"/>
                  <a:lumOff val="50000"/>
                </a:schemeClr>
              </a:buClr>
              <a:defRPr sz="1800">
                <a:solidFill>
                  <a:srgbClr val="000000"/>
                </a:solidFill>
                <a:latin typeface="+mj-lt"/>
              </a:defRPr>
            </a:lvl2pPr>
            <a:lvl3pPr marL="628650" indent="-168275">
              <a:spcBef>
                <a:spcPts val="480"/>
              </a:spcBef>
              <a:buClr>
                <a:schemeClr val="tx1">
                  <a:lumMod val="50000"/>
                  <a:lumOff val="50000"/>
                </a:schemeClr>
              </a:buClr>
              <a:buSzPct val="100000"/>
              <a:buFont typeface="Arial"/>
              <a:buChar char="•"/>
              <a:defRPr sz="16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6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600">
                <a:solidFill>
                  <a:srgbClr val="000000"/>
                </a:solidFill>
                <a:latin typeface="+mj-lt"/>
              </a:defRPr>
            </a:lvl5pPr>
          </a:lstStyle>
          <a:p>
            <a:pPr lvl="0"/>
            <a:r>
              <a:rPr lang="en-US" smtClean="0"/>
              <a:t>Click to edit Master text styles</a:t>
            </a:r>
          </a:p>
        </p:txBody>
      </p:sp>
    </p:spTree>
    <p:extLst>
      <p:ext uri="{BB962C8B-B14F-4D97-AF65-F5344CB8AC3E}">
        <p14:creationId xmlns:p14="http://schemas.microsoft.com/office/powerpoint/2010/main" val="2581112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ext Box 6"/>
          <p:cNvSpPr txBox="1">
            <a:spLocks noChangeArrowheads="1"/>
          </p:cNvSpPr>
          <p:nvPr/>
        </p:nvSpPr>
        <p:spPr bwMode="auto">
          <a:xfrm>
            <a:off x="469900" y="6513513"/>
            <a:ext cx="6794500" cy="230187"/>
          </a:xfrm>
          <a:prstGeom prst="rect">
            <a:avLst/>
          </a:prstGeom>
          <a:noFill/>
          <a:ln>
            <a:noFill/>
          </a:ln>
          <a:extLst/>
        </p:spPr>
        <p:txBody>
          <a:bodyPr lIns="0" rIns="0">
            <a:spAutoFit/>
          </a:bodyPr>
          <a:lstStyle>
            <a:lvl1pPr eaLnBrk="0" hangingPunct="0">
              <a:defRPr sz="2400">
                <a:solidFill>
                  <a:schemeClr val="tx1"/>
                </a:solidFill>
                <a:latin typeface="Arial Narrow" charset="0"/>
                <a:ea typeface="ＭＳ Ｐゴシック" charset="0"/>
                <a:cs typeface="MS PGothic" charset="0"/>
              </a:defRPr>
            </a:lvl1pPr>
            <a:lvl2pPr marL="742950" indent="-285750" eaLnBrk="0" hangingPunct="0">
              <a:defRPr sz="2400">
                <a:solidFill>
                  <a:schemeClr val="tx1"/>
                </a:solidFill>
                <a:latin typeface="Arial Narrow" charset="0"/>
                <a:ea typeface="MS PGothic" charset="0"/>
                <a:cs typeface="MS PGothic" charset="0"/>
              </a:defRPr>
            </a:lvl2pPr>
            <a:lvl3pPr marL="1143000" indent="-228600" eaLnBrk="0" hangingPunct="0">
              <a:defRPr sz="2400">
                <a:solidFill>
                  <a:schemeClr val="tx1"/>
                </a:solidFill>
                <a:latin typeface="Arial Narrow" charset="0"/>
                <a:ea typeface="MS PGothic" charset="0"/>
                <a:cs typeface="MS PGothic" charset="0"/>
              </a:defRPr>
            </a:lvl3pPr>
            <a:lvl4pPr marL="1600200" indent="-228600" eaLnBrk="0" hangingPunct="0">
              <a:defRPr sz="2400">
                <a:solidFill>
                  <a:schemeClr val="tx1"/>
                </a:solidFill>
                <a:latin typeface="Arial Narrow" charset="0"/>
                <a:ea typeface="MS PGothic" charset="0"/>
                <a:cs typeface="MS PGothic" charset="0"/>
              </a:defRPr>
            </a:lvl4pPr>
            <a:lvl5pPr marL="2057400" indent="-228600" eaLnBrk="0" hangingPunct="0">
              <a:defRPr sz="2400">
                <a:solidFill>
                  <a:schemeClr val="tx1"/>
                </a:solidFill>
                <a:latin typeface="Arial Narrow"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Narrow"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Narrow"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Narrow"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Narrow" charset="0"/>
                <a:ea typeface="MS PGothic" charset="0"/>
                <a:cs typeface="MS PGothic" charset="0"/>
              </a:defRPr>
            </a:lvl9pPr>
          </a:lstStyle>
          <a:p>
            <a:pPr>
              <a:spcBef>
                <a:spcPct val="50000"/>
              </a:spcBef>
              <a:defRPr/>
            </a:pPr>
            <a:r>
              <a:rPr lang="en-US" sz="900" dirty="0" smtClean="0">
                <a:solidFill>
                  <a:srgbClr val="777777"/>
                </a:solidFill>
                <a:latin typeface="Arial" charset="0"/>
                <a:cs typeface="Arial" charset="0"/>
              </a:rPr>
              <a:t>Alaska Hydrocarbons</a:t>
            </a:r>
            <a:r>
              <a:rPr lang="en-US" sz="900" baseline="0" dirty="0" smtClean="0">
                <a:solidFill>
                  <a:srgbClr val="777777"/>
                </a:solidFill>
                <a:latin typeface="Arial" charset="0"/>
                <a:cs typeface="Arial" charset="0"/>
              </a:rPr>
              <a:t> Fiscal Systems</a:t>
            </a:r>
            <a:r>
              <a:rPr lang="en-US" sz="900" dirty="0" smtClean="0">
                <a:solidFill>
                  <a:srgbClr val="777777"/>
                </a:solidFill>
                <a:latin typeface="Arial" charset="0"/>
                <a:cs typeface="Arial" charset="0"/>
              </a:rPr>
              <a:t>  |  © PFC Energy |  Page </a:t>
            </a:r>
            <a:fld id="{584D8FFA-3B20-474D-80B0-379946B337B7}" type="slidenum">
              <a:rPr lang="en-US" sz="900" smtClean="0">
                <a:solidFill>
                  <a:srgbClr val="777777"/>
                </a:solidFill>
                <a:latin typeface="Arial" charset="0"/>
                <a:cs typeface="Arial" charset="0"/>
              </a:rPr>
              <a:pPr>
                <a:spcBef>
                  <a:spcPct val="50000"/>
                </a:spcBef>
                <a:defRPr/>
              </a:pPr>
              <a:t>‹#›</a:t>
            </a:fld>
            <a:r>
              <a:rPr lang="en-US" sz="900" dirty="0" smtClean="0">
                <a:solidFill>
                  <a:srgbClr val="777777"/>
                </a:solidFill>
                <a:latin typeface="Arial" charset="0"/>
                <a:cs typeface="Arial" charset="0"/>
              </a:rPr>
              <a:t> |  4 March 2013</a:t>
            </a:r>
            <a:endParaRPr lang="en-US" sz="900" dirty="0" smtClean="0">
              <a:solidFill>
                <a:srgbClr val="777777"/>
              </a:solidFill>
              <a:latin typeface="Times New Roman" charset="0"/>
            </a:endParaRPr>
          </a:p>
        </p:txBody>
      </p:sp>
      <p:pic>
        <p:nvPicPr>
          <p:cNvPr id="4" name="Picture 3" descr="PFC Energy_JPG.jpg"/>
          <p:cNvPicPr>
            <a:picLocks noChangeAspect="1"/>
          </p:cNvPicPr>
          <p:nvPr userDrawn="1"/>
        </p:nvPicPr>
        <p:blipFill>
          <a:blip r:embed="rId19"/>
          <a:stretch>
            <a:fillRect/>
          </a:stretch>
        </p:blipFill>
        <p:spPr>
          <a:xfrm>
            <a:off x="7363588" y="6461535"/>
            <a:ext cx="1332737" cy="283464"/>
          </a:xfrm>
          <a:prstGeom prst="rect">
            <a:avLst/>
          </a:prstGeom>
        </p:spPr>
      </p:pic>
    </p:spTree>
  </p:cSld>
  <p:clrMap bg1="lt1" tx1="dk1" bg2="lt2" tx2="dk2" accent1="accent1" accent2="accent2" accent3="accent3" accent4="accent4" accent5="accent5" accent6="accent6" hlink="hlink" folHlink="folHlink"/>
  <p:sldLayoutIdLst>
    <p:sldLayoutId id="2147484042" r:id="rId1"/>
    <p:sldLayoutId id="2147484048" r:id="rId2"/>
    <p:sldLayoutId id="2147484049" r:id="rId3"/>
    <p:sldLayoutId id="2147484050" r:id="rId4"/>
    <p:sldLayoutId id="2147484051" r:id="rId5"/>
    <p:sldLayoutId id="2147484052" r:id="rId6"/>
    <p:sldLayoutId id="2147484053" r:id="rId7"/>
    <p:sldLayoutId id="2147484054" r:id="rId8"/>
    <p:sldLayoutId id="2147484069" r:id="rId9"/>
    <p:sldLayoutId id="2147484071" r:id="rId10"/>
    <p:sldLayoutId id="2147484055" r:id="rId11"/>
    <p:sldLayoutId id="2147484056" r:id="rId12"/>
    <p:sldLayoutId id="2147484058" r:id="rId13"/>
    <p:sldLayoutId id="2147484065" r:id="rId14"/>
    <p:sldLayoutId id="2147484059" r:id="rId15"/>
    <p:sldLayoutId id="2147484060" r:id="rId16"/>
    <p:sldLayoutId id="2147484068" r:id="rId17"/>
  </p:sldLayoutIdLst>
  <p:hf sldNum="0" hdr="0" ftr="0"/>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MS PGothic" pitchFamily="34" charset="-128"/>
        </a:defRPr>
      </a:lvl1pPr>
      <a:lvl2pPr algn="ctr" defTabSz="457200" rtl="0" eaLnBrk="1" fontAlgn="base" hangingPunct="1">
        <a:spcBef>
          <a:spcPct val="0"/>
        </a:spcBef>
        <a:spcAft>
          <a:spcPct val="0"/>
        </a:spcAft>
        <a:defRPr sz="4400">
          <a:solidFill>
            <a:schemeClr val="tx1"/>
          </a:solidFill>
          <a:latin typeface="Arial" charset="0"/>
          <a:ea typeface="MS PGothic" pitchFamily="34" charset="-128"/>
          <a:cs typeface="MS PGothic" pitchFamily="34" charset="-128"/>
        </a:defRPr>
      </a:lvl2pPr>
      <a:lvl3pPr algn="ctr" defTabSz="457200" rtl="0" eaLnBrk="1" fontAlgn="base" hangingPunct="1">
        <a:spcBef>
          <a:spcPct val="0"/>
        </a:spcBef>
        <a:spcAft>
          <a:spcPct val="0"/>
        </a:spcAft>
        <a:defRPr sz="4400">
          <a:solidFill>
            <a:schemeClr val="tx1"/>
          </a:solidFill>
          <a:latin typeface="Arial" charset="0"/>
          <a:ea typeface="MS PGothic" pitchFamily="34" charset="-128"/>
          <a:cs typeface="MS PGothic" pitchFamily="34" charset="-128"/>
        </a:defRPr>
      </a:lvl3pPr>
      <a:lvl4pPr algn="ctr" defTabSz="457200" rtl="0" eaLnBrk="1" fontAlgn="base" hangingPunct="1">
        <a:spcBef>
          <a:spcPct val="0"/>
        </a:spcBef>
        <a:spcAft>
          <a:spcPct val="0"/>
        </a:spcAft>
        <a:defRPr sz="4400">
          <a:solidFill>
            <a:schemeClr val="tx1"/>
          </a:solidFill>
          <a:latin typeface="Arial" charset="0"/>
          <a:ea typeface="MS PGothic" pitchFamily="34" charset="-128"/>
          <a:cs typeface="MS PGothic" pitchFamily="34" charset="-128"/>
        </a:defRPr>
      </a:lvl4pPr>
      <a:lvl5pPr algn="ctr" defTabSz="457200" rtl="0" eaLnBrk="1" fontAlgn="base" hangingPunct="1">
        <a:spcBef>
          <a:spcPct val="0"/>
        </a:spcBef>
        <a:spcAft>
          <a:spcPct val="0"/>
        </a:spcAft>
        <a:defRPr sz="4400">
          <a:solidFill>
            <a:schemeClr val="tx1"/>
          </a:solidFill>
          <a:latin typeface="Arial" charset="0"/>
          <a:ea typeface="MS PGothic" pitchFamily="34" charset="-128"/>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MS PGothic" pitchFamily="34"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486150" y="5218113"/>
            <a:ext cx="5205413" cy="704850"/>
          </a:xfrm>
        </p:spPr>
        <p:txBody>
          <a:bodyPr>
            <a:normAutofit fontScale="77500" lnSpcReduction="20000"/>
          </a:bodyPr>
          <a:lstStyle/>
          <a:p>
            <a:pPr fontAlgn="auto">
              <a:spcAft>
                <a:spcPts val="0"/>
              </a:spcAft>
              <a:defRPr/>
            </a:pPr>
            <a:r>
              <a:rPr lang="en-US" dirty="0" smtClean="0"/>
              <a:t>Janak Mayer</a:t>
            </a:r>
          </a:p>
          <a:p>
            <a:pPr fontAlgn="auto">
              <a:spcAft>
                <a:spcPts val="0"/>
              </a:spcAft>
              <a:defRPr/>
            </a:pPr>
            <a:r>
              <a:rPr lang="en-US" dirty="0" smtClean="0"/>
              <a:t>Manager, Upstream</a:t>
            </a:r>
          </a:p>
          <a:p>
            <a:pPr fontAlgn="auto">
              <a:spcAft>
                <a:spcPts val="0"/>
              </a:spcAft>
              <a:defRPr/>
            </a:pPr>
            <a:r>
              <a:rPr lang="en-US" dirty="0" smtClean="0"/>
              <a:t>PFC Energy</a:t>
            </a:r>
          </a:p>
          <a:p>
            <a:pPr>
              <a:buFont typeface="Arial" charset="0"/>
              <a:buNone/>
              <a:defRPr/>
            </a:pPr>
            <a:endParaRPr lang="en-US" dirty="0">
              <a:ea typeface="ＭＳ Ｐゴシック" charset="0"/>
            </a:endParaRPr>
          </a:p>
        </p:txBody>
      </p:sp>
      <p:sp>
        <p:nvSpPr>
          <p:cNvPr id="3" name="Title 2"/>
          <p:cNvSpPr>
            <a:spLocks noGrp="1"/>
          </p:cNvSpPr>
          <p:nvPr>
            <p:ph type="title"/>
          </p:nvPr>
        </p:nvSpPr>
        <p:spPr>
          <a:xfrm>
            <a:off x="3490913" y="912018"/>
            <a:ext cx="5200650" cy="1017588"/>
          </a:xfrm>
        </p:spPr>
        <p:txBody>
          <a:bodyPr>
            <a:normAutofit fontScale="90000"/>
          </a:bodyPr>
          <a:lstStyle/>
          <a:p>
            <a:pPr>
              <a:defRPr/>
            </a:pPr>
            <a:r>
              <a:rPr lang="en-US" dirty="0" smtClean="0"/>
              <a:t>Senate Finance Committee</a:t>
            </a:r>
            <a:br>
              <a:rPr lang="en-US" dirty="0" smtClean="0"/>
            </a:br>
            <a:r>
              <a:rPr lang="en-US" dirty="0" smtClean="0"/>
              <a:t/>
            </a:r>
            <a:br>
              <a:rPr lang="en-US" dirty="0" smtClean="0"/>
            </a:br>
            <a:r>
              <a:rPr lang="en-US" dirty="0" smtClean="0"/>
              <a:t>Alaska Fiscal System Discussion Slides</a:t>
            </a:r>
            <a:endParaRPr lang="en-US" dirty="0">
              <a:ea typeface="ＭＳ Ｐゴシック" charset="0"/>
            </a:endParaRPr>
          </a:p>
        </p:txBody>
      </p:sp>
      <p:sp>
        <p:nvSpPr>
          <p:cNvPr id="4" name="Text Placeholder 3"/>
          <p:cNvSpPr>
            <a:spLocks noGrp="1"/>
          </p:cNvSpPr>
          <p:nvPr>
            <p:ph type="body" idx="13"/>
          </p:nvPr>
        </p:nvSpPr>
        <p:spPr>
          <a:xfrm>
            <a:off x="3486150" y="4584700"/>
            <a:ext cx="1806575" cy="631825"/>
          </a:xfrm>
        </p:spPr>
        <p:txBody>
          <a:bodyPr/>
          <a:lstStyle/>
          <a:p>
            <a:pPr>
              <a:buFont typeface="Arial" charset="0"/>
              <a:buNone/>
              <a:defRPr/>
            </a:pPr>
            <a:r>
              <a:rPr lang="en-US" dirty="0" smtClean="0">
                <a:ea typeface="ＭＳ Ｐゴシック" charset="0"/>
              </a:rPr>
              <a:t>March 4 2013</a:t>
            </a:r>
            <a:endParaRPr lang="en-US" dirty="0">
              <a:ea typeface="ＭＳ Ｐゴシック"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Alaska Base Production under UK North Sea regime</a:t>
            </a:r>
            <a:endParaRPr lang="en-US" dirty="0"/>
          </a:p>
        </p:txBody>
      </p:sp>
      <p:pic>
        <p:nvPicPr>
          <p:cNvPr id="4" name="Content Placeholder 3" descr="UK New Field_BaseProdIncFalse.png"/>
          <p:cNvPicPr>
            <a:picLocks noGrp="1" noChangeAspect="1"/>
          </p:cNvPicPr>
          <p:nvPr>
            <p:ph idx="1"/>
          </p:nvPr>
        </p:nvPicPr>
        <p:blipFill>
          <a:blip r:embed="rId2">
            <a:extLst>
              <a:ext uri="{28A0092B-C50C-407E-A947-70E740481C1C}">
                <a14:useLocalDpi xmlns:a14="http://schemas.microsoft.com/office/drawing/2010/main" val="0"/>
              </a:ext>
            </a:extLst>
          </a:blip>
          <a:srcRect t="1798" b="1798"/>
          <a:stretch>
            <a:fillRect/>
          </a:stretch>
        </p:blipFill>
        <p:spPr/>
      </p:pic>
      <p:sp>
        <p:nvSpPr>
          <p:cNvPr id="5" name="TextBox 4"/>
          <p:cNvSpPr txBox="1"/>
          <p:nvPr/>
        </p:nvSpPr>
        <p:spPr>
          <a:xfrm>
            <a:off x="4840357" y="5218044"/>
            <a:ext cx="3657600" cy="830997"/>
          </a:xfrm>
          <a:prstGeom prst="rect">
            <a:avLst/>
          </a:prstGeom>
          <a:solidFill>
            <a:schemeClr val="accent3">
              <a:lumMod val="20000"/>
              <a:lumOff val="80000"/>
            </a:schemeClr>
          </a:solidFill>
        </p:spPr>
        <p:txBody>
          <a:bodyPr wrap="square" rtlCol="0">
            <a:spAutoFit/>
          </a:bodyPr>
          <a:lstStyle/>
          <a:p>
            <a:r>
              <a:rPr lang="en-US" sz="1200" dirty="0" smtClean="0">
                <a:latin typeface="Arial" pitchFamily="34" charset="0"/>
                <a:cs typeface="Arial" pitchFamily="34" charset="0"/>
              </a:rPr>
              <a:t>By comparison, pure profit-tax based regimes like the UK North Sea can be completely neutral over an indefinite range of prices, with or without some progressivity at low prices</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362590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Alaska $18/</a:t>
            </a:r>
            <a:r>
              <a:rPr lang="en-US" dirty="0" err="1" smtClean="0"/>
              <a:t>bbl</a:t>
            </a:r>
            <a:r>
              <a:rPr lang="en-US" dirty="0" smtClean="0"/>
              <a:t> Development</a:t>
            </a:r>
            <a:br>
              <a:rPr lang="en-US" dirty="0" smtClean="0"/>
            </a:br>
            <a:r>
              <a:rPr lang="en-US" dirty="0" smtClean="0"/>
              <a:t>under UK North Sea regime</a:t>
            </a:r>
            <a:endParaRPr lang="en-US" dirty="0"/>
          </a:p>
        </p:txBody>
      </p:sp>
      <p:pic>
        <p:nvPicPr>
          <p:cNvPr id="5" name="Content Placeholder 4" descr="UK New Field_18IncFalse.png"/>
          <p:cNvPicPr>
            <a:picLocks noGrp="1" noChangeAspect="1"/>
          </p:cNvPicPr>
          <p:nvPr>
            <p:ph idx="1"/>
          </p:nvPr>
        </p:nvPicPr>
        <p:blipFill>
          <a:blip r:embed="rId2">
            <a:extLst>
              <a:ext uri="{28A0092B-C50C-407E-A947-70E740481C1C}">
                <a14:useLocalDpi xmlns:a14="http://schemas.microsoft.com/office/drawing/2010/main" val="0"/>
              </a:ext>
            </a:extLst>
          </a:blip>
          <a:srcRect t="1798" b="1798"/>
          <a:stretch>
            <a:fillRect/>
          </a:stretch>
        </p:blipFill>
        <p:spPr/>
      </p:pic>
      <p:sp>
        <p:nvSpPr>
          <p:cNvPr id="6" name="TextBox 5"/>
          <p:cNvSpPr txBox="1"/>
          <p:nvPr/>
        </p:nvSpPr>
        <p:spPr>
          <a:xfrm>
            <a:off x="4840357" y="5218044"/>
            <a:ext cx="3657600" cy="830997"/>
          </a:xfrm>
          <a:prstGeom prst="rect">
            <a:avLst/>
          </a:prstGeom>
          <a:solidFill>
            <a:schemeClr val="accent3">
              <a:lumMod val="20000"/>
              <a:lumOff val="80000"/>
            </a:schemeClr>
          </a:solidFill>
        </p:spPr>
        <p:txBody>
          <a:bodyPr wrap="square" rtlCol="0">
            <a:spAutoFit/>
          </a:bodyPr>
          <a:lstStyle/>
          <a:p>
            <a:r>
              <a:rPr lang="en-US" sz="1200" dirty="0" smtClean="0">
                <a:latin typeface="Arial" pitchFamily="34" charset="0"/>
                <a:cs typeface="Arial" pitchFamily="34" charset="0"/>
              </a:rPr>
              <a:t>By comparison, pure profit-tax based regimes like the UK North Sea can be completely neutral over an indefinite range of prices, with or without some progressivity at low prices</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3133151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Regime Comparisons:</a:t>
            </a:r>
            <a:br>
              <a:rPr lang="en-US" dirty="0" smtClean="0"/>
            </a:br>
            <a:r>
              <a:rPr lang="en-US" sz="1800" dirty="0" smtClean="0"/>
              <a:t>Seeking regime neutrality around the mid-60% government take level</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CES_12-5_BaseProdIncFalse.png"/>
          <p:cNvPicPr>
            <a:picLocks noGrp="1" noChangeAspect="1"/>
          </p:cNvPicPr>
          <p:nvPr>
            <p:ph idx="1"/>
          </p:nvPr>
        </p:nvPicPr>
        <p:blipFill>
          <a:blip r:embed="rId2">
            <a:extLst>
              <a:ext uri="{28A0092B-C50C-407E-A947-70E740481C1C}">
                <a14:useLocalDpi xmlns:a14="http://schemas.microsoft.com/office/drawing/2010/main" val="0"/>
              </a:ext>
            </a:extLst>
          </a:blip>
          <a:srcRect t="1798" b="1798"/>
          <a:stretch>
            <a:fillRect/>
          </a:stretch>
        </p:blipFill>
        <p:spPr/>
      </p:pic>
      <p:sp>
        <p:nvSpPr>
          <p:cNvPr id="2" name="Title 1"/>
          <p:cNvSpPr>
            <a:spLocks noGrp="1"/>
          </p:cNvSpPr>
          <p:nvPr>
            <p:ph type="title"/>
          </p:nvPr>
        </p:nvSpPr>
        <p:spPr/>
        <p:txBody>
          <a:bodyPr/>
          <a:lstStyle/>
          <a:p>
            <a:r>
              <a:rPr lang="en-US" dirty="0" smtClean="0"/>
              <a:t>ACES – Base Production</a:t>
            </a:r>
            <a:endParaRPr lang="en-US" dirty="0"/>
          </a:p>
        </p:txBody>
      </p:sp>
    </p:spTree>
    <p:extLst>
      <p:ext uri="{BB962C8B-B14F-4D97-AF65-F5344CB8AC3E}">
        <p14:creationId xmlns:p14="http://schemas.microsoft.com/office/powerpoint/2010/main" val="4061669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SB21</a:t>
            </a:r>
            <a:br>
              <a:rPr lang="en-US" dirty="0" smtClean="0"/>
            </a:br>
            <a:r>
              <a:rPr lang="en-US" dirty="0" smtClean="0"/>
              <a:t>Base Production</a:t>
            </a:r>
            <a:endParaRPr lang="en-US" dirty="0"/>
          </a:p>
        </p:txBody>
      </p:sp>
      <p:pic>
        <p:nvPicPr>
          <p:cNvPr id="7" name="Content Placeholder 6" descr="SB21_12-5_BaseProdIncFalse.png"/>
          <p:cNvPicPr>
            <a:picLocks noGrp="1" noChangeAspect="1"/>
          </p:cNvPicPr>
          <p:nvPr>
            <p:ph idx="1"/>
          </p:nvPr>
        </p:nvPicPr>
        <p:blipFill>
          <a:blip r:embed="rId2">
            <a:extLst>
              <a:ext uri="{28A0092B-C50C-407E-A947-70E740481C1C}">
                <a14:useLocalDpi xmlns:a14="http://schemas.microsoft.com/office/drawing/2010/main" val="0"/>
              </a:ext>
            </a:extLst>
          </a:blip>
          <a:srcRect t="1798" b="1798"/>
          <a:stretch>
            <a:fillRect/>
          </a:stretch>
        </p:blip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35457" y="1143859"/>
            <a:ext cx="4476750" cy="4924425"/>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en-US" dirty="0" smtClean="0"/>
              <a:t>Government Take under SB21 and ACES</a:t>
            </a:r>
            <a:br>
              <a:rPr lang="en-US" dirty="0" smtClean="0"/>
            </a:br>
            <a:r>
              <a:rPr lang="en-US" dirty="0" err="1" smtClean="0"/>
              <a:t>Capex</a:t>
            </a:r>
            <a:r>
              <a:rPr lang="en-US" dirty="0" smtClean="0"/>
              <a:t> Sensitivity</a:t>
            </a:r>
            <a:endParaRPr lang="en-US" dirty="0"/>
          </a:p>
        </p:txBody>
      </p:sp>
      <p:sp>
        <p:nvSpPr>
          <p:cNvPr id="8" name="TextBox 7"/>
          <p:cNvSpPr txBox="1"/>
          <p:nvPr/>
        </p:nvSpPr>
        <p:spPr>
          <a:xfrm>
            <a:off x="5486400" y="872844"/>
            <a:ext cx="3429000" cy="5755422"/>
          </a:xfrm>
          <a:prstGeom prst="rect">
            <a:avLst/>
          </a:prstGeom>
          <a:noFill/>
        </p:spPr>
        <p:txBody>
          <a:bodyPr wrap="square" rtlCol="0">
            <a:spAutoFit/>
          </a:bodyPr>
          <a:lstStyle/>
          <a:p>
            <a:pPr>
              <a:spcAft>
                <a:spcPts val="600"/>
              </a:spcAft>
              <a:buFont typeface="Arial" pitchFamily="34" charset="0"/>
              <a:buChar char="•"/>
            </a:pPr>
            <a:r>
              <a:rPr lang="en-US" sz="1200" dirty="0" smtClean="0">
                <a:latin typeface="+mj-lt"/>
              </a:rPr>
              <a:t>As noted in PFC Energy testimony on 1/31/13, at low oil prices, Relative Government Take under SB 21 is higher than under ACES, due to the impact of low or no progressivity, combined with the elimination of the 20% capital credit under SB 21</a:t>
            </a:r>
          </a:p>
          <a:p>
            <a:pPr>
              <a:spcAft>
                <a:spcPts val="600"/>
              </a:spcAft>
              <a:buFont typeface="Arial" pitchFamily="34" charset="0"/>
              <a:buChar char="•"/>
            </a:pPr>
            <a:r>
              <a:rPr lang="en-US" sz="1200" dirty="0" smtClean="0">
                <a:latin typeface="+mj-lt"/>
              </a:rPr>
              <a:t>The </a:t>
            </a:r>
            <a:r>
              <a:rPr lang="en-US" sz="1200" b="1" dirty="0" smtClean="0">
                <a:latin typeface="+mj-lt"/>
              </a:rPr>
              <a:t>oil price level </a:t>
            </a:r>
            <a:r>
              <a:rPr lang="en-US" sz="1200" dirty="0" smtClean="0">
                <a:latin typeface="+mj-lt"/>
              </a:rPr>
              <a:t>at which this occurs is highly </a:t>
            </a:r>
            <a:r>
              <a:rPr lang="en-US" sz="1200" b="1" dirty="0" smtClean="0">
                <a:latin typeface="+mj-lt"/>
              </a:rPr>
              <a:t>sensitive to annual levels of capital spending</a:t>
            </a:r>
            <a:r>
              <a:rPr lang="en-US" sz="1200" dirty="0" smtClean="0">
                <a:latin typeface="+mj-lt"/>
              </a:rPr>
              <a:t>, since CAPEX both reduces the oil price level at which progressivity kicks in under ACES, and determines the size of the available capital credit under ACES</a:t>
            </a:r>
          </a:p>
          <a:p>
            <a:pPr>
              <a:spcAft>
                <a:spcPts val="600"/>
              </a:spcAft>
              <a:buFont typeface="Arial" pitchFamily="34" charset="0"/>
              <a:buChar char="•"/>
            </a:pPr>
            <a:r>
              <a:rPr lang="en-US" sz="1200" dirty="0" smtClean="0">
                <a:latin typeface="+mj-lt"/>
              </a:rPr>
              <a:t>Looking at a </a:t>
            </a:r>
            <a:r>
              <a:rPr lang="en-US" sz="1200" b="1" dirty="0" smtClean="0">
                <a:latin typeface="+mj-lt"/>
              </a:rPr>
              <a:t>single year of production </a:t>
            </a:r>
            <a:r>
              <a:rPr lang="en-US" sz="1200" dirty="0" smtClean="0">
                <a:latin typeface="+mj-lt"/>
              </a:rPr>
              <a:t>also slightly raises this neutrality point, since over many years, inflation reduces the real price level at which progressivity starts under ACES</a:t>
            </a:r>
          </a:p>
          <a:p>
            <a:pPr>
              <a:spcAft>
                <a:spcPts val="600"/>
              </a:spcAft>
              <a:buFont typeface="Arial" pitchFamily="34" charset="0"/>
              <a:buChar char="•"/>
            </a:pPr>
            <a:r>
              <a:rPr lang="en-US" sz="1200" dirty="0" smtClean="0">
                <a:latin typeface="+mj-lt"/>
              </a:rPr>
              <a:t>For mature, producing assets with a low ongoing CAPEX requirement ($10/bbl), SB21 represents a </a:t>
            </a:r>
            <a:r>
              <a:rPr lang="en-US" sz="1200" b="1" dirty="0" smtClean="0">
                <a:latin typeface="+mj-lt"/>
              </a:rPr>
              <a:t>reduction in government take at prices above ~$75</a:t>
            </a:r>
            <a:r>
              <a:rPr lang="en-US" sz="1200" dirty="0" smtClean="0">
                <a:latin typeface="+mj-lt"/>
              </a:rPr>
              <a:t>, however for capital intensive new developments in existing units, that neutrality </a:t>
            </a:r>
            <a:r>
              <a:rPr lang="en-US" sz="1200" b="1" dirty="0" smtClean="0">
                <a:latin typeface="+mj-lt"/>
              </a:rPr>
              <a:t>point can be as high as $110/bbl</a:t>
            </a:r>
          </a:p>
          <a:p>
            <a:pPr>
              <a:spcAft>
                <a:spcPts val="600"/>
              </a:spcAft>
              <a:buFont typeface="Arial" pitchFamily="34" charset="0"/>
              <a:buChar char="•"/>
            </a:pPr>
            <a:r>
              <a:rPr lang="en-US" sz="1200" dirty="0" smtClean="0">
                <a:latin typeface="+mj-lt"/>
              </a:rPr>
              <a:t>It is thus important to understand that one impact of the removal of the 20% capital credit under SB 21 is that for companies with high development costs relative to overall production, it </a:t>
            </a:r>
            <a:r>
              <a:rPr lang="en-US" sz="1200" b="1" dirty="0" smtClean="0">
                <a:latin typeface="+mj-lt"/>
              </a:rPr>
              <a:t>can represent a tax increase at current prices</a:t>
            </a:r>
          </a:p>
        </p:txBody>
      </p:sp>
      <p:cxnSp>
        <p:nvCxnSpPr>
          <p:cNvPr id="10" name="Straight Arrow Connector 9"/>
          <p:cNvCxnSpPr/>
          <p:nvPr/>
        </p:nvCxnSpPr>
        <p:spPr>
          <a:xfrm flipH="1">
            <a:off x="1089887" y="2239821"/>
            <a:ext cx="147777" cy="13069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1339274" y="3214253"/>
            <a:ext cx="618838" cy="387928"/>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flipV="1">
            <a:off x="1835724" y="3625268"/>
            <a:ext cx="1332345" cy="447964"/>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sp>
        <p:nvSpPr>
          <p:cNvPr id="21" name="Right Arrow 20"/>
          <p:cNvSpPr/>
          <p:nvPr/>
        </p:nvSpPr>
        <p:spPr>
          <a:xfrm rot="16200000" flipV="1">
            <a:off x="4045524" y="2362200"/>
            <a:ext cx="1676400" cy="762000"/>
          </a:xfrm>
          <a:prstGeom prst="rightArrow">
            <a:avLst/>
          </a:prstGeom>
          <a:gradFill>
            <a:gsLst>
              <a:gs pos="0">
                <a:schemeClr val="accent2"/>
              </a:gs>
              <a:gs pos="75000">
                <a:schemeClr val="accent1"/>
              </a:gs>
            </a:gsLst>
            <a:lin ang="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t>Tax Increase</a:t>
            </a:r>
            <a:endParaRPr lang="en-US" sz="1800" dirty="0"/>
          </a:p>
        </p:txBody>
      </p:sp>
      <p:sp>
        <p:nvSpPr>
          <p:cNvPr id="22" name="Right Arrow 21"/>
          <p:cNvSpPr/>
          <p:nvPr/>
        </p:nvSpPr>
        <p:spPr>
          <a:xfrm rot="5400000">
            <a:off x="4045524" y="4114800"/>
            <a:ext cx="1676400" cy="762000"/>
          </a:xfrm>
          <a:prstGeom prst="rightArrow">
            <a:avLst/>
          </a:prstGeom>
          <a:gradFill>
            <a:gsLst>
              <a:gs pos="0">
                <a:schemeClr val="accent2"/>
              </a:gs>
              <a:gs pos="75000">
                <a:schemeClr val="accent4"/>
              </a:gs>
            </a:gsLst>
            <a:lin ang="0" scaled="0"/>
          </a:gra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Tax Decrease</a:t>
            </a:r>
            <a:endParaRPr lang="en-US" sz="1600" dirty="0"/>
          </a:p>
        </p:txBody>
      </p:sp>
      <p:cxnSp>
        <p:nvCxnSpPr>
          <p:cNvPr id="25" name="Straight Connector 24"/>
          <p:cNvCxnSpPr/>
          <p:nvPr/>
        </p:nvCxnSpPr>
        <p:spPr>
          <a:xfrm>
            <a:off x="1055252" y="3648363"/>
            <a:ext cx="0" cy="1600200"/>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1297712" y="3620655"/>
            <a:ext cx="4617" cy="1637145"/>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1745673" y="3620656"/>
            <a:ext cx="4615" cy="1644072"/>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1228428" y="1847276"/>
            <a:ext cx="2767102" cy="74814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smtClean="0"/>
              <a:t>For base production with low CAPEX requirements ($10/bbl*), SB21 represents a tax cut at all price levels above ~$75/bbl, and a tax increase at prices below that level</a:t>
            </a:r>
            <a:endParaRPr lang="en-US" sz="1800" dirty="0"/>
          </a:p>
        </p:txBody>
      </p:sp>
      <p:sp>
        <p:nvSpPr>
          <p:cNvPr id="37" name="Rectangle 36"/>
          <p:cNvSpPr/>
          <p:nvPr/>
        </p:nvSpPr>
        <p:spPr>
          <a:xfrm>
            <a:off x="1879586" y="2683166"/>
            <a:ext cx="2466109" cy="748146"/>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050" dirty="0" smtClean="0">
                <a:solidFill>
                  <a:schemeClr val="tx1"/>
                </a:solidFill>
              </a:rPr>
              <a:t>At a CAPEX level of $15/bbl*, the neutrality point rises to ~$90/bbl</a:t>
            </a:r>
            <a:endParaRPr lang="en-US" sz="2000" dirty="0">
              <a:solidFill>
                <a:schemeClr val="tx1"/>
              </a:solidFill>
            </a:endParaRPr>
          </a:p>
        </p:txBody>
      </p:sp>
      <p:sp>
        <p:nvSpPr>
          <p:cNvPr id="38" name="Rectangle 37"/>
          <p:cNvSpPr/>
          <p:nvPr/>
        </p:nvSpPr>
        <p:spPr>
          <a:xfrm>
            <a:off x="2632343" y="3528297"/>
            <a:ext cx="1985834" cy="82202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smtClean="0"/>
              <a:t>For assets in development (and in existing units) with CAPEX as high as $25/bbl*, the neutrality point can be as high as ~$110/bbl</a:t>
            </a:r>
            <a:endParaRPr lang="en-US" sz="1800" dirty="0"/>
          </a:p>
        </p:txBody>
      </p:sp>
      <p:sp>
        <p:nvSpPr>
          <p:cNvPr id="39" name="TextBox 38"/>
          <p:cNvSpPr txBox="1"/>
          <p:nvPr/>
        </p:nvSpPr>
        <p:spPr>
          <a:xfrm>
            <a:off x="346357" y="6105235"/>
            <a:ext cx="4705928" cy="461665"/>
          </a:xfrm>
          <a:prstGeom prst="rect">
            <a:avLst/>
          </a:prstGeom>
          <a:noFill/>
        </p:spPr>
        <p:txBody>
          <a:bodyPr wrap="square" rtlCol="0">
            <a:spAutoFit/>
          </a:bodyPr>
          <a:lstStyle/>
          <a:p>
            <a:pPr>
              <a:spcAft>
                <a:spcPts val="600"/>
              </a:spcAft>
            </a:pPr>
            <a:r>
              <a:rPr lang="en-US" sz="800" i="1" dirty="0" smtClean="0">
                <a:latin typeface="+mj-lt"/>
              </a:rPr>
              <a:t>* All CAPEX figures are in gross bbl terms ($15 per gross bbl is roughly equivalent to DOR 2014 average North Slope forecast of $19.6 per bbl net of royalty, when adjusted for gross/net and for capital expenditures by non-taxable entities)</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Regimes for comparison:</a:t>
            </a:r>
            <a:br>
              <a:rPr lang="en-US" dirty="0" smtClean="0"/>
            </a:br>
            <a:r>
              <a:rPr lang="en-US" dirty="0" smtClean="0"/>
              <a:t>CS SB 21</a:t>
            </a:r>
            <a:endParaRPr lang="en-US" dirty="0"/>
          </a:p>
        </p:txBody>
      </p:sp>
      <p:sp>
        <p:nvSpPr>
          <p:cNvPr id="3" name="Content Placeholder 2"/>
          <p:cNvSpPr>
            <a:spLocks noGrp="1"/>
          </p:cNvSpPr>
          <p:nvPr>
            <p:ph idx="1"/>
          </p:nvPr>
        </p:nvSpPr>
        <p:spPr/>
        <p:txBody>
          <a:bodyPr/>
          <a:lstStyle/>
          <a:p>
            <a:r>
              <a:rPr lang="en-US" dirty="0" smtClean="0"/>
              <a:t>CS SB 21:</a:t>
            </a:r>
          </a:p>
          <a:p>
            <a:pPr lvl="1"/>
            <a:r>
              <a:rPr lang="en-US" sz="1400" dirty="0" smtClean="0"/>
              <a:t>35% Profit-based Production Tax, $5/bbl allowance, 30% GRE for certain new production</a:t>
            </a:r>
          </a:p>
          <a:p>
            <a:pPr lvl="1"/>
            <a:r>
              <a:rPr lang="en-US" sz="1400" dirty="0" smtClean="0"/>
              <a:t>Production-based allowance curves the tax-rate down at lower prices, creating a progressive element that </a:t>
            </a:r>
            <a:r>
              <a:rPr lang="en-US" sz="1400" dirty="0" err="1" smtClean="0"/>
              <a:t>acheives</a:t>
            </a:r>
            <a:r>
              <a:rPr lang="en-US" sz="1400" dirty="0" smtClean="0"/>
              <a:t> relative overall neutrality</a:t>
            </a:r>
          </a:p>
          <a:p>
            <a:pPr lvl="1"/>
            <a:r>
              <a:rPr lang="en-US" sz="1400" dirty="0" smtClean="0"/>
              <a:t>Overall relative neutrality removes potential for ‘gold-plating incentives’</a:t>
            </a:r>
          </a:p>
          <a:p>
            <a:pPr lvl="1"/>
            <a:r>
              <a:rPr lang="en-US" sz="1400" dirty="0" smtClean="0"/>
              <a:t>Progressive element being determined on gross basis removes issue of oil </a:t>
            </a:r>
            <a:r>
              <a:rPr lang="en-US" sz="1400" dirty="0" err="1" smtClean="0"/>
              <a:t>vs</a:t>
            </a:r>
            <a:r>
              <a:rPr lang="en-US" sz="1400" dirty="0" smtClean="0"/>
              <a:t> gas ‘decoupling’</a:t>
            </a:r>
          </a:p>
          <a:p>
            <a:pPr lvl="1"/>
            <a:r>
              <a:rPr lang="en-US" sz="1400" dirty="0" smtClean="0"/>
              <a:t>Gross Revenue Exclusion reduces the overall level of government take for incentivized projects</a:t>
            </a:r>
          </a:p>
          <a:p>
            <a:pPr lvl="1"/>
            <a:r>
              <a:rPr lang="en-US" sz="1400" dirty="0" smtClean="0"/>
              <a:t>Elimination of capital credit and </a:t>
            </a:r>
            <a:r>
              <a:rPr lang="en-US" sz="1400" dirty="0" err="1" smtClean="0"/>
              <a:t>carryforward</a:t>
            </a:r>
            <a:r>
              <a:rPr lang="en-US" sz="1400" dirty="0" smtClean="0"/>
              <a:t> of NOL credit reduces downside risk to state, but carries a cost in terms of project economics</a:t>
            </a:r>
          </a:p>
          <a:p>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production allowance is like reverse progressivity</a:t>
            </a:r>
            <a:endParaRPr lang="en-US" dirty="0"/>
          </a:p>
        </p:txBody>
      </p:sp>
      <p:pic>
        <p:nvPicPr>
          <p:cNvPr id="7" name="Picture 6"/>
          <p:cNvPicPr>
            <a:picLocks noChangeAspect="1"/>
          </p:cNvPicPr>
          <p:nvPr/>
        </p:nvPicPr>
        <p:blipFill>
          <a:blip r:embed="rId2"/>
          <a:stretch>
            <a:fillRect/>
          </a:stretch>
        </p:blipFill>
        <p:spPr>
          <a:xfrm>
            <a:off x="965200" y="1041400"/>
            <a:ext cx="7213600" cy="4775200"/>
          </a:xfrm>
          <a:prstGeom prst="rect">
            <a:avLst/>
          </a:prstGeom>
        </p:spPr>
      </p:pic>
    </p:spTree>
    <p:extLst>
      <p:ext uri="{BB962C8B-B14F-4D97-AF65-F5344CB8AC3E}">
        <p14:creationId xmlns:p14="http://schemas.microsoft.com/office/powerpoint/2010/main" val="1860969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 increases the price level at which production tax, and ‘progressivity’, apply</a:t>
            </a:r>
            <a:endParaRPr lang="en-US" dirty="0"/>
          </a:p>
        </p:txBody>
      </p:sp>
      <p:pic>
        <p:nvPicPr>
          <p:cNvPr id="3" name="Picture 2"/>
          <p:cNvPicPr>
            <a:picLocks noChangeAspect="1"/>
          </p:cNvPicPr>
          <p:nvPr/>
        </p:nvPicPr>
        <p:blipFill>
          <a:blip r:embed="rId2"/>
          <a:stretch>
            <a:fillRect/>
          </a:stretch>
        </p:blipFill>
        <p:spPr>
          <a:xfrm>
            <a:off x="965200" y="1041400"/>
            <a:ext cx="7213600" cy="4775200"/>
          </a:xfrm>
          <a:prstGeom prst="rect">
            <a:avLst/>
          </a:prstGeom>
        </p:spPr>
      </p:pic>
    </p:spTree>
    <p:extLst>
      <p:ext uri="{BB962C8B-B14F-4D97-AF65-F5344CB8AC3E}">
        <p14:creationId xmlns:p14="http://schemas.microsoft.com/office/powerpoint/2010/main" val="2141092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70605" y="976161"/>
            <a:ext cx="8597550" cy="5334788"/>
          </a:xfrm>
        </p:spPr>
        <p:txBody>
          <a:bodyPr/>
          <a:lstStyle/>
          <a:p>
            <a:r>
              <a:rPr lang="en-US" sz="1400" dirty="0" smtClean="0"/>
              <a:t>The UK’s fiscal regime is a relatively simple one, with two core components – a </a:t>
            </a:r>
            <a:r>
              <a:rPr lang="en-US" sz="1400" dirty="0"/>
              <a:t>C</a:t>
            </a:r>
            <a:r>
              <a:rPr lang="en-US" sz="1400" dirty="0" smtClean="0"/>
              <a:t>orporate </a:t>
            </a:r>
            <a:r>
              <a:rPr lang="en-US" sz="1400" dirty="0"/>
              <a:t>I</a:t>
            </a:r>
            <a:r>
              <a:rPr lang="en-US" sz="1400" dirty="0" smtClean="0"/>
              <a:t>ncome Tax (CIT) of 30%, and a Supplemental Resource Tax (SRT) of 32%, levied on the CIT tax base</a:t>
            </a:r>
          </a:p>
          <a:p>
            <a:r>
              <a:rPr lang="en-US" sz="1400" dirty="0" smtClean="0"/>
              <a:t>The UK Brownfield Allowance is an income exclusion, used in calculating the SRT.  Up to a total £250mm of income can be excluded, with up to 20% of the exclusion amount allowed in a given year.  For projects subject to the additional Petroleum Tax (pre-1993 projects), the exclusion is up </a:t>
            </a:r>
            <a:r>
              <a:rPr lang="en-US" sz="1400" dirty="0"/>
              <a:t>to </a:t>
            </a:r>
            <a:r>
              <a:rPr lang="en-US" sz="1400" dirty="0" smtClean="0"/>
              <a:t>£500mm </a:t>
            </a:r>
            <a:r>
              <a:rPr lang="en-US" sz="1400" dirty="0"/>
              <a:t>of </a:t>
            </a:r>
            <a:r>
              <a:rPr lang="en-US" sz="1400" dirty="0" smtClean="0"/>
              <a:t>income</a:t>
            </a:r>
          </a:p>
          <a:p>
            <a:r>
              <a:rPr lang="en-US" sz="1400" dirty="0" smtClean="0"/>
              <a:t>Because it is a fixed exclusion, it has a greater impact at lower oil prices</a:t>
            </a:r>
          </a:p>
          <a:p>
            <a:r>
              <a:rPr lang="en-US" sz="1400" dirty="0" smtClean="0"/>
              <a:t>Projects are individually assessed for qualification, and for the total amount of relief available.  Qualifying projects are incremental projects increasing production from mature fields.</a:t>
            </a:r>
            <a:endParaRPr lang="en-US" sz="1400" dirty="0"/>
          </a:p>
          <a:p>
            <a:r>
              <a:rPr lang="en-US" sz="1400" dirty="0" smtClean="0"/>
              <a:t>A 100mmb incremental development, with costs of $25/</a:t>
            </a:r>
            <a:r>
              <a:rPr lang="en-US" sz="1400" dirty="0" err="1" smtClean="0"/>
              <a:t>bbl</a:t>
            </a:r>
            <a:r>
              <a:rPr lang="en-US" sz="1400" dirty="0" smtClean="0"/>
              <a:t>, could see its government take reduced by to anywhere from 3 to 11 percentage points, depending on the oil price level</a:t>
            </a:r>
          </a:p>
        </p:txBody>
      </p:sp>
      <p:sp>
        <p:nvSpPr>
          <p:cNvPr id="3" name="Title 2"/>
          <p:cNvSpPr>
            <a:spLocks noGrp="1"/>
          </p:cNvSpPr>
          <p:nvPr>
            <p:ph type="title"/>
          </p:nvPr>
        </p:nvSpPr>
        <p:spPr/>
        <p:txBody>
          <a:bodyPr/>
          <a:lstStyle/>
          <a:p>
            <a:r>
              <a:rPr lang="en-US" dirty="0" smtClean="0"/>
              <a:t>Both share similarities with UK Brownfield Allowance</a:t>
            </a:r>
            <a:endParaRPr lang="en-US" dirty="0"/>
          </a:p>
        </p:txBody>
      </p:sp>
    </p:spTree>
    <p:extLst>
      <p:ext uri="{BB962C8B-B14F-4D97-AF65-F5344CB8AC3E}">
        <p14:creationId xmlns:p14="http://schemas.microsoft.com/office/powerpoint/2010/main" val="178312637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Regressive and Progressive Regimes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Alaska $18/</a:t>
            </a:r>
            <a:r>
              <a:rPr lang="en-US" dirty="0" err="1" smtClean="0"/>
              <a:t>bbl</a:t>
            </a:r>
            <a:r>
              <a:rPr lang="en-US" dirty="0" smtClean="0"/>
              <a:t> Development</a:t>
            </a:r>
            <a:br>
              <a:rPr lang="en-US" dirty="0" smtClean="0"/>
            </a:br>
            <a:r>
              <a:rPr lang="en-US" dirty="0" smtClean="0"/>
              <a:t>under UK North Sea regime</a:t>
            </a:r>
            <a:endParaRPr lang="en-US" dirty="0"/>
          </a:p>
        </p:txBody>
      </p:sp>
      <p:pic>
        <p:nvPicPr>
          <p:cNvPr id="4" name="Content Placeholder 3" descr="UK Brownfield_18IncFalse.png"/>
          <p:cNvPicPr>
            <a:picLocks noGrp="1" noChangeAspect="1"/>
          </p:cNvPicPr>
          <p:nvPr>
            <p:ph idx="1"/>
          </p:nvPr>
        </p:nvPicPr>
        <p:blipFill>
          <a:blip r:embed="rId2">
            <a:extLst>
              <a:ext uri="{28A0092B-C50C-407E-A947-70E740481C1C}">
                <a14:useLocalDpi xmlns:a14="http://schemas.microsoft.com/office/drawing/2010/main" val="0"/>
              </a:ext>
            </a:extLst>
          </a:blip>
          <a:srcRect t="1798" b="1798"/>
          <a:stretch>
            <a:fillRect/>
          </a:stretch>
        </p:blipFill>
        <p:spPr/>
      </p:pic>
    </p:spTree>
    <p:extLst>
      <p:ext uri="{BB962C8B-B14F-4D97-AF65-F5344CB8AC3E}">
        <p14:creationId xmlns:p14="http://schemas.microsoft.com/office/powerpoint/2010/main" val="3866223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Regimes for comparison:</a:t>
            </a:r>
            <a:br>
              <a:rPr lang="en-US" dirty="0" smtClean="0"/>
            </a:br>
            <a:r>
              <a:rPr lang="en-US" dirty="0" smtClean="0"/>
              <a:t>Bracketed Progressivity (Net)</a:t>
            </a:r>
            <a:endParaRPr lang="en-US" dirty="0"/>
          </a:p>
        </p:txBody>
      </p:sp>
      <p:sp>
        <p:nvSpPr>
          <p:cNvPr id="3" name="Content Placeholder 2"/>
          <p:cNvSpPr>
            <a:spLocks noGrp="1"/>
          </p:cNvSpPr>
          <p:nvPr>
            <p:ph idx="1"/>
          </p:nvPr>
        </p:nvSpPr>
        <p:spPr/>
        <p:txBody>
          <a:bodyPr/>
          <a:lstStyle/>
          <a:p>
            <a:r>
              <a:rPr lang="en-US" dirty="0" smtClean="0"/>
              <a:t>Bracketed Progressivity (Net):</a:t>
            </a:r>
          </a:p>
          <a:p>
            <a:pPr lvl="1"/>
            <a:r>
              <a:rPr lang="en-US" sz="1400" dirty="0" smtClean="0"/>
              <a:t>25% Profit-based Production Tax</a:t>
            </a:r>
          </a:p>
          <a:p>
            <a:pPr lvl="1"/>
            <a:r>
              <a:rPr lang="en-US" sz="1400" dirty="0" smtClean="0"/>
              <a:t>Bracketed progressivity with the following thresholds and rates:</a:t>
            </a:r>
          </a:p>
          <a:p>
            <a:pPr lvl="2"/>
            <a:r>
              <a:rPr lang="en-US" sz="1200" dirty="0" smtClean="0"/>
              <a:t>$30 PTV – 5%</a:t>
            </a:r>
          </a:p>
          <a:p>
            <a:pPr lvl="2"/>
            <a:r>
              <a:rPr lang="en-US" sz="1200" dirty="0" smtClean="0"/>
              <a:t>$42.5 PTV – 10%</a:t>
            </a:r>
          </a:p>
          <a:p>
            <a:pPr lvl="2"/>
            <a:r>
              <a:rPr lang="en-US" sz="1200" dirty="0" smtClean="0"/>
              <a:t>$55 PTV – 15%</a:t>
            </a:r>
          </a:p>
          <a:p>
            <a:pPr lvl="1"/>
            <a:r>
              <a:rPr lang="en-US" sz="1400" dirty="0" smtClean="0"/>
              <a:t>20% capital credit maintained, but carried forward to production for producers with no liability</a:t>
            </a:r>
          </a:p>
          <a:p>
            <a:pPr lvl="1"/>
            <a:r>
              <a:rPr lang="en-US" sz="1400" dirty="0" smtClean="0"/>
              <a:t>Overall relative neutrality removes potential for ‘gold-plating incentives’</a:t>
            </a:r>
          </a:p>
          <a:p>
            <a:pPr lvl="1"/>
            <a:r>
              <a:rPr lang="en-US" sz="1400" dirty="0" smtClean="0"/>
              <a:t>Progressive element being determined on net basis does not entirely remove issue of oil </a:t>
            </a:r>
            <a:r>
              <a:rPr lang="en-US" sz="1400" dirty="0" err="1" smtClean="0"/>
              <a:t>vs</a:t>
            </a:r>
            <a:r>
              <a:rPr lang="en-US" sz="1400" dirty="0" smtClean="0"/>
              <a:t> gas ‘decoupling’, but low degree of progressivity minimizes impact</a:t>
            </a:r>
          </a:p>
          <a:p>
            <a:pPr lvl="1"/>
            <a:r>
              <a:rPr lang="en-US" sz="1400" dirty="0" smtClean="0"/>
              <a:t>Gross Revenue Exclusion not included in modeling, but could be applied to incentivize new projects</a:t>
            </a:r>
          </a:p>
          <a:p>
            <a:pPr lvl="1"/>
            <a:r>
              <a:rPr lang="en-US" sz="1400" dirty="0" err="1" smtClean="0"/>
              <a:t>Carryforward</a:t>
            </a:r>
            <a:r>
              <a:rPr lang="en-US" sz="1400" dirty="0" smtClean="0"/>
              <a:t> (without escalation) of credits reduces some downside risk to state, while retaining a cost-progressive element.  Escalation could also be included to compensate for time value of money foregone </a:t>
            </a:r>
          </a:p>
          <a:p>
            <a:endParaRPr lang="en-US" sz="1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Regimes for comparison:</a:t>
            </a:r>
            <a:br>
              <a:rPr lang="en-US" dirty="0" smtClean="0"/>
            </a:br>
            <a:r>
              <a:rPr lang="en-US" dirty="0" smtClean="0"/>
              <a:t>Bracketed Progressivity (Gross)</a:t>
            </a:r>
            <a:endParaRPr lang="en-US" dirty="0"/>
          </a:p>
        </p:txBody>
      </p:sp>
      <p:sp>
        <p:nvSpPr>
          <p:cNvPr id="3" name="Content Placeholder 2"/>
          <p:cNvSpPr>
            <a:spLocks noGrp="1"/>
          </p:cNvSpPr>
          <p:nvPr>
            <p:ph idx="1"/>
          </p:nvPr>
        </p:nvSpPr>
        <p:spPr/>
        <p:txBody>
          <a:bodyPr/>
          <a:lstStyle/>
          <a:p>
            <a:r>
              <a:rPr lang="en-US" dirty="0" smtClean="0"/>
              <a:t>Bracketed Progressivity (Net):</a:t>
            </a:r>
          </a:p>
          <a:p>
            <a:pPr lvl="1"/>
            <a:r>
              <a:rPr lang="en-US" sz="1400" dirty="0" smtClean="0"/>
              <a:t>20% Profit-based Production Tax – lower rate needed to when progressivity on gross to prevent a tax increase at lower price levels for higher cost producers</a:t>
            </a:r>
          </a:p>
          <a:p>
            <a:pPr lvl="1"/>
            <a:r>
              <a:rPr lang="en-US" sz="1400" dirty="0" smtClean="0"/>
              <a:t>Bracketed progressivity with the following thresholds and rates:</a:t>
            </a:r>
          </a:p>
          <a:p>
            <a:pPr lvl="2"/>
            <a:r>
              <a:rPr lang="en-US" sz="1200" dirty="0" smtClean="0"/>
              <a:t>$70 ANS West Coast Crude – 5%</a:t>
            </a:r>
          </a:p>
          <a:p>
            <a:pPr lvl="2"/>
            <a:r>
              <a:rPr lang="en-US" sz="1200" dirty="0" smtClean="0"/>
              <a:t>$90 ANS West Coast Crude– 10%</a:t>
            </a:r>
          </a:p>
          <a:p>
            <a:pPr lvl="2"/>
            <a:r>
              <a:rPr lang="en-US" sz="1200" dirty="0" smtClean="0"/>
              <a:t>$110 ANS West Coast Crude– 15%</a:t>
            </a:r>
          </a:p>
          <a:p>
            <a:pPr lvl="2"/>
            <a:r>
              <a:rPr lang="en-US" sz="1200" dirty="0" smtClean="0"/>
              <a:t>$130 ANS West Coast Crude– 20%</a:t>
            </a:r>
          </a:p>
          <a:p>
            <a:pPr lvl="1"/>
            <a:r>
              <a:rPr lang="en-US" sz="1400" dirty="0" smtClean="0"/>
              <a:t>20% capital credit maintained, but carried forward to production for producers with no liability</a:t>
            </a:r>
          </a:p>
          <a:p>
            <a:pPr lvl="1"/>
            <a:r>
              <a:rPr lang="en-US" sz="1400" dirty="0" smtClean="0"/>
              <a:t>Overall relative neutrality removes potential for ‘gold-plating incentives’</a:t>
            </a:r>
          </a:p>
          <a:p>
            <a:pPr lvl="1"/>
            <a:r>
              <a:rPr lang="en-US" sz="1400" dirty="0" smtClean="0"/>
              <a:t>Progressive element being determined on net basis does not entirely remove issue of oil </a:t>
            </a:r>
            <a:r>
              <a:rPr lang="en-US" sz="1400" dirty="0" err="1" smtClean="0"/>
              <a:t>vs</a:t>
            </a:r>
            <a:r>
              <a:rPr lang="en-US" sz="1400" dirty="0" smtClean="0"/>
              <a:t> gas ‘decoupling’, but low degree of progressivity minimizes impact</a:t>
            </a:r>
          </a:p>
          <a:p>
            <a:pPr lvl="1"/>
            <a:r>
              <a:rPr lang="en-US" sz="1400" dirty="0" smtClean="0"/>
              <a:t>Gross Revenue Exclusion not included in modeling, but could be applied to incentivize new projects</a:t>
            </a:r>
          </a:p>
          <a:p>
            <a:pPr lvl="1"/>
            <a:r>
              <a:rPr lang="en-US" sz="1400" dirty="0" err="1" smtClean="0"/>
              <a:t>Carryforward</a:t>
            </a:r>
            <a:r>
              <a:rPr lang="en-US" sz="1400" dirty="0" smtClean="0"/>
              <a:t> (without escalation) of credits reduces some downside risk to state, while retaining a cost-progressive element.  Escalation could also be included to compensate for time value of money foregone </a:t>
            </a:r>
          </a:p>
          <a:p>
            <a:endParaRPr lang="en-US" sz="1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960" y="2385392"/>
            <a:ext cx="8229600" cy="1331844"/>
          </a:xfrm>
        </p:spPr>
        <p:txBody>
          <a:bodyPr/>
          <a:lstStyle/>
          <a:p>
            <a:r>
              <a:rPr lang="en-US" sz="2400" b="1" dirty="0" smtClean="0"/>
              <a:t>Base Production</a:t>
            </a:r>
            <a:endParaRPr lang="en-US" sz="2000" b="1" dirty="0" smtClean="0"/>
          </a:p>
          <a:p>
            <a:endParaRPr lang="en-US" sz="1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CES_12-5_BaseProdIncFalse.png"/>
          <p:cNvPicPr>
            <a:picLocks noGrp="1" noChangeAspect="1"/>
          </p:cNvPicPr>
          <p:nvPr>
            <p:ph idx="1"/>
          </p:nvPr>
        </p:nvPicPr>
        <p:blipFill>
          <a:blip r:embed="rId2">
            <a:extLst>
              <a:ext uri="{28A0092B-C50C-407E-A947-70E740481C1C}">
                <a14:useLocalDpi xmlns:a14="http://schemas.microsoft.com/office/drawing/2010/main" val="0"/>
              </a:ext>
            </a:extLst>
          </a:blip>
          <a:srcRect t="1798" b="1798"/>
          <a:stretch>
            <a:fillRect/>
          </a:stretch>
        </p:blipFill>
        <p:spPr/>
      </p:pic>
      <p:sp>
        <p:nvSpPr>
          <p:cNvPr id="2" name="Title 1"/>
          <p:cNvSpPr>
            <a:spLocks noGrp="1"/>
          </p:cNvSpPr>
          <p:nvPr>
            <p:ph type="title"/>
          </p:nvPr>
        </p:nvSpPr>
        <p:spPr/>
        <p:txBody>
          <a:bodyPr/>
          <a:lstStyle/>
          <a:p>
            <a:r>
              <a:rPr lang="en-US" dirty="0" smtClean="0"/>
              <a:t>ACES – Base Production</a:t>
            </a:r>
            <a:endParaRPr lang="en-US" dirty="0"/>
          </a:p>
        </p:txBody>
      </p:sp>
    </p:spTree>
    <p:extLst>
      <p:ext uri="{BB962C8B-B14F-4D97-AF65-F5344CB8AC3E}">
        <p14:creationId xmlns:p14="http://schemas.microsoft.com/office/powerpoint/2010/main" val="12955797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 SB21</a:t>
            </a:r>
            <a:br>
              <a:rPr lang="en-US" dirty="0" smtClean="0"/>
            </a:br>
            <a:r>
              <a:rPr lang="en-US" dirty="0" smtClean="0"/>
              <a:t>Base Production</a:t>
            </a:r>
            <a:endParaRPr lang="en-US" dirty="0"/>
          </a:p>
        </p:txBody>
      </p:sp>
      <p:pic>
        <p:nvPicPr>
          <p:cNvPr id="7" name="Content Placeholder 6" descr="SB21_CS(RES)_12-5_BaseProdIncFalse.png"/>
          <p:cNvPicPr>
            <a:picLocks noGrp="1" noChangeAspect="1"/>
          </p:cNvPicPr>
          <p:nvPr>
            <p:ph idx="1"/>
          </p:nvPr>
        </p:nvPicPr>
        <p:blipFill>
          <a:blip r:embed="rId2">
            <a:extLst>
              <a:ext uri="{28A0092B-C50C-407E-A947-70E740481C1C}">
                <a14:useLocalDpi xmlns:a14="http://schemas.microsoft.com/office/drawing/2010/main" val="0"/>
              </a:ext>
            </a:extLst>
          </a:blip>
          <a:srcRect t="1798" b="1798"/>
          <a:stretch>
            <a:fillRect/>
          </a:stretch>
        </p:blip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Bracketed Progressivity (Net)</a:t>
            </a:r>
            <a:br>
              <a:rPr lang="en-US" dirty="0" smtClean="0"/>
            </a:br>
            <a:r>
              <a:rPr lang="en-US" dirty="0" smtClean="0"/>
              <a:t>Base Production</a:t>
            </a:r>
            <a:endParaRPr lang="en-US" dirty="0"/>
          </a:p>
        </p:txBody>
      </p:sp>
      <p:pic>
        <p:nvPicPr>
          <p:cNvPr id="7" name="Content Placeholder 6" descr="Bracketed_Net_12-5_BaseProdIncFalse.png"/>
          <p:cNvPicPr>
            <a:picLocks noGrp="1" noChangeAspect="1"/>
          </p:cNvPicPr>
          <p:nvPr>
            <p:ph idx="1"/>
          </p:nvPr>
        </p:nvPicPr>
        <p:blipFill>
          <a:blip r:embed="rId2">
            <a:extLst>
              <a:ext uri="{28A0092B-C50C-407E-A947-70E740481C1C}">
                <a14:useLocalDpi xmlns:a14="http://schemas.microsoft.com/office/drawing/2010/main" val="0"/>
              </a:ext>
            </a:extLst>
          </a:blip>
          <a:srcRect t="1798" b="1798"/>
          <a:stretch>
            <a:fillRect/>
          </a:stretch>
        </p:blip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Bracketed Progressivity (Gross)</a:t>
            </a:r>
            <a:br>
              <a:rPr lang="en-US" dirty="0" smtClean="0"/>
            </a:br>
            <a:r>
              <a:rPr lang="en-US" dirty="0" smtClean="0"/>
              <a:t>Base Production</a:t>
            </a:r>
            <a:endParaRPr lang="en-US" dirty="0"/>
          </a:p>
        </p:txBody>
      </p:sp>
      <p:pic>
        <p:nvPicPr>
          <p:cNvPr id="7" name="Content Placeholder 6" descr="Bracketed_Gross_12-5_BaseProdIncFalse.png"/>
          <p:cNvPicPr>
            <a:picLocks noGrp="1" noChangeAspect="1"/>
          </p:cNvPicPr>
          <p:nvPr>
            <p:ph idx="1"/>
          </p:nvPr>
        </p:nvPicPr>
        <p:blipFill>
          <a:blip r:embed="rId2">
            <a:extLst>
              <a:ext uri="{28A0092B-C50C-407E-A947-70E740481C1C}">
                <a14:useLocalDpi xmlns:a14="http://schemas.microsoft.com/office/drawing/2010/main" val="0"/>
              </a:ext>
            </a:extLst>
          </a:blip>
          <a:srcRect t="1798" b="1798"/>
          <a:stretch>
            <a:fillRect/>
          </a:stretch>
        </p:blip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960" y="2385392"/>
            <a:ext cx="8229600" cy="1331844"/>
          </a:xfrm>
        </p:spPr>
        <p:txBody>
          <a:bodyPr/>
          <a:lstStyle/>
          <a:p>
            <a:r>
              <a:rPr lang="en-US" sz="2400" b="1" dirty="0" smtClean="0"/>
              <a:t>$18/bbl New Development</a:t>
            </a:r>
            <a:endParaRPr lang="en-US" sz="2000" b="1" dirty="0" smtClean="0"/>
          </a:p>
          <a:p>
            <a:endParaRPr lang="en-US" sz="1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ACES_16-7_Small_18IncFalse.png"/>
          <p:cNvPicPr>
            <a:picLocks noGrp="1" noChangeAspect="1"/>
          </p:cNvPicPr>
          <p:nvPr>
            <p:ph idx="1"/>
          </p:nvPr>
        </p:nvPicPr>
        <p:blipFill>
          <a:blip r:embed="rId2">
            <a:extLst>
              <a:ext uri="{28A0092B-C50C-407E-A947-70E740481C1C}">
                <a14:useLocalDpi xmlns:a14="http://schemas.microsoft.com/office/drawing/2010/main" val="0"/>
              </a:ext>
            </a:extLst>
          </a:blip>
          <a:srcRect t="1798" b="1798"/>
          <a:stretch>
            <a:fillRect/>
          </a:stretch>
        </p:blipFill>
        <p:spPr/>
      </p:pic>
      <p:sp>
        <p:nvSpPr>
          <p:cNvPr id="2" name="Title 1"/>
          <p:cNvSpPr>
            <a:spLocks noGrp="1"/>
          </p:cNvSpPr>
          <p:nvPr>
            <p:ph type="title"/>
          </p:nvPr>
        </p:nvSpPr>
        <p:spPr/>
        <p:txBody>
          <a:bodyPr/>
          <a:lstStyle/>
          <a:p>
            <a:r>
              <a:rPr lang="en-US" dirty="0" smtClean="0"/>
              <a:t>ACES - $18/bbl New Development, Standalone</a:t>
            </a:r>
            <a:endParaRPr lang="en-US" dirty="0"/>
          </a:p>
        </p:txBody>
      </p:sp>
    </p:spTree>
    <p:extLst>
      <p:ext uri="{BB962C8B-B14F-4D97-AF65-F5344CB8AC3E}">
        <p14:creationId xmlns:p14="http://schemas.microsoft.com/office/powerpoint/2010/main" val="195891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Regressive and Progressive Regimes</a:t>
            </a:r>
            <a:endParaRPr lang="en-US" dirty="0"/>
          </a:p>
        </p:txBody>
      </p:sp>
      <p:sp>
        <p:nvSpPr>
          <p:cNvPr id="3" name="Content Placeholder 2"/>
          <p:cNvSpPr>
            <a:spLocks noGrp="1"/>
          </p:cNvSpPr>
          <p:nvPr>
            <p:ph idx="1"/>
          </p:nvPr>
        </p:nvSpPr>
        <p:spPr/>
        <p:txBody>
          <a:bodyPr/>
          <a:lstStyle/>
          <a:p>
            <a:r>
              <a:rPr lang="en-US" dirty="0" smtClean="0"/>
              <a:t>2 potential reasons to desire a progressive element in Alaska’s fiscal regime:</a:t>
            </a:r>
          </a:p>
          <a:p>
            <a:pPr lvl="1"/>
            <a:r>
              <a:rPr lang="en-US" sz="1400" dirty="0" smtClean="0"/>
              <a:t>To counteract regressive elements in the regime to achieve something close to </a:t>
            </a:r>
            <a:r>
              <a:rPr lang="en-US" sz="1400" b="1" dirty="0" smtClean="0"/>
              <a:t>neutrality</a:t>
            </a:r>
          </a:p>
          <a:p>
            <a:pPr lvl="1"/>
            <a:r>
              <a:rPr lang="en-US" sz="1400" dirty="0" smtClean="0"/>
              <a:t>To go beyond neutrality, to ensure a </a:t>
            </a:r>
            <a:r>
              <a:rPr lang="en-US" sz="1400" b="1" dirty="0" smtClean="0"/>
              <a:t>higher level of take </a:t>
            </a:r>
            <a:r>
              <a:rPr lang="en-US" sz="1400" dirty="0" smtClean="0"/>
              <a:t>for the state in </a:t>
            </a:r>
            <a:r>
              <a:rPr lang="en-US" sz="1400" b="1" dirty="0" smtClean="0"/>
              <a:t>high price environments</a:t>
            </a:r>
          </a:p>
          <a:p>
            <a:r>
              <a:rPr lang="en-US" dirty="0" smtClean="0"/>
              <a:t>Regressive and Progressive regimes imply a very different outlooks on risk and reward, for government and the private sector:</a:t>
            </a:r>
          </a:p>
          <a:p>
            <a:pPr lvl="1"/>
            <a:r>
              <a:rPr lang="en-US" sz="1400" b="1" dirty="0" smtClean="0"/>
              <a:t>Regressive regimes limit risk to the state</a:t>
            </a:r>
            <a:r>
              <a:rPr lang="en-US" sz="1400" dirty="0" smtClean="0"/>
              <a:t>, placing large downside risk on the private sector, protecting the state in low price or high cost environments</a:t>
            </a:r>
          </a:p>
          <a:p>
            <a:pPr lvl="1"/>
            <a:r>
              <a:rPr lang="en-US" sz="1400" dirty="0" smtClean="0"/>
              <a:t>In return, regressive regimes offer outsized returns in high price environments</a:t>
            </a:r>
          </a:p>
          <a:p>
            <a:pPr lvl="1"/>
            <a:r>
              <a:rPr lang="en-US" sz="1400" b="1" dirty="0" smtClean="0"/>
              <a:t>Progressive regimes </a:t>
            </a:r>
            <a:r>
              <a:rPr lang="en-US" sz="1400" dirty="0" smtClean="0"/>
              <a:t>involve the </a:t>
            </a:r>
            <a:r>
              <a:rPr lang="en-US" sz="1400" b="1" dirty="0" smtClean="0"/>
              <a:t>state bearing more price and cost risk</a:t>
            </a:r>
            <a:r>
              <a:rPr lang="en-US" sz="1400" dirty="0" smtClean="0"/>
              <a:t>, in return for a higher share of returns in good times</a:t>
            </a:r>
          </a:p>
          <a:p>
            <a:r>
              <a:rPr lang="en-US" dirty="0" smtClean="0"/>
              <a:t>Perhaps the single biggest problem with Alaska’s current fiscal regime is that it involves elements that are </a:t>
            </a:r>
            <a:r>
              <a:rPr lang="en-US" b="1" dirty="0" smtClean="0"/>
              <a:t>both strongly regressive and strongly progressive</a:t>
            </a:r>
            <a:r>
              <a:rPr lang="en-US" dirty="0" smtClean="0"/>
              <a:t>.</a:t>
            </a:r>
          </a:p>
          <a:p>
            <a:pPr lvl="1"/>
            <a:r>
              <a:rPr lang="en-US" sz="1400" dirty="0" smtClean="0"/>
              <a:t>It seeks to place downside risk on the private sector, while taking most of the returns in high price environments.</a:t>
            </a:r>
          </a:p>
          <a:p>
            <a:pPr lvl="1"/>
            <a:r>
              <a:rPr lang="en-US" sz="1400" dirty="0" smtClean="0"/>
              <a:t>It is this combination that makes it particularly unattractive from an investment perspective</a:t>
            </a:r>
            <a:endParaRPr lang="en-US" sz="1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 SB21</a:t>
            </a:r>
            <a:br>
              <a:rPr lang="en-US" dirty="0" smtClean="0"/>
            </a:br>
            <a:r>
              <a:rPr lang="en-US" dirty="0" smtClean="0"/>
              <a:t>$18/bbl New Development, Standalone, no GRE</a:t>
            </a:r>
            <a:endParaRPr lang="en-US" dirty="0"/>
          </a:p>
        </p:txBody>
      </p:sp>
      <p:pic>
        <p:nvPicPr>
          <p:cNvPr id="5" name="Content Placeholder 4" descr="SB21_CS(RES)_16-7_Small_Old_18IncFalse.png"/>
          <p:cNvPicPr>
            <a:picLocks noGrp="1" noChangeAspect="1"/>
          </p:cNvPicPr>
          <p:nvPr>
            <p:ph idx="1"/>
          </p:nvPr>
        </p:nvPicPr>
        <p:blipFill>
          <a:blip r:embed="rId2">
            <a:extLst>
              <a:ext uri="{28A0092B-C50C-407E-A947-70E740481C1C}">
                <a14:useLocalDpi xmlns:a14="http://schemas.microsoft.com/office/drawing/2010/main" val="0"/>
              </a:ext>
            </a:extLst>
          </a:blip>
          <a:srcRect t="1798" b="1798"/>
          <a:stretch>
            <a:fillRect/>
          </a:stretch>
        </p:blip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Bracketed Progressivity (Net)</a:t>
            </a:r>
            <a:br>
              <a:rPr lang="en-US" dirty="0" smtClean="0"/>
            </a:br>
            <a:r>
              <a:rPr lang="en-US" dirty="0" smtClean="0"/>
              <a:t>$18/bbl New Development, Standalone</a:t>
            </a:r>
            <a:endParaRPr lang="en-US" dirty="0"/>
          </a:p>
        </p:txBody>
      </p:sp>
      <p:pic>
        <p:nvPicPr>
          <p:cNvPr id="5" name="Content Placeholder 4" descr="Bracketed_Net_Small_16-7_18IncFalse.png"/>
          <p:cNvPicPr>
            <a:picLocks noGrp="1" noChangeAspect="1"/>
          </p:cNvPicPr>
          <p:nvPr>
            <p:ph idx="1"/>
          </p:nvPr>
        </p:nvPicPr>
        <p:blipFill>
          <a:blip r:embed="rId2">
            <a:extLst>
              <a:ext uri="{28A0092B-C50C-407E-A947-70E740481C1C}">
                <a14:useLocalDpi xmlns:a14="http://schemas.microsoft.com/office/drawing/2010/main" val="0"/>
              </a:ext>
            </a:extLst>
          </a:blip>
          <a:srcRect t="1798" b="1798"/>
          <a:stretch>
            <a:fillRect/>
          </a:stretch>
        </p:blip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Bracketed Progressivity (Gross)</a:t>
            </a:r>
            <a:br>
              <a:rPr lang="en-US" dirty="0" smtClean="0"/>
            </a:br>
            <a:r>
              <a:rPr lang="en-US" dirty="0" smtClean="0"/>
              <a:t>$18/bbl New Development, Standalone</a:t>
            </a:r>
            <a:endParaRPr lang="en-US" dirty="0"/>
          </a:p>
        </p:txBody>
      </p:sp>
      <p:pic>
        <p:nvPicPr>
          <p:cNvPr id="7" name="Content Placeholder 6" descr="Bracketed_Gross_Small_16-7_18IncFalse.png"/>
          <p:cNvPicPr>
            <a:picLocks noGrp="1" noChangeAspect="1"/>
          </p:cNvPicPr>
          <p:nvPr>
            <p:ph idx="1"/>
          </p:nvPr>
        </p:nvPicPr>
        <p:blipFill>
          <a:blip r:embed="rId2">
            <a:extLst>
              <a:ext uri="{28A0092B-C50C-407E-A947-70E740481C1C}">
                <a14:useLocalDpi xmlns:a14="http://schemas.microsoft.com/office/drawing/2010/main" val="0"/>
              </a:ext>
            </a:extLst>
          </a:blip>
          <a:srcRect t="1798" b="1798"/>
          <a:stretch>
            <a:fillRect/>
          </a:stretch>
        </p:blip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 SB21</a:t>
            </a:r>
            <a:br>
              <a:rPr lang="en-US" dirty="0" smtClean="0"/>
            </a:br>
            <a:r>
              <a:rPr lang="en-US" dirty="0" smtClean="0"/>
              <a:t>$18/bbl New Development, Standalone, with GRE</a:t>
            </a:r>
            <a:endParaRPr lang="en-US" dirty="0"/>
          </a:p>
        </p:txBody>
      </p:sp>
      <p:pic>
        <p:nvPicPr>
          <p:cNvPr id="5" name="Content Placeholder 4" descr="SB21_CS(RES)_16-7_Small_New_18IncFalse.png"/>
          <p:cNvPicPr>
            <a:picLocks noGrp="1" noChangeAspect="1"/>
          </p:cNvPicPr>
          <p:nvPr>
            <p:ph idx="1"/>
          </p:nvPr>
        </p:nvPicPr>
        <p:blipFill>
          <a:blip r:embed="rId2">
            <a:extLst>
              <a:ext uri="{28A0092B-C50C-407E-A947-70E740481C1C}">
                <a14:useLocalDpi xmlns:a14="http://schemas.microsoft.com/office/drawing/2010/main" val="0"/>
              </a:ext>
            </a:extLst>
          </a:blip>
          <a:srcRect t="1798" b="1798"/>
          <a:stretch>
            <a:fillRect/>
          </a:stretch>
        </p:blip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ACES</a:t>
            </a:r>
            <a:br>
              <a:rPr lang="en-US" dirty="0" smtClean="0"/>
            </a:br>
            <a:r>
              <a:rPr lang="en-US" dirty="0" smtClean="0"/>
              <a:t>$18/bbl New Development, Incremental</a:t>
            </a:r>
            <a:endParaRPr lang="en-US" dirty="0"/>
          </a:p>
        </p:txBody>
      </p:sp>
      <p:pic>
        <p:nvPicPr>
          <p:cNvPr id="5" name="Content Placeholder 4" descr="ACES_16-7_18IncTrue.png"/>
          <p:cNvPicPr>
            <a:picLocks noGrp="1" noChangeAspect="1"/>
          </p:cNvPicPr>
          <p:nvPr>
            <p:ph idx="1"/>
          </p:nvPr>
        </p:nvPicPr>
        <p:blipFill>
          <a:blip r:embed="rId2">
            <a:extLst>
              <a:ext uri="{28A0092B-C50C-407E-A947-70E740481C1C}">
                <a14:useLocalDpi xmlns:a14="http://schemas.microsoft.com/office/drawing/2010/main" val="0"/>
              </a:ext>
            </a:extLst>
          </a:blip>
          <a:srcRect t="1798" b="1798"/>
          <a:stretch>
            <a:fillRect/>
          </a:stretch>
        </p:blip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 SB21</a:t>
            </a:r>
            <a:br>
              <a:rPr lang="en-US" dirty="0" smtClean="0"/>
            </a:br>
            <a:r>
              <a:rPr lang="en-US" dirty="0" smtClean="0"/>
              <a:t>$18/bbl New Development, Incremental</a:t>
            </a:r>
            <a:endParaRPr lang="en-US" dirty="0"/>
          </a:p>
        </p:txBody>
      </p:sp>
      <p:pic>
        <p:nvPicPr>
          <p:cNvPr id="4" name="Content Placeholder 3" descr="SB21_CS(RES)_16-7_18IncTrue.png"/>
          <p:cNvPicPr>
            <a:picLocks noGrp="1" noChangeAspect="1"/>
          </p:cNvPicPr>
          <p:nvPr>
            <p:ph idx="1"/>
          </p:nvPr>
        </p:nvPicPr>
        <p:blipFill>
          <a:blip r:embed="rId2">
            <a:extLst>
              <a:ext uri="{28A0092B-C50C-407E-A947-70E740481C1C}">
                <a14:useLocalDpi xmlns:a14="http://schemas.microsoft.com/office/drawing/2010/main" val="0"/>
              </a:ext>
            </a:extLst>
          </a:blip>
          <a:srcRect t="1798" b="1798"/>
          <a:stretch>
            <a:fillRect/>
          </a:stretch>
        </p:blip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Bracketed Progressivity (Net)</a:t>
            </a:r>
            <a:br>
              <a:rPr lang="en-US" dirty="0" smtClean="0"/>
            </a:br>
            <a:r>
              <a:rPr lang="en-US" dirty="0" smtClean="0"/>
              <a:t>$18/bbl New Development, Incremental</a:t>
            </a:r>
            <a:endParaRPr lang="en-US" dirty="0"/>
          </a:p>
        </p:txBody>
      </p:sp>
      <p:pic>
        <p:nvPicPr>
          <p:cNvPr id="5" name="Content Placeholder 4" descr="Bracketed_Net_16-7_18IncTrue.png"/>
          <p:cNvPicPr>
            <a:picLocks noGrp="1" noChangeAspect="1"/>
          </p:cNvPicPr>
          <p:nvPr>
            <p:ph idx="1"/>
          </p:nvPr>
        </p:nvPicPr>
        <p:blipFill>
          <a:blip r:embed="rId2">
            <a:extLst>
              <a:ext uri="{28A0092B-C50C-407E-A947-70E740481C1C}">
                <a14:useLocalDpi xmlns:a14="http://schemas.microsoft.com/office/drawing/2010/main" val="0"/>
              </a:ext>
            </a:extLst>
          </a:blip>
          <a:srcRect t="1798" b="1798"/>
          <a:stretch>
            <a:fillRect/>
          </a:stretch>
        </p:blip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Bracketed Progressivity (Gross)</a:t>
            </a:r>
            <a:br>
              <a:rPr lang="en-US" dirty="0" smtClean="0"/>
            </a:br>
            <a:r>
              <a:rPr lang="en-US" dirty="0" smtClean="0"/>
              <a:t>$18/bbl New Development, Incremental</a:t>
            </a:r>
            <a:endParaRPr lang="en-US" dirty="0"/>
          </a:p>
        </p:txBody>
      </p:sp>
      <p:pic>
        <p:nvPicPr>
          <p:cNvPr id="5" name="Content Placeholder 4" descr="Bracketed_Gross_16-7_18IncTrue.png"/>
          <p:cNvPicPr>
            <a:picLocks noGrp="1" noChangeAspect="1"/>
          </p:cNvPicPr>
          <p:nvPr>
            <p:ph idx="1"/>
          </p:nvPr>
        </p:nvPicPr>
        <p:blipFill>
          <a:blip r:embed="rId2">
            <a:extLst>
              <a:ext uri="{28A0092B-C50C-407E-A947-70E740481C1C}">
                <a14:useLocalDpi xmlns:a14="http://schemas.microsoft.com/office/drawing/2010/main" val="0"/>
              </a:ext>
            </a:extLst>
          </a:blip>
          <a:srcRect t="1798" b="1798"/>
          <a:stretch>
            <a:fillRect/>
          </a:stretch>
        </p:blip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960" y="2385392"/>
            <a:ext cx="8229600" cy="1331844"/>
          </a:xfrm>
        </p:spPr>
        <p:txBody>
          <a:bodyPr/>
          <a:lstStyle/>
          <a:p>
            <a:r>
              <a:rPr lang="en-US" sz="2400" b="1" dirty="0" smtClean="0"/>
              <a:t>$25/bbl New Development</a:t>
            </a:r>
            <a:endParaRPr lang="en-US" sz="2000" b="1" dirty="0" smtClean="0"/>
          </a:p>
          <a:p>
            <a:endParaRPr lang="en-US" sz="1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ACES - $25/bbl New Development, Standalone</a:t>
            </a:r>
            <a:endParaRPr lang="en-US" dirty="0"/>
          </a:p>
        </p:txBody>
      </p:sp>
      <p:pic>
        <p:nvPicPr>
          <p:cNvPr id="5" name="Content Placeholder 4" descr="ACES_16-7_Small_25IncFalse.png"/>
          <p:cNvPicPr>
            <a:picLocks noGrp="1" noChangeAspect="1"/>
          </p:cNvPicPr>
          <p:nvPr>
            <p:ph idx="1"/>
          </p:nvPr>
        </p:nvPicPr>
        <p:blipFill>
          <a:blip r:embed="rId2">
            <a:extLst>
              <a:ext uri="{28A0092B-C50C-407E-A947-70E740481C1C}">
                <a14:useLocalDpi xmlns:a14="http://schemas.microsoft.com/office/drawing/2010/main" val="0"/>
              </a:ext>
            </a:extLst>
          </a:blip>
          <a:srcRect t="1798" b="1798"/>
          <a:stretch>
            <a:fillRect/>
          </a:stretch>
        </p:blip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RoyOnly_12-5_BaseProdIncFalse.png"/>
          <p:cNvPicPr>
            <a:picLocks noGrp="1" noChangeAspect="1"/>
          </p:cNvPicPr>
          <p:nvPr>
            <p:ph idx="1"/>
          </p:nvPr>
        </p:nvPicPr>
        <p:blipFill>
          <a:blip r:embed="rId2">
            <a:extLst>
              <a:ext uri="{28A0092B-C50C-407E-A947-70E740481C1C}">
                <a14:useLocalDpi xmlns:a14="http://schemas.microsoft.com/office/drawing/2010/main" val="0"/>
              </a:ext>
            </a:extLst>
          </a:blip>
          <a:srcRect t="1798" b="1798"/>
          <a:stretch>
            <a:fillRect/>
          </a:stretch>
        </p:blipFill>
        <p:spPr/>
      </p:pic>
      <p:sp>
        <p:nvSpPr>
          <p:cNvPr id="2" name="Title 1"/>
          <p:cNvSpPr>
            <a:spLocks noGrp="1"/>
          </p:cNvSpPr>
          <p:nvPr>
            <p:ph type="title"/>
          </p:nvPr>
        </p:nvSpPr>
        <p:spPr/>
        <p:txBody>
          <a:bodyPr/>
          <a:lstStyle/>
          <a:p>
            <a:r>
              <a:rPr lang="en-US" dirty="0" smtClean="0"/>
              <a:t>Royalty Only</a:t>
            </a:r>
            <a:br>
              <a:rPr lang="en-US" dirty="0" smtClean="0"/>
            </a:br>
            <a:r>
              <a:rPr lang="en-US" dirty="0" smtClean="0"/>
              <a:t>Base Production</a:t>
            </a:r>
            <a:endParaRPr lang="en-US" dirty="0"/>
          </a:p>
        </p:txBody>
      </p:sp>
      <p:sp>
        <p:nvSpPr>
          <p:cNvPr id="5" name="TextBox 4"/>
          <p:cNvSpPr txBox="1"/>
          <p:nvPr/>
        </p:nvSpPr>
        <p:spPr>
          <a:xfrm>
            <a:off x="4870174" y="5237922"/>
            <a:ext cx="3657600" cy="830997"/>
          </a:xfrm>
          <a:prstGeom prst="rect">
            <a:avLst/>
          </a:prstGeom>
          <a:solidFill>
            <a:schemeClr val="accent3">
              <a:lumMod val="20000"/>
              <a:lumOff val="80000"/>
            </a:schemeClr>
          </a:solidFill>
        </p:spPr>
        <p:txBody>
          <a:bodyPr wrap="square" rtlCol="0">
            <a:spAutoFit/>
          </a:bodyPr>
          <a:lstStyle/>
          <a:p>
            <a:r>
              <a:rPr lang="en-US" sz="1200" dirty="0" smtClean="0">
                <a:latin typeface="Arial" pitchFamily="34" charset="0"/>
                <a:cs typeface="Arial" pitchFamily="34" charset="0"/>
              </a:rPr>
              <a:t>Even with just a 12.5% royalty on base production, a fixed royalty is regressive at low prices; at $40/bbl the royalty and property tax consume all divisible income</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 SB21</a:t>
            </a:r>
            <a:br>
              <a:rPr lang="en-US" dirty="0" smtClean="0"/>
            </a:br>
            <a:r>
              <a:rPr lang="en-US" dirty="0" smtClean="0"/>
              <a:t>$25/bbl New Development, Standalone, No GRE</a:t>
            </a:r>
            <a:endParaRPr lang="en-US" dirty="0"/>
          </a:p>
        </p:txBody>
      </p:sp>
      <p:pic>
        <p:nvPicPr>
          <p:cNvPr id="7" name="Content Placeholder 6" descr="SB21_CS(RES)_16-7_Small_Old_25IncFalse.png"/>
          <p:cNvPicPr>
            <a:picLocks noGrp="1" noChangeAspect="1"/>
          </p:cNvPicPr>
          <p:nvPr>
            <p:ph idx="1"/>
          </p:nvPr>
        </p:nvPicPr>
        <p:blipFill>
          <a:blip r:embed="rId2">
            <a:extLst>
              <a:ext uri="{28A0092B-C50C-407E-A947-70E740481C1C}">
                <a14:useLocalDpi xmlns:a14="http://schemas.microsoft.com/office/drawing/2010/main" val="0"/>
              </a:ext>
            </a:extLst>
          </a:blip>
          <a:srcRect t="1798" b="1798"/>
          <a:stretch>
            <a:fillRect/>
          </a:stretch>
        </p:blip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Bracketed Progressivity (Net)</a:t>
            </a:r>
            <a:br>
              <a:rPr lang="en-US" dirty="0" smtClean="0"/>
            </a:br>
            <a:r>
              <a:rPr lang="en-US" dirty="0" smtClean="0"/>
              <a:t>$25/bbl New Development, Standalone</a:t>
            </a:r>
            <a:endParaRPr lang="en-US" dirty="0"/>
          </a:p>
        </p:txBody>
      </p:sp>
      <p:pic>
        <p:nvPicPr>
          <p:cNvPr id="9" name="Content Placeholder 8" descr="Bracketed_Net_Small_16-7_25IncFalse.png"/>
          <p:cNvPicPr>
            <a:picLocks noGrp="1" noChangeAspect="1"/>
          </p:cNvPicPr>
          <p:nvPr>
            <p:ph idx="1"/>
          </p:nvPr>
        </p:nvPicPr>
        <p:blipFill>
          <a:blip r:embed="rId2">
            <a:extLst>
              <a:ext uri="{28A0092B-C50C-407E-A947-70E740481C1C}">
                <a14:useLocalDpi xmlns:a14="http://schemas.microsoft.com/office/drawing/2010/main" val="0"/>
              </a:ext>
            </a:extLst>
          </a:blip>
          <a:srcRect t="1798" b="1798"/>
          <a:stretch>
            <a:fillRect/>
          </a:stretch>
        </p:blip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Bracketed Progressivity (Gross)</a:t>
            </a:r>
            <a:br>
              <a:rPr lang="en-US" dirty="0" smtClean="0"/>
            </a:br>
            <a:r>
              <a:rPr lang="en-US" dirty="0" smtClean="0"/>
              <a:t>$25/bbl New Development, Standalone</a:t>
            </a:r>
            <a:endParaRPr lang="en-US" dirty="0"/>
          </a:p>
        </p:txBody>
      </p:sp>
      <p:pic>
        <p:nvPicPr>
          <p:cNvPr id="7" name="Content Placeholder 6" descr="Bracketed_Gross_Small_16-7_25IncFalse.png"/>
          <p:cNvPicPr>
            <a:picLocks noGrp="1" noChangeAspect="1"/>
          </p:cNvPicPr>
          <p:nvPr>
            <p:ph idx="1"/>
          </p:nvPr>
        </p:nvPicPr>
        <p:blipFill>
          <a:blip r:embed="rId2">
            <a:extLst>
              <a:ext uri="{28A0092B-C50C-407E-A947-70E740481C1C}">
                <a14:useLocalDpi xmlns:a14="http://schemas.microsoft.com/office/drawing/2010/main" val="0"/>
              </a:ext>
            </a:extLst>
          </a:blip>
          <a:srcRect t="1798" b="1798"/>
          <a:stretch>
            <a:fillRect/>
          </a:stretch>
        </p:blip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 SB21</a:t>
            </a:r>
            <a:br>
              <a:rPr lang="en-US" dirty="0" smtClean="0"/>
            </a:br>
            <a:r>
              <a:rPr lang="en-US" dirty="0" smtClean="0"/>
              <a:t>$25/bbl New Development, Standalone, with GRE</a:t>
            </a:r>
            <a:endParaRPr lang="en-US" dirty="0"/>
          </a:p>
        </p:txBody>
      </p:sp>
      <p:pic>
        <p:nvPicPr>
          <p:cNvPr id="5" name="Content Placeholder 4" descr="SB21_CS(RES)_16-7_Small_New_25IncFalse.png"/>
          <p:cNvPicPr>
            <a:picLocks noGrp="1" noChangeAspect="1"/>
          </p:cNvPicPr>
          <p:nvPr>
            <p:ph idx="1"/>
          </p:nvPr>
        </p:nvPicPr>
        <p:blipFill>
          <a:blip r:embed="rId2">
            <a:extLst>
              <a:ext uri="{28A0092B-C50C-407E-A947-70E740481C1C}">
                <a14:useLocalDpi xmlns:a14="http://schemas.microsoft.com/office/drawing/2010/main" val="0"/>
              </a:ext>
            </a:extLst>
          </a:blip>
          <a:srcRect t="1798" b="1798"/>
          <a:stretch>
            <a:fillRect/>
          </a:stretch>
        </p:blip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ACES - $25/bbl New Development, Incremental</a:t>
            </a:r>
            <a:endParaRPr lang="en-US" dirty="0"/>
          </a:p>
        </p:txBody>
      </p:sp>
      <p:pic>
        <p:nvPicPr>
          <p:cNvPr id="5" name="Content Placeholder 4" descr="ACES_16-7_25IncTrue.png"/>
          <p:cNvPicPr>
            <a:picLocks noGrp="1" noChangeAspect="1"/>
          </p:cNvPicPr>
          <p:nvPr>
            <p:ph idx="1"/>
          </p:nvPr>
        </p:nvPicPr>
        <p:blipFill>
          <a:blip r:embed="rId2">
            <a:extLst>
              <a:ext uri="{28A0092B-C50C-407E-A947-70E740481C1C}">
                <a14:useLocalDpi xmlns:a14="http://schemas.microsoft.com/office/drawing/2010/main" val="0"/>
              </a:ext>
            </a:extLst>
          </a:blip>
          <a:srcRect t="1798" b="1798"/>
          <a:stretch>
            <a:fillRect/>
          </a:stretch>
        </p:blip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 SB21</a:t>
            </a:r>
            <a:br>
              <a:rPr lang="en-US" dirty="0" smtClean="0"/>
            </a:br>
            <a:r>
              <a:rPr lang="en-US" dirty="0" smtClean="0"/>
              <a:t>$25/bbl New Development, Incremental</a:t>
            </a:r>
            <a:endParaRPr lang="en-US" dirty="0"/>
          </a:p>
        </p:txBody>
      </p:sp>
      <p:pic>
        <p:nvPicPr>
          <p:cNvPr id="5" name="Content Placeholder 4" descr="SB21_CS(RES)_16-7_25IncTrue.png"/>
          <p:cNvPicPr>
            <a:picLocks noGrp="1" noChangeAspect="1"/>
          </p:cNvPicPr>
          <p:nvPr>
            <p:ph idx="1"/>
          </p:nvPr>
        </p:nvPicPr>
        <p:blipFill>
          <a:blip r:embed="rId2">
            <a:extLst>
              <a:ext uri="{28A0092B-C50C-407E-A947-70E740481C1C}">
                <a14:useLocalDpi xmlns:a14="http://schemas.microsoft.com/office/drawing/2010/main" val="0"/>
              </a:ext>
            </a:extLst>
          </a:blip>
          <a:srcRect t="1798" b="1798"/>
          <a:stretch>
            <a:fillRect/>
          </a:stretch>
        </p:blip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Bracketed Progressivity (Net)</a:t>
            </a:r>
            <a:br>
              <a:rPr lang="en-US" dirty="0" smtClean="0"/>
            </a:br>
            <a:r>
              <a:rPr lang="en-US" dirty="0" smtClean="0"/>
              <a:t>$25/bbl New Development, Incremental</a:t>
            </a:r>
            <a:endParaRPr lang="en-US" dirty="0"/>
          </a:p>
        </p:txBody>
      </p:sp>
      <p:pic>
        <p:nvPicPr>
          <p:cNvPr id="5" name="Content Placeholder 4" descr="Bracketed_Net_16-7_25IncTrue.png"/>
          <p:cNvPicPr>
            <a:picLocks noGrp="1" noChangeAspect="1"/>
          </p:cNvPicPr>
          <p:nvPr>
            <p:ph idx="1"/>
          </p:nvPr>
        </p:nvPicPr>
        <p:blipFill>
          <a:blip r:embed="rId2">
            <a:extLst>
              <a:ext uri="{28A0092B-C50C-407E-A947-70E740481C1C}">
                <a14:useLocalDpi xmlns:a14="http://schemas.microsoft.com/office/drawing/2010/main" val="0"/>
              </a:ext>
            </a:extLst>
          </a:blip>
          <a:srcRect t="1798" b="1798"/>
          <a:stretch>
            <a:fillRect/>
          </a:stretch>
        </p:blip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Bracketed Progressivity (Gross)</a:t>
            </a:r>
            <a:br>
              <a:rPr lang="en-US" dirty="0" smtClean="0"/>
            </a:br>
            <a:r>
              <a:rPr lang="en-US" dirty="0" smtClean="0"/>
              <a:t>$25/bbl New Development, Incremental</a:t>
            </a:r>
            <a:endParaRPr lang="en-US" dirty="0"/>
          </a:p>
        </p:txBody>
      </p:sp>
      <p:pic>
        <p:nvPicPr>
          <p:cNvPr id="5" name="Content Placeholder 4" descr="Bracketed_Gross_16-7_25IncTrue.png"/>
          <p:cNvPicPr>
            <a:picLocks noGrp="1" noChangeAspect="1"/>
          </p:cNvPicPr>
          <p:nvPr>
            <p:ph idx="1"/>
          </p:nvPr>
        </p:nvPicPr>
        <p:blipFill>
          <a:blip r:embed="rId2">
            <a:extLst>
              <a:ext uri="{28A0092B-C50C-407E-A947-70E740481C1C}">
                <a14:useLocalDpi xmlns:a14="http://schemas.microsoft.com/office/drawing/2010/main" val="0"/>
              </a:ext>
            </a:extLst>
          </a:blip>
          <a:srcRect t="1798" b="1798"/>
          <a:stretch>
            <a:fillRect/>
          </a:stretch>
        </p:blip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 SB 21 Competitiveness</a:t>
            </a:r>
            <a:endParaRPr lang="en-US" dirty="0"/>
          </a:p>
        </p:txBody>
      </p:sp>
    </p:spTree>
    <p:extLst>
      <p:ext uri="{BB962C8B-B14F-4D97-AF65-F5344CB8AC3E}">
        <p14:creationId xmlns:p14="http://schemas.microsoft.com/office/powerpoint/2010/main" val="24179769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Regime Competitiveness - $80/</a:t>
            </a:r>
            <a:r>
              <a:rPr lang="en-US" dirty="0" err="1" smtClean="0"/>
              <a:t>bbl</a:t>
            </a:r>
            <a:endParaRPr lang="en-US" dirty="0"/>
          </a:p>
        </p:txBody>
      </p:sp>
      <p:pic>
        <p:nvPicPr>
          <p:cNvPr id="8" name="Content Placeholder 7"/>
          <p:cNvPicPr>
            <a:picLocks noGrp="1" noChangeAspect="1"/>
          </p:cNvPicPr>
          <p:nvPr>
            <p:ph idx="1"/>
          </p:nvPr>
        </p:nvPicPr>
        <p:blipFill>
          <a:blip r:embed="rId2"/>
          <a:srcRect l="536" r="536"/>
          <a:stretch>
            <a:fillRect/>
          </a:stretch>
        </p:blipFill>
        <p:spPr/>
      </p:pic>
    </p:spTree>
    <p:extLst>
      <p:ext uri="{BB962C8B-B14F-4D97-AF65-F5344CB8AC3E}">
        <p14:creationId xmlns:p14="http://schemas.microsoft.com/office/powerpoint/2010/main" val="3897760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RoyOnly_16-7_18IncFalse.png"/>
          <p:cNvPicPr>
            <a:picLocks noGrp="1" noChangeAspect="1"/>
          </p:cNvPicPr>
          <p:nvPr>
            <p:ph idx="1"/>
          </p:nvPr>
        </p:nvPicPr>
        <p:blipFill>
          <a:blip r:embed="rId2">
            <a:extLst>
              <a:ext uri="{28A0092B-C50C-407E-A947-70E740481C1C}">
                <a14:useLocalDpi xmlns:a14="http://schemas.microsoft.com/office/drawing/2010/main" val="0"/>
              </a:ext>
            </a:extLst>
          </a:blip>
          <a:srcRect t="1798" b="1798"/>
          <a:stretch>
            <a:fillRect/>
          </a:stretch>
        </p:blipFill>
        <p:spPr/>
      </p:pic>
      <p:sp>
        <p:nvSpPr>
          <p:cNvPr id="2" name="Title 1"/>
          <p:cNvSpPr>
            <a:spLocks noGrp="1"/>
          </p:cNvSpPr>
          <p:nvPr>
            <p:ph type="title"/>
          </p:nvPr>
        </p:nvSpPr>
        <p:spPr/>
        <p:txBody>
          <a:bodyPr/>
          <a:lstStyle/>
          <a:p>
            <a:r>
              <a:rPr lang="en-US" dirty="0" smtClean="0"/>
              <a:t>Royalty Only</a:t>
            </a:r>
            <a:br>
              <a:rPr lang="en-US" dirty="0" smtClean="0"/>
            </a:br>
            <a:r>
              <a:rPr lang="en-US" dirty="0" smtClean="0"/>
              <a:t>$18/bbl New Development, Standalone</a:t>
            </a:r>
            <a:endParaRPr lang="en-US" dirty="0"/>
          </a:p>
        </p:txBody>
      </p:sp>
      <p:sp>
        <p:nvSpPr>
          <p:cNvPr id="5" name="TextBox 4"/>
          <p:cNvSpPr txBox="1"/>
          <p:nvPr/>
        </p:nvSpPr>
        <p:spPr>
          <a:xfrm>
            <a:off x="4870174" y="5237922"/>
            <a:ext cx="3657600" cy="830997"/>
          </a:xfrm>
          <a:prstGeom prst="rect">
            <a:avLst/>
          </a:prstGeom>
          <a:solidFill>
            <a:schemeClr val="accent3">
              <a:lumMod val="20000"/>
              <a:lumOff val="80000"/>
            </a:schemeClr>
          </a:solidFill>
        </p:spPr>
        <p:txBody>
          <a:bodyPr wrap="square" rtlCol="0">
            <a:spAutoFit/>
          </a:bodyPr>
          <a:lstStyle/>
          <a:p>
            <a:r>
              <a:rPr lang="en-US" sz="1200" dirty="0" smtClean="0">
                <a:latin typeface="Arial" pitchFamily="34" charset="0"/>
                <a:cs typeface="Arial" pitchFamily="34" charset="0"/>
              </a:rPr>
              <a:t>With the 16.7% royalty that generally applies to newer leases, an $18/bbl new development faces more than 70% government take at $65/bbl</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Regime Competitiveness - $100/</a:t>
            </a:r>
            <a:r>
              <a:rPr lang="en-US" dirty="0" err="1" smtClean="0"/>
              <a:t>bbl</a:t>
            </a:r>
            <a:endParaRPr lang="en-US" dirty="0"/>
          </a:p>
        </p:txBody>
      </p:sp>
      <p:pic>
        <p:nvPicPr>
          <p:cNvPr id="9" name="Content Placeholder 8"/>
          <p:cNvPicPr>
            <a:picLocks noGrp="1" noChangeAspect="1"/>
          </p:cNvPicPr>
          <p:nvPr>
            <p:ph idx="1"/>
          </p:nvPr>
        </p:nvPicPr>
        <p:blipFill>
          <a:blip r:embed="rId2"/>
          <a:srcRect l="536" r="536"/>
          <a:stretch>
            <a:fillRect/>
          </a:stretch>
        </p:blipFill>
        <p:spPr/>
      </p:pic>
    </p:spTree>
    <p:extLst>
      <p:ext uri="{BB962C8B-B14F-4D97-AF65-F5344CB8AC3E}">
        <p14:creationId xmlns:p14="http://schemas.microsoft.com/office/powerpoint/2010/main" val="16967094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Regime Competitiveness - $120/</a:t>
            </a:r>
            <a:r>
              <a:rPr lang="en-US" dirty="0" err="1" smtClean="0"/>
              <a:t>bbl</a:t>
            </a:r>
            <a:endParaRPr lang="en-US" dirty="0"/>
          </a:p>
        </p:txBody>
      </p:sp>
      <p:pic>
        <p:nvPicPr>
          <p:cNvPr id="9" name="Content Placeholder 8"/>
          <p:cNvPicPr>
            <a:picLocks noGrp="1" noChangeAspect="1"/>
          </p:cNvPicPr>
          <p:nvPr>
            <p:ph idx="1"/>
          </p:nvPr>
        </p:nvPicPr>
        <p:blipFill>
          <a:blip r:embed="rId2"/>
          <a:srcRect l="536" r="536"/>
          <a:stretch>
            <a:fillRect/>
          </a:stretch>
        </p:blipFill>
        <p:spPr/>
      </p:pic>
    </p:spTree>
    <p:extLst>
      <p:ext uri="{BB962C8B-B14F-4D97-AF65-F5344CB8AC3E}">
        <p14:creationId xmlns:p14="http://schemas.microsoft.com/office/powerpoint/2010/main" val="16967094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Regime Competitiveness - $140/</a:t>
            </a:r>
            <a:r>
              <a:rPr lang="en-US" dirty="0" err="1" smtClean="0"/>
              <a:t>bbl</a:t>
            </a:r>
            <a:endParaRPr lang="en-US" dirty="0"/>
          </a:p>
        </p:txBody>
      </p:sp>
      <p:pic>
        <p:nvPicPr>
          <p:cNvPr id="6" name="Content Placeholder 5"/>
          <p:cNvPicPr>
            <a:picLocks noGrp="1" noChangeAspect="1"/>
          </p:cNvPicPr>
          <p:nvPr>
            <p:ph idx="1"/>
          </p:nvPr>
        </p:nvPicPr>
        <p:blipFill>
          <a:blip r:embed="rId2"/>
          <a:srcRect l="1660" r="1660"/>
          <a:stretch>
            <a:fillRect/>
          </a:stretch>
        </p:blipFill>
        <p:spPr>
          <a:xfrm>
            <a:off x="441960" y="1085427"/>
            <a:ext cx="8229600" cy="5225521"/>
          </a:xfrm>
        </p:spPr>
      </p:pic>
    </p:spTree>
    <p:extLst>
      <p:ext uri="{BB962C8B-B14F-4D97-AF65-F5344CB8AC3E}">
        <p14:creationId xmlns:p14="http://schemas.microsoft.com/office/powerpoint/2010/main" val="1172284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Targeting Neutrality Directly</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Alaska $18/</a:t>
            </a:r>
            <a:r>
              <a:rPr lang="en-US" dirty="0" err="1" smtClean="0"/>
              <a:t>bbl</a:t>
            </a:r>
            <a:r>
              <a:rPr lang="en-US" dirty="0" smtClean="0"/>
              <a:t> Development</a:t>
            </a:r>
            <a:br>
              <a:rPr lang="en-US" dirty="0" smtClean="0"/>
            </a:br>
            <a:r>
              <a:rPr lang="en-US" dirty="0" smtClean="0"/>
              <a:t>under UK North Sea regime</a:t>
            </a:r>
            <a:endParaRPr lang="en-US" dirty="0"/>
          </a:p>
        </p:txBody>
      </p:sp>
      <p:pic>
        <p:nvPicPr>
          <p:cNvPr id="5" name="Content Placeholder 4" descr="UK New Field_18IncFalse.png"/>
          <p:cNvPicPr>
            <a:picLocks noGrp="1" noChangeAspect="1"/>
          </p:cNvPicPr>
          <p:nvPr>
            <p:ph idx="1"/>
          </p:nvPr>
        </p:nvPicPr>
        <p:blipFill>
          <a:blip r:embed="rId2">
            <a:extLst>
              <a:ext uri="{28A0092B-C50C-407E-A947-70E740481C1C}">
                <a14:useLocalDpi xmlns:a14="http://schemas.microsoft.com/office/drawing/2010/main" val="0"/>
              </a:ext>
            </a:extLst>
          </a:blip>
          <a:srcRect t="1798" b="1798"/>
          <a:stretch>
            <a:fillRect/>
          </a:stretch>
        </p:blipFill>
        <p:spPr/>
      </p:pic>
    </p:spTree>
    <p:extLst>
      <p:ext uri="{BB962C8B-B14F-4D97-AF65-F5344CB8AC3E}">
        <p14:creationId xmlns:p14="http://schemas.microsoft.com/office/powerpoint/2010/main" val="7847542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Alaska $18/</a:t>
            </a:r>
            <a:r>
              <a:rPr lang="en-US" dirty="0" err="1" smtClean="0"/>
              <a:t>bbl</a:t>
            </a:r>
            <a:r>
              <a:rPr lang="en-US" dirty="0" smtClean="0"/>
              <a:t> Development</a:t>
            </a:r>
            <a:br>
              <a:rPr lang="en-US" dirty="0" smtClean="0"/>
            </a:br>
            <a:r>
              <a:rPr lang="en-US" dirty="0" smtClean="0"/>
              <a:t>under Norway regime</a:t>
            </a:r>
            <a:endParaRPr lang="en-US" dirty="0"/>
          </a:p>
        </p:txBody>
      </p:sp>
      <p:pic>
        <p:nvPicPr>
          <p:cNvPr id="4" name="Content Placeholder 3" descr="Norway_18IncFalse.png"/>
          <p:cNvPicPr>
            <a:picLocks noGrp="1" noChangeAspect="1"/>
          </p:cNvPicPr>
          <p:nvPr>
            <p:ph idx="1"/>
          </p:nvPr>
        </p:nvPicPr>
        <p:blipFill>
          <a:blip r:embed="rId2">
            <a:extLst>
              <a:ext uri="{28A0092B-C50C-407E-A947-70E740481C1C}">
                <a14:useLocalDpi xmlns:a14="http://schemas.microsoft.com/office/drawing/2010/main" val="0"/>
              </a:ext>
            </a:extLst>
          </a:blip>
          <a:srcRect t="1798" b="1798"/>
          <a:stretch>
            <a:fillRect/>
          </a:stretch>
        </p:blipFill>
        <p:spPr/>
      </p:pic>
    </p:spTree>
    <p:extLst>
      <p:ext uri="{BB962C8B-B14F-4D97-AF65-F5344CB8AC3E}">
        <p14:creationId xmlns:p14="http://schemas.microsoft.com/office/powerpoint/2010/main" val="35994109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Targeting Neutrality Directly</a:t>
            </a:r>
            <a:endParaRPr lang="en-US" dirty="0"/>
          </a:p>
        </p:txBody>
      </p:sp>
      <p:sp>
        <p:nvSpPr>
          <p:cNvPr id="3" name="Content Placeholder 2"/>
          <p:cNvSpPr>
            <a:spLocks noGrp="1"/>
          </p:cNvSpPr>
          <p:nvPr>
            <p:ph idx="1"/>
          </p:nvPr>
        </p:nvSpPr>
        <p:spPr/>
        <p:txBody>
          <a:bodyPr/>
          <a:lstStyle/>
          <a:p>
            <a:r>
              <a:rPr lang="en-US" dirty="0" smtClean="0"/>
              <a:t>All of the preceding regimes seek to compensate indirectly for the regressive nature of the fixed royalty and ad </a:t>
            </a:r>
            <a:r>
              <a:rPr lang="en-US" dirty="0" err="1" smtClean="0"/>
              <a:t>valorum</a:t>
            </a:r>
            <a:r>
              <a:rPr lang="en-US" dirty="0" smtClean="0"/>
              <a:t> tax by inserting a roughly equal and opposite progressive element</a:t>
            </a:r>
          </a:p>
          <a:p>
            <a:r>
              <a:rPr lang="en-US" dirty="0" smtClean="0"/>
              <a:t>Inevitably, the match must be imperfect</a:t>
            </a:r>
          </a:p>
          <a:p>
            <a:r>
              <a:rPr lang="en-US" dirty="0" smtClean="0"/>
              <a:t>At low prices, government take is still very high – and for high cost developments, the fixed royalty can create a high level of price downside risk, particularly in conjunction with the gross minimum tax</a:t>
            </a:r>
          </a:p>
          <a:p>
            <a:r>
              <a:rPr lang="en-US" dirty="0" smtClean="0"/>
              <a:t>The only way to create a completely neutral regime is to counteract the regressive elements directly – either by eliminating or perfectly opposing them</a:t>
            </a:r>
          </a:p>
          <a:p>
            <a:pPr lvl="1"/>
            <a:r>
              <a:rPr lang="en-US" sz="1200" dirty="0" smtClean="0"/>
              <a:t>Since royalties are contractual, and ad </a:t>
            </a:r>
            <a:r>
              <a:rPr lang="en-US" sz="1200" dirty="0" err="1" smtClean="0"/>
              <a:t>valorum</a:t>
            </a:r>
            <a:r>
              <a:rPr lang="en-US" sz="1200" dirty="0" smtClean="0"/>
              <a:t> taxes shared with local government, if this were desired, putting in place a perfect offset might be easier than elimination</a:t>
            </a:r>
          </a:p>
          <a:p>
            <a:pPr lvl="1"/>
            <a:r>
              <a:rPr lang="en-US" sz="1200" dirty="0" smtClean="0"/>
              <a:t>All that would be required to achieve this would be a fully reimbursable tax credit equal to the amount of royalty and ad </a:t>
            </a:r>
            <a:r>
              <a:rPr lang="en-US" sz="1200" dirty="0" err="1" smtClean="0"/>
              <a:t>valorum</a:t>
            </a:r>
            <a:r>
              <a:rPr lang="en-US" sz="1200" dirty="0" smtClean="0"/>
              <a:t> tax paid</a:t>
            </a:r>
          </a:p>
          <a:p>
            <a:pPr lvl="1"/>
            <a:r>
              <a:rPr lang="en-US" sz="1200" dirty="0" smtClean="0"/>
              <a:t>A completely neutral regime could increase downside price risk to the state, but would also lead to an even sharing of risk and reward</a:t>
            </a:r>
          </a:p>
          <a:p>
            <a:pPr lvl="1"/>
            <a:r>
              <a:rPr lang="en-US" sz="1200" dirty="0" smtClean="0"/>
              <a:t>Many major OECD oil producing states with profit-based taxes have chosen to eliminate regressive elements altogether  - </a:t>
            </a:r>
            <a:r>
              <a:rPr lang="en-US" sz="1200" dirty="0" err="1" smtClean="0"/>
              <a:t>ie</a:t>
            </a:r>
            <a:r>
              <a:rPr lang="en-US" sz="1200" dirty="0" smtClean="0"/>
              <a:t> Australia, UK, Norway – because of the distorting impact such elements have on investment</a:t>
            </a:r>
          </a:p>
          <a:p>
            <a:r>
              <a:rPr lang="en-US" dirty="0" smtClean="0"/>
              <a:t>The following slides model a </a:t>
            </a:r>
            <a:r>
              <a:rPr lang="en-US" b="1" dirty="0" smtClean="0"/>
              <a:t>42.5% Profit-Based Production Tax rate</a:t>
            </a:r>
            <a:r>
              <a:rPr lang="en-US" dirty="0" smtClean="0"/>
              <a:t>, combined with a fully reimbursable tax credit equal to the amount of royalty and ad </a:t>
            </a:r>
            <a:r>
              <a:rPr lang="en-US" dirty="0" err="1" smtClean="0"/>
              <a:t>valorum</a:t>
            </a:r>
            <a:r>
              <a:rPr lang="en-US" dirty="0" smtClean="0"/>
              <a:t> tax paid (or the eventual elimination or one or both of those elements</a:t>
            </a:r>
            <a:endParaRPr lang="en-US" sz="1400" b="1" dirty="0" smtClean="0"/>
          </a:p>
          <a:p>
            <a:endParaRPr lang="en-US" dirty="0"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Profit Tax Only </a:t>
            </a:r>
            <a:r>
              <a:rPr lang="en-US" sz="1400" dirty="0" smtClean="0"/>
              <a:t>(Royalty and Ad </a:t>
            </a:r>
            <a:r>
              <a:rPr lang="en-US" sz="1400" dirty="0" err="1" smtClean="0"/>
              <a:t>Valorum</a:t>
            </a:r>
            <a:r>
              <a:rPr lang="en-US" sz="1400" dirty="0" smtClean="0"/>
              <a:t> Reimbursed)</a:t>
            </a:r>
            <a:r>
              <a:rPr lang="en-US" dirty="0" smtClean="0"/>
              <a:t/>
            </a:r>
            <a:br>
              <a:rPr lang="en-US" dirty="0" smtClean="0"/>
            </a:br>
            <a:r>
              <a:rPr lang="en-US" dirty="0" smtClean="0"/>
              <a:t>Base Production</a:t>
            </a:r>
            <a:endParaRPr lang="en-US" dirty="0"/>
          </a:p>
        </p:txBody>
      </p:sp>
      <p:pic>
        <p:nvPicPr>
          <p:cNvPr id="5" name="Content Placeholder 4" descr="PPTonly_BaseProdIncFalse.png"/>
          <p:cNvPicPr>
            <a:picLocks noGrp="1" noChangeAspect="1"/>
          </p:cNvPicPr>
          <p:nvPr>
            <p:ph idx="1"/>
          </p:nvPr>
        </p:nvPicPr>
        <p:blipFill>
          <a:blip r:embed="rId2">
            <a:extLst>
              <a:ext uri="{28A0092B-C50C-407E-A947-70E740481C1C}">
                <a14:useLocalDpi xmlns:a14="http://schemas.microsoft.com/office/drawing/2010/main" val="0"/>
              </a:ext>
            </a:extLst>
          </a:blip>
          <a:srcRect t="1798" b="1798"/>
          <a:stretch>
            <a:fillRect/>
          </a:stretch>
        </p:blip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Profit Tax Only </a:t>
            </a:r>
            <a:r>
              <a:rPr lang="en-US" sz="1400" dirty="0" smtClean="0"/>
              <a:t>(Royalty and Ad </a:t>
            </a:r>
            <a:r>
              <a:rPr lang="en-US" sz="1400" dirty="0" err="1" smtClean="0"/>
              <a:t>Valorum</a:t>
            </a:r>
            <a:r>
              <a:rPr lang="en-US" sz="1400" dirty="0" smtClean="0"/>
              <a:t> Reimbursed)</a:t>
            </a:r>
            <a:r>
              <a:rPr lang="en-US" dirty="0" smtClean="0"/>
              <a:t/>
            </a:r>
            <a:br>
              <a:rPr lang="en-US" dirty="0" smtClean="0"/>
            </a:br>
            <a:r>
              <a:rPr lang="en-US" dirty="0" smtClean="0"/>
              <a:t>$18/bbl New Development, Standalone</a:t>
            </a:r>
            <a:endParaRPr lang="en-US" dirty="0"/>
          </a:p>
        </p:txBody>
      </p:sp>
      <p:pic>
        <p:nvPicPr>
          <p:cNvPr id="5" name="Content Placeholder 4" descr="PPTonly_18IncFalse.png"/>
          <p:cNvPicPr>
            <a:picLocks noGrp="1" noChangeAspect="1"/>
          </p:cNvPicPr>
          <p:nvPr>
            <p:ph idx="1"/>
          </p:nvPr>
        </p:nvPicPr>
        <p:blipFill>
          <a:blip r:embed="rId2">
            <a:extLst>
              <a:ext uri="{28A0092B-C50C-407E-A947-70E740481C1C}">
                <a14:useLocalDpi xmlns:a14="http://schemas.microsoft.com/office/drawing/2010/main" val="0"/>
              </a:ext>
            </a:extLst>
          </a:blip>
          <a:srcRect t="1798" b="1798"/>
          <a:stretch>
            <a:fillRect/>
          </a:stretch>
        </p:blip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Profit Tax Only </a:t>
            </a:r>
            <a:r>
              <a:rPr lang="en-US" sz="1400" dirty="0" smtClean="0"/>
              <a:t>(Royalty and Ad </a:t>
            </a:r>
            <a:r>
              <a:rPr lang="en-US" sz="1400" dirty="0" err="1" smtClean="0"/>
              <a:t>Valorum</a:t>
            </a:r>
            <a:r>
              <a:rPr lang="en-US" sz="1400" dirty="0" smtClean="0"/>
              <a:t> Reimbursed)</a:t>
            </a:r>
            <a:r>
              <a:rPr lang="en-US" dirty="0" smtClean="0"/>
              <a:t/>
            </a:r>
            <a:br>
              <a:rPr lang="en-US" dirty="0" smtClean="0"/>
            </a:br>
            <a:r>
              <a:rPr lang="en-US" dirty="0" smtClean="0"/>
              <a:t>$18/bbl New Development, Incremental</a:t>
            </a:r>
            <a:endParaRPr lang="en-US" dirty="0"/>
          </a:p>
        </p:txBody>
      </p:sp>
      <p:pic>
        <p:nvPicPr>
          <p:cNvPr id="5" name="Content Placeholder 4" descr="PPTonly_18IncTrue.png"/>
          <p:cNvPicPr>
            <a:picLocks noGrp="1" noChangeAspect="1"/>
          </p:cNvPicPr>
          <p:nvPr>
            <p:ph idx="1"/>
          </p:nvPr>
        </p:nvPicPr>
        <p:blipFill>
          <a:blip r:embed="rId2">
            <a:extLst>
              <a:ext uri="{28A0092B-C50C-407E-A947-70E740481C1C}">
                <a14:useLocalDpi xmlns:a14="http://schemas.microsoft.com/office/drawing/2010/main" val="0"/>
              </a:ext>
            </a:extLst>
          </a:blip>
          <a:srcRect t="1798" b="1798"/>
          <a:stretch>
            <a:fillRect/>
          </a:stretch>
        </p:blip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RoyOnly_16-7_25IncFalse.png"/>
          <p:cNvPicPr>
            <a:picLocks noGrp="1" noChangeAspect="1"/>
          </p:cNvPicPr>
          <p:nvPr>
            <p:ph idx="1"/>
          </p:nvPr>
        </p:nvPicPr>
        <p:blipFill>
          <a:blip r:embed="rId2">
            <a:extLst>
              <a:ext uri="{28A0092B-C50C-407E-A947-70E740481C1C}">
                <a14:useLocalDpi xmlns:a14="http://schemas.microsoft.com/office/drawing/2010/main" val="0"/>
              </a:ext>
            </a:extLst>
          </a:blip>
          <a:srcRect t="1798" b="1798"/>
          <a:stretch>
            <a:fillRect/>
          </a:stretch>
        </p:blipFill>
        <p:spPr/>
      </p:pic>
      <p:sp>
        <p:nvSpPr>
          <p:cNvPr id="2" name="Title 1"/>
          <p:cNvSpPr>
            <a:spLocks noGrp="1"/>
          </p:cNvSpPr>
          <p:nvPr>
            <p:ph type="title"/>
          </p:nvPr>
        </p:nvSpPr>
        <p:spPr/>
        <p:txBody>
          <a:bodyPr/>
          <a:lstStyle/>
          <a:p>
            <a:r>
              <a:rPr lang="en-US" dirty="0" smtClean="0"/>
              <a:t>Royalty Only</a:t>
            </a:r>
            <a:br>
              <a:rPr lang="en-US" dirty="0" smtClean="0"/>
            </a:br>
            <a:r>
              <a:rPr lang="en-US" dirty="0" smtClean="0"/>
              <a:t>$25/bbl New Development, Standalone</a:t>
            </a:r>
            <a:endParaRPr lang="en-US" dirty="0"/>
          </a:p>
        </p:txBody>
      </p:sp>
      <p:sp>
        <p:nvSpPr>
          <p:cNvPr id="5" name="TextBox 4"/>
          <p:cNvSpPr txBox="1"/>
          <p:nvPr/>
        </p:nvSpPr>
        <p:spPr>
          <a:xfrm>
            <a:off x="4870174" y="5237922"/>
            <a:ext cx="3657600" cy="461665"/>
          </a:xfrm>
          <a:prstGeom prst="rect">
            <a:avLst/>
          </a:prstGeom>
          <a:solidFill>
            <a:schemeClr val="accent3">
              <a:lumMod val="20000"/>
              <a:lumOff val="80000"/>
            </a:schemeClr>
          </a:solidFill>
        </p:spPr>
        <p:txBody>
          <a:bodyPr wrap="square" rtlCol="0">
            <a:spAutoFit/>
          </a:bodyPr>
          <a:lstStyle/>
          <a:p>
            <a:r>
              <a:rPr lang="en-US" sz="1200" dirty="0" smtClean="0">
                <a:latin typeface="Arial" pitchFamily="34" charset="0"/>
                <a:cs typeface="Arial" pitchFamily="34" charset="0"/>
              </a:rPr>
              <a:t>A high-cost, $25/bbl development may face more than 70% government take at $85/bbl</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p:cNvSpPr>
            <a:spLocks noGrp="1"/>
          </p:cNvSpPr>
          <p:nvPr>
            <p:ph type="title"/>
          </p:nvPr>
        </p:nvSpPr>
        <p:spPr bwMode="auto">
          <a:xfrm>
            <a:off x="457200" y="0"/>
            <a:ext cx="8229600" cy="733425"/>
          </a:xfrm>
          <a:noFill/>
          <a:ln>
            <a:miter lim="800000"/>
            <a:headEnd/>
            <a:tailEnd/>
          </a:ln>
        </p:spPr>
        <p:txBody>
          <a:bodyPr vert="horz" wrap="square" lIns="91440" tIns="45720" rIns="91440" bIns="45720" numCol="1" compatLnSpc="1">
            <a:prstTxWarp prst="textNoShape">
              <a:avLst/>
            </a:prstTxWarp>
          </a:bodyPr>
          <a:lstStyle/>
          <a:p>
            <a:r>
              <a:rPr lang="en-US" smtClean="0"/>
              <a:t>Notice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PFC Energy Locations and Contact Information</a:t>
            </a:r>
          </a:p>
        </p:txBody>
      </p:sp>
    </p:spTree>
    <p:extLst>
      <p:ext uri="{BB962C8B-B14F-4D97-AF65-F5344CB8AC3E}">
        <p14:creationId xmlns:p14="http://schemas.microsoft.com/office/powerpoint/2010/main" val="3301141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CES_12-5_BaseProdIncFalse.png"/>
          <p:cNvPicPr>
            <a:picLocks noGrp="1" noChangeAspect="1"/>
          </p:cNvPicPr>
          <p:nvPr>
            <p:ph idx="1"/>
          </p:nvPr>
        </p:nvPicPr>
        <p:blipFill>
          <a:blip r:embed="rId2">
            <a:extLst>
              <a:ext uri="{28A0092B-C50C-407E-A947-70E740481C1C}">
                <a14:useLocalDpi xmlns:a14="http://schemas.microsoft.com/office/drawing/2010/main" val="0"/>
              </a:ext>
            </a:extLst>
          </a:blip>
          <a:srcRect t="1798" b="1798"/>
          <a:stretch>
            <a:fillRect/>
          </a:stretch>
        </p:blipFill>
        <p:spPr/>
      </p:pic>
      <p:sp>
        <p:nvSpPr>
          <p:cNvPr id="2" name="Title 1"/>
          <p:cNvSpPr>
            <a:spLocks noGrp="1"/>
          </p:cNvSpPr>
          <p:nvPr>
            <p:ph type="title"/>
          </p:nvPr>
        </p:nvSpPr>
        <p:spPr/>
        <p:txBody>
          <a:bodyPr/>
          <a:lstStyle/>
          <a:p>
            <a:r>
              <a:rPr lang="en-US" dirty="0" smtClean="0"/>
              <a:t>ACES – Base Production</a:t>
            </a:r>
            <a:endParaRPr lang="en-US" dirty="0"/>
          </a:p>
        </p:txBody>
      </p:sp>
      <p:sp>
        <p:nvSpPr>
          <p:cNvPr id="7" name="TextBox 6"/>
          <p:cNvSpPr txBox="1"/>
          <p:nvPr/>
        </p:nvSpPr>
        <p:spPr>
          <a:xfrm>
            <a:off x="4840357" y="5150380"/>
            <a:ext cx="3657600" cy="1234440"/>
          </a:xfrm>
          <a:prstGeom prst="rect">
            <a:avLst/>
          </a:prstGeom>
          <a:solidFill>
            <a:schemeClr val="accent3">
              <a:lumMod val="20000"/>
              <a:lumOff val="80000"/>
            </a:schemeClr>
          </a:solidFill>
        </p:spPr>
        <p:txBody>
          <a:bodyPr wrap="square" rtlCol="0">
            <a:spAutoFit/>
          </a:bodyPr>
          <a:lstStyle/>
          <a:p>
            <a:r>
              <a:rPr lang="en-US" sz="1200" dirty="0" smtClean="0">
                <a:latin typeface="Arial" pitchFamily="34" charset="0"/>
                <a:cs typeface="Arial" pitchFamily="34" charset="0"/>
              </a:rPr>
              <a:t>ACES layers onto the regressive fixed royalty a highly progressive profit-based production tax.  The gross-based minimum tax also increases the regressive nature at the low end.  The result is very high levels of government take at both very low and high prices</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ACES_16-7_Small_18IncFalse.png"/>
          <p:cNvPicPr>
            <a:picLocks noGrp="1" noChangeAspect="1"/>
          </p:cNvPicPr>
          <p:nvPr>
            <p:ph idx="1"/>
          </p:nvPr>
        </p:nvPicPr>
        <p:blipFill>
          <a:blip r:embed="rId2">
            <a:extLst>
              <a:ext uri="{28A0092B-C50C-407E-A947-70E740481C1C}">
                <a14:useLocalDpi xmlns:a14="http://schemas.microsoft.com/office/drawing/2010/main" val="0"/>
              </a:ext>
            </a:extLst>
          </a:blip>
          <a:srcRect t="1798" b="1798"/>
          <a:stretch>
            <a:fillRect/>
          </a:stretch>
        </p:blipFill>
        <p:spPr/>
      </p:pic>
      <p:sp>
        <p:nvSpPr>
          <p:cNvPr id="2" name="Title 1"/>
          <p:cNvSpPr>
            <a:spLocks noGrp="1"/>
          </p:cNvSpPr>
          <p:nvPr>
            <p:ph type="title"/>
          </p:nvPr>
        </p:nvSpPr>
        <p:spPr/>
        <p:txBody>
          <a:bodyPr/>
          <a:lstStyle/>
          <a:p>
            <a:r>
              <a:rPr lang="en-US" dirty="0" smtClean="0"/>
              <a:t>ACES - $18/bbl New Development, Standalone</a:t>
            </a:r>
            <a:endParaRPr lang="en-US" dirty="0"/>
          </a:p>
        </p:txBody>
      </p:sp>
      <p:sp>
        <p:nvSpPr>
          <p:cNvPr id="5" name="TextBox 4"/>
          <p:cNvSpPr txBox="1"/>
          <p:nvPr/>
        </p:nvSpPr>
        <p:spPr>
          <a:xfrm>
            <a:off x="4840357" y="5218044"/>
            <a:ext cx="3657600" cy="830997"/>
          </a:xfrm>
          <a:prstGeom prst="rect">
            <a:avLst/>
          </a:prstGeom>
          <a:solidFill>
            <a:schemeClr val="accent3">
              <a:lumMod val="20000"/>
              <a:lumOff val="80000"/>
            </a:schemeClr>
          </a:solidFill>
        </p:spPr>
        <p:txBody>
          <a:bodyPr wrap="square" rtlCol="0">
            <a:spAutoFit/>
          </a:bodyPr>
          <a:lstStyle/>
          <a:p>
            <a:r>
              <a:rPr lang="en-US" sz="1200" dirty="0" smtClean="0">
                <a:latin typeface="Arial" pitchFamily="34" charset="0"/>
                <a:cs typeface="Arial" pitchFamily="34" charset="0"/>
              </a:rPr>
              <a:t>Standalone new developments face particularly high government take – although this is partly offset by the significant downside risk the state takes through reimbursable credits</a:t>
            </a:r>
            <a:endParaRPr lang="en-US" sz="1200"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CES_16-7_Small_25IncFalse.png"/>
          <p:cNvPicPr>
            <a:picLocks noGrp="1" noChangeAspect="1"/>
          </p:cNvPicPr>
          <p:nvPr>
            <p:ph idx="1"/>
          </p:nvPr>
        </p:nvPicPr>
        <p:blipFill>
          <a:blip r:embed="rId2">
            <a:extLst>
              <a:ext uri="{28A0092B-C50C-407E-A947-70E740481C1C}">
                <a14:useLocalDpi xmlns:a14="http://schemas.microsoft.com/office/drawing/2010/main" val="0"/>
              </a:ext>
            </a:extLst>
          </a:blip>
          <a:srcRect t="1798" b="1798"/>
          <a:stretch>
            <a:fillRect/>
          </a:stretch>
        </p:blipFill>
        <p:spPr/>
      </p:pic>
      <p:sp>
        <p:nvSpPr>
          <p:cNvPr id="2" name="Title 1"/>
          <p:cNvSpPr>
            <a:spLocks noGrp="1"/>
          </p:cNvSpPr>
          <p:nvPr>
            <p:ph type="title"/>
          </p:nvPr>
        </p:nvSpPr>
        <p:spPr/>
        <p:txBody>
          <a:bodyPr/>
          <a:lstStyle/>
          <a:p>
            <a:r>
              <a:rPr lang="en-US" dirty="0" smtClean="0"/>
              <a:t>ACES - $25/bbl New Development, Standalone</a:t>
            </a:r>
            <a:endParaRPr lang="en-US" dirty="0"/>
          </a:p>
        </p:txBody>
      </p:sp>
      <p:sp>
        <p:nvSpPr>
          <p:cNvPr id="5" name="TextBox 4"/>
          <p:cNvSpPr txBox="1"/>
          <p:nvPr/>
        </p:nvSpPr>
        <p:spPr>
          <a:xfrm>
            <a:off x="4840357" y="5218044"/>
            <a:ext cx="3657600" cy="830997"/>
          </a:xfrm>
          <a:prstGeom prst="rect">
            <a:avLst/>
          </a:prstGeom>
          <a:solidFill>
            <a:schemeClr val="accent3">
              <a:lumMod val="20000"/>
              <a:lumOff val="80000"/>
            </a:schemeClr>
          </a:solidFill>
        </p:spPr>
        <p:txBody>
          <a:bodyPr wrap="square" rtlCol="0">
            <a:spAutoFit/>
          </a:bodyPr>
          <a:lstStyle/>
          <a:p>
            <a:r>
              <a:rPr lang="en-US" sz="1200" dirty="0" smtClean="0">
                <a:latin typeface="Arial" pitchFamily="34" charset="0"/>
                <a:cs typeface="Arial" pitchFamily="34" charset="0"/>
              </a:rPr>
              <a:t>The downside exposure to the state from reimbursable credits to small producers is potentially significant for high-cost projects in low price environments</a:t>
            </a:r>
            <a:endParaRPr lang="en-US" sz="1200" dirty="0">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Deliverable Template_JMS">
  <a:themeElements>
    <a:clrScheme name="PFC Energy Colors">
      <a:dk1>
        <a:srgbClr val="141313"/>
      </a:dk1>
      <a:lt1>
        <a:srgbClr val="FFFFFF"/>
      </a:lt1>
      <a:dk2>
        <a:srgbClr val="454645"/>
      </a:dk2>
      <a:lt2>
        <a:srgbClr val="FFFFFF"/>
      </a:lt2>
      <a:accent1>
        <a:srgbClr val="A41618"/>
      </a:accent1>
      <a:accent2>
        <a:srgbClr val="F3A11F"/>
      </a:accent2>
      <a:accent3>
        <a:srgbClr val="1B82CE"/>
      </a:accent3>
      <a:accent4>
        <a:srgbClr val="308D0B"/>
      </a:accent4>
      <a:accent5>
        <a:srgbClr val="095C99"/>
      </a:accent5>
      <a:accent6>
        <a:srgbClr val="80379B"/>
      </a:accent6>
      <a:hlink>
        <a:srgbClr val="0000FF"/>
      </a:hlink>
      <a:folHlink>
        <a:srgbClr val="FF6600"/>
      </a:folHlink>
    </a:clrScheme>
    <a:fontScheme name="PFC Energy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38100">
          <a:solidFill>
            <a:schemeClr val="bg2"/>
          </a:solidFill>
        </a:ln>
      </a:spPr>
      <a:bodyPr rtlCol="0" anchor="ctr"/>
      <a:lstStyle>
        <a:defPPr algn="ctr">
          <a:defRPr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600" dirty="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B4483606F18C498C0258A956E4780D" ma:contentTypeVersion="0" ma:contentTypeDescription="Create a new document." ma:contentTypeScope="" ma:versionID="d70c55a2bca8b73153f6c70c19253c8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94D3998-2B68-450A-8E17-C15AB872C8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74F1E84-E666-4DE3-8AD5-93A406193A9E}">
  <ds:schemaRefs>
    <ds:schemaRef ds:uri="http://schemas.microsoft.com/sharepoint/v3/contenttype/forms"/>
  </ds:schemaRefs>
</ds:datastoreItem>
</file>

<file path=customXml/itemProps3.xml><?xml version="1.0" encoding="utf-8"?>
<ds:datastoreItem xmlns:ds="http://schemas.openxmlformats.org/officeDocument/2006/customXml" ds:itemID="{509278CB-D4BE-4790-AFDB-05F2AA257E42}">
  <ds:schemaRefs>
    <ds:schemaRef ds:uri="http://purl.org/dc/terms/"/>
    <ds:schemaRef ds:uri="http://purl.org/dc/elements/1.1/"/>
    <ds:schemaRef ds:uri="http://schemas.microsoft.com/office/2006/documentManagement/types"/>
    <ds:schemaRef ds:uri="http://purl.org/dc/dcmitype/"/>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Deliverable Template_JMS</Template>
  <TotalTime>633</TotalTime>
  <Words>1912</Words>
  <Application>Microsoft Office PowerPoint</Application>
  <PresentationFormat>On-screen Show (4:3)</PresentationFormat>
  <Paragraphs>140</Paragraphs>
  <Slides>61</Slides>
  <Notes>1</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Deliverable Template_JMS</vt:lpstr>
      <vt:lpstr>Senate Finance Committee  Alaska Fiscal System Discussion Slides</vt:lpstr>
      <vt:lpstr>Regressive and Progressive Regimes</vt:lpstr>
      <vt:lpstr>Regressive and Progressive Regimes</vt:lpstr>
      <vt:lpstr>Royalty Only Base Production</vt:lpstr>
      <vt:lpstr>Royalty Only $18/bbl New Development, Standalone</vt:lpstr>
      <vt:lpstr>Royalty Only $25/bbl New Development, Standalone</vt:lpstr>
      <vt:lpstr>ACES – Base Production</vt:lpstr>
      <vt:lpstr>ACES - $18/bbl New Development, Standalone</vt:lpstr>
      <vt:lpstr>ACES - $25/bbl New Development, Standalone</vt:lpstr>
      <vt:lpstr>Alaska Base Production under UK North Sea regime</vt:lpstr>
      <vt:lpstr>Alaska $18/bbl Development under UK North Sea regime</vt:lpstr>
      <vt:lpstr>Regime Comparisons: Seeking regime neutrality around the mid-60% government take level</vt:lpstr>
      <vt:lpstr>ACES – Base Production</vt:lpstr>
      <vt:lpstr>SB21 Base Production</vt:lpstr>
      <vt:lpstr>Government Take under SB21 and ACES Capex Sensitivity</vt:lpstr>
      <vt:lpstr>Regimes for comparison: CS SB 21</vt:lpstr>
      <vt:lpstr>$5 production allowance is like reverse progressivity</vt:lpstr>
      <vt:lpstr>GRE increases the price level at which production tax, and ‘progressivity’, apply</vt:lpstr>
      <vt:lpstr>Both share similarities with UK Brownfield Allowance</vt:lpstr>
      <vt:lpstr>Alaska $18/bbl Development under UK North Sea regime</vt:lpstr>
      <vt:lpstr>Regimes for comparison: Bracketed Progressivity (Net)</vt:lpstr>
      <vt:lpstr>Regimes for comparison: Bracketed Progressivity (Gross)</vt:lpstr>
      <vt:lpstr>PowerPoint Presentation</vt:lpstr>
      <vt:lpstr>ACES – Base Production</vt:lpstr>
      <vt:lpstr>CS SB21 Base Production</vt:lpstr>
      <vt:lpstr>Bracketed Progressivity (Net) Base Production</vt:lpstr>
      <vt:lpstr>Bracketed Progressivity (Gross) Base Production</vt:lpstr>
      <vt:lpstr>PowerPoint Presentation</vt:lpstr>
      <vt:lpstr>ACES - $18/bbl New Development, Standalone</vt:lpstr>
      <vt:lpstr>CS SB21 $18/bbl New Development, Standalone, no GRE</vt:lpstr>
      <vt:lpstr>Bracketed Progressivity (Net) $18/bbl New Development, Standalone</vt:lpstr>
      <vt:lpstr>Bracketed Progressivity (Gross) $18/bbl New Development, Standalone</vt:lpstr>
      <vt:lpstr>CS SB21 $18/bbl New Development, Standalone, with GRE</vt:lpstr>
      <vt:lpstr>ACES $18/bbl New Development, Incremental</vt:lpstr>
      <vt:lpstr>CS SB21 $18/bbl New Development, Incremental</vt:lpstr>
      <vt:lpstr>Bracketed Progressivity (Net) $18/bbl New Development, Incremental</vt:lpstr>
      <vt:lpstr>Bracketed Progressivity (Gross) $18/bbl New Development, Incremental</vt:lpstr>
      <vt:lpstr>PowerPoint Presentation</vt:lpstr>
      <vt:lpstr>ACES - $25/bbl New Development, Standalone</vt:lpstr>
      <vt:lpstr>CS SB21 $25/bbl New Development, Standalone, No GRE</vt:lpstr>
      <vt:lpstr>Bracketed Progressivity (Net) $25/bbl New Development, Standalone</vt:lpstr>
      <vt:lpstr>Bracketed Progressivity (Gross) $25/bbl New Development, Standalone</vt:lpstr>
      <vt:lpstr>CS SB21 $25/bbl New Development, Standalone, with GRE</vt:lpstr>
      <vt:lpstr>ACES - $25/bbl New Development, Incremental</vt:lpstr>
      <vt:lpstr>CS SB21 $25/bbl New Development, Incremental</vt:lpstr>
      <vt:lpstr>Bracketed Progressivity (Net) $25/bbl New Development, Incremental</vt:lpstr>
      <vt:lpstr>Bracketed Progressivity (Gross) $25/bbl New Development, Incremental</vt:lpstr>
      <vt:lpstr>CS SB 21 Competitiveness</vt:lpstr>
      <vt:lpstr>Regime Competitiveness - $80/bbl</vt:lpstr>
      <vt:lpstr>Regime Competitiveness - $100/bbl</vt:lpstr>
      <vt:lpstr>Regime Competitiveness - $120/bbl</vt:lpstr>
      <vt:lpstr>Regime Competitiveness - $140/bbl</vt:lpstr>
      <vt:lpstr>Targeting Neutrality Directly</vt:lpstr>
      <vt:lpstr>Alaska $18/bbl Development under UK North Sea regime</vt:lpstr>
      <vt:lpstr>Alaska $18/bbl Development under Norway regime</vt:lpstr>
      <vt:lpstr>Targeting Neutrality Directly</vt:lpstr>
      <vt:lpstr>Profit Tax Only (Royalty and Ad Valorum Reimbursed) Base Production</vt:lpstr>
      <vt:lpstr>Profit Tax Only (Royalty and Ad Valorum Reimbursed) $18/bbl New Development, Standalone</vt:lpstr>
      <vt:lpstr>Profit Tax Only (Royalty and Ad Valorum Reimbursed) $18/bbl New Development, Incremental</vt:lpstr>
      <vt:lpstr>Notice</vt:lpstr>
      <vt:lpstr>PFC Energy Locations and Contact Information</vt:lpstr>
    </vt:vector>
  </TitlesOfParts>
  <Company>PFC Energy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rknight</dc:creator>
  <cp:lastModifiedBy>Administrator</cp:lastModifiedBy>
  <cp:revision>80</cp:revision>
  <cp:lastPrinted>2013-03-04T17:15:43Z</cp:lastPrinted>
  <dcterms:created xsi:type="dcterms:W3CDTF">2011-11-17T15:40:34Z</dcterms:created>
  <dcterms:modified xsi:type="dcterms:W3CDTF">2013-03-04T17:17:34Z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0x0101008BB4483606F18C498C0258A956E4780D</vt:lpwstr>
  </property>
</Properties>
</file>