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1" r:id="rId2"/>
  </p:sldMasterIdLst>
  <p:notesMasterIdLst>
    <p:notesMasterId r:id="rId9"/>
  </p:notesMasterIdLst>
  <p:sldIdLst>
    <p:sldId id="256" r:id="rId3"/>
    <p:sldId id="312" r:id="rId4"/>
    <p:sldId id="291" r:id="rId5"/>
    <p:sldId id="313" r:id="rId6"/>
    <p:sldId id="316" r:id="rId7"/>
    <p:sldId id="297" r:id="rId8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bg1"/>
      </a:buClr>
      <a:buSzPct val="100000"/>
      <a:buFont typeface="Wingdings" pitchFamily="2" charset="2"/>
      <a:buChar char="•"/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4">
          <p15:clr>
            <a:srgbClr val="A4A3A4"/>
          </p15:clr>
        </p15:guide>
        <p15:guide id="2" orient="horz" pos="864">
          <p15:clr>
            <a:srgbClr val="A4A3A4"/>
          </p15:clr>
        </p15:guide>
        <p15:guide id="3" orient="horz" pos="2256">
          <p15:clr>
            <a:srgbClr val="A4A3A4"/>
          </p15:clr>
        </p15:guide>
        <p15:guide id="4" orient="horz" pos="2496">
          <p15:clr>
            <a:srgbClr val="A4A3A4"/>
          </p15:clr>
        </p15:guide>
        <p15:guide id="5" orient="horz" pos="672">
          <p15:clr>
            <a:srgbClr val="A4A3A4"/>
          </p15:clr>
        </p15:guide>
        <p15:guide id="6" pos="2742">
          <p15:clr>
            <a:srgbClr val="A4A3A4"/>
          </p15:clr>
        </p15:guide>
        <p15:guide id="7" pos="240">
          <p15:clr>
            <a:srgbClr val="A4A3A4"/>
          </p15:clr>
        </p15:guide>
        <p15:guide id="8" pos="5424">
          <p15:clr>
            <a:srgbClr val="A4A3A4"/>
          </p15:clr>
        </p15:guide>
        <p15:guide id="9" pos="29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27D"/>
    <a:srgbClr val="FF0066"/>
    <a:srgbClr val="5982D5"/>
    <a:srgbClr val="005370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94639" autoAdjust="0"/>
  </p:normalViewPr>
  <p:slideViewPr>
    <p:cSldViewPr>
      <p:cViewPr varScale="1">
        <p:scale>
          <a:sx n="103" d="100"/>
          <a:sy n="103" d="100"/>
        </p:scale>
        <p:origin x="318" y="102"/>
      </p:cViewPr>
      <p:guideLst>
        <p:guide orient="horz" pos="2354"/>
        <p:guide orient="horz" pos="864"/>
        <p:guide orient="horz" pos="2256"/>
        <p:guide orient="horz" pos="2496"/>
        <p:guide orient="horz" pos="672"/>
        <p:guide pos="2742"/>
        <p:guide pos="240"/>
        <p:guide pos="5424"/>
        <p:guide pos="291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defTabSz="931679">
              <a:spcBef>
                <a:spcPct val="0"/>
              </a:spcBef>
              <a:buClrTx/>
              <a:buSzTx/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5" y="2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 defTabSz="931679">
              <a:spcBef>
                <a:spcPct val="0"/>
              </a:spcBef>
              <a:buClrTx/>
              <a:buSzTx/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6" y="4416101"/>
            <a:ext cx="5607711" cy="4182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defTabSz="931679">
              <a:spcBef>
                <a:spcPct val="0"/>
              </a:spcBef>
              <a:buClrTx/>
              <a:buSzTx/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5" y="883066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 defTabSz="931679">
              <a:spcBef>
                <a:spcPct val="0"/>
              </a:spcBef>
              <a:buClrTx/>
              <a:buSzTx/>
              <a:buFontTx/>
              <a:buNone/>
              <a:defRPr sz="1300" b="0">
                <a:latin typeface="Arial" pitchFamily="34" charset="0"/>
              </a:defRPr>
            </a:lvl1pPr>
          </a:lstStyle>
          <a:p>
            <a:pPr>
              <a:defRPr/>
            </a:pPr>
            <a:fld id="{BB723041-4675-4CEA-9B32-33CBDE95F2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84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9906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00008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31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946A2A-1730-43C0-B1BF-86CD334F23C4}" type="datetime8">
              <a:rPr 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319881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EE1B1-1816-48E0-8B23-CA61C786D7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52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EB322-E8A8-4880-A1E5-F45DDBBCB917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4787F-3BBF-4106-8700-F529EA15C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332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2575" y="277813"/>
            <a:ext cx="2057400" cy="5808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22975" cy="5808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72F8-E32A-4FF2-8082-23351154D736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04384-3AC7-4945-BCEF-2D7F344BB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934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60375" y="990600"/>
            <a:ext cx="8229600" cy="5095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3F9D1-7C56-4EA3-AAE5-AF8B431D4CE1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D44D0-6B47-49E0-A1D6-D11FA7AFA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212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60375" y="990600"/>
            <a:ext cx="8229600" cy="50958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846AC-AB25-4E89-B3F8-7E4682B1F42A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7F662-3EDA-4E62-8E9C-42933B30E4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008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63B76-6FD9-429E-8FBB-DABBCC4AAB95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B078B-83A9-4BE9-98D5-A80DE942A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26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4E05D-AB47-46E0-ADAD-09050FEEEBE5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EE5E06-D567-43F1-912D-42DF7E661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8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BD55A-DBD6-4049-9CF3-83DF0534EA77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563029-5E10-45E6-BC1F-4142BA32C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028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7DE4A-22EE-43E0-B64B-19BF6CD39061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1A3E3-7BD9-4456-8E4F-B27E568C9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220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84F80-9858-4905-8CE1-4E9E7ABAE5B5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D5835-9CE6-46F3-8643-5C1F5684D4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22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349B7-BD86-408F-BFFF-02E23512CA7A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8E1AE-2651-435C-B4C7-43CD94F87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63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15815-DDF1-49BF-8260-F998E339E8F7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D98E3-9391-478A-89E9-653681B626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0686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298CF-65BE-4B59-83B8-FB1E9DB79220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1CA7A-DD56-486E-A76D-DE16908455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46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A0295-8ED8-4B59-92A7-1B093E78F9BE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EF6D-42AF-49FE-973F-8F292A056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53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B5A8D-214F-44AD-96FE-8AFAC64EA5A4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CF40F-E19E-4E68-9867-941A9FEB4D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8130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75C2A-67BC-4F17-A3A5-4946C1A18303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41CDB-D4F4-4C4F-8B95-FFA3CD249B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122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814F6-56BB-4EE7-87B1-67529E70C298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4E932-85FA-4BEE-AD98-BF77C3027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ADCE4-205B-4A63-99EF-54B3D1A82C13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74C04-32A6-4B05-ABF8-7DC523AE79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256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0375" y="990600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990600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4E87D-EBF0-4EF5-B617-BE06A9FC5395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AA521-AA9C-4010-9437-6A7CDCBFC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4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F0434-B227-4DBB-8CDD-33E288B9C65F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CDF4E-1FD5-4885-BCE7-D27611E0DF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0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6ECD5-1D71-4189-8923-3EBFF0EEFE58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014C83-4898-4592-A2B2-251007AAE1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4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F0D0D-4FD7-4C64-8875-777513D2A252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632980-F3C3-4EC7-8FAC-2B621384A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471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7739D-45E6-4F75-A439-FA5A77583B84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45956-72FB-4686-BDE9-3AFFB874EF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0848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82FA2-DB27-4E4F-B696-00E08CA7F17F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66FA3-C02A-4ECE-8529-EE97C8A82B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635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56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0375" y="11525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7005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b="0">
                <a:latin typeface="+mj-lt"/>
              </a:defRPr>
            </a:lvl1pPr>
          </a:lstStyle>
          <a:p>
            <a:pPr>
              <a:defRPr/>
            </a:pPr>
            <a:fld id="{33160C5E-A655-4343-AB48-B4762DB04467}" type="datetime8">
              <a:rPr lang="en-US" altLang="en-US"/>
              <a:pPr>
                <a:defRPr/>
              </a:pPr>
              <a:t>2/17/2015 8:11 AM</a:t>
            </a:fld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78175" y="7010400"/>
            <a:ext cx="3198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200" b="0">
                <a:latin typeface="+mj-lt"/>
              </a:defRPr>
            </a:lvl1pPr>
          </a:lstStyle>
          <a:p>
            <a:pPr>
              <a:defRPr/>
            </a:pPr>
            <a:r>
              <a:rPr lang="en-US" altLang="en-US"/>
              <a:t>AKSTATECS\2009.03.06 Rating Presentation\AK Financial Update March 6 2009_v2.ppt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>
                <a:latin typeface="+mj-lt"/>
              </a:defRPr>
            </a:lvl1pPr>
          </a:lstStyle>
          <a:p>
            <a:pPr>
              <a:defRPr/>
            </a:pPr>
            <a:fld id="{F741CC69-D094-4A6D-94B1-189F42EB7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3366FF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  <p:sldLayoutId id="2147484111" r:id="rId12"/>
    <p:sldLayoutId id="2147484112" r:id="rId13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2200" b="1">
          <a:solidFill>
            <a:srgbClr val="05227D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rgbClr val="05227D"/>
        </a:buClr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fld id="{E292D83C-A296-41A9-A656-722CB83B5256}" type="datetime8">
              <a:rPr lang="en-US"/>
              <a:pPr>
                <a:defRPr/>
              </a:pPr>
              <a:t>2/17/2015 8:11 AM</a:t>
            </a:fld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319881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AKSTATECS\2009.03.06 Rating Presentation\AK Financial Update March 6 2009_v2.ppt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 b="0">
                <a:latin typeface="Arial" pitchFamily="34" charset="0"/>
              </a:defRPr>
            </a:lvl1pPr>
          </a:lstStyle>
          <a:p>
            <a:pPr>
              <a:defRPr/>
            </a:pPr>
            <a:fld id="{DC4C1F9A-27BE-4736-8E89-8BE062173D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3" r:id="rId1"/>
    <p:sldLayoutId id="2147484114" r:id="rId2"/>
    <p:sldLayoutId id="2147484115" r:id="rId3"/>
    <p:sldLayoutId id="2147484116" r:id="rId4"/>
    <p:sldLayoutId id="2147484117" r:id="rId5"/>
    <p:sldLayoutId id="2147484118" r:id="rId6"/>
    <p:sldLayoutId id="2147484119" r:id="rId7"/>
    <p:sldLayoutId id="2147484120" r:id="rId8"/>
    <p:sldLayoutId id="2147484121" r:id="rId9"/>
    <p:sldLayoutId id="2147484122" r:id="rId10"/>
    <p:sldLayoutId id="2147484123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7623175" cy="2971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State of Alaska</a:t>
            </a:r>
            <a:br>
              <a:rPr lang="en-US" sz="2800" dirty="0" smtClean="0"/>
            </a:br>
            <a:r>
              <a:rPr lang="en-US" sz="2800" dirty="0" smtClean="0"/>
              <a:t>Department of Revenue </a:t>
            </a:r>
            <a:br>
              <a:rPr lang="en-US" sz="2800" dirty="0" smtClean="0"/>
            </a:br>
            <a:r>
              <a:rPr lang="en-US" sz="2800" dirty="0" smtClean="0"/>
              <a:t>SB34 PCE Endowment Fund Investment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191000"/>
            <a:ext cx="7467600" cy="15240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solidFill>
                  <a:srgbClr val="05227D"/>
                </a:solidFill>
                <a:latin typeface="+mj-lt"/>
              </a:rPr>
              <a:t>February 17, 2015</a:t>
            </a: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5200650" y="4114800"/>
            <a:ext cx="3429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>
                <a:solidFill>
                  <a:srgbClr val="05227D"/>
                </a:solidFill>
                <a:latin typeface="Garamond" pitchFamily="18" charset="0"/>
              </a:rPr>
              <a:t/>
            </a:r>
            <a:br>
              <a:rPr lang="en-US" sz="1600" dirty="0">
                <a:solidFill>
                  <a:srgbClr val="05227D"/>
                </a:solidFill>
                <a:latin typeface="Garamond" pitchFamily="18" charset="0"/>
              </a:rPr>
            </a:br>
            <a:endParaRPr lang="en-US" sz="1600" dirty="0" smtClean="0">
              <a:solidFill>
                <a:srgbClr val="05227D"/>
              </a:solidFill>
              <a:latin typeface="Garamond" pitchFamily="18" charset="0"/>
            </a:endParaRPr>
          </a:p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600" dirty="0" smtClean="0">
              <a:solidFill>
                <a:srgbClr val="05227D"/>
              </a:solidFill>
              <a:latin typeface="Garamond" pitchFamily="18" charset="0"/>
            </a:endParaRPr>
          </a:p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5227D"/>
                </a:solidFill>
                <a:latin typeface="Garamond" pitchFamily="18" charset="0"/>
              </a:rPr>
              <a:t>Pamela Leary </a:t>
            </a:r>
          </a:p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5227D"/>
                </a:solidFill>
                <a:latin typeface="Garamond" pitchFamily="18" charset="0"/>
              </a:rPr>
              <a:t>Gary Bader</a:t>
            </a:r>
          </a:p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5227D"/>
                </a:solidFill>
                <a:latin typeface="Garamond" pitchFamily="18" charset="0"/>
              </a:rPr>
              <a:t>Treasury Division</a:t>
            </a:r>
          </a:p>
          <a:p>
            <a:pPr algn="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5227D"/>
                </a:solidFill>
                <a:latin typeface="Garamond" pitchFamily="18" charset="0"/>
              </a:rPr>
              <a:t> </a:t>
            </a:r>
            <a:endParaRPr lang="en-US" sz="1600" dirty="0">
              <a:solidFill>
                <a:srgbClr val="05227D"/>
              </a:solidFill>
              <a:latin typeface="Garamond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19200"/>
            <a:ext cx="2590800" cy="16171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4800" y="5334000"/>
            <a:ext cx="1462000" cy="14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582C86-D853-4B44-A99D-BE735D5BBA68}" type="slidenum">
              <a:rPr lang="en-US" altLang="en-US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229600" cy="636587"/>
          </a:xfr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SB 34 PCE Endowment Fund Investment</a:t>
            </a:r>
            <a:endParaRPr lang="en-US" sz="3200" b="0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62000" y="1295400"/>
            <a:ext cx="7086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SzTx/>
              <a:buNone/>
            </a:pPr>
            <a:r>
              <a:rPr lang="en-US" sz="2400" i="1" kern="0" dirty="0" smtClean="0"/>
              <a:t>Purpose:</a:t>
            </a:r>
          </a:p>
          <a:p>
            <a:pPr>
              <a:lnSpc>
                <a:spcPct val="120000"/>
              </a:lnSpc>
              <a:spcBef>
                <a:spcPts val="0"/>
              </a:spcBef>
              <a:buSzTx/>
            </a:pPr>
            <a:r>
              <a:rPr lang="en-US" sz="1800" dirty="0" smtClean="0"/>
              <a:t>To fund the Power Cost Equalization &amp; Rural Electric Capitalization Fund and to reimburse the costs associated with managing the fund. </a:t>
            </a:r>
          </a:p>
          <a:p>
            <a:pPr>
              <a:lnSpc>
                <a:spcPct val="120000"/>
              </a:lnSpc>
              <a:spcBef>
                <a:spcPts val="0"/>
              </a:spcBef>
              <a:buSzTx/>
            </a:pPr>
            <a:r>
              <a:rPr lang="en-US" sz="1800" dirty="0" smtClean="0"/>
              <a:t>7% of the monthly average market value of the fund for the previous 3 fiscal years may be appropriated.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</a:pPr>
            <a:r>
              <a:rPr lang="en-US" sz="2400" i="1" kern="0" dirty="0" smtClean="0"/>
              <a:t>Fund History: </a:t>
            </a:r>
            <a:endParaRPr lang="en-US" sz="2400" i="1" kern="0" dirty="0"/>
          </a:p>
          <a:p>
            <a:r>
              <a:rPr lang="en-US" sz="1800" dirty="0" smtClean="0"/>
              <a:t>2000-Power Cost Equalization Endowment Fund established from Constitutional Budget Reserve Appropriation of $100 million</a:t>
            </a:r>
          </a:p>
          <a:p>
            <a:r>
              <a:rPr lang="en-US" sz="1800" dirty="0" smtClean="0"/>
              <a:t>2002-PCE receives $89.6 million from proceeds of the sale of the four dam pool hydroelectric project.</a:t>
            </a:r>
          </a:p>
          <a:p>
            <a:r>
              <a:rPr lang="en-US" sz="1800" dirty="0" smtClean="0"/>
              <a:t>2007-Additional appropriation of $182.7 million</a:t>
            </a:r>
          </a:p>
          <a:p>
            <a:r>
              <a:rPr lang="en-US" sz="1800" dirty="0" smtClean="0"/>
              <a:t>2012-Additional appropriation of $400 million </a:t>
            </a:r>
          </a:p>
          <a:p>
            <a:r>
              <a:rPr lang="en-US" sz="1800" dirty="0" smtClean="0"/>
              <a:t>Current balance at January 31, 2015: $950.7 million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1416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  <a:buClrTx/>
              <a:buSzTx/>
              <a:buFontTx/>
              <a:buNone/>
              <a:defRPr/>
            </a:pPr>
            <a:fld id="{488D1EB9-48B3-4327-8C17-7464F5063794}" type="slidenum">
              <a:rPr lang="en-US" altLang="en-US" sz="1200" b="0">
                <a:latin typeface="+mj-lt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3</a:t>
            </a:fld>
            <a:endParaRPr lang="en-US" altLang="en-US" sz="1200" b="0">
              <a:latin typeface="+mj-lt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81000"/>
            <a:ext cx="8229600" cy="560387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chemeClr val="tx1"/>
                </a:solidFill>
              </a:rPr>
              <a:t>SB 34 PCE Endowment Fund Investment</a:t>
            </a:r>
            <a:endParaRPr lang="en-US" sz="3200" b="0" dirty="0" smtClean="0">
              <a:solidFill>
                <a:schemeClr val="tx1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5800" y="1290638"/>
            <a:ext cx="8229600" cy="4953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buSzTx/>
              <a:buFont typeface="Wingdings" pitchFamily="2" charset="2"/>
              <a:buNone/>
            </a:pPr>
            <a:r>
              <a:rPr lang="en-US" sz="2000" i="1" kern="0" dirty="0" smtClean="0">
                <a:latin typeface="+mj-lt"/>
              </a:rPr>
              <a:t>SB34 </a:t>
            </a:r>
          </a:p>
          <a:p>
            <a:pPr>
              <a:lnSpc>
                <a:spcPct val="120000"/>
              </a:lnSpc>
              <a:spcBef>
                <a:spcPts val="0"/>
              </a:spcBef>
              <a:buSzTx/>
              <a:buFont typeface="Wingdings" pitchFamily="2" charset="2"/>
              <a:buNone/>
            </a:pPr>
            <a:endParaRPr lang="en-US" sz="2000" b="0" i="1" kern="0" dirty="0">
              <a:latin typeface="+mj-lt"/>
            </a:endParaRPr>
          </a:p>
          <a:p>
            <a:r>
              <a:rPr lang="en-US" sz="1600" dirty="0"/>
              <a:t>Removes the stated nominal return target of at least 7% from the statute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endParaRPr lang="en-US" sz="1600" dirty="0"/>
          </a:p>
          <a:p>
            <a:pPr lvl="0"/>
            <a:r>
              <a:rPr lang="en-US" sz="1600" dirty="0" smtClean="0"/>
              <a:t>Allows the </a:t>
            </a:r>
            <a:r>
              <a:rPr lang="en-US" sz="1600" dirty="0"/>
              <a:t>commissioner of revenue to invest the </a:t>
            </a:r>
            <a:r>
              <a:rPr lang="en-US" sz="1600" dirty="0" smtClean="0"/>
              <a:t>fund </a:t>
            </a:r>
            <a:r>
              <a:rPr lang="en-US" sz="1600" dirty="0"/>
              <a:t>in a manner that can </a:t>
            </a:r>
            <a:r>
              <a:rPr lang="en-US" sz="1600" dirty="0" smtClean="0"/>
              <a:t>meets </a:t>
            </a:r>
            <a:r>
              <a:rPr lang="en-US" sz="1600" dirty="0"/>
              <a:t>the </a:t>
            </a:r>
            <a:r>
              <a:rPr lang="en-US" sz="1600" dirty="0" smtClean="0"/>
              <a:t>objectives </a:t>
            </a:r>
            <a:r>
              <a:rPr lang="en-US" sz="1600" dirty="0"/>
              <a:t>of the </a:t>
            </a:r>
            <a:r>
              <a:rPr lang="en-US" sz="1600" dirty="0" smtClean="0"/>
              <a:t>fund.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lvl="0"/>
            <a:r>
              <a:rPr lang="en-US" sz="1600" dirty="0" smtClean="0"/>
              <a:t>Why? </a:t>
            </a:r>
            <a:r>
              <a:rPr lang="en-US" sz="1600" dirty="0"/>
              <a:t>It allows the commissioner of revenue to invest in less risky investments, when appropriate, that will still meet the financial needs of the </a:t>
            </a:r>
            <a:r>
              <a:rPr lang="en-US" sz="1600" dirty="0" smtClean="0"/>
              <a:t>program</a:t>
            </a:r>
            <a:r>
              <a:rPr lang="en-US" sz="1600" dirty="0"/>
              <a:t>.</a:t>
            </a:r>
            <a:endParaRPr lang="en-US" sz="1600" dirty="0" smtClean="0"/>
          </a:p>
          <a:p>
            <a:pPr lvl="0"/>
            <a:endParaRPr lang="en-US" sz="1600" dirty="0"/>
          </a:p>
          <a:p>
            <a:pPr lvl="0"/>
            <a:r>
              <a:rPr lang="en-US" sz="1600" dirty="0" smtClean="0"/>
              <a:t>Zero </a:t>
            </a:r>
            <a:r>
              <a:rPr lang="en-US" sz="1600" dirty="0"/>
              <a:t>Fiscal Note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SzTx/>
              <a:buNone/>
            </a:pPr>
            <a:endParaRPr lang="en-US" sz="1600" b="0" dirty="0" smtClean="0"/>
          </a:p>
          <a:p>
            <a:pPr>
              <a:lnSpc>
                <a:spcPct val="120000"/>
              </a:lnSpc>
              <a:spcBef>
                <a:spcPts val="0"/>
              </a:spcBef>
              <a:buSzTx/>
            </a:pPr>
            <a:endParaRPr lang="en-US" sz="2000" b="0" kern="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4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30213"/>
            <a:ext cx="8229600" cy="788987"/>
          </a:xfrm>
        </p:spPr>
        <p:txBody>
          <a:bodyPr/>
          <a:lstStyle/>
          <a:p>
            <a:pPr eaLnBrk="1" hangingPunct="1"/>
            <a:endParaRPr lang="en-US" sz="3200" b="0" dirty="0" smtClean="0">
              <a:solidFill>
                <a:schemeClr val="tx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742950" y="1143000"/>
            <a:ext cx="76962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600">
                <a:solidFill>
                  <a:schemeClr val="tx1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200">
                <a:solidFill>
                  <a:schemeClr val="tx1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fontAlgn="base">
              <a:spcBef>
                <a:spcPct val="20000"/>
              </a:spcBef>
              <a:spcAft>
                <a:spcPct val="0"/>
              </a:spcAft>
              <a:buClr>
                <a:srgbClr val="05227D"/>
              </a:buClr>
              <a:buFont typeface="Wingdings" pitchFamily="2" charset="2"/>
              <a:buChar char="Ø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>
              <a:buNone/>
            </a:pPr>
            <a:endParaRPr lang="en-US" sz="1800" b="0" dirty="0">
              <a:latin typeface="+mj-lt"/>
            </a:endParaRPr>
          </a:p>
          <a:p>
            <a:endParaRPr lang="en-US" sz="1800" b="0" dirty="0" smtClean="0"/>
          </a:p>
          <a:p>
            <a:pPr marL="0" indent="0">
              <a:buNone/>
            </a:pPr>
            <a:r>
              <a:rPr lang="en-US" sz="1800" b="0" dirty="0"/>
              <a:t/>
            </a:r>
            <a:br>
              <a:rPr lang="en-US" sz="1800" b="0" dirty="0"/>
            </a:br>
            <a:endParaRPr lang="en-US" sz="1800" b="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45" y="457200"/>
            <a:ext cx="833321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08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ChangeArrowheads="1"/>
          </p:cNvSpPr>
          <p:nvPr/>
        </p:nvSpPr>
        <p:spPr bwMode="auto">
          <a:xfrm>
            <a:off x="533400" y="457200"/>
            <a:ext cx="655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/>
          <a:lstStyle>
            <a:lvl1pPr>
              <a:defRPr sz="2800" b="1" i="1">
                <a:solidFill>
                  <a:srgbClr val="000099"/>
                </a:solidFill>
                <a:latin typeface="Tahoma" pitchFamily="34" charset="0"/>
              </a:defRPr>
            </a:lvl1pPr>
            <a:lvl2pPr marL="742950" indent="-285750">
              <a:defRPr sz="2800" b="1" i="1">
                <a:solidFill>
                  <a:srgbClr val="000099"/>
                </a:solidFill>
                <a:latin typeface="Tahoma" pitchFamily="34" charset="0"/>
              </a:defRPr>
            </a:lvl2pPr>
            <a:lvl3pPr marL="1143000" indent="-228600">
              <a:defRPr sz="2800" b="1" i="1">
                <a:solidFill>
                  <a:srgbClr val="000099"/>
                </a:solidFill>
                <a:latin typeface="Tahoma" pitchFamily="34" charset="0"/>
              </a:defRPr>
            </a:lvl3pPr>
            <a:lvl4pPr marL="1600200" indent="-228600">
              <a:defRPr sz="2800" b="1" i="1">
                <a:solidFill>
                  <a:srgbClr val="000099"/>
                </a:solidFill>
                <a:latin typeface="Tahoma" pitchFamily="34" charset="0"/>
              </a:defRPr>
            </a:lvl4pPr>
            <a:lvl5pPr marL="2057400" indent="-228600">
              <a:defRPr sz="2800" b="1" i="1">
                <a:solidFill>
                  <a:srgbClr val="000099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00099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00099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00099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 i="1">
                <a:solidFill>
                  <a:srgbClr val="000099"/>
                </a:solidFill>
                <a:latin typeface="Tahoma" pitchFamily="34" charset="0"/>
              </a:defRPr>
            </a:lvl9pPr>
          </a:lstStyle>
          <a:p>
            <a:pPr algn="l"/>
            <a:endParaRPr lang="en-US" altLang="en-US" sz="12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19800" y="1568034"/>
            <a:ext cx="2971800" cy="16681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dirty="0">
                <a:solidFill>
                  <a:srgbClr val="002060"/>
                </a:solidFill>
                <a:latin typeface="+mn-lt"/>
              </a:rPr>
              <a:t>For more information, </a:t>
            </a:r>
            <a:r>
              <a:rPr lang="en-US" dirty="0" smtClean="0">
                <a:solidFill>
                  <a:srgbClr val="002060"/>
                </a:solidFill>
                <a:latin typeface="+mn-lt"/>
              </a:rPr>
              <a:t>visit our website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:</a:t>
            </a:r>
          </a:p>
          <a:p>
            <a:pPr>
              <a:buNone/>
              <a:defRPr/>
            </a:pPr>
            <a:r>
              <a:rPr lang="en-US" sz="1400" dirty="0">
                <a:solidFill>
                  <a:srgbClr val="002060"/>
                </a:solidFill>
              </a:rPr>
              <a:t>http://</a:t>
            </a:r>
            <a:r>
              <a:rPr lang="en-US" sz="1400" dirty="0" smtClean="0">
                <a:solidFill>
                  <a:srgbClr val="002060"/>
                </a:solidFill>
              </a:rPr>
              <a:t>treasury.dor.alaska.gov/Investmetns/PowerCostEqualizationFund.aspx</a:t>
            </a:r>
            <a:endParaRPr lang="en-US" sz="1400" dirty="0">
              <a:solidFill>
                <a:srgbClr val="002060"/>
              </a:solidFill>
            </a:endParaRPr>
          </a:p>
          <a:p>
            <a:pPr algn="l">
              <a:defRPr/>
            </a:pPr>
            <a:endParaRPr lang="en-US" sz="18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5</a:t>
            </a:r>
            <a:endParaRPr lang="en-US" alt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5375655" cy="53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483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1524000"/>
            <a:ext cx="7623175" cy="7620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r>
              <a:rPr lang="en-US" sz="2800" kern="0" dirty="0" smtClean="0"/>
              <a:t>Please find our contact information below: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6725" y="2440014"/>
            <a:ext cx="3429000" cy="300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dirty="0" smtClean="0">
                <a:solidFill>
                  <a:srgbClr val="05227D"/>
                </a:solidFill>
                <a:latin typeface="Garamond" pitchFamily="18" charset="0"/>
              </a:rPr>
              <a:t>Pamela Leary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Director, Treasury </a:t>
            </a: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Division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Department of Revenue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p</a:t>
            </a: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am.leary@alaska.gov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(907) 465-3751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dirty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dirty="0" smtClean="0">
                <a:solidFill>
                  <a:srgbClr val="05227D"/>
                </a:solidFill>
                <a:latin typeface="Garamond" pitchFamily="18" charset="0"/>
              </a:rPr>
              <a:t>Gary Bader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Chief Investment Officer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T</a:t>
            </a: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reasury </a:t>
            </a: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Division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Department of Revenue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Gary.bader@alaska.gov</a:t>
            </a:r>
            <a:endParaRPr lang="en-US" sz="1400" dirty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None/>
            </a:pPr>
            <a:r>
              <a:rPr lang="en-US" sz="1400" dirty="0">
                <a:solidFill>
                  <a:srgbClr val="05227D"/>
                </a:solidFill>
                <a:latin typeface="Garamond" pitchFamily="18" charset="0"/>
              </a:rPr>
              <a:t>(907) </a:t>
            </a:r>
            <a:r>
              <a:rPr lang="en-US" sz="1400" dirty="0" smtClean="0">
                <a:solidFill>
                  <a:srgbClr val="05227D"/>
                </a:solidFill>
                <a:latin typeface="Garamond" pitchFamily="18" charset="0"/>
              </a:rPr>
              <a:t>465-4399</a:t>
            </a:r>
            <a:endParaRPr lang="en-US" sz="1400" dirty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dirty="0" smtClean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600" dirty="0" smtClean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600" dirty="0">
              <a:solidFill>
                <a:srgbClr val="05227D"/>
              </a:solidFill>
              <a:latin typeface="Garamond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600" dirty="0" smtClean="0">
                <a:solidFill>
                  <a:srgbClr val="05227D"/>
                </a:solidFill>
                <a:latin typeface="Garamond" pitchFamily="18" charset="0"/>
              </a:rPr>
              <a:t> </a:t>
            </a:r>
            <a:endParaRPr lang="en-US" sz="1600" dirty="0">
              <a:solidFill>
                <a:srgbClr val="05227D"/>
              </a:solidFill>
              <a:latin typeface="Garamond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6386" y="2133600"/>
            <a:ext cx="4381501" cy="2734888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801937" y="5452013"/>
            <a:ext cx="3505200" cy="52597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2pPr>
            <a:lvl3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3pPr>
            <a:lvl4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4pPr>
            <a:lvl5pPr algn="l" rtl="0"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5pPr>
            <a:lvl6pPr marL="4572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6pPr>
            <a:lvl7pPr marL="9144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7pPr>
            <a:lvl8pPr marL="13716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8pPr>
            <a:lvl9pPr marL="1828800" algn="l" rtl="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5227D"/>
                </a:solidFill>
                <a:latin typeface="Garamond" pitchFamily="18" charset="0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sz="2400" u="sng" kern="0" dirty="0" smtClean="0"/>
              <a:t>dor.alaska.gov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04800" y="152400"/>
            <a:ext cx="8534400" cy="1143000"/>
          </a:xfrm>
          <a:prstGeom prst="rect">
            <a:avLst/>
          </a:prstGeom>
          <a:gradFill>
            <a:gsLst>
              <a:gs pos="0">
                <a:srgbClr val="4F81BD">
                  <a:tint val="66000"/>
                  <a:satMod val="160000"/>
                </a:srgbClr>
              </a:gs>
              <a:gs pos="50000">
                <a:srgbClr val="4F81BD">
                  <a:tint val="44500"/>
                  <a:satMod val="160000"/>
                </a:srgbClr>
              </a:gs>
              <a:gs pos="100000">
                <a:srgbClr val="4F81BD">
                  <a:tint val="23500"/>
                  <a:satMod val="160000"/>
                </a:srgbClr>
              </a:gs>
            </a:gsLst>
            <a:lin ang="5400000" scaled="0"/>
          </a:gradFill>
          <a:ln w="12700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ct val="50000"/>
              </a:spcBef>
            </a:pPr>
            <a:r>
              <a:rPr lang="en-US" sz="4000" dirty="0">
                <a:solidFill>
                  <a:srgbClr val="05227D"/>
                </a:solidFill>
              </a:rPr>
              <a:t>THANK YOU</a:t>
            </a:r>
            <a:endParaRPr lang="en-US" sz="3600" dirty="0">
              <a:solidFill>
                <a:srgbClr val="05227D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/>
          <a:p>
            <a:pPr>
              <a:defRPr/>
            </a:pPr>
            <a:fld id="{28582C86-D853-4B44-A99D-BE735D5BBA68}" type="slidenum">
              <a:rPr lang="en-US" altLang="en-US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9739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5871</TotalTime>
  <Words>245</Words>
  <Application>Microsoft Office PowerPoint</Application>
  <PresentationFormat>On-screen Show (4:3)</PresentationFormat>
  <Paragraphs>57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Garamond</vt:lpstr>
      <vt:lpstr>Times New Roman</vt:lpstr>
      <vt:lpstr>Wingdings</vt:lpstr>
      <vt:lpstr>Edge</vt:lpstr>
      <vt:lpstr>Default Design</vt:lpstr>
      <vt:lpstr>    State of Alaska Department of Revenue  SB34 PCE Endowment Fund Investment</vt:lpstr>
      <vt:lpstr>SB 34 PCE Endowment Fund Investment</vt:lpstr>
      <vt:lpstr>SB 34 PCE Endowment Fund Investment</vt:lpstr>
      <vt:lpstr>PowerPoint Presentation</vt:lpstr>
      <vt:lpstr>PowerPoint Presentation</vt:lpstr>
      <vt:lpstr>PowerPoint Presentation</vt:lpstr>
    </vt:vector>
  </TitlesOfParts>
  <Company>Revenue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Alaska</dc:title>
  <dc:subject>AKSTATECS\2009.03.06 Rating Presentation\AK Financial Update March 6 2009_v2.ppt</dc:subject>
  <dc:creator>jshao</dc:creator>
  <cp:lastModifiedBy>Dianne Blumer</cp:lastModifiedBy>
  <cp:revision>578</cp:revision>
  <cp:lastPrinted>2015-02-17T17:23:21Z</cp:lastPrinted>
  <dcterms:created xsi:type="dcterms:W3CDTF">2009-02-24T19:17:02Z</dcterms:created>
  <dcterms:modified xsi:type="dcterms:W3CDTF">2015-02-17T17:24:36Z</dcterms:modified>
</cp:coreProperties>
</file>