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67" r:id="rId3"/>
    <p:sldId id="260" r:id="rId4"/>
    <p:sldId id="259" r:id="rId5"/>
    <p:sldId id="257" r:id="rId6"/>
    <p:sldId id="263" r:id="rId7"/>
    <p:sldId id="265" r:id="rId8"/>
    <p:sldId id="266" r:id="rId9"/>
    <p:sldId id="261" r:id="rId10"/>
    <p:sldId id="268" r:id="rId11"/>
    <p:sldId id="270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Prison Population by Status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111308283155782"/>
                  <c:y val="0.132263225702071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3592104755287943"/>
                  <c:y val="-0.107625976193989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7692450208429827"/>
                  <c:y val="-3.32863133132843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Supervision Violator</c:v>
                </c:pt>
                <c:pt idx="1">
                  <c:v>Pretrial</c:v>
                </c:pt>
                <c:pt idx="2">
                  <c:v>Sentenced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0.22</c:v>
                </c:pt>
                <c:pt idx="1">
                  <c:v>0.28000000000000003</c:v>
                </c:pt>
                <c:pt idx="2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Mean Length of Stay for Pretrial Detainees, 2005 and 2014 (Days)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Felony Violent</c:v>
                </c:pt>
                <c:pt idx="1">
                  <c:v>Felony Nonviolent</c:v>
                </c:pt>
                <c:pt idx="2">
                  <c:v>Misd. Violent</c:v>
                </c:pt>
                <c:pt idx="3">
                  <c:v>Misd. Nonviolent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34</c:v>
                </c:pt>
                <c:pt idx="1">
                  <c:v>24</c:v>
                </c:pt>
                <c:pt idx="2">
                  <c:v>10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Felony Violent</c:v>
                </c:pt>
                <c:pt idx="1">
                  <c:v>Felony Nonviolent</c:v>
                </c:pt>
                <c:pt idx="2">
                  <c:v>Misd. Violent</c:v>
                </c:pt>
                <c:pt idx="3">
                  <c:v>Misd. Nonviolent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67</c:v>
                </c:pt>
                <c:pt idx="1">
                  <c:v>44</c:v>
                </c:pt>
                <c:pt idx="2">
                  <c:v>16</c:v>
                </c:pt>
                <c:pt idx="3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1579696"/>
        <c:axId val="141580088"/>
      </c:barChart>
      <c:catAx>
        <c:axId val="14157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580088"/>
        <c:crosses val="autoZero"/>
        <c:auto val="1"/>
        <c:lblAlgn val="ctr"/>
        <c:lblOffset val="100"/>
        <c:noMultiLvlLbl val="0"/>
      </c:catAx>
      <c:valAx>
        <c:axId val="141580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57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Sampled Defendants Released Pretrial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23228385054809325"/>
                  <c:y val="-6.003004133441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78973483094025"/>
                  <c:y val="-1.4427286503599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Not Released</c:v>
                </c:pt>
                <c:pt idx="1">
                  <c:v>Released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0.52</c:v>
                </c:pt>
                <c:pt idx="1">
                  <c:v>0.48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Sampled Defendants With Secured Bond Requirements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9446522309711287"/>
                  <c:y val="4.0107893250305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2399799289794658"/>
                  <c:y val="-0.158344858523975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Secured Bond Not Required</c:v>
                </c:pt>
                <c:pt idx="1">
                  <c:v>Secured Bond Required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0.33</c:v>
                </c:pt>
                <c:pt idx="1">
                  <c:v>0.67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Percentage of Sampled Defendants with Secured Bond Amounts, by Category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Under $500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$500-$999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$1,000-$2,499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0%</c:formatCode>
                <c:ptCount val="1"/>
                <c:pt idx="0">
                  <c:v>0.31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$2,500+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0%</c:formatCode>
                <c:ptCount val="1"/>
                <c:pt idx="0">
                  <c:v>0.41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161504"/>
        <c:axId val="183161896"/>
      </c:barChart>
      <c:catAx>
        <c:axId val="1831615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3161896"/>
        <c:crosses val="autoZero"/>
        <c:auto val="1"/>
        <c:lblAlgn val="ctr"/>
        <c:lblOffset val="100"/>
        <c:noMultiLvlLbl val="0"/>
      </c:catAx>
      <c:valAx>
        <c:axId val="183161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16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0.56618</cdr:x>
      <cdr:y>0.65126</cdr:y>
    </cdr:from>
    <cdr:to>
      <cdr:x>0.70588</cdr:x>
      <cdr:y>0.71138</cdr:y>
    </cdr:to>
    <cdr:sp macro="" textlink="">
      <cdr:nvSpPr>
        <cdr:cNvPr id="2" name="TextBox 8"/>
        <cdr:cNvSpPr txBox="1"/>
      </cdr:nvSpPr>
      <cdr:spPr>
        <a:xfrm xmlns:a="http://schemas.openxmlformats.org/drawingml/2006/main">
          <a:off x="2933700" y="2833851"/>
          <a:ext cx="7239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/>
            <a:t>Pretrial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0.27206</cdr:x>
      <cdr:y>0.51135</cdr:y>
    </cdr:from>
    <cdr:to>
      <cdr:x>0.44608</cdr:x>
      <cdr:y>0.57147</cdr:y>
    </cdr:to>
    <cdr:sp macro="" textlink="">
      <cdr:nvSpPr>
        <cdr:cNvPr id="3" name="TextBox 8"/>
        <cdr:cNvSpPr txBox="1"/>
      </cdr:nvSpPr>
      <cdr:spPr>
        <a:xfrm xmlns:a="http://schemas.openxmlformats.org/drawingml/2006/main">
          <a:off x="1409700" y="2225045"/>
          <a:ext cx="901700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 smtClean="0"/>
            <a:t>Sentenced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0.54167</cdr:x>
      <cdr:y>0.46206</cdr:y>
    </cdr:from>
    <cdr:to>
      <cdr:x>0.74265</cdr:x>
      <cdr:y>0.51459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06700" y="2010569"/>
          <a:ext cx="1041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Not Released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72704-A292-46B0-BF04-E44D7805B03B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378B7-A63E-477C-8E0A-85CE9737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68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9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7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3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8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4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82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07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6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2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8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2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6E591-D6FD-41D3-87AA-D0A6B7D8CA95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31F2F-2553-430C-A26C-C3CD17FE0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2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SB 91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ACJC Pretrial Recommendations (1-4)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775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2425"/>
            <a:ext cx="10515600" cy="1325563"/>
          </a:xfrm>
        </p:spPr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Expand the use of citations in place of arrest for lower-level nonviolent offenses</a:t>
            </a:r>
          </a:p>
          <a:p>
            <a:pPr marL="514350" indent="-514350">
              <a:buAutoNum type="arabicPeriod"/>
            </a:pPr>
            <a:r>
              <a:rPr lang="en-US" dirty="0" smtClean="0"/>
              <a:t>Utilize risk-based decision-making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Implement pretrial supervision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Focus supervision resources on high-risk defendants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181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 Pretrial Supervision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Minimal supervision </a:t>
            </a:r>
            <a:r>
              <a:rPr lang="en-US" dirty="0" smtClean="0"/>
              <a:t>with court date reminders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u="sng" dirty="0" smtClean="0"/>
              <a:t>Basic supervision </a:t>
            </a:r>
            <a:r>
              <a:rPr lang="en-US" dirty="0" smtClean="0"/>
              <a:t>(in-office appointments, phone calls, field visits)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u="sng" dirty="0" smtClean="0"/>
              <a:t>Enhanced supervision </a:t>
            </a:r>
            <a:r>
              <a:rPr lang="en-US" dirty="0" smtClean="0"/>
              <a:t>(higher frequency contacts, drug and alcohol testing, electronic monitoring)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Research shows that enhanced supervision should be focused on those who are most likely to fail pretrial.  </a:t>
            </a:r>
          </a:p>
        </p:txBody>
      </p:sp>
    </p:spTree>
    <p:extLst>
      <p:ext uri="{BB962C8B-B14F-4D97-AF65-F5344CB8AC3E}">
        <p14:creationId xmlns:p14="http://schemas.microsoft.com/office/powerpoint/2010/main" val="401026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2425"/>
            <a:ext cx="10515600" cy="1325563"/>
          </a:xfrm>
        </p:spPr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 smtClean="0"/>
              <a:t>Expand the use of citations in place of arrest for lower-level nonviolent offenses</a:t>
            </a:r>
          </a:p>
          <a:p>
            <a:pPr marL="514350" indent="-514350">
              <a:buAutoNum type="arabicPeriod"/>
            </a:pPr>
            <a:r>
              <a:rPr lang="en-US" dirty="0" smtClean="0"/>
              <a:t>Utilize risk-based decision-making</a:t>
            </a:r>
          </a:p>
          <a:p>
            <a:pPr marL="514350" indent="-514350">
              <a:buAutoNum type="arabicPeriod"/>
            </a:pPr>
            <a:r>
              <a:rPr lang="en-US" dirty="0" smtClean="0"/>
              <a:t>Implement pretrial supervision</a:t>
            </a:r>
          </a:p>
          <a:p>
            <a:pPr marL="514350" indent="-514350">
              <a:buAutoNum type="arabicPeriod"/>
            </a:pPr>
            <a:r>
              <a:rPr lang="en-US" dirty="0" smtClean="0"/>
              <a:t>Focus supervision resources on high-risk defendants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80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 vs. Arrest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Commission recommended expanding the use of citations in place of arrest for lower level non-violent offenses.</a:t>
            </a:r>
          </a:p>
          <a:p>
            <a:pPr lvl="1"/>
            <a:r>
              <a:rPr lang="en-US" dirty="0" smtClean="0"/>
              <a:t>76% of pretrial admissions to prison are for misdemeanor charges.</a:t>
            </a:r>
          </a:p>
          <a:p>
            <a:pPr lvl="1"/>
            <a:r>
              <a:rPr lang="en-US" dirty="0" smtClean="0"/>
              <a:t>56% of pretrial admissions to prison are for non-violent misdemeanor charges.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552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2425"/>
            <a:ext cx="10515600" cy="1325563"/>
          </a:xfrm>
        </p:spPr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Expand the use of citations in place of arrest for lower-level nonviolent offenses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Utilize risk-based decision-making</a:t>
            </a:r>
          </a:p>
          <a:p>
            <a:pPr marL="514350" indent="-514350">
              <a:buAutoNum type="arabicPeriod"/>
            </a:pPr>
            <a:r>
              <a:rPr lang="en-US" dirty="0" smtClean="0"/>
              <a:t>Implement pretrial supervision</a:t>
            </a:r>
          </a:p>
          <a:p>
            <a:pPr marL="514350" indent="-514350">
              <a:buAutoNum type="arabicPeriod"/>
            </a:pPr>
            <a:r>
              <a:rPr lang="en-US" dirty="0" smtClean="0"/>
              <a:t>Focus supervision resources on high-risk defendants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4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81% growth in the pretrial inmate population in the last decade</a:t>
            </a:r>
          </a:p>
          <a:p>
            <a:r>
              <a:rPr lang="en-US" dirty="0" smtClean="0"/>
              <a:t>Half of pretrial defendants are detained on nonviolent charges, including misdemeanors.</a:t>
            </a:r>
          </a:p>
          <a:p>
            <a:r>
              <a:rPr lang="en-US" dirty="0" smtClean="0"/>
              <a:t>Bail system tied to money, not to risk</a:t>
            </a:r>
          </a:p>
          <a:p>
            <a:r>
              <a:rPr lang="en-US" dirty="0" smtClean="0"/>
              <a:t>28% of the prison population is pretrial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08033783"/>
              </p:ext>
            </p:extLst>
          </p:nvPr>
        </p:nvGraphicFramePr>
        <p:xfrm>
          <a:off x="6096000" y="13303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686800" y="2908300"/>
            <a:ext cx="14097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Supervision Violator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70100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Defendants Staying Longer Pretrial Than They Used to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355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04900" y="6007686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 Alaska Dept. of Corrections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120253" y="3832017"/>
            <a:ext cx="10973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Days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63335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Few Defendants Released On Their Own Recognizance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06625"/>
            <a:ext cx="5181600" cy="4351338"/>
          </a:xfrm>
        </p:spPr>
        <p:txBody>
          <a:bodyPr/>
          <a:lstStyle/>
          <a:p>
            <a:r>
              <a:rPr lang="en-US" dirty="0" smtClean="0"/>
              <a:t>Less than half of sampled defendants are released from prison pretrial.</a:t>
            </a:r>
          </a:p>
          <a:p>
            <a:r>
              <a:rPr lang="en-US" dirty="0" smtClean="0"/>
              <a:t>Only 12% of defendants sampled were released on their own recognizance, and an additional 10% had unsecured bond.</a:t>
            </a:r>
          </a:p>
          <a:p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98097713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1"/>
          <p:cNvSpPr txBox="1"/>
          <p:nvPr/>
        </p:nvSpPr>
        <p:spPr>
          <a:xfrm>
            <a:off x="7759700" y="3822700"/>
            <a:ext cx="800100" cy="24209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Released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795883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Release Linked to Ability to Pay Rather Than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Release Linked to Ability to Pay Rather Than Defendant’s Risk</a:t>
            </a:r>
          </a:p>
          <a:p>
            <a:pPr lvl="1"/>
            <a:r>
              <a:rPr lang="en-US" dirty="0" smtClean="0"/>
              <a:t>Pretrial risk assessment not used in decisions about whether to release or detain, or in setting conditions of release.</a:t>
            </a:r>
          </a:p>
          <a:p>
            <a:pPr lvl="1"/>
            <a:r>
              <a:rPr lang="en-US" dirty="0" smtClean="0"/>
              <a:t>Because secured bond is ordered in the majority of cases, release is often linked to ability to pay rather than the defendant’s risk of pretrial failure.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87672152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017000" y="3785850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Secured Bond Not Required</a:t>
            </a:r>
            <a:endParaRPr lang="en-US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7670800" y="4585950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Secured Bond Required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820231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Monetary Bail Leads to Detention on Low Bond Amounts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41% of Bonds Set At $2,500 or More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5106697"/>
              </p:ext>
            </p:extLst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6172200" y="1808163"/>
            <a:ext cx="5183188" cy="823912"/>
          </a:xfrm>
        </p:spPr>
        <p:txBody>
          <a:bodyPr/>
          <a:lstStyle/>
          <a:p>
            <a:r>
              <a:rPr lang="en-US" dirty="0" smtClean="0"/>
              <a:t>Lower Release Rates For Higher Bond Amounts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6172200" y="2886075"/>
            <a:ext cx="5183188" cy="3684588"/>
          </a:xfrm>
        </p:spPr>
        <p:txBody>
          <a:bodyPr>
            <a:normAutofit/>
          </a:bodyPr>
          <a:lstStyle/>
          <a:p>
            <a:pPr fontAlgn="base"/>
            <a:r>
              <a:rPr lang="en-US" sz="2400" dirty="0" smtClean="0"/>
              <a:t>Secured bail under $500:  36% unable to post bond.</a:t>
            </a:r>
          </a:p>
          <a:p>
            <a:pPr fontAlgn="base"/>
            <a:r>
              <a:rPr lang="en-US" sz="2400" dirty="0" smtClean="0"/>
              <a:t>Secured bail between $500-$999:  57% unable to post bond.</a:t>
            </a:r>
          </a:p>
          <a:p>
            <a:pPr fontAlgn="base"/>
            <a:r>
              <a:rPr lang="en-US" sz="2400" dirty="0" smtClean="0"/>
              <a:t>Secured bail between $1,000-$2,499:  62% unable to post bond.</a:t>
            </a:r>
          </a:p>
          <a:p>
            <a:pPr fontAlgn="base"/>
            <a:r>
              <a:rPr lang="en-US" sz="2400" dirty="0" smtClean="0"/>
              <a:t>Secured bail of $2,500 or more:  66% unable to post bond.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226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485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SB 91</vt:lpstr>
      <vt:lpstr>Recommendations</vt:lpstr>
      <vt:lpstr>Citation vs. Arrest</vt:lpstr>
      <vt:lpstr>Recommendations</vt:lpstr>
      <vt:lpstr>Key Findings</vt:lpstr>
      <vt:lpstr>Defendants Staying Longer Pretrial Than They Used to</vt:lpstr>
      <vt:lpstr>Few Defendants Released On Their Own Recognizance</vt:lpstr>
      <vt:lpstr>Release Linked to Ability to Pay Rather Than Risk</vt:lpstr>
      <vt:lpstr>Monetary Bail Leads to Detention on Low Bond Amounts</vt:lpstr>
      <vt:lpstr>Recommendations</vt:lpstr>
      <vt:lpstr>Implement Pretrial Supervision</vt:lpstr>
    </vt:vector>
  </TitlesOfParts>
  <Company>Legislative Affairs Agency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 91</dc:title>
  <dc:creator>Jordan Shilling</dc:creator>
  <cp:lastModifiedBy>Dianne Blumer</cp:lastModifiedBy>
  <cp:revision>12</cp:revision>
  <cp:lastPrinted>2016-03-11T20:45:12Z</cp:lastPrinted>
  <dcterms:created xsi:type="dcterms:W3CDTF">2016-03-11T18:01:49Z</dcterms:created>
  <dcterms:modified xsi:type="dcterms:W3CDTF">2016-03-11T21:28:33Z</dcterms:modified>
</cp:coreProperties>
</file>