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drawings/drawing3.xml" ContentType="application/vnd.openxmlformats-officedocument.drawingml.chartshap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drawings/drawing2.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charts/chart6.xml" ContentType="application/vnd.openxmlformats-officedocument.drawingml.chart+xml"/>
  <Override PartName="/ppt/charts/chart7.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74" r:id="rId3"/>
    <p:sldId id="275" r:id="rId4"/>
    <p:sldId id="276" r:id="rId5"/>
    <p:sldId id="277" r:id="rId6"/>
    <p:sldId id="272" r:id="rId7"/>
    <p:sldId id="271" r:id="rId8"/>
    <p:sldId id="278"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47" autoAdjust="0"/>
  </p:normalViewPr>
  <p:slideViewPr>
    <p:cSldViewPr snapToGrid="0">
      <p:cViewPr>
        <p:scale>
          <a:sx n="100" d="100"/>
          <a:sy n="100" d="100"/>
        </p:scale>
        <p:origin x="-1308" y="-25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Documents%20and%20Settings\barmfield\Desktop\AIDEA%20Folder\N%20Slope%20Production%20History%202-1-11.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Documents%20and%20Settings\barmfield\Desktop\AIDEA%20Folder\N%20Slope%20Production%20History%202-1-1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barmfield\Desktop\Juneau%20Data\N%20Slope%20Production%20History%2002131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barmfield\Desktop\Juneau%20Data\N%20Slope%20Production%20History%20021311.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barmfield\Desktop\Juneau%20Data\N%20Slope%20Production%20History%20021311.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Documents%20and%20Settings\barmfield\Desktop\AIDEA%20Folder\N%20Slope%20Production%20History%202-1-11.xlsx" TargetMode="External"/></Relationships>
</file>

<file path=ppt/charts/_rels/chart7.xml.rels><?xml version="1.0" encoding="UTF-8" standalone="yes"?>
<Relationships xmlns="http://schemas.openxmlformats.org/package/2006/relationships"><Relationship Id="rId2" Type="http://schemas.openxmlformats.org/officeDocument/2006/relationships/oleObject" Target="file:///C:\Documents%20and%20Settings\barmfield\Desktop\Juneau%20Data\N%20Slope%20Production%20History%20021311.xlsx"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sz="1200"/>
            </a:pPr>
            <a:r>
              <a:rPr lang="en-US" sz="1200" dirty="0" smtClean="0"/>
              <a:t>HB 110 - Opportunity to Change the Current Trend</a:t>
            </a:r>
            <a:endParaRPr lang="en-US" sz="1200" dirty="0"/>
          </a:p>
        </c:rich>
      </c:tx>
      <c:layout/>
    </c:title>
    <c:plotArea>
      <c:layout/>
      <c:lineChart>
        <c:grouping val="standard"/>
        <c:ser>
          <c:idx val="13"/>
          <c:order val="0"/>
          <c:tx>
            <c:strRef>
              <c:f>'New Players'!$P$5</c:f>
              <c:strCache>
                <c:ptCount val="1"/>
                <c:pt idx="0">
                  <c:v>Total NS Production</c:v>
                </c:pt>
              </c:strCache>
            </c:strRef>
          </c:tx>
          <c:spPr>
            <a:ln>
              <a:solidFill>
                <a:srgbClr val="0070C0"/>
              </a:solidFill>
            </a:ln>
          </c:spPr>
          <c:marker>
            <c:symbol val="none"/>
          </c:marker>
          <c:cat>
            <c:numRef>
              <c:f>'New Players'!$A$6:$A$79</c:f>
              <c:numCache>
                <c:formatCode>General</c:formatCode>
                <c:ptCount val="74"/>
                <c:pt idx="0">
                  <c:v>1977</c:v>
                </c:pt>
                <c:pt idx="1">
                  <c:v>1978</c:v>
                </c:pt>
                <c:pt idx="2">
                  <c:v>1979</c:v>
                </c:pt>
                <c:pt idx="3">
                  <c:v>1980</c:v>
                </c:pt>
                <c:pt idx="4">
                  <c:v>1981</c:v>
                </c:pt>
                <c:pt idx="5">
                  <c:v>1982</c:v>
                </c:pt>
                <c:pt idx="6">
                  <c:v>1983</c:v>
                </c:pt>
                <c:pt idx="7">
                  <c:v>1984</c:v>
                </c:pt>
                <c:pt idx="8">
                  <c:v>1985</c:v>
                </c:pt>
                <c:pt idx="9">
                  <c:v>1986</c:v>
                </c:pt>
                <c:pt idx="10">
                  <c:v>1987</c:v>
                </c:pt>
                <c:pt idx="11">
                  <c:v>1988</c:v>
                </c:pt>
                <c:pt idx="12">
                  <c:v>1989</c:v>
                </c:pt>
                <c:pt idx="13">
                  <c:v>1990</c:v>
                </c:pt>
                <c:pt idx="14">
                  <c:v>1991</c:v>
                </c:pt>
                <c:pt idx="15">
                  <c:v>1992</c:v>
                </c:pt>
                <c:pt idx="16">
                  <c:v>1993</c:v>
                </c:pt>
                <c:pt idx="17">
                  <c:v>1994</c:v>
                </c:pt>
                <c:pt idx="18">
                  <c:v>1995</c:v>
                </c:pt>
                <c:pt idx="19">
                  <c:v>1996</c:v>
                </c:pt>
                <c:pt idx="20">
                  <c:v>1997</c:v>
                </c:pt>
                <c:pt idx="21">
                  <c:v>1998</c:v>
                </c:pt>
                <c:pt idx="22">
                  <c:v>1999</c:v>
                </c:pt>
                <c:pt idx="23">
                  <c:v>2000</c:v>
                </c:pt>
                <c:pt idx="24">
                  <c:v>2001</c:v>
                </c:pt>
                <c:pt idx="25">
                  <c:v>2002</c:v>
                </c:pt>
                <c:pt idx="26">
                  <c:v>2003</c:v>
                </c:pt>
                <c:pt idx="27">
                  <c:v>2004</c:v>
                </c:pt>
                <c:pt idx="28">
                  <c:v>2005</c:v>
                </c:pt>
                <c:pt idx="29">
                  <c:v>2006</c:v>
                </c:pt>
                <c:pt idx="30">
                  <c:v>2007</c:v>
                </c:pt>
                <c:pt idx="31">
                  <c:v>2008</c:v>
                </c:pt>
                <c:pt idx="32">
                  <c:v>2009</c:v>
                </c:pt>
                <c:pt idx="33">
                  <c:v>2010</c:v>
                </c:pt>
                <c:pt idx="34">
                  <c:v>2011</c:v>
                </c:pt>
                <c:pt idx="35">
                  <c:v>2012</c:v>
                </c:pt>
                <c:pt idx="36">
                  <c:v>2013</c:v>
                </c:pt>
                <c:pt idx="37">
                  <c:v>2014</c:v>
                </c:pt>
                <c:pt idx="38">
                  <c:v>2015</c:v>
                </c:pt>
                <c:pt idx="39">
                  <c:v>2016</c:v>
                </c:pt>
                <c:pt idx="40">
                  <c:v>2017</c:v>
                </c:pt>
                <c:pt idx="41">
                  <c:v>2018</c:v>
                </c:pt>
                <c:pt idx="42">
                  <c:v>2019</c:v>
                </c:pt>
                <c:pt idx="43">
                  <c:v>2020</c:v>
                </c:pt>
                <c:pt idx="44">
                  <c:v>2021</c:v>
                </c:pt>
                <c:pt idx="45">
                  <c:v>2022</c:v>
                </c:pt>
                <c:pt idx="46">
                  <c:v>2023</c:v>
                </c:pt>
                <c:pt idx="47">
                  <c:v>2024</c:v>
                </c:pt>
                <c:pt idx="48">
                  <c:v>2025</c:v>
                </c:pt>
                <c:pt idx="49">
                  <c:v>2026</c:v>
                </c:pt>
                <c:pt idx="50">
                  <c:v>2027</c:v>
                </c:pt>
                <c:pt idx="51">
                  <c:v>2028</c:v>
                </c:pt>
                <c:pt idx="52">
                  <c:v>2029</c:v>
                </c:pt>
                <c:pt idx="53">
                  <c:v>2030</c:v>
                </c:pt>
                <c:pt idx="54">
                  <c:v>2031</c:v>
                </c:pt>
                <c:pt idx="55">
                  <c:v>2032</c:v>
                </c:pt>
                <c:pt idx="56">
                  <c:v>2033</c:v>
                </c:pt>
                <c:pt idx="57">
                  <c:v>2034</c:v>
                </c:pt>
                <c:pt idx="58">
                  <c:v>2035</c:v>
                </c:pt>
                <c:pt idx="59">
                  <c:v>2036</c:v>
                </c:pt>
                <c:pt idx="60">
                  <c:v>2037</c:v>
                </c:pt>
                <c:pt idx="61">
                  <c:v>2038</c:v>
                </c:pt>
                <c:pt idx="62">
                  <c:v>2039</c:v>
                </c:pt>
                <c:pt idx="63">
                  <c:v>2040</c:v>
                </c:pt>
                <c:pt idx="64">
                  <c:v>2041</c:v>
                </c:pt>
                <c:pt idx="65">
                  <c:v>2042</c:v>
                </c:pt>
                <c:pt idx="66">
                  <c:v>2043</c:v>
                </c:pt>
                <c:pt idx="67">
                  <c:v>2044</c:v>
                </c:pt>
                <c:pt idx="68">
                  <c:v>2045</c:v>
                </c:pt>
                <c:pt idx="69">
                  <c:v>2046</c:v>
                </c:pt>
                <c:pt idx="70">
                  <c:v>2047</c:v>
                </c:pt>
                <c:pt idx="71">
                  <c:v>2048</c:v>
                </c:pt>
                <c:pt idx="72">
                  <c:v>2049</c:v>
                </c:pt>
                <c:pt idx="73">
                  <c:v>2050</c:v>
                </c:pt>
              </c:numCache>
            </c:numRef>
          </c:cat>
          <c:val>
            <c:numRef>
              <c:f>'New Players'!$P$6:$P$79</c:f>
              <c:numCache>
                <c:formatCode>_(* #,##0_);_(* \(#,##0\);_(* "-"??_);_(@_)</c:formatCode>
                <c:ptCount val="74"/>
                <c:pt idx="0">
                  <c:v>310136.98630137148</c:v>
                </c:pt>
                <c:pt idx="1">
                  <c:v>1089589.0410958903</c:v>
                </c:pt>
                <c:pt idx="2">
                  <c:v>1283287.6712328768</c:v>
                </c:pt>
                <c:pt idx="3">
                  <c:v>1522191.7808219176</c:v>
                </c:pt>
                <c:pt idx="4">
                  <c:v>1525205.4794520547</c:v>
                </c:pt>
                <c:pt idx="5">
                  <c:v>1621917.8082191779</c:v>
                </c:pt>
                <c:pt idx="6">
                  <c:v>1646849.3150684931</c:v>
                </c:pt>
                <c:pt idx="7">
                  <c:v>1667945.2054794531</c:v>
                </c:pt>
                <c:pt idx="8">
                  <c:v>1781917.8082191779</c:v>
                </c:pt>
                <c:pt idx="9">
                  <c:v>1823013.6986301369</c:v>
                </c:pt>
                <c:pt idx="10">
                  <c:v>1961095.8904109611</c:v>
                </c:pt>
                <c:pt idx="11">
                  <c:v>2037808.2191780882</c:v>
                </c:pt>
                <c:pt idx="12">
                  <c:v>1885205.4794520547</c:v>
                </c:pt>
                <c:pt idx="13">
                  <c:v>1793150.6849315071</c:v>
                </c:pt>
                <c:pt idx="14">
                  <c:v>1821917.8082191779</c:v>
                </c:pt>
                <c:pt idx="15">
                  <c:v>1750684.9315068498</c:v>
                </c:pt>
                <c:pt idx="16">
                  <c:v>1619178.0821917811</c:v>
                </c:pt>
                <c:pt idx="17">
                  <c:v>1587123.2876712328</c:v>
                </c:pt>
                <c:pt idx="18">
                  <c:v>1522191.7808219176</c:v>
                </c:pt>
                <c:pt idx="19">
                  <c:v>1450684.9315068498</c:v>
                </c:pt>
                <c:pt idx="20">
                  <c:v>1357808.2191780882</c:v>
                </c:pt>
                <c:pt idx="21">
                  <c:v>1235068.493150685</c:v>
                </c:pt>
                <c:pt idx="22">
                  <c:v>1026301.3698630144</c:v>
                </c:pt>
                <c:pt idx="23">
                  <c:v>1033972.6027397261</c:v>
                </c:pt>
                <c:pt idx="24">
                  <c:v>1023287.6712328768</c:v>
                </c:pt>
                <c:pt idx="25">
                  <c:v>1032876.7123287639</c:v>
                </c:pt>
                <c:pt idx="26">
                  <c:v>1021369.8630136994</c:v>
                </c:pt>
                <c:pt idx="27">
                  <c:v>964383.56164383923</c:v>
                </c:pt>
                <c:pt idx="28">
                  <c:v>909315.06849315052</c:v>
                </c:pt>
                <c:pt idx="29">
                  <c:v>781369.86301369942</c:v>
                </c:pt>
                <c:pt idx="30">
                  <c:v>768219.17808219185</c:v>
                </c:pt>
                <c:pt idx="31">
                  <c:v>730054.79452054796</c:v>
                </c:pt>
                <c:pt idx="32">
                  <c:v>599753.42465753772</c:v>
                </c:pt>
                <c:pt idx="33">
                  <c:v>640821.91780821921</c:v>
                </c:pt>
                <c:pt idx="34">
                  <c:v>619726.02739726019</c:v>
                </c:pt>
                <c:pt idx="35">
                  <c:v>620000</c:v>
                </c:pt>
                <c:pt idx="36">
                  <c:v>629589.04109589045</c:v>
                </c:pt>
                <c:pt idx="37">
                  <c:v>629041.09589041094</c:v>
                </c:pt>
                <c:pt idx="38">
                  <c:v>613424.65753424645</c:v>
                </c:pt>
                <c:pt idx="39">
                  <c:v>595890.41095890407</c:v>
                </c:pt>
                <c:pt idx="40">
                  <c:v>574246.57534246251</c:v>
                </c:pt>
                <c:pt idx="41">
                  <c:v>542465.75342465763</c:v>
                </c:pt>
                <c:pt idx="42">
                  <c:v>505479.45205479453</c:v>
                </c:pt>
                <c:pt idx="43">
                  <c:v>485479.45205479453</c:v>
                </c:pt>
                <c:pt idx="44">
                  <c:v>495616.43835616432</c:v>
                </c:pt>
                <c:pt idx="45">
                  <c:v>521369.86301369866</c:v>
                </c:pt>
                <c:pt idx="46">
                  <c:v>530958.90410958836</c:v>
                </c:pt>
                <c:pt idx="47">
                  <c:v>509315.06849315076</c:v>
                </c:pt>
                <c:pt idx="48">
                  <c:v>474794.52054794598</c:v>
                </c:pt>
                <c:pt idx="49">
                  <c:v>435342.46575342491</c:v>
                </c:pt>
                <c:pt idx="50">
                  <c:v>395616.43835616461</c:v>
                </c:pt>
                <c:pt idx="51">
                  <c:v>361095.89041095891</c:v>
                </c:pt>
                <c:pt idx="52">
                  <c:v>330958.90410959022</c:v>
                </c:pt>
                <c:pt idx="53">
                  <c:v>304383.56164383562</c:v>
                </c:pt>
                <c:pt idx="54">
                  <c:v>280547.94520547992</c:v>
                </c:pt>
                <c:pt idx="55">
                  <c:v>259726.0273972603</c:v>
                </c:pt>
                <c:pt idx="56">
                  <c:v>241369.86301369788</c:v>
                </c:pt>
                <c:pt idx="57">
                  <c:v>224931.50684931598</c:v>
                </c:pt>
                <c:pt idx="58">
                  <c:v>210958.90410958909</c:v>
                </c:pt>
                <c:pt idx="59">
                  <c:v>197808.21917808306</c:v>
                </c:pt>
                <c:pt idx="60">
                  <c:v>186027.39726027398</c:v>
                </c:pt>
                <c:pt idx="61">
                  <c:v>175890.41095890413</c:v>
                </c:pt>
                <c:pt idx="62">
                  <c:v>166301.36986301368</c:v>
                </c:pt>
                <c:pt idx="63">
                  <c:v>157808.21917808306</c:v>
                </c:pt>
                <c:pt idx="64">
                  <c:v>149589.0410958904</c:v>
                </c:pt>
                <c:pt idx="65">
                  <c:v>142191.78082191871</c:v>
                </c:pt>
                <c:pt idx="66">
                  <c:v>136164.3835616429</c:v>
                </c:pt>
                <c:pt idx="67">
                  <c:v>130136.98630136925</c:v>
                </c:pt>
                <c:pt idx="68">
                  <c:v>124931.50684931473</c:v>
                </c:pt>
                <c:pt idx="69">
                  <c:v>119452.05479452053</c:v>
                </c:pt>
                <c:pt idx="70">
                  <c:v>113972.60273972599</c:v>
                </c:pt>
                <c:pt idx="71">
                  <c:v>110684.9315068493</c:v>
                </c:pt>
                <c:pt idx="72">
                  <c:v>105479.45205479451</c:v>
                </c:pt>
                <c:pt idx="73">
                  <c:v>101095.89041095902</c:v>
                </c:pt>
              </c:numCache>
            </c:numRef>
          </c:val>
        </c:ser>
        <c:marker val="1"/>
        <c:axId val="86389888"/>
        <c:axId val="86391808"/>
      </c:lineChart>
      <c:catAx>
        <c:axId val="86389888"/>
        <c:scaling>
          <c:orientation val="minMax"/>
        </c:scaling>
        <c:axPos val="b"/>
        <c:numFmt formatCode="General" sourceLinked="1"/>
        <c:tickLblPos val="nextTo"/>
        <c:crossAx val="86391808"/>
        <c:crosses val="autoZero"/>
        <c:auto val="1"/>
        <c:lblAlgn val="ctr"/>
        <c:lblOffset val="100"/>
      </c:catAx>
      <c:valAx>
        <c:axId val="86391808"/>
        <c:scaling>
          <c:orientation val="minMax"/>
        </c:scaling>
        <c:axPos val="l"/>
        <c:majorGridlines/>
        <c:numFmt formatCode="_(* #,##0_);_(* \(#,##0\);_(* &quot;-&quot;??_);_(@_)" sourceLinked="1"/>
        <c:tickLblPos val="nextTo"/>
        <c:crossAx val="86389888"/>
        <c:crosses val="autoZero"/>
        <c:crossBetween val="between"/>
      </c:valAx>
    </c:plotArea>
    <c:plotVisOnly val="1"/>
  </c:chart>
  <c:externalData r:id="rId2"/>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200"/>
            </a:pPr>
            <a:endParaRPr lang="en-US" sz="1200" dirty="0" smtClean="0"/>
          </a:p>
          <a:p>
            <a:pPr>
              <a:defRPr sz="1200"/>
            </a:pPr>
            <a:r>
              <a:rPr lang="en-US" sz="1200" dirty="0" smtClean="0"/>
              <a:t>Current Forecast with Flattened Production Target</a:t>
            </a:r>
            <a:endParaRPr lang="en-US" sz="1200" dirty="0"/>
          </a:p>
        </c:rich>
      </c:tx>
      <c:layout/>
    </c:title>
    <c:plotArea>
      <c:layout/>
      <c:lineChart>
        <c:grouping val="standard"/>
        <c:ser>
          <c:idx val="1"/>
          <c:order val="1"/>
          <c:tx>
            <c:strRef>
              <c:f>"Production Forecast"</c:f>
            </c:strRef>
          </c:tx>
          <c:marker>
            <c:symbol val="none"/>
          </c:marker>
          <c:cat>
            <c:multiLvlStrRef>
              <c:f>'New Players'!$A$40:$A$79</c:f>
            </c:multiLvlStrRef>
          </c:cat>
          <c:val>
            <c:numRef>
              <c:f>'New Players'!$P$40:$P$79</c:f>
            </c:numRef>
          </c:val>
        </c:ser>
        <c:ser>
          <c:idx val="0"/>
          <c:order val="0"/>
          <c:tx>
            <c:v>Production Forecast</c:v>
          </c:tx>
          <c:marker>
            <c:symbol val="none"/>
          </c:marker>
          <c:cat>
            <c:numRef>
              <c:f>'New Players'!$A$40:$A$79</c:f>
              <c:numCache>
                <c:formatCode>General</c:formatCode>
                <c:ptCount val="4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pt idx="20">
                  <c:v>2031</c:v>
                </c:pt>
                <c:pt idx="21">
                  <c:v>2032</c:v>
                </c:pt>
                <c:pt idx="22">
                  <c:v>2033</c:v>
                </c:pt>
                <c:pt idx="23">
                  <c:v>2034</c:v>
                </c:pt>
                <c:pt idx="24">
                  <c:v>2035</c:v>
                </c:pt>
                <c:pt idx="25">
                  <c:v>2036</c:v>
                </c:pt>
                <c:pt idx="26">
                  <c:v>2037</c:v>
                </c:pt>
                <c:pt idx="27">
                  <c:v>2038</c:v>
                </c:pt>
                <c:pt idx="28">
                  <c:v>2039</c:v>
                </c:pt>
                <c:pt idx="29">
                  <c:v>2040</c:v>
                </c:pt>
                <c:pt idx="30">
                  <c:v>2041</c:v>
                </c:pt>
                <c:pt idx="31">
                  <c:v>2042</c:v>
                </c:pt>
                <c:pt idx="32">
                  <c:v>2043</c:v>
                </c:pt>
                <c:pt idx="33">
                  <c:v>2044</c:v>
                </c:pt>
                <c:pt idx="34">
                  <c:v>2045</c:v>
                </c:pt>
                <c:pt idx="35">
                  <c:v>2046</c:v>
                </c:pt>
                <c:pt idx="36">
                  <c:v>2047</c:v>
                </c:pt>
                <c:pt idx="37">
                  <c:v>2048</c:v>
                </c:pt>
                <c:pt idx="38">
                  <c:v>2049</c:v>
                </c:pt>
                <c:pt idx="39">
                  <c:v>2050</c:v>
                </c:pt>
              </c:numCache>
            </c:numRef>
          </c:cat>
          <c:val>
            <c:numRef>
              <c:f>'New Players'!$P$40:$P$79</c:f>
              <c:numCache>
                <c:formatCode>_(* #,##0_);_(* \(#,##0\);_(* "-"??_);_(@_)</c:formatCode>
                <c:ptCount val="40"/>
                <c:pt idx="0">
                  <c:v>619726.02739726019</c:v>
                </c:pt>
                <c:pt idx="1">
                  <c:v>620000</c:v>
                </c:pt>
                <c:pt idx="2">
                  <c:v>629589.04109589045</c:v>
                </c:pt>
                <c:pt idx="3">
                  <c:v>629041.09589041094</c:v>
                </c:pt>
                <c:pt idx="4">
                  <c:v>613424.65753424645</c:v>
                </c:pt>
                <c:pt idx="5">
                  <c:v>595890.41095890407</c:v>
                </c:pt>
                <c:pt idx="6">
                  <c:v>574246.57534246205</c:v>
                </c:pt>
                <c:pt idx="7">
                  <c:v>542465.75342465763</c:v>
                </c:pt>
                <c:pt idx="8">
                  <c:v>505479.45205479453</c:v>
                </c:pt>
                <c:pt idx="9">
                  <c:v>485479.45205479453</c:v>
                </c:pt>
                <c:pt idx="10">
                  <c:v>495616.43835616432</c:v>
                </c:pt>
                <c:pt idx="11">
                  <c:v>521369.86301369866</c:v>
                </c:pt>
                <c:pt idx="12">
                  <c:v>530958.90410958836</c:v>
                </c:pt>
                <c:pt idx="13">
                  <c:v>509315.06849315076</c:v>
                </c:pt>
                <c:pt idx="14">
                  <c:v>474794.52054794598</c:v>
                </c:pt>
                <c:pt idx="15">
                  <c:v>435342.46575342491</c:v>
                </c:pt>
                <c:pt idx="16">
                  <c:v>395616.43835616461</c:v>
                </c:pt>
                <c:pt idx="17">
                  <c:v>361095.89041095891</c:v>
                </c:pt>
                <c:pt idx="18">
                  <c:v>330958.90410959022</c:v>
                </c:pt>
                <c:pt idx="19">
                  <c:v>304383.56164383562</c:v>
                </c:pt>
                <c:pt idx="20">
                  <c:v>280547.94520547992</c:v>
                </c:pt>
                <c:pt idx="21">
                  <c:v>259726.0273972603</c:v>
                </c:pt>
                <c:pt idx="22">
                  <c:v>241369.86301369779</c:v>
                </c:pt>
                <c:pt idx="23">
                  <c:v>224931.50684931609</c:v>
                </c:pt>
                <c:pt idx="24">
                  <c:v>210958.90410958909</c:v>
                </c:pt>
                <c:pt idx="25">
                  <c:v>197808.21917808315</c:v>
                </c:pt>
                <c:pt idx="26">
                  <c:v>186027.39726027398</c:v>
                </c:pt>
                <c:pt idx="27">
                  <c:v>175890.41095890413</c:v>
                </c:pt>
                <c:pt idx="28">
                  <c:v>166301.36986301368</c:v>
                </c:pt>
                <c:pt idx="29">
                  <c:v>157808.21917808315</c:v>
                </c:pt>
                <c:pt idx="30">
                  <c:v>149589.0410958904</c:v>
                </c:pt>
                <c:pt idx="31">
                  <c:v>142191.7808219188</c:v>
                </c:pt>
                <c:pt idx="32">
                  <c:v>136164.38356164275</c:v>
                </c:pt>
                <c:pt idx="33">
                  <c:v>130136.98630136916</c:v>
                </c:pt>
                <c:pt idx="34">
                  <c:v>124931.50684931468</c:v>
                </c:pt>
                <c:pt idx="35">
                  <c:v>119452.05479452053</c:v>
                </c:pt>
                <c:pt idx="36">
                  <c:v>113972.60273972599</c:v>
                </c:pt>
                <c:pt idx="37">
                  <c:v>110684.9315068493</c:v>
                </c:pt>
                <c:pt idx="38">
                  <c:v>105479.45205479451</c:v>
                </c:pt>
                <c:pt idx="39">
                  <c:v>101095.89041095902</c:v>
                </c:pt>
              </c:numCache>
            </c:numRef>
          </c:val>
        </c:ser>
        <c:marker val="1"/>
        <c:axId val="42293888"/>
        <c:axId val="42340736"/>
      </c:lineChart>
      <c:catAx>
        <c:axId val="42293888"/>
        <c:scaling>
          <c:orientation val="minMax"/>
        </c:scaling>
        <c:axPos val="b"/>
        <c:numFmt formatCode="General" sourceLinked="1"/>
        <c:tickLblPos val="nextTo"/>
        <c:txPr>
          <a:bodyPr/>
          <a:lstStyle/>
          <a:p>
            <a:pPr>
              <a:defRPr sz="1200"/>
            </a:pPr>
            <a:endParaRPr lang="en-US"/>
          </a:p>
        </c:txPr>
        <c:crossAx val="42340736"/>
        <c:crosses val="autoZero"/>
        <c:auto val="1"/>
        <c:lblAlgn val="ctr"/>
        <c:lblOffset val="100"/>
      </c:catAx>
      <c:valAx>
        <c:axId val="42340736"/>
        <c:scaling>
          <c:orientation val="minMax"/>
        </c:scaling>
        <c:axPos val="l"/>
        <c:majorGridlines/>
        <c:numFmt formatCode="_(* #,##0_);_(* \(#,##0\);_(* &quot;-&quot;??_);_(@_)" sourceLinked="1"/>
        <c:tickLblPos val="nextTo"/>
        <c:crossAx val="42293888"/>
        <c:crosses val="autoZero"/>
        <c:crossBetween val="between"/>
      </c:valAx>
    </c:plotArea>
    <c:plotVisOnly val="1"/>
  </c:chart>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050"/>
            </a:pPr>
            <a:r>
              <a:rPr lang="en-US" sz="1050" dirty="0" smtClean="0"/>
              <a:t>PHASE I -  10 New development</a:t>
            </a:r>
            <a:r>
              <a:rPr lang="en-US" sz="1050" baseline="0" dirty="0" smtClean="0"/>
              <a:t> projects</a:t>
            </a:r>
            <a:r>
              <a:rPr lang="en-US" sz="1050" dirty="0" smtClean="0"/>
              <a:t> over next 12 years</a:t>
            </a:r>
            <a:endParaRPr lang="en-US" sz="1050" dirty="0"/>
          </a:p>
        </c:rich>
      </c:tx>
      <c:layout/>
    </c:title>
    <c:plotArea>
      <c:layout/>
      <c:lineChart>
        <c:grouping val="standard"/>
        <c:ser>
          <c:idx val="0"/>
          <c:order val="0"/>
          <c:marker>
            <c:symbol val="none"/>
          </c:marker>
          <c:cat>
            <c:numRef>
              <c:f>'Alpine NS'!$A$40:$A$53</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'Alpine NS'!$R$40:$R$53</c:f>
              <c:numCache>
                <c:formatCode>_(* #,##0_);_(* \(#,##0\);_(* "-"??_);_(@_)</c:formatCode>
                <c:ptCount val="14"/>
                <c:pt idx="0">
                  <c:v>619726.02739726019</c:v>
                </c:pt>
                <c:pt idx="1">
                  <c:v>620000</c:v>
                </c:pt>
                <c:pt idx="2">
                  <c:v>629589.04109589045</c:v>
                </c:pt>
                <c:pt idx="3">
                  <c:v>629041.09589041094</c:v>
                </c:pt>
                <c:pt idx="4">
                  <c:v>613424.65753424645</c:v>
                </c:pt>
                <c:pt idx="5">
                  <c:v>595890.41095890407</c:v>
                </c:pt>
                <c:pt idx="6">
                  <c:v>574246.57534246426</c:v>
                </c:pt>
                <c:pt idx="7">
                  <c:v>542465.75342465763</c:v>
                </c:pt>
                <c:pt idx="8">
                  <c:v>505479.45205479453</c:v>
                </c:pt>
                <c:pt idx="9">
                  <c:v>485479.45205479453</c:v>
                </c:pt>
                <c:pt idx="10">
                  <c:v>495616.43835616432</c:v>
                </c:pt>
                <c:pt idx="11">
                  <c:v>521369.86301369866</c:v>
                </c:pt>
                <c:pt idx="12">
                  <c:v>530958.90410958836</c:v>
                </c:pt>
                <c:pt idx="13">
                  <c:v>509315.06849315076</c:v>
                </c:pt>
              </c:numCache>
            </c:numRef>
          </c:val>
        </c:ser>
        <c:ser>
          <c:idx val="1"/>
          <c:order val="1"/>
          <c:marker>
            <c:symbol val="none"/>
          </c:marker>
          <c:cat>
            <c:numRef>
              <c:f>'Alpine NS'!$A$40:$A$53</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'Alpine NS'!$S$40:$S$53</c:f>
              <c:numCache>
                <c:formatCode>_(* #,##0_);_(* \(#,##0\);_(* "-"??_);_(@_)</c:formatCode>
                <c:ptCount val="14"/>
                <c:pt idx="0">
                  <c:v>619726.02739726019</c:v>
                </c:pt>
                <c:pt idx="1">
                  <c:v>620000</c:v>
                </c:pt>
                <c:pt idx="2">
                  <c:v>629589.04109589045</c:v>
                </c:pt>
                <c:pt idx="3">
                  <c:v>629041.09589041094</c:v>
                </c:pt>
                <c:pt idx="4">
                  <c:v>616712.32876712445</c:v>
                </c:pt>
                <c:pt idx="5">
                  <c:v>604383.56164383737</c:v>
                </c:pt>
                <c:pt idx="6">
                  <c:v>667397.26027397229</c:v>
                </c:pt>
                <c:pt idx="7">
                  <c:v>689041.09589041141</c:v>
                </c:pt>
                <c:pt idx="8">
                  <c:v>666849.31506849313</c:v>
                </c:pt>
                <c:pt idx="9">
                  <c:v>653150.68493150687</c:v>
                </c:pt>
                <c:pt idx="10">
                  <c:v>677534.24657534249</c:v>
                </c:pt>
                <c:pt idx="11">
                  <c:v>695616.43835616449</c:v>
                </c:pt>
                <c:pt idx="12">
                  <c:v>694246.57534246426</c:v>
                </c:pt>
                <c:pt idx="13">
                  <c:v>651424.65753424703</c:v>
                </c:pt>
              </c:numCache>
            </c:numRef>
          </c:val>
        </c:ser>
        <c:ser>
          <c:idx val="2"/>
          <c:order val="2"/>
          <c:tx>
            <c:v>Flat</c:v>
          </c:tx>
          <c:marker>
            <c:symbol val="none"/>
          </c:marker>
          <c:val>
            <c:numRef>
              <c:f>'Alpine NS'!$V$40:$V$53</c:f>
              <c:numCache>
                <c:formatCode>_(* #,##0_);_(* \(#,##0\);_(* "-"??_);_(@_)</c:formatCode>
                <c:ptCount val="14"/>
                <c:pt idx="0">
                  <c:v>620000</c:v>
                </c:pt>
                <c:pt idx="1">
                  <c:v>620000</c:v>
                </c:pt>
                <c:pt idx="2">
                  <c:v>620000</c:v>
                </c:pt>
                <c:pt idx="3">
                  <c:v>620000</c:v>
                </c:pt>
                <c:pt idx="4">
                  <c:v>620000</c:v>
                </c:pt>
                <c:pt idx="5">
                  <c:v>620000</c:v>
                </c:pt>
                <c:pt idx="6">
                  <c:v>620000</c:v>
                </c:pt>
                <c:pt idx="7">
                  <c:v>620000</c:v>
                </c:pt>
                <c:pt idx="8">
                  <c:v>620000</c:v>
                </c:pt>
                <c:pt idx="9">
                  <c:v>620000</c:v>
                </c:pt>
                <c:pt idx="10">
                  <c:v>620000</c:v>
                </c:pt>
                <c:pt idx="11">
                  <c:v>620000</c:v>
                </c:pt>
                <c:pt idx="12">
                  <c:v>620000</c:v>
                </c:pt>
                <c:pt idx="13">
                  <c:v>620000</c:v>
                </c:pt>
              </c:numCache>
            </c:numRef>
          </c:val>
        </c:ser>
        <c:marker val="1"/>
        <c:axId val="42474880"/>
        <c:axId val="42448000"/>
      </c:lineChart>
      <c:catAx>
        <c:axId val="42474880"/>
        <c:scaling>
          <c:orientation val="minMax"/>
        </c:scaling>
        <c:axPos val="b"/>
        <c:numFmt formatCode="General" sourceLinked="1"/>
        <c:tickLblPos val="nextTo"/>
        <c:txPr>
          <a:bodyPr rot="-5400000" vert="horz"/>
          <a:lstStyle/>
          <a:p>
            <a:pPr>
              <a:defRPr/>
            </a:pPr>
            <a:endParaRPr lang="en-US"/>
          </a:p>
        </c:txPr>
        <c:crossAx val="42448000"/>
        <c:crosses val="autoZero"/>
        <c:auto val="1"/>
        <c:lblAlgn val="ctr"/>
        <c:lblOffset val="100"/>
      </c:catAx>
      <c:valAx>
        <c:axId val="42448000"/>
        <c:scaling>
          <c:orientation val="minMax"/>
        </c:scaling>
        <c:axPos val="l"/>
        <c:majorGridlines/>
        <c:numFmt formatCode="_(* #,##0_);_(* \(#,##0\);_(* &quot;-&quot;??_);_(@_)" sourceLinked="1"/>
        <c:tickLblPos val="nextTo"/>
        <c:crossAx val="42474880"/>
        <c:crosses val="autoZero"/>
        <c:crossBetween val="between"/>
      </c:valAx>
    </c:plotArea>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100"/>
            </a:pPr>
            <a:r>
              <a:rPr lang="en-US" sz="1100" b="1" i="0" baseline="0" dirty="0" smtClean="0"/>
              <a:t>PHASE II -  22 New development projects  2024 - 2031</a:t>
            </a:r>
            <a:endParaRPr lang="en-US" sz="1100" b="1" i="0" baseline="0" dirty="0"/>
          </a:p>
        </c:rich>
      </c:tx>
      <c:layout/>
    </c:title>
    <c:plotArea>
      <c:layout/>
      <c:lineChart>
        <c:grouping val="standard"/>
        <c:ser>
          <c:idx val="0"/>
          <c:order val="0"/>
          <c:marker>
            <c:symbol val="none"/>
          </c:marker>
          <c:cat>
            <c:numRef>
              <c:f>'Alpine NS'!$A$40:$A$79</c:f>
              <c:numCache>
                <c:formatCode>General</c:formatCode>
                <c:ptCount val="4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pt idx="20">
                  <c:v>2031</c:v>
                </c:pt>
                <c:pt idx="21">
                  <c:v>2032</c:v>
                </c:pt>
                <c:pt idx="22">
                  <c:v>2033</c:v>
                </c:pt>
                <c:pt idx="23">
                  <c:v>2034</c:v>
                </c:pt>
                <c:pt idx="24">
                  <c:v>2035</c:v>
                </c:pt>
                <c:pt idx="25">
                  <c:v>2036</c:v>
                </c:pt>
                <c:pt idx="26">
                  <c:v>2037</c:v>
                </c:pt>
                <c:pt idx="27">
                  <c:v>2038</c:v>
                </c:pt>
                <c:pt idx="28">
                  <c:v>2039</c:v>
                </c:pt>
                <c:pt idx="29">
                  <c:v>2040</c:v>
                </c:pt>
                <c:pt idx="30">
                  <c:v>2041</c:v>
                </c:pt>
                <c:pt idx="31">
                  <c:v>2042</c:v>
                </c:pt>
                <c:pt idx="32">
                  <c:v>2043</c:v>
                </c:pt>
                <c:pt idx="33">
                  <c:v>2044</c:v>
                </c:pt>
                <c:pt idx="34">
                  <c:v>2045</c:v>
                </c:pt>
                <c:pt idx="35">
                  <c:v>2046</c:v>
                </c:pt>
                <c:pt idx="36">
                  <c:v>2047</c:v>
                </c:pt>
                <c:pt idx="37">
                  <c:v>2048</c:v>
                </c:pt>
                <c:pt idx="38">
                  <c:v>2049</c:v>
                </c:pt>
                <c:pt idx="39">
                  <c:v>2050</c:v>
                </c:pt>
              </c:numCache>
            </c:numRef>
          </c:cat>
          <c:val>
            <c:numRef>
              <c:f>'Alpine NS'!$R$40:$R$60</c:f>
              <c:numCache>
                <c:formatCode>_(* #,##0_);_(* \(#,##0\);_(* "-"??_);_(@_)</c:formatCode>
                <c:ptCount val="21"/>
                <c:pt idx="0">
                  <c:v>619726.02739726019</c:v>
                </c:pt>
                <c:pt idx="1">
                  <c:v>620000</c:v>
                </c:pt>
                <c:pt idx="2">
                  <c:v>629589.04109589045</c:v>
                </c:pt>
                <c:pt idx="3">
                  <c:v>629041.09589041094</c:v>
                </c:pt>
                <c:pt idx="4">
                  <c:v>613424.65753424645</c:v>
                </c:pt>
                <c:pt idx="5">
                  <c:v>595890.41095890407</c:v>
                </c:pt>
                <c:pt idx="6">
                  <c:v>574246.57534246426</c:v>
                </c:pt>
                <c:pt idx="7">
                  <c:v>542465.75342465763</c:v>
                </c:pt>
                <c:pt idx="8">
                  <c:v>505479.45205479453</c:v>
                </c:pt>
                <c:pt idx="9">
                  <c:v>485479.45205479453</c:v>
                </c:pt>
                <c:pt idx="10">
                  <c:v>495616.43835616432</c:v>
                </c:pt>
                <c:pt idx="11">
                  <c:v>521369.86301369866</c:v>
                </c:pt>
                <c:pt idx="12">
                  <c:v>530958.90410958836</c:v>
                </c:pt>
                <c:pt idx="13">
                  <c:v>509315.06849315076</c:v>
                </c:pt>
                <c:pt idx="14">
                  <c:v>474794.52054794575</c:v>
                </c:pt>
                <c:pt idx="15">
                  <c:v>435342.46575342491</c:v>
                </c:pt>
                <c:pt idx="16">
                  <c:v>395616.43835616461</c:v>
                </c:pt>
                <c:pt idx="17">
                  <c:v>361095.89041095891</c:v>
                </c:pt>
                <c:pt idx="18">
                  <c:v>330958.90410958958</c:v>
                </c:pt>
                <c:pt idx="19">
                  <c:v>304383.56164383562</c:v>
                </c:pt>
                <c:pt idx="20">
                  <c:v>280547.94520547992</c:v>
                </c:pt>
              </c:numCache>
            </c:numRef>
          </c:val>
        </c:ser>
        <c:ser>
          <c:idx val="1"/>
          <c:order val="1"/>
          <c:marker>
            <c:symbol val="none"/>
          </c:marker>
          <c:val>
            <c:numRef>
              <c:f>'Alpine NS'!$T$40:$T$60</c:f>
              <c:numCache>
                <c:formatCode>_(* #,##0_);_(* \(#,##0\);_(* "-"??_);_(@_)</c:formatCode>
                <c:ptCount val="21"/>
                <c:pt idx="0">
                  <c:v>619726.02739726019</c:v>
                </c:pt>
                <c:pt idx="1">
                  <c:v>620000</c:v>
                </c:pt>
                <c:pt idx="2">
                  <c:v>629589.04109589045</c:v>
                </c:pt>
                <c:pt idx="3">
                  <c:v>629041.09589041094</c:v>
                </c:pt>
                <c:pt idx="4">
                  <c:v>616712.32876712445</c:v>
                </c:pt>
                <c:pt idx="5">
                  <c:v>604383.56164383737</c:v>
                </c:pt>
                <c:pt idx="6">
                  <c:v>667397.26027397229</c:v>
                </c:pt>
                <c:pt idx="7">
                  <c:v>689041.09589041141</c:v>
                </c:pt>
                <c:pt idx="8">
                  <c:v>666849.31506849313</c:v>
                </c:pt>
                <c:pt idx="9">
                  <c:v>653150.68493150687</c:v>
                </c:pt>
                <c:pt idx="10">
                  <c:v>677534.24657534249</c:v>
                </c:pt>
                <c:pt idx="11">
                  <c:v>695616.43835616449</c:v>
                </c:pt>
                <c:pt idx="12">
                  <c:v>694246.57534246426</c:v>
                </c:pt>
                <c:pt idx="13">
                  <c:v>651424.65753424703</c:v>
                </c:pt>
                <c:pt idx="14">
                  <c:v>615643.8356164397</c:v>
                </c:pt>
                <c:pt idx="15">
                  <c:v>576712.32876712445</c:v>
                </c:pt>
                <c:pt idx="16">
                  <c:v>697808.21917808009</c:v>
                </c:pt>
                <c:pt idx="17">
                  <c:v>763835.61643835623</c:v>
                </c:pt>
                <c:pt idx="18">
                  <c:v>760000</c:v>
                </c:pt>
                <c:pt idx="19">
                  <c:v>738356.1643835617</c:v>
                </c:pt>
                <c:pt idx="20">
                  <c:v>735890.41095890407</c:v>
                </c:pt>
              </c:numCache>
            </c:numRef>
          </c:val>
        </c:ser>
        <c:ser>
          <c:idx val="2"/>
          <c:order val="2"/>
          <c:tx>
            <c:v>Flat</c:v>
          </c:tx>
          <c:marker>
            <c:symbol val="none"/>
          </c:marker>
          <c:val>
            <c:numRef>
              <c:f>'Alpine NS'!$V$40:$V$60</c:f>
              <c:numCache>
                <c:formatCode>_(* #,##0_);_(* \(#,##0\);_(* "-"??_);_(@_)</c:formatCode>
                <c:ptCount val="21"/>
                <c:pt idx="0">
                  <c:v>620000</c:v>
                </c:pt>
                <c:pt idx="1">
                  <c:v>620000</c:v>
                </c:pt>
                <c:pt idx="2">
                  <c:v>620000</c:v>
                </c:pt>
                <c:pt idx="3">
                  <c:v>620000</c:v>
                </c:pt>
                <c:pt idx="4">
                  <c:v>620000</c:v>
                </c:pt>
                <c:pt idx="5">
                  <c:v>620000</c:v>
                </c:pt>
                <c:pt idx="6">
                  <c:v>620000</c:v>
                </c:pt>
                <c:pt idx="7">
                  <c:v>620000</c:v>
                </c:pt>
                <c:pt idx="8">
                  <c:v>620000</c:v>
                </c:pt>
                <c:pt idx="9">
                  <c:v>620000</c:v>
                </c:pt>
                <c:pt idx="10">
                  <c:v>620000</c:v>
                </c:pt>
                <c:pt idx="11">
                  <c:v>620000</c:v>
                </c:pt>
                <c:pt idx="12">
                  <c:v>620000</c:v>
                </c:pt>
                <c:pt idx="13">
                  <c:v>620000</c:v>
                </c:pt>
                <c:pt idx="14">
                  <c:v>620000</c:v>
                </c:pt>
                <c:pt idx="15">
                  <c:v>620000</c:v>
                </c:pt>
                <c:pt idx="16">
                  <c:v>620000</c:v>
                </c:pt>
                <c:pt idx="17">
                  <c:v>620000</c:v>
                </c:pt>
                <c:pt idx="18">
                  <c:v>620000</c:v>
                </c:pt>
                <c:pt idx="19">
                  <c:v>620000</c:v>
                </c:pt>
                <c:pt idx="20">
                  <c:v>620000</c:v>
                </c:pt>
              </c:numCache>
            </c:numRef>
          </c:val>
        </c:ser>
        <c:marker val="1"/>
        <c:axId val="42478976"/>
        <c:axId val="42493056"/>
      </c:lineChart>
      <c:catAx>
        <c:axId val="42478976"/>
        <c:scaling>
          <c:orientation val="minMax"/>
        </c:scaling>
        <c:axPos val="b"/>
        <c:numFmt formatCode="General" sourceLinked="1"/>
        <c:tickLblPos val="nextTo"/>
        <c:txPr>
          <a:bodyPr rot="-5400000" vert="horz"/>
          <a:lstStyle/>
          <a:p>
            <a:pPr>
              <a:defRPr/>
            </a:pPr>
            <a:endParaRPr lang="en-US"/>
          </a:p>
        </c:txPr>
        <c:crossAx val="42493056"/>
        <c:crosses val="autoZero"/>
        <c:auto val="1"/>
        <c:lblAlgn val="ctr"/>
        <c:lblOffset val="100"/>
      </c:catAx>
      <c:valAx>
        <c:axId val="42493056"/>
        <c:scaling>
          <c:orientation val="minMax"/>
        </c:scaling>
        <c:axPos val="l"/>
        <c:majorGridlines/>
        <c:numFmt formatCode="_(* #,##0_);_(* \(#,##0\);_(* &quot;-&quot;??_);_(@_)" sourceLinked="1"/>
        <c:tickLblPos val="nextTo"/>
        <c:crossAx val="42478976"/>
        <c:crosses val="autoZero"/>
        <c:crossBetween val="between"/>
      </c:valAx>
    </c:plotArea>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100"/>
            </a:pPr>
            <a:r>
              <a:rPr lang="en-US" sz="1100" b="1" i="0" baseline="0" dirty="0" smtClean="0"/>
              <a:t>PHASE III -  12 New development projects  2031 - 2050</a:t>
            </a:r>
            <a:endParaRPr lang="en-US" sz="1100" b="1" i="0" baseline="0" dirty="0"/>
          </a:p>
        </c:rich>
      </c:tx>
      <c:layout/>
    </c:title>
    <c:plotArea>
      <c:layout/>
      <c:lineChart>
        <c:grouping val="standard"/>
        <c:ser>
          <c:idx val="0"/>
          <c:order val="0"/>
          <c:tx>
            <c:v>Production Forecast</c:v>
          </c:tx>
          <c:marker>
            <c:symbol val="none"/>
          </c:marker>
          <c:cat>
            <c:numRef>
              <c:f>'Alpine NS'!$A$40:$A$79</c:f>
              <c:numCache>
                <c:formatCode>General</c:formatCode>
                <c:ptCount val="4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pt idx="20">
                  <c:v>2031</c:v>
                </c:pt>
                <c:pt idx="21">
                  <c:v>2032</c:v>
                </c:pt>
                <c:pt idx="22">
                  <c:v>2033</c:v>
                </c:pt>
                <c:pt idx="23">
                  <c:v>2034</c:v>
                </c:pt>
                <c:pt idx="24">
                  <c:v>2035</c:v>
                </c:pt>
                <c:pt idx="25">
                  <c:v>2036</c:v>
                </c:pt>
                <c:pt idx="26">
                  <c:v>2037</c:v>
                </c:pt>
                <c:pt idx="27">
                  <c:v>2038</c:v>
                </c:pt>
                <c:pt idx="28">
                  <c:v>2039</c:v>
                </c:pt>
                <c:pt idx="29">
                  <c:v>2040</c:v>
                </c:pt>
                <c:pt idx="30">
                  <c:v>2041</c:v>
                </c:pt>
                <c:pt idx="31">
                  <c:v>2042</c:v>
                </c:pt>
                <c:pt idx="32">
                  <c:v>2043</c:v>
                </c:pt>
                <c:pt idx="33">
                  <c:v>2044</c:v>
                </c:pt>
                <c:pt idx="34">
                  <c:v>2045</c:v>
                </c:pt>
                <c:pt idx="35">
                  <c:v>2046</c:v>
                </c:pt>
                <c:pt idx="36">
                  <c:v>2047</c:v>
                </c:pt>
                <c:pt idx="37">
                  <c:v>2048</c:v>
                </c:pt>
                <c:pt idx="38">
                  <c:v>2049</c:v>
                </c:pt>
                <c:pt idx="39">
                  <c:v>2050</c:v>
                </c:pt>
              </c:numCache>
            </c:numRef>
          </c:cat>
          <c:val>
            <c:numRef>
              <c:f>'Alpine NS'!$R$40:$R$79</c:f>
              <c:numCache>
                <c:formatCode>_(* #,##0_);_(* \(#,##0\);_(* "-"??_);_(@_)</c:formatCode>
                <c:ptCount val="40"/>
                <c:pt idx="0">
                  <c:v>619726.02739726019</c:v>
                </c:pt>
                <c:pt idx="1">
                  <c:v>620000</c:v>
                </c:pt>
                <c:pt idx="2">
                  <c:v>629589.04109589045</c:v>
                </c:pt>
                <c:pt idx="3">
                  <c:v>629041.09589041094</c:v>
                </c:pt>
                <c:pt idx="4">
                  <c:v>613424.65753424645</c:v>
                </c:pt>
                <c:pt idx="5">
                  <c:v>595890.41095890407</c:v>
                </c:pt>
                <c:pt idx="6">
                  <c:v>574246.57534246426</c:v>
                </c:pt>
                <c:pt idx="7">
                  <c:v>542465.75342465763</c:v>
                </c:pt>
                <c:pt idx="8">
                  <c:v>505479.45205479453</c:v>
                </c:pt>
                <c:pt idx="9">
                  <c:v>485479.45205479453</c:v>
                </c:pt>
                <c:pt idx="10">
                  <c:v>495616.43835616432</c:v>
                </c:pt>
                <c:pt idx="11">
                  <c:v>521369.86301369866</c:v>
                </c:pt>
                <c:pt idx="12">
                  <c:v>530958.90410958836</c:v>
                </c:pt>
                <c:pt idx="13">
                  <c:v>509315.06849315076</c:v>
                </c:pt>
                <c:pt idx="14">
                  <c:v>474794.52054794575</c:v>
                </c:pt>
                <c:pt idx="15">
                  <c:v>435342.46575342491</c:v>
                </c:pt>
                <c:pt idx="16">
                  <c:v>395616.43835616461</c:v>
                </c:pt>
                <c:pt idx="17">
                  <c:v>361095.89041095891</c:v>
                </c:pt>
                <c:pt idx="18">
                  <c:v>330958.90410958958</c:v>
                </c:pt>
                <c:pt idx="19">
                  <c:v>304383.56164383562</c:v>
                </c:pt>
                <c:pt idx="20">
                  <c:v>280547.94520547992</c:v>
                </c:pt>
                <c:pt idx="21">
                  <c:v>259726.0273972603</c:v>
                </c:pt>
                <c:pt idx="22">
                  <c:v>241369.86301369831</c:v>
                </c:pt>
                <c:pt idx="23">
                  <c:v>224931.50684931551</c:v>
                </c:pt>
                <c:pt idx="24">
                  <c:v>210958.90410958909</c:v>
                </c:pt>
                <c:pt idx="25">
                  <c:v>197808.21917808265</c:v>
                </c:pt>
                <c:pt idx="26">
                  <c:v>186027.39726027398</c:v>
                </c:pt>
                <c:pt idx="27">
                  <c:v>175890.41095890413</c:v>
                </c:pt>
                <c:pt idx="28">
                  <c:v>166301.36986301368</c:v>
                </c:pt>
                <c:pt idx="29">
                  <c:v>157808.21917808265</c:v>
                </c:pt>
                <c:pt idx="30">
                  <c:v>149589.0410958904</c:v>
                </c:pt>
                <c:pt idx="31">
                  <c:v>142191.78082191819</c:v>
                </c:pt>
                <c:pt idx="32">
                  <c:v>136164.38356164339</c:v>
                </c:pt>
                <c:pt idx="33">
                  <c:v>130136.98630136959</c:v>
                </c:pt>
                <c:pt idx="34">
                  <c:v>124931.50684931492</c:v>
                </c:pt>
                <c:pt idx="35">
                  <c:v>119452.05479452053</c:v>
                </c:pt>
                <c:pt idx="36">
                  <c:v>113972.60273972599</c:v>
                </c:pt>
                <c:pt idx="37">
                  <c:v>110684.9315068493</c:v>
                </c:pt>
                <c:pt idx="38">
                  <c:v>105479.45205479451</c:v>
                </c:pt>
                <c:pt idx="39">
                  <c:v>101095.89041095902</c:v>
                </c:pt>
              </c:numCache>
            </c:numRef>
          </c:val>
        </c:ser>
        <c:ser>
          <c:idx val="1"/>
          <c:order val="1"/>
          <c:marker>
            <c:symbol val="none"/>
          </c:marker>
          <c:val>
            <c:numRef>
              <c:f>'Alpine NS'!$U$40:$U$79</c:f>
              <c:numCache>
                <c:formatCode>_(* #,##0_);_(* \(#,##0\);_(* "-"??_);_(@_)</c:formatCode>
                <c:ptCount val="40"/>
                <c:pt idx="0">
                  <c:v>619726.02739726019</c:v>
                </c:pt>
                <c:pt idx="1">
                  <c:v>620000</c:v>
                </c:pt>
                <c:pt idx="2">
                  <c:v>629589.04109589045</c:v>
                </c:pt>
                <c:pt idx="3">
                  <c:v>629041.09589041094</c:v>
                </c:pt>
                <c:pt idx="4">
                  <c:v>616712.32876712445</c:v>
                </c:pt>
                <c:pt idx="5">
                  <c:v>604383.56164383737</c:v>
                </c:pt>
                <c:pt idx="6">
                  <c:v>667397.26027397229</c:v>
                </c:pt>
                <c:pt idx="7">
                  <c:v>689041.09589041141</c:v>
                </c:pt>
                <c:pt idx="8">
                  <c:v>666849.31506849313</c:v>
                </c:pt>
                <c:pt idx="9">
                  <c:v>653150.68493150687</c:v>
                </c:pt>
                <c:pt idx="10">
                  <c:v>677534.24657534249</c:v>
                </c:pt>
                <c:pt idx="11">
                  <c:v>695616.43835616449</c:v>
                </c:pt>
                <c:pt idx="12">
                  <c:v>694246.57534246426</c:v>
                </c:pt>
                <c:pt idx="13">
                  <c:v>651424.65753424703</c:v>
                </c:pt>
                <c:pt idx="14">
                  <c:v>615643.8356164397</c:v>
                </c:pt>
                <c:pt idx="15">
                  <c:v>576712.32876712445</c:v>
                </c:pt>
                <c:pt idx="16">
                  <c:v>697808.21917808009</c:v>
                </c:pt>
                <c:pt idx="17">
                  <c:v>763835.61643835623</c:v>
                </c:pt>
                <c:pt idx="18">
                  <c:v>760000</c:v>
                </c:pt>
                <c:pt idx="19">
                  <c:v>738356.1643835617</c:v>
                </c:pt>
                <c:pt idx="20">
                  <c:v>735890.41095890407</c:v>
                </c:pt>
                <c:pt idx="21">
                  <c:v>700273.97260273981</c:v>
                </c:pt>
                <c:pt idx="22">
                  <c:v>660273.97260273981</c:v>
                </c:pt>
                <c:pt idx="23">
                  <c:v>677369.86301369942</c:v>
                </c:pt>
                <c:pt idx="24">
                  <c:v>691561.64383561781</c:v>
                </c:pt>
                <c:pt idx="25">
                  <c:v>665753.42465753562</c:v>
                </c:pt>
                <c:pt idx="26">
                  <c:v>636712.32876712445</c:v>
                </c:pt>
                <c:pt idx="27">
                  <c:v>622465.75342465763</c:v>
                </c:pt>
                <c:pt idx="28">
                  <c:v>593698.6301369865</c:v>
                </c:pt>
                <c:pt idx="29">
                  <c:v>554520.54794520547</c:v>
                </c:pt>
                <c:pt idx="30">
                  <c:v>507041.09589041094</c:v>
                </c:pt>
                <c:pt idx="31">
                  <c:v>483041.09589041094</c:v>
                </c:pt>
                <c:pt idx="32">
                  <c:v>454246.57534246641</c:v>
                </c:pt>
                <c:pt idx="33">
                  <c:v>419726.02739726024</c:v>
                </c:pt>
                <c:pt idx="34">
                  <c:v>386849.31506849325</c:v>
                </c:pt>
                <c:pt idx="35">
                  <c:v>360821.91780821921</c:v>
                </c:pt>
                <c:pt idx="36">
                  <c:v>332602.73972602736</c:v>
                </c:pt>
                <c:pt idx="37">
                  <c:v>309315.0684931507</c:v>
                </c:pt>
                <c:pt idx="38">
                  <c:v>290136.98630137066</c:v>
                </c:pt>
                <c:pt idx="39">
                  <c:v>270684.93150685</c:v>
                </c:pt>
              </c:numCache>
            </c:numRef>
          </c:val>
        </c:ser>
        <c:ser>
          <c:idx val="2"/>
          <c:order val="2"/>
          <c:tx>
            <c:v>Flat</c:v>
          </c:tx>
          <c:marker>
            <c:symbol val="none"/>
          </c:marker>
          <c:val>
            <c:numRef>
              <c:f>'Alpine NS'!$V$40:$V$79</c:f>
              <c:numCache>
                <c:formatCode>_(* #,##0_);_(* \(#,##0\);_(* "-"??_);_(@_)</c:formatCode>
                <c:ptCount val="40"/>
                <c:pt idx="0">
                  <c:v>620000</c:v>
                </c:pt>
                <c:pt idx="1">
                  <c:v>620000</c:v>
                </c:pt>
                <c:pt idx="2">
                  <c:v>620000</c:v>
                </c:pt>
                <c:pt idx="3">
                  <c:v>620000</c:v>
                </c:pt>
                <c:pt idx="4">
                  <c:v>620000</c:v>
                </c:pt>
                <c:pt idx="5">
                  <c:v>620000</c:v>
                </c:pt>
                <c:pt idx="6">
                  <c:v>620000</c:v>
                </c:pt>
                <c:pt idx="7">
                  <c:v>620000</c:v>
                </c:pt>
                <c:pt idx="8">
                  <c:v>620000</c:v>
                </c:pt>
                <c:pt idx="9">
                  <c:v>620000</c:v>
                </c:pt>
                <c:pt idx="10">
                  <c:v>620000</c:v>
                </c:pt>
                <c:pt idx="11">
                  <c:v>620000</c:v>
                </c:pt>
                <c:pt idx="12">
                  <c:v>620000</c:v>
                </c:pt>
                <c:pt idx="13">
                  <c:v>620000</c:v>
                </c:pt>
                <c:pt idx="14">
                  <c:v>620000</c:v>
                </c:pt>
                <c:pt idx="15">
                  <c:v>620000</c:v>
                </c:pt>
                <c:pt idx="16">
                  <c:v>620000</c:v>
                </c:pt>
                <c:pt idx="17">
                  <c:v>620000</c:v>
                </c:pt>
                <c:pt idx="18">
                  <c:v>620000</c:v>
                </c:pt>
                <c:pt idx="19">
                  <c:v>620000</c:v>
                </c:pt>
                <c:pt idx="20">
                  <c:v>620000</c:v>
                </c:pt>
                <c:pt idx="21">
                  <c:v>620000</c:v>
                </c:pt>
                <c:pt idx="22">
                  <c:v>620000</c:v>
                </c:pt>
                <c:pt idx="23">
                  <c:v>620000</c:v>
                </c:pt>
                <c:pt idx="24">
                  <c:v>620000</c:v>
                </c:pt>
                <c:pt idx="25">
                  <c:v>620000</c:v>
                </c:pt>
                <c:pt idx="26">
                  <c:v>620000</c:v>
                </c:pt>
                <c:pt idx="27">
                  <c:v>620000</c:v>
                </c:pt>
                <c:pt idx="28">
                  <c:v>620000</c:v>
                </c:pt>
                <c:pt idx="29">
                  <c:v>620000</c:v>
                </c:pt>
                <c:pt idx="30">
                  <c:v>620000</c:v>
                </c:pt>
                <c:pt idx="31">
                  <c:v>620000</c:v>
                </c:pt>
                <c:pt idx="32">
                  <c:v>620000</c:v>
                </c:pt>
                <c:pt idx="33">
                  <c:v>620000</c:v>
                </c:pt>
                <c:pt idx="34">
                  <c:v>620000</c:v>
                </c:pt>
                <c:pt idx="35">
                  <c:v>620000</c:v>
                </c:pt>
                <c:pt idx="36">
                  <c:v>620000</c:v>
                </c:pt>
                <c:pt idx="37">
                  <c:v>620000</c:v>
                </c:pt>
                <c:pt idx="38">
                  <c:v>620000</c:v>
                </c:pt>
                <c:pt idx="39">
                  <c:v>620000</c:v>
                </c:pt>
              </c:numCache>
            </c:numRef>
          </c:val>
        </c:ser>
        <c:marker val="1"/>
        <c:axId val="42515840"/>
        <c:axId val="42534016"/>
      </c:lineChart>
      <c:catAx>
        <c:axId val="42515840"/>
        <c:scaling>
          <c:orientation val="minMax"/>
        </c:scaling>
        <c:axPos val="b"/>
        <c:numFmt formatCode="General" sourceLinked="1"/>
        <c:tickLblPos val="nextTo"/>
        <c:crossAx val="42534016"/>
        <c:crosses val="autoZero"/>
        <c:auto val="1"/>
        <c:lblAlgn val="ctr"/>
        <c:lblOffset val="100"/>
      </c:catAx>
      <c:valAx>
        <c:axId val="42534016"/>
        <c:scaling>
          <c:orientation val="minMax"/>
        </c:scaling>
        <c:axPos val="l"/>
        <c:majorGridlines/>
        <c:numFmt formatCode="_(* #,##0_);_(* \(#,##0\);_(* &quot;-&quot;??_);_(@_)" sourceLinked="1"/>
        <c:tickLblPos val="nextTo"/>
        <c:crossAx val="42515840"/>
        <c:crosses val="autoZero"/>
        <c:crossBetween val="between"/>
      </c:valAx>
    </c:plotArea>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100"/>
            </a:pPr>
            <a:r>
              <a:rPr lang="en-US" sz="1100" dirty="0"/>
              <a:t>Required Field Additions to </a:t>
            </a:r>
            <a:r>
              <a:rPr lang="en-US" sz="1100" dirty="0" smtClean="0"/>
              <a:t>Flatten </a:t>
            </a:r>
            <a:r>
              <a:rPr lang="en-US" sz="1100" dirty="0"/>
              <a:t>Decline</a:t>
            </a:r>
          </a:p>
        </c:rich>
      </c:tx>
      <c:layout/>
    </c:title>
    <c:plotArea>
      <c:layout/>
      <c:barChart>
        <c:barDir val="col"/>
        <c:grouping val="stacked"/>
        <c:ser>
          <c:idx val="0"/>
          <c:order val="0"/>
          <c:tx>
            <c:strRef>
              <c:f>Sheet5!$C$8</c:f>
              <c:strCache>
                <c:ptCount val="1"/>
                <c:pt idx="0">
                  <c:v>Current Producing Fields</c:v>
                </c:pt>
              </c:strCache>
            </c:strRef>
          </c:tx>
          <c:dLbls>
            <c:dLbl>
              <c:idx val="3"/>
              <c:layout>
                <c:manualLayout>
                  <c:x val="-1.4749262536873156E-3"/>
                  <c:y val="-2.6104417670682781E-2"/>
                </c:manualLayout>
              </c:layout>
              <c:showVal val="1"/>
            </c:dLbl>
            <c:txPr>
              <a:bodyPr/>
              <a:lstStyle/>
              <a:p>
                <a:pPr>
                  <a:defRPr sz="700"/>
                </a:pPr>
                <a:endParaRPr lang="en-US"/>
              </a:p>
            </c:txPr>
            <c:showVal val="1"/>
          </c:dLbls>
          <c:cat>
            <c:numRef>
              <c:f>Sheet5!$A$9:$A$22</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Sheet5!$C$9:$C$22</c:f>
              <c:numCache>
                <c:formatCode>General</c:formatCode>
                <c:ptCount val="14"/>
                <c:pt idx="3">
                  <c:v>0.05</c:v>
                </c:pt>
                <c:pt idx="4">
                  <c:v>1.35</c:v>
                </c:pt>
                <c:pt idx="5" formatCode="0.00">
                  <c:v>1.1232876712328801</c:v>
                </c:pt>
                <c:pt idx="6" formatCode="0.00">
                  <c:v>1.8447488584474894</c:v>
                </c:pt>
                <c:pt idx="7" formatCode="0.00">
                  <c:v>2.9041095890410946</c:v>
                </c:pt>
                <c:pt idx="8" formatCode="0.00">
                  <c:v>4.1369863013698644</c:v>
                </c:pt>
                <c:pt idx="9" formatCode="0.00">
                  <c:v>4.8036529680365305</c:v>
                </c:pt>
                <c:pt idx="10" formatCode="0.00">
                  <c:v>4.4657534246575414</c:v>
                </c:pt>
                <c:pt idx="11" formatCode="0.00">
                  <c:v>3.6073059360730597</c:v>
                </c:pt>
                <c:pt idx="12" formatCode="0.00">
                  <c:v>3.2876712328767255</c:v>
                </c:pt>
                <c:pt idx="13" formatCode="0.00">
                  <c:v>4.0091324200913334</c:v>
                </c:pt>
              </c:numCache>
            </c:numRef>
          </c:val>
        </c:ser>
        <c:ser>
          <c:idx val="1"/>
          <c:order val="1"/>
          <c:tx>
            <c:strRef>
              <c:f>Sheet5!$D$8</c:f>
              <c:strCache>
                <c:ptCount val="1"/>
                <c:pt idx="0">
                  <c:v>New Discovery Fields</c:v>
                </c:pt>
              </c:strCache>
            </c:strRef>
          </c:tx>
          <c:dLbls>
            <c:dLbl>
              <c:idx val="3"/>
              <c:layout>
                <c:manualLayout>
                  <c:x val="-1.4749262536873156E-3"/>
                  <c:y val="-5.9654207380703921E-2"/>
                </c:manualLayout>
              </c:layout>
              <c:showVal val="1"/>
            </c:dLbl>
            <c:dLbl>
              <c:idx val="4"/>
              <c:layout>
                <c:manualLayout>
                  <c:x val="0"/>
                  <c:y val="-3.3485540334855401E-2"/>
                </c:manualLayout>
              </c:layout>
              <c:showVal val="1"/>
            </c:dLbl>
            <c:txPr>
              <a:bodyPr/>
              <a:lstStyle/>
              <a:p>
                <a:pPr>
                  <a:defRPr sz="700"/>
                </a:pPr>
                <a:endParaRPr lang="en-US"/>
              </a:p>
            </c:txPr>
            <c:showVal val="1"/>
          </c:dLbls>
          <c:cat>
            <c:numRef>
              <c:f>Sheet5!$A$9:$A$22</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Sheet5!$D$9:$D$22</c:f>
              <c:numCache>
                <c:formatCode>General</c:formatCode>
                <c:ptCount val="14"/>
                <c:pt idx="3">
                  <c:v>0</c:v>
                </c:pt>
                <c:pt idx="4">
                  <c:v>0</c:v>
                </c:pt>
                <c:pt idx="5" formatCode="0.00">
                  <c:v>1.6849315068493189</c:v>
                </c:pt>
                <c:pt idx="6" formatCode="0.00">
                  <c:v>2.7671232876712497</c:v>
                </c:pt>
                <c:pt idx="7" formatCode="0.00">
                  <c:v>4.3561643835616524</c:v>
                </c:pt>
                <c:pt idx="8" formatCode="0.00">
                  <c:v>6.2054794520547993</c:v>
                </c:pt>
                <c:pt idx="9" formatCode="0.00">
                  <c:v>7.2054794520547993</c:v>
                </c:pt>
                <c:pt idx="10" formatCode="0.00">
                  <c:v>6.6986301369863055</c:v>
                </c:pt>
                <c:pt idx="11" formatCode="0.00">
                  <c:v>5.4109589041095889</c:v>
                </c:pt>
                <c:pt idx="12" formatCode="0.00">
                  <c:v>4.9315068493150696</c:v>
                </c:pt>
                <c:pt idx="13" formatCode="0.00">
                  <c:v>6.013698630136985</c:v>
                </c:pt>
              </c:numCache>
            </c:numRef>
          </c:val>
        </c:ser>
        <c:gapWidth val="75"/>
        <c:overlap val="100"/>
        <c:axId val="42568704"/>
        <c:axId val="42578688"/>
      </c:barChart>
      <c:catAx>
        <c:axId val="42568704"/>
        <c:scaling>
          <c:orientation val="minMax"/>
        </c:scaling>
        <c:axPos val="b"/>
        <c:numFmt formatCode="General" sourceLinked="1"/>
        <c:majorTickMark val="none"/>
        <c:tickLblPos val="nextTo"/>
        <c:txPr>
          <a:bodyPr rot="-5400000" vert="horz"/>
          <a:lstStyle/>
          <a:p>
            <a:pPr>
              <a:defRPr sz="700"/>
            </a:pPr>
            <a:endParaRPr lang="en-US"/>
          </a:p>
        </c:txPr>
        <c:crossAx val="42578688"/>
        <c:crosses val="autoZero"/>
        <c:auto val="1"/>
        <c:lblAlgn val="ctr"/>
        <c:lblOffset val="100"/>
      </c:catAx>
      <c:valAx>
        <c:axId val="42578688"/>
        <c:scaling>
          <c:orientation val="minMax"/>
        </c:scaling>
        <c:axPos val="l"/>
        <c:majorGridlines/>
        <c:title>
          <c:tx>
            <c:rich>
              <a:bodyPr rot="-5400000" vert="horz"/>
              <a:lstStyle/>
              <a:p>
                <a:pPr>
                  <a:defRPr/>
                </a:pPr>
                <a:r>
                  <a:rPr lang="en-US"/>
                  <a:t>Added Fields</a:t>
                </a:r>
              </a:p>
            </c:rich>
          </c:tx>
          <c:layout/>
        </c:title>
        <c:numFmt formatCode="General" sourceLinked="1"/>
        <c:majorTickMark val="none"/>
        <c:tickLblPos val="nextTo"/>
        <c:spPr>
          <a:ln w="9525">
            <a:noFill/>
          </a:ln>
        </c:spPr>
        <c:crossAx val="42568704"/>
        <c:crosses val="autoZero"/>
        <c:crossBetween val="between"/>
      </c:valAx>
    </c:plotArea>
    <c:legend>
      <c:legendPos val="b"/>
      <c:layout/>
    </c:legend>
    <c:plotVisOnly val="1"/>
  </c:chart>
  <c:externalData r:id="rId1"/>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a:pPr>
            <a:r>
              <a:rPr lang="en-US" sz="1800" b="1" i="0" baseline="0" dirty="0" smtClean="0"/>
              <a:t>  </a:t>
            </a:r>
            <a:endParaRPr lang="en-US" sz="1800" b="1" i="0" baseline="0" dirty="0"/>
          </a:p>
        </c:rich>
      </c:tx>
      <c:layout/>
    </c:title>
    <c:plotArea>
      <c:layout/>
      <c:lineChart>
        <c:grouping val="standard"/>
        <c:ser>
          <c:idx val="0"/>
          <c:order val="0"/>
          <c:tx>
            <c:v>Production Forecast</c:v>
          </c:tx>
          <c:marker>
            <c:symbol val="none"/>
          </c:marker>
          <c:cat>
            <c:numRef>
              <c:f>'Alpine NS'!$A$40:$A$79</c:f>
              <c:numCache>
                <c:formatCode>General</c:formatCode>
                <c:ptCount val="4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pt idx="20">
                  <c:v>2031</c:v>
                </c:pt>
                <c:pt idx="21">
                  <c:v>2032</c:v>
                </c:pt>
                <c:pt idx="22">
                  <c:v>2033</c:v>
                </c:pt>
                <c:pt idx="23">
                  <c:v>2034</c:v>
                </c:pt>
                <c:pt idx="24">
                  <c:v>2035</c:v>
                </c:pt>
                <c:pt idx="25">
                  <c:v>2036</c:v>
                </c:pt>
                <c:pt idx="26">
                  <c:v>2037</c:v>
                </c:pt>
                <c:pt idx="27">
                  <c:v>2038</c:v>
                </c:pt>
                <c:pt idx="28">
                  <c:v>2039</c:v>
                </c:pt>
                <c:pt idx="29">
                  <c:v>2040</c:v>
                </c:pt>
                <c:pt idx="30">
                  <c:v>2041</c:v>
                </c:pt>
                <c:pt idx="31">
                  <c:v>2042</c:v>
                </c:pt>
                <c:pt idx="32">
                  <c:v>2043</c:v>
                </c:pt>
                <c:pt idx="33">
                  <c:v>2044</c:v>
                </c:pt>
                <c:pt idx="34">
                  <c:v>2045</c:v>
                </c:pt>
                <c:pt idx="35">
                  <c:v>2046</c:v>
                </c:pt>
                <c:pt idx="36">
                  <c:v>2047</c:v>
                </c:pt>
                <c:pt idx="37">
                  <c:v>2048</c:v>
                </c:pt>
                <c:pt idx="38">
                  <c:v>2049</c:v>
                </c:pt>
                <c:pt idx="39">
                  <c:v>2050</c:v>
                </c:pt>
              </c:numCache>
            </c:numRef>
          </c:cat>
          <c:val>
            <c:numRef>
              <c:f>'Alpine NS'!$R$40:$R$79</c:f>
              <c:numCache>
                <c:formatCode>_(* #,##0_);_(* \(#,##0\);_(* "-"??_);_(@_)</c:formatCode>
                <c:ptCount val="40"/>
                <c:pt idx="0">
                  <c:v>619726.02739726019</c:v>
                </c:pt>
                <c:pt idx="1">
                  <c:v>620000</c:v>
                </c:pt>
                <c:pt idx="2">
                  <c:v>629589.04109589045</c:v>
                </c:pt>
                <c:pt idx="3">
                  <c:v>629041.09589041094</c:v>
                </c:pt>
                <c:pt idx="4">
                  <c:v>613424.65753424645</c:v>
                </c:pt>
                <c:pt idx="5">
                  <c:v>595890.41095890407</c:v>
                </c:pt>
                <c:pt idx="6">
                  <c:v>574246.57534246438</c:v>
                </c:pt>
                <c:pt idx="7">
                  <c:v>542465.75342465763</c:v>
                </c:pt>
                <c:pt idx="8">
                  <c:v>505479.45205479453</c:v>
                </c:pt>
                <c:pt idx="9">
                  <c:v>485479.45205479453</c:v>
                </c:pt>
                <c:pt idx="10">
                  <c:v>495616.43835616432</c:v>
                </c:pt>
                <c:pt idx="11">
                  <c:v>521369.86301369866</c:v>
                </c:pt>
                <c:pt idx="12">
                  <c:v>530958.90410958836</c:v>
                </c:pt>
                <c:pt idx="13">
                  <c:v>509315.06849315076</c:v>
                </c:pt>
                <c:pt idx="14">
                  <c:v>474794.52054794569</c:v>
                </c:pt>
                <c:pt idx="15">
                  <c:v>435342.46575342491</c:v>
                </c:pt>
                <c:pt idx="16">
                  <c:v>395616.43835616461</c:v>
                </c:pt>
                <c:pt idx="17">
                  <c:v>361095.89041095891</c:v>
                </c:pt>
                <c:pt idx="18">
                  <c:v>330958.90410958952</c:v>
                </c:pt>
                <c:pt idx="19">
                  <c:v>304383.56164383562</c:v>
                </c:pt>
                <c:pt idx="20">
                  <c:v>280547.94520547992</c:v>
                </c:pt>
                <c:pt idx="21">
                  <c:v>259726.0273972603</c:v>
                </c:pt>
                <c:pt idx="22">
                  <c:v>241369.86301369837</c:v>
                </c:pt>
                <c:pt idx="23">
                  <c:v>224931.50684931545</c:v>
                </c:pt>
                <c:pt idx="24">
                  <c:v>210958.90410958909</c:v>
                </c:pt>
                <c:pt idx="25">
                  <c:v>197808.2191780826</c:v>
                </c:pt>
                <c:pt idx="26">
                  <c:v>186027.39726027398</c:v>
                </c:pt>
                <c:pt idx="27">
                  <c:v>175890.41095890413</c:v>
                </c:pt>
                <c:pt idx="28">
                  <c:v>166301.36986301368</c:v>
                </c:pt>
                <c:pt idx="29">
                  <c:v>157808.2191780826</c:v>
                </c:pt>
                <c:pt idx="30">
                  <c:v>149589.0410958904</c:v>
                </c:pt>
                <c:pt idx="31">
                  <c:v>142191.78082191816</c:v>
                </c:pt>
                <c:pt idx="32">
                  <c:v>136164.38356164342</c:v>
                </c:pt>
                <c:pt idx="33">
                  <c:v>130136.98630136962</c:v>
                </c:pt>
                <c:pt idx="34">
                  <c:v>124931.50684931493</c:v>
                </c:pt>
                <c:pt idx="35">
                  <c:v>119452.05479452053</c:v>
                </c:pt>
                <c:pt idx="36">
                  <c:v>113972.60273972599</c:v>
                </c:pt>
                <c:pt idx="37">
                  <c:v>110684.9315068493</c:v>
                </c:pt>
                <c:pt idx="38">
                  <c:v>105479.45205479451</c:v>
                </c:pt>
                <c:pt idx="39">
                  <c:v>101095.89041095902</c:v>
                </c:pt>
              </c:numCache>
            </c:numRef>
          </c:val>
        </c:ser>
        <c:ser>
          <c:idx val="1"/>
          <c:order val="1"/>
          <c:marker>
            <c:symbol val="none"/>
          </c:marker>
          <c:val>
            <c:numRef>
              <c:f>'Alpine NS'!$U$40:$U$79</c:f>
              <c:numCache>
                <c:formatCode>_(* #,##0_);_(* \(#,##0\);_(* "-"??_);_(@_)</c:formatCode>
                <c:ptCount val="40"/>
                <c:pt idx="0">
                  <c:v>619726.02739726019</c:v>
                </c:pt>
                <c:pt idx="1">
                  <c:v>620000</c:v>
                </c:pt>
                <c:pt idx="2">
                  <c:v>629589.04109589045</c:v>
                </c:pt>
                <c:pt idx="3">
                  <c:v>629041.09589041094</c:v>
                </c:pt>
                <c:pt idx="4">
                  <c:v>616712.32876712445</c:v>
                </c:pt>
                <c:pt idx="5">
                  <c:v>604383.56164383725</c:v>
                </c:pt>
                <c:pt idx="6">
                  <c:v>667397.26027397229</c:v>
                </c:pt>
                <c:pt idx="7">
                  <c:v>689041.09589041141</c:v>
                </c:pt>
                <c:pt idx="8">
                  <c:v>666849.31506849313</c:v>
                </c:pt>
                <c:pt idx="9">
                  <c:v>653150.68493150687</c:v>
                </c:pt>
                <c:pt idx="10">
                  <c:v>677534.24657534249</c:v>
                </c:pt>
                <c:pt idx="11">
                  <c:v>695616.43835616449</c:v>
                </c:pt>
                <c:pt idx="12">
                  <c:v>694246.57534246438</c:v>
                </c:pt>
                <c:pt idx="13">
                  <c:v>651424.65753424703</c:v>
                </c:pt>
                <c:pt idx="14">
                  <c:v>615643.83561643958</c:v>
                </c:pt>
                <c:pt idx="15">
                  <c:v>576712.32876712445</c:v>
                </c:pt>
                <c:pt idx="16">
                  <c:v>697808.21917808044</c:v>
                </c:pt>
                <c:pt idx="17">
                  <c:v>763835.61643835623</c:v>
                </c:pt>
                <c:pt idx="18">
                  <c:v>760000</c:v>
                </c:pt>
                <c:pt idx="19">
                  <c:v>738356.1643835617</c:v>
                </c:pt>
                <c:pt idx="20">
                  <c:v>735890.41095890407</c:v>
                </c:pt>
                <c:pt idx="21">
                  <c:v>700273.97260273981</c:v>
                </c:pt>
                <c:pt idx="22">
                  <c:v>660273.97260273981</c:v>
                </c:pt>
                <c:pt idx="23">
                  <c:v>677369.86301369942</c:v>
                </c:pt>
                <c:pt idx="24">
                  <c:v>691561.6438356177</c:v>
                </c:pt>
                <c:pt idx="25">
                  <c:v>665753.42465753539</c:v>
                </c:pt>
                <c:pt idx="26">
                  <c:v>636712.32876712445</c:v>
                </c:pt>
                <c:pt idx="27">
                  <c:v>622465.75342465763</c:v>
                </c:pt>
                <c:pt idx="28">
                  <c:v>593698.6301369865</c:v>
                </c:pt>
                <c:pt idx="29">
                  <c:v>554520.54794520547</c:v>
                </c:pt>
                <c:pt idx="30">
                  <c:v>507041.09589041094</c:v>
                </c:pt>
                <c:pt idx="31">
                  <c:v>483041.09589041094</c:v>
                </c:pt>
                <c:pt idx="32">
                  <c:v>454246.57534246636</c:v>
                </c:pt>
                <c:pt idx="33">
                  <c:v>419726.02739726024</c:v>
                </c:pt>
                <c:pt idx="34">
                  <c:v>386849.31506849325</c:v>
                </c:pt>
                <c:pt idx="35">
                  <c:v>360821.91780821921</c:v>
                </c:pt>
                <c:pt idx="36">
                  <c:v>332602.73972602736</c:v>
                </c:pt>
                <c:pt idx="37">
                  <c:v>309315.0684931507</c:v>
                </c:pt>
                <c:pt idx="38">
                  <c:v>290136.98630137055</c:v>
                </c:pt>
                <c:pt idx="39">
                  <c:v>270684.93150684994</c:v>
                </c:pt>
              </c:numCache>
            </c:numRef>
          </c:val>
        </c:ser>
        <c:marker val="1"/>
        <c:axId val="42921984"/>
        <c:axId val="42923520"/>
      </c:lineChart>
      <c:catAx>
        <c:axId val="42921984"/>
        <c:scaling>
          <c:orientation val="minMax"/>
        </c:scaling>
        <c:axPos val="b"/>
        <c:numFmt formatCode="General" sourceLinked="1"/>
        <c:tickLblPos val="nextTo"/>
        <c:crossAx val="42923520"/>
        <c:crosses val="autoZero"/>
        <c:auto val="1"/>
        <c:lblAlgn val="ctr"/>
        <c:lblOffset val="100"/>
      </c:catAx>
      <c:valAx>
        <c:axId val="42923520"/>
        <c:scaling>
          <c:orientation val="minMax"/>
        </c:scaling>
        <c:axPos val="l"/>
        <c:majorGridlines/>
        <c:numFmt formatCode="_(* #,##0_);_(* \(#,##0\);_(* &quot;-&quot;??_);_(@_)" sourceLinked="1"/>
        <c:tickLblPos val="nextTo"/>
        <c:crossAx val="42921984"/>
        <c:crosses val="autoZero"/>
        <c:crossBetween val="between"/>
      </c:valAx>
    </c:plotArea>
    <c:plotVisOnly val="1"/>
  </c:chart>
  <c:externalData r:id="rId2"/>
</c:chartSpace>
</file>

<file path=ppt/drawings/drawing1.xml><?xml version="1.0" encoding="utf-8"?>
<c:userShapes xmlns:c="http://schemas.openxmlformats.org/drawingml/2006/chart">
  <cdr:relSizeAnchor xmlns:cdr="http://schemas.openxmlformats.org/drawingml/2006/chartDrawing">
    <cdr:from>
      <cdr:x>0.67544</cdr:x>
      <cdr:y>0.09756</cdr:y>
    </cdr:from>
    <cdr:to>
      <cdr:x>0.97755</cdr:x>
      <cdr:y>0.14506</cdr:y>
    </cdr:to>
    <cdr:sp macro="" textlink="">
      <cdr:nvSpPr>
        <cdr:cNvPr id="2" name="TextBox 1"/>
        <cdr:cNvSpPr txBox="1"/>
      </cdr:nvSpPr>
      <cdr:spPr>
        <a:xfrm xmlns:a="http://schemas.openxmlformats.org/drawingml/2006/main">
          <a:off x="5867400" y="609600"/>
          <a:ext cx="2624376" cy="29678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r"/>
          <a:r>
            <a:rPr lang="en-US" sz="1100" b="1" dirty="0" smtClean="0"/>
            <a:t>Source: 2009 DOG Annual Report</a:t>
          </a:r>
          <a:endParaRPr lang="en-US" sz="1100" b="1" dirty="0"/>
        </a:p>
      </cdr:txBody>
    </cdr:sp>
  </cdr:relSizeAnchor>
</c:userShapes>
</file>

<file path=ppt/drawings/drawing2.xml><?xml version="1.0" encoding="utf-8"?>
<c:userShapes xmlns:c="http://schemas.openxmlformats.org/drawingml/2006/chart">
  <cdr:relSizeAnchor xmlns:cdr="http://schemas.openxmlformats.org/drawingml/2006/chartDrawing">
    <cdr:from>
      <cdr:x>0.551</cdr:x>
      <cdr:y>0.17623</cdr:y>
    </cdr:from>
    <cdr:to>
      <cdr:x>0.5511</cdr:x>
      <cdr:y>0.90646</cdr:y>
    </cdr:to>
    <cdr:sp macro="" textlink="">
      <cdr:nvSpPr>
        <cdr:cNvPr id="14" name="Straight Connector 13"/>
        <cdr:cNvSpPr/>
      </cdr:nvSpPr>
      <cdr:spPr>
        <a:xfrm xmlns:a="http://schemas.openxmlformats.org/drawingml/2006/main" rot="5400000" flipH="1">
          <a:off x="2463518" y="3382112"/>
          <a:ext cx="4562772" cy="860"/>
        </a:xfrm>
        <a:prstGeom xmlns:a="http://schemas.openxmlformats.org/drawingml/2006/main" prst="line">
          <a:avLst/>
        </a:prstGeom>
        <a:noFill xmlns:a="http://schemas.openxmlformats.org/drawingml/2006/main"/>
        <a:ln xmlns:a="http://schemas.openxmlformats.org/drawingml/2006/main" w="19050" cap="flat" cmpd="sng" algn="ctr">
          <a:solidFill>
            <a:srgbClr val="FF0000"/>
          </a:solidFill>
          <a:prstDash val="solid"/>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endParaRPr lang="en-US"/>
        </a:p>
      </cdr:txBody>
    </cdr:sp>
  </cdr:relSizeAnchor>
  <cdr:relSizeAnchor xmlns:cdr="http://schemas.openxmlformats.org/drawingml/2006/chartDrawing">
    <cdr:from>
      <cdr:x>0.39006</cdr:x>
      <cdr:y>0.17301</cdr:y>
    </cdr:from>
    <cdr:to>
      <cdr:x>0.39055</cdr:x>
      <cdr:y>0.90485</cdr:y>
    </cdr:to>
    <cdr:sp macro="" textlink="">
      <cdr:nvSpPr>
        <cdr:cNvPr id="2" name="Straight Connector 10"/>
        <cdr:cNvSpPr/>
      </cdr:nvSpPr>
      <cdr:spPr>
        <a:xfrm xmlns:a="http://schemas.openxmlformats.org/drawingml/2006/main" rot="5400000" flipH="1" flipV="1">
          <a:off x="1074344" y="3365379"/>
          <a:ext cx="4572822" cy="4179"/>
        </a:xfrm>
        <a:prstGeom xmlns:a="http://schemas.openxmlformats.org/drawingml/2006/main" prst="line">
          <a:avLst/>
        </a:prstGeom>
        <a:noFill xmlns:a="http://schemas.openxmlformats.org/drawingml/2006/main"/>
        <a:ln xmlns:a="http://schemas.openxmlformats.org/drawingml/2006/main" w="19050" cap="flat" cmpd="sng" algn="ctr">
          <a:solidFill>
            <a:srgbClr val="FF0000"/>
          </a:solidFill>
          <a:prstDash val="solid"/>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endParaRPr lang="en-US"/>
        </a:p>
      </cdr:txBody>
    </cdr:sp>
  </cdr:relSizeAnchor>
  <cdr:relSizeAnchor xmlns:cdr="http://schemas.openxmlformats.org/drawingml/2006/chartDrawing">
    <cdr:from>
      <cdr:x>0.085</cdr:x>
      <cdr:y>0.17636</cdr:y>
    </cdr:from>
    <cdr:to>
      <cdr:x>0.97355</cdr:x>
      <cdr:y>0.1765</cdr:y>
    </cdr:to>
    <cdr:sp macro="" textlink="">
      <cdr:nvSpPr>
        <cdr:cNvPr id="4" name="Straight Connector 15"/>
        <cdr:cNvSpPr/>
      </cdr:nvSpPr>
      <cdr:spPr>
        <a:xfrm xmlns:a="http://schemas.openxmlformats.org/drawingml/2006/main" flipV="1">
          <a:off x="731892" y="1101973"/>
          <a:ext cx="7650945" cy="853"/>
        </a:xfrm>
        <a:prstGeom xmlns:a="http://schemas.openxmlformats.org/drawingml/2006/main" prst="line">
          <a:avLst/>
        </a:prstGeom>
        <a:ln xmlns:a="http://schemas.openxmlformats.org/drawingml/2006/main" w="38100">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3.xml><?xml version="1.0" encoding="utf-8"?>
<c:userShapes xmlns:c="http://schemas.openxmlformats.org/drawingml/2006/chart">
  <cdr:relSizeAnchor xmlns:cdr="http://schemas.openxmlformats.org/drawingml/2006/chartDrawing">
    <cdr:from>
      <cdr:x>0.13559</cdr:x>
      <cdr:y>0.125</cdr:y>
    </cdr:from>
    <cdr:to>
      <cdr:x>0.53862</cdr:x>
      <cdr:y>0.20452</cdr:y>
    </cdr:to>
    <cdr:sp macro="" textlink="">
      <cdr:nvSpPr>
        <cdr:cNvPr id="2" name="TextBox 1"/>
        <cdr:cNvSpPr txBox="1"/>
      </cdr:nvSpPr>
      <cdr:spPr>
        <a:xfrm xmlns:a="http://schemas.openxmlformats.org/drawingml/2006/main">
          <a:off x="609600" y="381000"/>
          <a:ext cx="1811943" cy="242377"/>
        </a:xfrm>
        <a:prstGeom xmlns:a="http://schemas.openxmlformats.org/drawingml/2006/main" prst="rect">
          <a:avLst/>
        </a:prstGeom>
      </cdr:spPr>
      <cdr:style>
        <a:lnRef xmlns:a="http://schemas.openxmlformats.org/drawingml/2006/main" idx="3">
          <a:schemeClr val="lt1"/>
        </a:lnRef>
        <a:fillRef xmlns:a="http://schemas.openxmlformats.org/drawingml/2006/main" idx="1">
          <a:schemeClr val="accent2"/>
        </a:fillRef>
        <a:effectRef xmlns:a="http://schemas.openxmlformats.org/drawingml/2006/main" idx="1">
          <a:schemeClr val="accent2"/>
        </a:effectRef>
        <a:fontRef xmlns:a="http://schemas.openxmlformats.org/drawingml/2006/main" idx="minor">
          <a:schemeClr val="lt1"/>
        </a:fontRef>
      </cdr:style>
      <cdr:txBody>
        <a:bodyPr xmlns:a="http://schemas.openxmlformats.org/drawingml/2006/main" vertOverflow="clip" wrap="none" rtlCol="0"/>
        <a:lstStyle xmlns:a="http://schemas.openxmlformats.org/drawingml/2006/main"/>
        <a:p xmlns:a="http://schemas.openxmlformats.org/drawingml/2006/main">
          <a:r>
            <a:rPr lang="en-US" sz="900" dirty="0" smtClean="0"/>
            <a:t>Average field rates of 12,000 BOPD</a:t>
          </a:r>
          <a:endParaRPr lang="en-US" sz="900" dirty="0"/>
        </a:p>
      </cdr:txBody>
    </cdr:sp>
  </cdr:relSizeAnchor>
  <cdr:relSizeAnchor xmlns:cdr="http://schemas.openxmlformats.org/drawingml/2006/chartDrawing">
    <cdr:from>
      <cdr:x>0.13559</cdr:x>
      <cdr:y>0.225</cdr:y>
    </cdr:from>
    <cdr:to>
      <cdr:x>0.53861</cdr:x>
      <cdr:y>0.34617</cdr:y>
    </cdr:to>
    <cdr:sp macro="" textlink="">
      <cdr:nvSpPr>
        <cdr:cNvPr id="3" name="TextBox 1"/>
        <cdr:cNvSpPr txBox="1"/>
      </cdr:nvSpPr>
      <cdr:spPr>
        <a:xfrm xmlns:a="http://schemas.openxmlformats.org/drawingml/2006/main">
          <a:off x="609600" y="685800"/>
          <a:ext cx="1811897" cy="369326"/>
        </a:xfrm>
        <a:prstGeom xmlns:a="http://schemas.openxmlformats.org/drawingml/2006/main" prst="rect">
          <a:avLst/>
        </a:prstGeom>
        <a:ln xmlns:a="http://schemas.openxmlformats.org/drawingml/2006/main"/>
      </cdr:spPr>
      <cdr:style>
        <a:lnRef xmlns:a="http://schemas.openxmlformats.org/drawingml/2006/main" idx="3">
          <a:schemeClr val="lt1"/>
        </a:lnRef>
        <a:fillRef xmlns:a="http://schemas.openxmlformats.org/drawingml/2006/main" idx="1">
          <a:schemeClr val="accent1"/>
        </a:fillRef>
        <a:effectRef xmlns:a="http://schemas.openxmlformats.org/drawingml/2006/main" idx="1">
          <a:schemeClr val="accent1"/>
        </a:effectRef>
        <a:fontRef xmlns:a="http://schemas.openxmlformats.org/drawingml/2006/main" idx="minor">
          <a:schemeClr val="lt1"/>
        </a:fontRef>
      </cdr:style>
      <cdr:txBody>
        <a:bodyPr xmlns:a="http://schemas.openxmlformats.org/drawingml/2006/main" wrap="square" rtlCol="0">
          <a:spAutoFit/>
        </a:bodyPr>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pPr algn="ctr"/>
          <a:r>
            <a:rPr lang="en-US" sz="900" dirty="0" smtClean="0"/>
            <a:t>Contributions from within existing fields and new field discoveries</a:t>
          </a:r>
          <a:endParaRPr lang="en-US" sz="900" dirty="0"/>
        </a:p>
      </cdr:txBody>
    </cdr:sp>
  </cdr:relSizeAnchor>
  <cdr:relSizeAnchor xmlns:cdr="http://schemas.openxmlformats.org/drawingml/2006/chartDrawing">
    <cdr:from>
      <cdr:x>0.13559</cdr:x>
      <cdr:y>0.375</cdr:y>
    </cdr:from>
    <cdr:to>
      <cdr:x>0.54237</cdr:x>
      <cdr:y>0.45073</cdr:y>
    </cdr:to>
    <cdr:sp macro="" textlink="">
      <cdr:nvSpPr>
        <cdr:cNvPr id="5" name="TextBox 1"/>
        <cdr:cNvSpPr txBox="1"/>
      </cdr:nvSpPr>
      <cdr:spPr>
        <a:xfrm xmlns:a="http://schemas.openxmlformats.org/drawingml/2006/main">
          <a:off x="609600" y="1143000"/>
          <a:ext cx="1828802" cy="230825"/>
        </a:xfrm>
        <a:prstGeom xmlns:a="http://schemas.openxmlformats.org/drawingml/2006/main" prst="rect">
          <a:avLst/>
        </a:prstGeom>
        <a:ln xmlns:a="http://schemas.openxmlformats.org/drawingml/2006/main"/>
      </cdr:spPr>
      <cdr:style>
        <a:lnRef xmlns:a="http://schemas.openxmlformats.org/drawingml/2006/main" idx="3">
          <a:schemeClr val="lt1"/>
        </a:lnRef>
        <a:fillRef xmlns:a="http://schemas.openxmlformats.org/drawingml/2006/main" idx="1">
          <a:schemeClr val="accent3"/>
        </a:fillRef>
        <a:effectRef xmlns:a="http://schemas.openxmlformats.org/drawingml/2006/main" idx="1">
          <a:schemeClr val="accent3"/>
        </a:effectRef>
        <a:fontRef xmlns:a="http://schemas.openxmlformats.org/drawingml/2006/main" idx="minor">
          <a:schemeClr val="lt1"/>
        </a:fontRef>
      </cdr:style>
      <cdr:txBody>
        <a:bodyPr xmlns:a="http://schemas.openxmlformats.org/drawingml/2006/main" wrap="square" rtlCol="0">
          <a:spAutoFit/>
        </a:bodyPr>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pPr algn="ctr"/>
          <a:r>
            <a:rPr lang="en-US" sz="900" dirty="0" smtClean="0">
              <a:solidFill>
                <a:schemeClr val="tx1"/>
              </a:solidFill>
            </a:rPr>
            <a:t>500 MM New Reserves</a:t>
          </a:r>
          <a:endParaRPr lang="en-US" sz="900" dirty="0">
            <a:solidFill>
              <a:schemeClr val="tx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523" cy="46466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1293" y="1"/>
            <a:ext cx="3037523" cy="464662"/>
          </a:xfrm>
          <a:prstGeom prst="rect">
            <a:avLst/>
          </a:prstGeom>
        </p:spPr>
        <p:txBody>
          <a:bodyPr vert="horz" lIns="91440" tIns="45720" rIns="91440" bIns="45720" rtlCol="0"/>
          <a:lstStyle>
            <a:lvl1pPr algn="r">
              <a:defRPr sz="1200"/>
            </a:lvl1pPr>
          </a:lstStyle>
          <a:p>
            <a:fld id="{990B3C2E-F80C-4EC9-8886-74ADB84D41FF}" type="datetimeFigureOut">
              <a:rPr lang="en-US" smtClean="0"/>
              <a:pPr/>
              <a:t>2/16/2011</a:t>
            </a:fld>
            <a:endParaRPr lang="en-US"/>
          </a:p>
        </p:txBody>
      </p:sp>
      <p:sp>
        <p:nvSpPr>
          <p:cNvPr id="4" name="Slide Image Placeholder 3"/>
          <p:cNvSpPr>
            <a:spLocks noGrp="1" noRot="1" noChangeAspect="1"/>
          </p:cNvSpPr>
          <p:nvPr>
            <p:ph type="sldImg" idx="2"/>
          </p:nvPr>
        </p:nvSpPr>
        <p:spPr>
          <a:xfrm>
            <a:off x="1179513" y="696913"/>
            <a:ext cx="4651375" cy="34877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0723" y="4415077"/>
            <a:ext cx="5608954" cy="41835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30154"/>
            <a:ext cx="3037523" cy="46466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1293" y="8830154"/>
            <a:ext cx="3037523" cy="464662"/>
          </a:xfrm>
          <a:prstGeom prst="rect">
            <a:avLst/>
          </a:prstGeom>
        </p:spPr>
        <p:txBody>
          <a:bodyPr vert="horz" lIns="91440" tIns="45720" rIns="91440" bIns="45720" rtlCol="0" anchor="b"/>
          <a:lstStyle>
            <a:lvl1pPr algn="r">
              <a:defRPr sz="1200"/>
            </a:lvl1pPr>
          </a:lstStyle>
          <a:p>
            <a:fld id="{84E0C4B0-F68B-426A-8A6E-9BE320B999B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F7160A-A507-401F-B402-13F921FD39C0}"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C7BF6F-C5C3-4429-ADE9-343E984A71C5}" type="datetime1">
              <a:rPr lang="en-US" smtClean="0"/>
              <a:pPr/>
              <a:t>2/16/2011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3D3346-EED0-4164-BA27-93E355607F0E}" type="datetime1">
              <a:rPr lang="en-US" smtClean="0"/>
              <a:pPr/>
              <a:t>2/16/2011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63710F-5348-44C7-B860-609D208FA1B1}" type="datetime1">
              <a:rPr lang="en-US" smtClean="0"/>
              <a:pPr/>
              <a:t>2/16/2011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718119-CB8B-4EB9-98FF-32486C8D06FF}" type="datetime1">
              <a:rPr lang="en-US" smtClean="0"/>
              <a:pPr/>
              <a:t>2/16/2011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DF0606-26D1-48E6-A4CB-383A2F6992E9}" type="datetime1">
              <a:rPr lang="en-US" smtClean="0"/>
              <a:pPr/>
              <a:t>2/16/2011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5F4647-0BE6-4C20-A75E-EA1E5A672C11}" type="datetime1">
              <a:rPr lang="en-US" smtClean="0"/>
              <a:pPr/>
              <a:t>2/16/2011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F667A7-EE16-4B8B-995F-FD0AD475B73B}" type="datetime1">
              <a:rPr lang="en-US" smtClean="0"/>
              <a:pPr/>
              <a:t>2/16/2011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E86D65-F107-44EF-88E7-5B4B48E4501F}" type="datetime1">
              <a:rPr lang="en-US" smtClean="0"/>
              <a:pPr/>
              <a:t>2/16/2011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C3CA50-7609-4338-AF3F-F1F9A7B7CF5B}" type="datetime1">
              <a:rPr lang="en-US" smtClean="0"/>
              <a:pPr/>
              <a:t>2/16/2011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0FF389-E14F-4491-B1AA-ECBDB378C022}" type="datetime1">
              <a:rPr lang="en-US" smtClean="0"/>
              <a:pPr/>
              <a:t>2/16/2011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0CAEE3-EB62-43A7-A9C4-D59156C2D45E}" type="datetime1">
              <a:rPr lang="en-US" smtClean="0"/>
              <a:pPr/>
              <a:t>2/16/2011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BE3065-EA15-4A31-9238-F35C1ABE622A}" type="datetime1">
              <a:rPr lang="en-US" smtClean="0"/>
              <a:pPr/>
              <a:t>2/16/2011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7.xml"/><Relationship Id="rId6" Type="http://schemas.openxmlformats.org/officeDocument/2006/relationships/image" Target="../media/image2.gif"/><Relationship Id="rId5" Type="http://schemas.openxmlformats.org/officeDocument/2006/relationships/chart" Target="../charts/chart6.xml"/><Relationship Id="rId4" Type="http://schemas.openxmlformats.org/officeDocument/2006/relationships/chart" Target="../charts/chart5.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4"/>
          <p:cNvPicPr>
            <a:picLocks noChangeAspect="1" noChangeArrowheads="1"/>
          </p:cNvPicPr>
          <p:nvPr/>
        </p:nvPicPr>
        <p:blipFill>
          <a:blip r:embed="rId2" cstate="print"/>
          <a:srcRect/>
          <a:stretch>
            <a:fillRect/>
          </a:stretch>
        </p:blipFill>
        <p:spPr bwMode="auto">
          <a:xfrm>
            <a:off x="1295400" y="3962400"/>
            <a:ext cx="6324601" cy="2743200"/>
          </a:xfrm>
          <a:prstGeom prst="rect">
            <a:avLst/>
          </a:prstGeom>
          <a:noFill/>
          <a:ln w="9525">
            <a:noFill/>
            <a:miter lim="800000"/>
            <a:headEnd/>
            <a:tailEnd/>
          </a:ln>
        </p:spPr>
      </p:pic>
      <p:grpSp>
        <p:nvGrpSpPr>
          <p:cNvPr id="22" name="Group 21"/>
          <p:cNvGrpSpPr/>
          <p:nvPr/>
        </p:nvGrpSpPr>
        <p:grpSpPr>
          <a:xfrm>
            <a:off x="152400" y="152400"/>
            <a:ext cx="8686800" cy="400051"/>
            <a:chOff x="152400" y="209549"/>
            <a:chExt cx="8686800" cy="400051"/>
          </a:xfrm>
        </p:grpSpPr>
        <p:pic>
          <p:nvPicPr>
            <p:cNvPr id="23" name="Picture 5" descr="div"/>
            <p:cNvPicPr>
              <a:picLocks noChangeAspect="1" noChangeArrowheads="1"/>
            </p:cNvPicPr>
            <p:nvPr/>
          </p:nvPicPr>
          <p:blipFill>
            <a:blip r:embed="rId3" cstate="print"/>
            <a:srcRect/>
            <a:stretch>
              <a:fillRect/>
            </a:stretch>
          </p:blipFill>
          <p:spPr bwMode="auto">
            <a:xfrm>
              <a:off x="152400" y="209549"/>
              <a:ext cx="1838325" cy="400051"/>
            </a:xfrm>
            <a:prstGeom prst="rect">
              <a:avLst/>
            </a:prstGeom>
            <a:noFill/>
          </p:spPr>
        </p:pic>
        <p:cxnSp>
          <p:nvCxnSpPr>
            <p:cNvPr id="24" name="Straight Connector 23"/>
            <p:cNvCxnSpPr/>
            <p:nvPr/>
          </p:nvCxnSpPr>
          <p:spPr>
            <a:xfrm>
              <a:off x="152400" y="568912"/>
              <a:ext cx="5791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6019800" y="568912"/>
              <a:ext cx="9144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7010400" y="568912"/>
              <a:ext cx="7620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7848600" y="568912"/>
              <a:ext cx="3810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8305800" y="568912"/>
              <a:ext cx="2286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8610600" y="568912"/>
              <a:ext cx="76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8763000" y="568912"/>
              <a:ext cx="76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1217637" y="327407"/>
              <a:ext cx="2989921" cy="276999"/>
            </a:xfrm>
            <a:prstGeom prst="rect">
              <a:avLst/>
            </a:prstGeom>
            <a:noFill/>
          </p:spPr>
          <p:txBody>
            <a:bodyPr wrap="none" rtlCol="0">
              <a:spAutoFit/>
            </a:bodyPr>
            <a:lstStyle/>
            <a:p>
              <a:pPr algn="ctr"/>
              <a:r>
                <a:rPr lang="en-US" sz="1200" b="1" dirty="0" smtClean="0">
                  <a:latin typeface="Arial" pitchFamily="34" charset="0"/>
                  <a:cs typeface="Arial" pitchFamily="34" charset="0"/>
                </a:rPr>
                <a:t>Brooks Range Petroleum Corporation </a:t>
              </a:r>
            </a:p>
          </p:txBody>
        </p:sp>
      </p:grpSp>
      <p:pic>
        <p:nvPicPr>
          <p:cNvPr id="33" name="Picture 32" descr="NS_AVCG_O&amp;G_Leases_Activity_Units_11X17_2011.jpg"/>
          <p:cNvPicPr>
            <a:picLocks noChangeAspect="1"/>
          </p:cNvPicPr>
          <p:nvPr/>
        </p:nvPicPr>
        <p:blipFill>
          <a:blip r:embed="rId4" cstate="print"/>
          <a:srcRect l="5996" t="31152" r="6000" b="16211"/>
          <a:stretch>
            <a:fillRect/>
          </a:stretch>
        </p:blipFill>
        <p:spPr>
          <a:xfrm>
            <a:off x="457200" y="685800"/>
            <a:ext cx="8044061" cy="3113152"/>
          </a:xfrm>
          <a:prstGeom prst="rect">
            <a:avLst/>
          </a:prstGeom>
          <a:ln w="38100" cap="rnd" cmpd="dbl">
            <a:solidFill>
              <a:schemeClr val="accent1">
                <a:lumMod val="75000"/>
              </a:schemeClr>
            </a:solidFill>
          </a:ln>
          <a:effectLst/>
        </p:spPr>
      </p:pic>
      <p:sp>
        <p:nvSpPr>
          <p:cNvPr id="9" name="TextBox 8"/>
          <p:cNvSpPr txBox="1"/>
          <p:nvPr/>
        </p:nvSpPr>
        <p:spPr>
          <a:xfrm>
            <a:off x="5562600" y="838200"/>
            <a:ext cx="2833211" cy="276999"/>
          </a:xfrm>
          <a:prstGeom prst="rect">
            <a:avLst/>
          </a:prstGeom>
          <a:noFill/>
          <a:ln>
            <a:solidFill>
              <a:srgbClr val="FF0000"/>
            </a:solidFill>
          </a:ln>
        </p:spPr>
        <p:txBody>
          <a:bodyPr wrap="none" rtlCol="0">
            <a:spAutoFit/>
          </a:bodyPr>
          <a:lstStyle/>
          <a:p>
            <a:r>
              <a:rPr lang="en-US" sz="1200" b="1" dirty="0" smtClean="0">
                <a:solidFill>
                  <a:srgbClr val="FF0000"/>
                </a:solidFill>
              </a:rPr>
              <a:t>Cumulative North Slope Spend $ 154 MM</a:t>
            </a:r>
            <a:endParaRPr lang="en-US" sz="1200" b="1" dirty="0">
              <a:solidFill>
                <a:srgbClr val="FF0000"/>
              </a:solidFill>
            </a:endParaRPr>
          </a:p>
        </p:txBody>
      </p:sp>
      <p:sp>
        <p:nvSpPr>
          <p:cNvPr id="6" name="TextBox 5"/>
          <p:cNvSpPr txBox="1"/>
          <p:nvPr/>
        </p:nvSpPr>
        <p:spPr>
          <a:xfrm>
            <a:off x="914400" y="3429000"/>
            <a:ext cx="2736262" cy="276999"/>
          </a:xfrm>
          <a:prstGeom prst="rect">
            <a:avLst/>
          </a:prstGeom>
          <a:solidFill>
            <a:srgbClr val="FFFF00"/>
          </a:solidFill>
        </p:spPr>
        <p:txBody>
          <a:bodyPr wrap="none" rtlCol="0">
            <a:spAutoFit/>
          </a:bodyPr>
          <a:lstStyle/>
          <a:p>
            <a:pPr algn="ctr"/>
            <a:r>
              <a:rPr lang="en-US" sz="1200" b="1" dirty="0" smtClean="0"/>
              <a:t>BRPC Gross North Slope ~ 240,000 acres</a:t>
            </a:r>
          </a:p>
        </p:txBody>
      </p:sp>
      <p:sp>
        <p:nvSpPr>
          <p:cNvPr id="34" name="TextBox 33"/>
          <p:cNvSpPr txBox="1"/>
          <p:nvPr/>
        </p:nvSpPr>
        <p:spPr>
          <a:xfrm>
            <a:off x="459160" y="3950208"/>
            <a:ext cx="3719288" cy="276999"/>
          </a:xfrm>
          <a:prstGeom prst="rect">
            <a:avLst/>
          </a:prstGeom>
          <a:noFill/>
        </p:spPr>
        <p:txBody>
          <a:bodyPr wrap="none" rtlCol="0">
            <a:spAutoFit/>
            <a:scene3d>
              <a:camera prst="orthographicFront">
                <a:rot lat="0" lon="0" rev="0"/>
              </a:camera>
              <a:lightRig rig="contrasting" dir="t">
                <a:rot lat="0" lon="0" rev="4500000"/>
              </a:lightRig>
            </a:scene3d>
            <a:sp3d extrusionH="57150" contourW="6350" prstMaterial="metal">
              <a:bevelT w="127000" h="31750"/>
              <a:contourClr>
                <a:schemeClr val="accent1">
                  <a:shade val="75000"/>
                </a:schemeClr>
              </a:contourClr>
            </a:sp3d>
          </a:bodyPr>
          <a:lstStyle/>
          <a:p>
            <a:pPr algn="ctr"/>
            <a:r>
              <a:rPr lang="en-US" sz="12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latin typeface="Arial" pitchFamily="34" charset="0"/>
                <a:cs typeface="Arial" pitchFamily="34" charset="0"/>
              </a:rPr>
              <a:t>10 Year History and Project Milestones</a:t>
            </a:r>
            <a:endParaRPr lang="en-US" sz="12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latin typeface="Arial" pitchFamily="34" charset="0"/>
              <a:cs typeface="Arial" pitchFamily="34" charset="0"/>
            </a:endParaRPr>
          </a:p>
        </p:txBody>
      </p:sp>
      <p:sp>
        <p:nvSpPr>
          <p:cNvPr id="19" name="Slide Number Placeholder 18"/>
          <p:cNvSpPr>
            <a:spLocks noGrp="1"/>
          </p:cNvSpPr>
          <p:nvPr>
            <p:ph type="sldNum" sz="quarter" idx="12"/>
          </p:nvPr>
        </p:nvSpPr>
        <p:spPr>
          <a:xfrm>
            <a:off x="6838950" y="6327775"/>
            <a:ext cx="2133600" cy="365125"/>
          </a:xfrm>
        </p:spPr>
        <p:txBody>
          <a:bodyPr/>
          <a:lstStyle/>
          <a:p>
            <a:fld id="{B6F15528-21DE-4FAA-801E-634DDDAF4B2B}" type="slidenum">
              <a:rPr lang="en-US" smtClean="0"/>
              <a:pPr/>
              <a:t>1</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8696" y="968829"/>
            <a:ext cx="8458200" cy="5324535"/>
          </a:xfrm>
          <a:prstGeom prst="rect">
            <a:avLst/>
          </a:prstGeom>
          <a:noFill/>
        </p:spPr>
        <p:txBody>
          <a:bodyPr wrap="square" rtlCol="0">
            <a:spAutoFit/>
          </a:bodyPr>
          <a:lstStyle/>
          <a:p>
            <a:pPr marL="233363" indent="-233363">
              <a:buClr>
                <a:srgbClr val="008000"/>
              </a:buClr>
              <a:buFont typeface="Wingdings" pitchFamily="2" charset="2"/>
              <a:buChar char="v"/>
            </a:pPr>
            <a:r>
              <a:rPr lang="en-US" sz="1600" dirty="0" smtClean="0"/>
              <a:t>WIO’s represented by BRPC are committed to Alaska and currently have a $ 154 MM investment that needs to perform</a:t>
            </a:r>
          </a:p>
          <a:p>
            <a:pPr marL="233363" indent="-233363">
              <a:buClr>
                <a:srgbClr val="008000"/>
              </a:buClr>
              <a:buFont typeface="Wingdings" pitchFamily="2" charset="2"/>
              <a:buChar char="v"/>
            </a:pPr>
            <a:endParaRPr lang="en-US" sz="1600" dirty="0" smtClean="0"/>
          </a:p>
          <a:p>
            <a:pPr marL="233363" indent="-233363">
              <a:buClr>
                <a:srgbClr val="008000"/>
              </a:buClr>
              <a:buFont typeface="Wingdings" pitchFamily="2" charset="2"/>
              <a:buChar char="v"/>
            </a:pPr>
            <a:r>
              <a:rPr lang="en-US" sz="1600" dirty="0" smtClean="0"/>
              <a:t>Current business plan approved by our investors has a timeline which reflects first oil and revenues from production in mid 2013</a:t>
            </a:r>
          </a:p>
          <a:p>
            <a:pPr marL="233363" indent="-233363">
              <a:buClr>
                <a:srgbClr val="008000"/>
              </a:buClr>
              <a:buFont typeface="Wingdings" pitchFamily="2" charset="2"/>
              <a:buChar char="v"/>
            </a:pPr>
            <a:endParaRPr lang="en-US" sz="1600" dirty="0" smtClean="0"/>
          </a:p>
          <a:p>
            <a:pPr marL="233363" indent="-233363">
              <a:buClr>
                <a:srgbClr val="008000"/>
              </a:buClr>
              <a:buFont typeface="Wingdings" pitchFamily="2" charset="2"/>
              <a:buChar char="v"/>
            </a:pPr>
            <a:r>
              <a:rPr lang="en-US" sz="1600" dirty="0" smtClean="0"/>
              <a:t>Each year we delay, has an adverse effect on the investments ROI and IRR</a:t>
            </a:r>
          </a:p>
          <a:p>
            <a:pPr marL="233363" indent="-233363">
              <a:buClr>
                <a:srgbClr val="008000"/>
              </a:buClr>
              <a:buFont typeface="Wingdings" pitchFamily="2" charset="2"/>
              <a:buChar char="v"/>
            </a:pPr>
            <a:endParaRPr lang="en-US" sz="1600" dirty="0" smtClean="0"/>
          </a:p>
          <a:p>
            <a:pPr marL="233363" indent="-233363">
              <a:buClr>
                <a:srgbClr val="008000"/>
              </a:buClr>
              <a:buFont typeface="Wingdings" pitchFamily="2" charset="2"/>
              <a:buChar char="v"/>
            </a:pPr>
            <a:r>
              <a:rPr lang="en-US" sz="1600" dirty="0" smtClean="0"/>
              <a:t>Current economic models used by BRPC, marginally support an acceptable IRR on smaller targeted accumulations with an assumption that reserve base would expand to include other prospect potential in the project area</a:t>
            </a:r>
          </a:p>
          <a:p>
            <a:pPr marL="233363" indent="-233363">
              <a:buClr>
                <a:srgbClr val="008000"/>
              </a:buClr>
              <a:buFont typeface="Wingdings" pitchFamily="2" charset="2"/>
              <a:buChar char="v"/>
            </a:pPr>
            <a:endParaRPr lang="en-US" sz="1600" dirty="0" smtClean="0"/>
          </a:p>
          <a:p>
            <a:pPr marL="233363" indent="-233363">
              <a:buClr>
                <a:srgbClr val="008000"/>
              </a:buClr>
              <a:buFont typeface="Wingdings" pitchFamily="2" charset="2"/>
              <a:buChar char="v"/>
            </a:pPr>
            <a:r>
              <a:rPr lang="en-US" sz="1600" dirty="0" smtClean="0"/>
              <a:t>An increase in tax rate and a reduction in capital credits would have a negative reaction when applied to current models most certainly moving the project to an un-economic portfolio position and would shorten our active participation on Alaska’s North Slope</a:t>
            </a:r>
          </a:p>
          <a:p>
            <a:pPr marL="233363" indent="-233363">
              <a:buClr>
                <a:srgbClr val="008000"/>
              </a:buClr>
              <a:buFont typeface="Wingdings" pitchFamily="2" charset="2"/>
              <a:buChar char="v"/>
            </a:pPr>
            <a:endParaRPr lang="en-US" sz="1600" dirty="0" smtClean="0"/>
          </a:p>
          <a:p>
            <a:pPr marL="233363" indent="-233363">
              <a:buClr>
                <a:srgbClr val="008000"/>
              </a:buClr>
              <a:buFont typeface="Wingdings" pitchFamily="2" charset="2"/>
              <a:buChar char="v"/>
            </a:pPr>
            <a:r>
              <a:rPr lang="en-US" sz="1600" dirty="0" smtClean="0"/>
              <a:t>Increased capital credits, lowering of the base rate and progressivity when applied to our model would assure an attractive IRR, and would foster a more aggressive prospect portfolio and in turn, provide encouragement to our WIO’s for added funding for our NS projects.  </a:t>
            </a:r>
          </a:p>
          <a:p>
            <a:pPr marL="233363" indent="-233363">
              <a:buClr>
                <a:srgbClr val="008000"/>
              </a:buClr>
              <a:buFont typeface="Wingdings" pitchFamily="2" charset="2"/>
              <a:buChar char="v"/>
            </a:pPr>
            <a:endParaRPr lang="en-US" sz="1600" dirty="0" smtClean="0"/>
          </a:p>
          <a:p>
            <a:pPr marL="233363" indent="-233363">
              <a:buClr>
                <a:srgbClr val="008000"/>
              </a:buClr>
              <a:buFont typeface="Wingdings" pitchFamily="2" charset="2"/>
              <a:buChar char="v"/>
            </a:pPr>
            <a:r>
              <a:rPr lang="en-US" sz="1600" dirty="0" smtClean="0"/>
              <a:t>Elevate the interest level of other players with a watchful eye on Alaska</a:t>
            </a:r>
            <a:endParaRPr lang="en-US" sz="1600" dirty="0"/>
          </a:p>
        </p:txBody>
      </p:sp>
      <p:grpSp>
        <p:nvGrpSpPr>
          <p:cNvPr id="3" name="Group 7"/>
          <p:cNvGrpSpPr/>
          <p:nvPr/>
        </p:nvGrpSpPr>
        <p:grpSpPr>
          <a:xfrm>
            <a:off x="152400" y="209549"/>
            <a:ext cx="8686800" cy="400051"/>
            <a:chOff x="152400" y="209549"/>
            <a:chExt cx="8686800" cy="400051"/>
          </a:xfrm>
        </p:grpSpPr>
        <p:pic>
          <p:nvPicPr>
            <p:cNvPr id="9" name="Picture 5" descr="div"/>
            <p:cNvPicPr>
              <a:picLocks noChangeAspect="1" noChangeArrowheads="1"/>
            </p:cNvPicPr>
            <p:nvPr/>
          </p:nvPicPr>
          <p:blipFill>
            <a:blip r:embed="rId2" cstate="print"/>
            <a:srcRect/>
            <a:stretch>
              <a:fillRect/>
            </a:stretch>
          </p:blipFill>
          <p:spPr bwMode="auto">
            <a:xfrm>
              <a:off x="152400" y="209549"/>
              <a:ext cx="1838325" cy="400051"/>
            </a:xfrm>
            <a:prstGeom prst="rect">
              <a:avLst/>
            </a:prstGeom>
            <a:noFill/>
          </p:spPr>
        </p:pic>
        <p:cxnSp>
          <p:nvCxnSpPr>
            <p:cNvPr id="10" name="Straight Connector 9"/>
            <p:cNvCxnSpPr/>
            <p:nvPr/>
          </p:nvCxnSpPr>
          <p:spPr>
            <a:xfrm>
              <a:off x="152400" y="568912"/>
              <a:ext cx="5791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019800" y="568912"/>
              <a:ext cx="9144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010400" y="568912"/>
              <a:ext cx="7620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848600" y="568912"/>
              <a:ext cx="3810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305800" y="568912"/>
              <a:ext cx="2286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610600" y="568912"/>
              <a:ext cx="76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8763000" y="568912"/>
              <a:ext cx="76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237732" y="327407"/>
              <a:ext cx="2989921" cy="276999"/>
            </a:xfrm>
            <a:prstGeom prst="rect">
              <a:avLst/>
            </a:prstGeom>
            <a:noFill/>
          </p:spPr>
          <p:txBody>
            <a:bodyPr wrap="none" rtlCol="0">
              <a:spAutoFit/>
            </a:bodyPr>
            <a:lstStyle/>
            <a:p>
              <a:pPr algn="ctr"/>
              <a:r>
                <a:rPr lang="en-US" sz="1200" b="1" dirty="0" smtClean="0">
                  <a:latin typeface="Arial" pitchFamily="34" charset="0"/>
                  <a:cs typeface="Arial" pitchFamily="34" charset="0"/>
                </a:rPr>
                <a:t>Brooks Range Petroleum Corporation </a:t>
              </a:r>
            </a:p>
          </p:txBody>
        </p:sp>
      </p:grpSp>
      <p:sp>
        <p:nvSpPr>
          <p:cNvPr id="19" name="TextBox 18"/>
          <p:cNvSpPr txBox="1"/>
          <p:nvPr/>
        </p:nvSpPr>
        <p:spPr>
          <a:xfrm>
            <a:off x="4784040" y="289356"/>
            <a:ext cx="4153061" cy="307777"/>
          </a:xfrm>
          <a:prstGeom prst="rect">
            <a:avLst/>
          </a:prstGeom>
          <a:noFill/>
        </p:spPr>
        <p:txBody>
          <a:bodyPr wrap="none" rtlCol="0">
            <a:spAutoFit/>
            <a:scene3d>
              <a:camera prst="orthographicFront">
                <a:rot lat="0" lon="0" rev="0"/>
              </a:camera>
              <a:lightRig rig="contrasting" dir="t">
                <a:rot lat="0" lon="0" rev="4500000"/>
              </a:lightRig>
            </a:scene3d>
            <a:sp3d extrusionH="57150" contourW="6350" prstMaterial="metal">
              <a:bevelT w="127000" h="31750"/>
              <a:contourClr>
                <a:schemeClr val="accent1">
                  <a:shade val="75000"/>
                </a:schemeClr>
              </a:contourClr>
            </a:sp3d>
          </a:bodyPr>
          <a:lstStyle/>
          <a:p>
            <a:pPr algn="ctr"/>
            <a:r>
              <a:rPr lang="en-US" sz="1400" b="1" cap="all" dirty="0" smtClean="0">
                <a:ln w="0"/>
                <a:solidFill>
                  <a:schemeClr val="accent1">
                    <a:lumMod val="75000"/>
                  </a:schemeClr>
                </a:solidFill>
                <a:effectLst/>
                <a:latin typeface="Arial" pitchFamily="34" charset="0"/>
                <a:cs typeface="Arial" pitchFamily="34" charset="0"/>
              </a:rPr>
              <a:t>Why </a:t>
            </a:r>
            <a:r>
              <a:rPr lang="en-US" sz="1400" b="1" cap="all" dirty="0" err="1" smtClean="0">
                <a:ln w="0"/>
                <a:solidFill>
                  <a:schemeClr val="accent1">
                    <a:lumMod val="75000"/>
                  </a:schemeClr>
                </a:solidFill>
                <a:effectLst/>
                <a:latin typeface="Arial" pitchFamily="34" charset="0"/>
                <a:cs typeface="Arial" pitchFamily="34" charset="0"/>
              </a:rPr>
              <a:t>brpc</a:t>
            </a:r>
            <a:r>
              <a:rPr lang="en-US" sz="1400" b="1" cap="all" dirty="0" smtClean="0">
                <a:ln w="0"/>
                <a:solidFill>
                  <a:schemeClr val="accent1">
                    <a:lumMod val="75000"/>
                  </a:schemeClr>
                </a:solidFill>
                <a:effectLst/>
                <a:latin typeface="Arial" pitchFamily="34" charset="0"/>
                <a:cs typeface="Arial" pitchFamily="34" charset="0"/>
              </a:rPr>
              <a:t> is moving forward in </a:t>
            </a:r>
            <a:r>
              <a:rPr lang="en-US" sz="1400" b="1" cap="all" dirty="0" err="1" smtClean="0">
                <a:ln w="0"/>
                <a:solidFill>
                  <a:schemeClr val="accent1">
                    <a:lumMod val="75000"/>
                  </a:schemeClr>
                </a:solidFill>
                <a:effectLst/>
                <a:latin typeface="Arial" pitchFamily="34" charset="0"/>
                <a:cs typeface="Arial" pitchFamily="34" charset="0"/>
              </a:rPr>
              <a:t>alaska</a:t>
            </a:r>
            <a:endParaRPr lang="en-US" sz="1400" b="1" cap="all" dirty="0">
              <a:ln w="0"/>
              <a:solidFill>
                <a:schemeClr val="accent1">
                  <a:lumMod val="75000"/>
                </a:schemeClr>
              </a:solidFill>
              <a:effectLst/>
              <a:latin typeface="Arial" pitchFamily="34" charset="0"/>
              <a:cs typeface="Arial" pitchFamily="34" charset="0"/>
            </a:endParaRPr>
          </a:p>
        </p:txBody>
      </p:sp>
      <p:sp>
        <p:nvSpPr>
          <p:cNvPr id="21" name="Slide Number Placeholder 20"/>
          <p:cNvSpPr>
            <a:spLocks noGrp="1"/>
          </p:cNvSpPr>
          <p:nvPr>
            <p:ph type="sldNum" sz="quarter" idx="12"/>
          </p:nvPr>
        </p:nvSpPr>
        <p:spPr>
          <a:xfrm>
            <a:off x="6848475" y="6356350"/>
            <a:ext cx="2133600" cy="365125"/>
          </a:xfrm>
        </p:spPr>
        <p:txBody>
          <a:bodyPr/>
          <a:lstStyle/>
          <a:p>
            <a:fld id="{B6F15528-21DE-4FAA-801E-634DDDAF4B2B}"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34461" y="1103388"/>
            <a:ext cx="8458200" cy="546303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28600" marR="0" lvl="0" indent="-228600" algn="l" defTabSz="914400" rtl="0" eaLnBrk="1" fontAlgn="base" latinLnBrk="0" hangingPunct="1">
              <a:lnSpc>
                <a:spcPct val="100000"/>
              </a:lnSpc>
              <a:spcBef>
                <a:spcPct val="0"/>
              </a:spcBef>
              <a:spcAft>
                <a:spcPct val="0"/>
              </a:spcAft>
              <a:buClrTx/>
              <a:buSzTx/>
              <a:tabLst/>
            </a:pPr>
            <a:r>
              <a:rPr kumimoji="0" lang="en-US" sz="11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Support proposed changes in HB 110 :</a:t>
            </a:r>
          </a:p>
          <a:p>
            <a:pPr marL="228600" marR="0" lvl="0" indent="-228600" algn="l" defTabSz="914400" rtl="0" eaLnBrk="1" fontAlgn="base" latinLnBrk="0" hangingPunct="1">
              <a:lnSpc>
                <a:spcPct val="100000"/>
              </a:lnSpc>
              <a:spcBef>
                <a:spcPct val="0"/>
              </a:spcBef>
              <a:spcAft>
                <a:spcPct val="0"/>
              </a:spcAft>
              <a:buClrTx/>
              <a:buSzTx/>
              <a:buFontTx/>
              <a:buAutoNum type="arabicParenR"/>
              <a:tabLst/>
            </a:pPr>
            <a:endParaRPr kumimoji="0" lang="en-US" sz="500" b="0" i="0" u="none" strike="noStrike" cap="none" normalizeH="0" baseline="0" dirty="0" smtClean="0">
              <a:ln>
                <a:noFill/>
              </a:ln>
              <a:solidFill>
                <a:schemeClr val="tx1"/>
              </a:solidFill>
              <a:effectLst/>
              <a:latin typeface="Tahoma" pitchFamily="34" charset="0"/>
              <a:cs typeface="Tahoma" pitchFamily="34" charset="0"/>
            </a:endParaRPr>
          </a:p>
          <a:p>
            <a:pPr marL="461963" marR="0" lvl="0" algn="l" defTabSz="682625" rtl="0" eaLnBrk="0" fontAlgn="base" latinLnBrk="0" hangingPunct="0">
              <a:lnSpc>
                <a:spcPct val="100000"/>
              </a:lnSpc>
              <a:spcBef>
                <a:spcPct val="0"/>
              </a:spcBef>
              <a:spcAft>
                <a:spcPct val="0"/>
              </a:spcAft>
              <a:buClr>
                <a:srgbClr val="00B050"/>
              </a:buClr>
              <a:buSzPct val="125000"/>
              <a:buFont typeface="Wingdings" pitchFamily="2" charset="2"/>
              <a:buChar char="ü"/>
              <a:tabLst/>
            </a:pPr>
            <a:r>
              <a:rPr kumimoji="0" lang="en-US" sz="11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Revise the progressivity surcharge to the "bracketed tax structure" with calculations made annually 		   	 instead of monthly</a:t>
            </a:r>
          </a:p>
          <a:p>
            <a:pPr marL="461963" marR="0" lvl="0" algn="l" defTabSz="682625" rtl="0" eaLnBrk="0" fontAlgn="base" latinLnBrk="0" hangingPunct="0">
              <a:lnSpc>
                <a:spcPct val="100000"/>
              </a:lnSpc>
              <a:spcBef>
                <a:spcPct val="0"/>
              </a:spcBef>
              <a:spcAft>
                <a:spcPct val="0"/>
              </a:spcAft>
              <a:buClrTx/>
              <a:buSzTx/>
              <a:buFont typeface="Wingdings" pitchFamily="2" charset="2"/>
              <a:buChar char="ü"/>
              <a:tabLst/>
            </a:pPr>
            <a:endParaRPr kumimoji="0" lang="en-US" sz="500" b="0" i="0" u="none" strike="noStrike" cap="none" normalizeH="0" baseline="0" dirty="0" smtClean="0">
              <a:ln>
                <a:noFill/>
              </a:ln>
              <a:solidFill>
                <a:schemeClr val="tx1"/>
              </a:solidFill>
              <a:effectLst/>
              <a:latin typeface="Tahoma" pitchFamily="34" charset="0"/>
              <a:cs typeface="Tahoma" pitchFamily="34" charset="0"/>
            </a:endParaRPr>
          </a:p>
          <a:p>
            <a:pPr marL="461963" marR="0" lvl="0" algn="l" defTabSz="682625" rtl="0" eaLnBrk="0" fontAlgn="base" latinLnBrk="0" hangingPunct="0">
              <a:lnSpc>
                <a:spcPct val="100000"/>
              </a:lnSpc>
              <a:spcBef>
                <a:spcPct val="0"/>
              </a:spcBef>
              <a:spcAft>
                <a:spcPct val="0"/>
              </a:spcAft>
              <a:buClr>
                <a:srgbClr val="00B050"/>
              </a:buClr>
              <a:buSzPct val="125000"/>
              <a:buFont typeface="Wingdings" pitchFamily="2" charset="2"/>
              <a:buChar char="ü"/>
              <a:tabLst/>
            </a:pPr>
            <a:r>
              <a:rPr kumimoji="0" lang="en-US" sz="11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Cap the total tax at 50% when oil prices top $92.50/bbl</a:t>
            </a:r>
          </a:p>
          <a:p>
            <a:pPr marL="461963" marR="0" lvl="0" algn="l" defTabSz="682625" rtl="0" eaLnBrk="0" fontAlgn="base" latinLnBrk="0" hangingPunct="0">
              <a:lnSpc>
                <a:spcPct val="100000"/>
              </a:lnSpc>
              <a:spcBef>
                <a:spcPct val="0"/>
              </a:spcBef>
              <a:spcAft>
                <a:spcPct val="0"/>
              </a:spcAft>
              <a:buClr>
                <a:srgbClr val="00B050"/>
              </a:buClr>
              <a:buSzPct val="125000"/>
              <a:buFont typeface="Wingdings" pitchFamily="2" charset="2"/>
              <a:buChar char="ü"/>
              <a:tabLst/>
            </a:pPr>
            <a:endParaRPr kumimoji="0" lang="en-US" sz="500" b="0" i="0" u="none" strike="noStrike" cap="none" normalizeH="0" baseline="0" dirty="0" smtClean="0">
              <a:ln>
                <a:noFill/>
              </a:ln>
              <a:solidFill>
                <a:schemeClr val="tx1"/>
              </a:solidFill>
              <a:effectLst/>
              <a:latin typeface="Tahoma" pitchFamily="34" charset="0"/>
              <a:cs typeface="Tahoma" pitchFamily="34" charset="0"/>
            </a:endParaRPr>
          </a:p>
          <a:p>
            <a:pPr marL="461963" marR="0" lvl="0" algn="l" defTabSz="682625" rtl="0" eaLnBrk="0" fontAlgn="base" latinLnBrk="0" hangingPunct="0">
              <a:lnSpc>
                <a:spcPct val="100000"/>
              </a:lnSpc>
              <a:spcBef>
                <a:spcPct val="0"/>
              </a:spcBef>
              <a:spcAft>
                <a:spcPct val="0"/>
              </a:spcAft>
              <a:buClr>
                <a:srgbClr val="00B050"/>
              </a:buClr>
              <a:buSzPct val="125000"/>
              <a:buFont typeface="Wingdings" pitchFamily="2" charset="2"/>
              <a:buChar char="ü"/>
              <a:tabLst/>
            </a:pPr>
            <a:r>
              <a:rPr kumimoji="0" lang="en-US" sz="11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For development of new fields outside existing production units, the base tax rate will be 15% instead 		   	of 25% and cap the total tax at 40%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1100" b="1" dirty="0" smtClean="0">
                <a:solidFill>
                  <a:srgbClr val="008000"/>
                </a:solidFill>
                <a:latin typeface="Tahoma" pitchFamily="34" charset="0"/>
                <a:ea typeface="Times New Roman" pitchFamily="18" charset="0"/>
                <a:cs typeface="Tahoma" pitchFamily="34" charset="0"/>
              </a:rPr>
              <a:t> A “bracketed structure with reduced base rate and cap” would support BRPC’s ongoing activity level in Alaska by providing a more favorable economic structure and near term effect on our eventual ROI and IRR with respect to our pursuit of smaller and normally marginal accumulations.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Tahoma" pitchFamily="34" charset="0"/>
              <a:cs typeface="Tahoma" pitchFamily="34" charset="0"/>
            </a:endParaRPr>
          </a:p>
          <a:p>
            <a:pPr marL="461963" marR="0" lvl="0" algn="l" defTabSz="682625" rtl="0" eaLnBrk="0" fontAlgn="base" latinLnBrk="0" hangingPunct="0">
              <a:lnSpc>
                <a:spcPct val="100000"/>
              </a:lnSpc>
              <a:spcBef>
                <a:spcPct val="0"/>
              </a:spcBef>
              <a:spcAft>
                <a:spcPct val="0"/>
              </a:spcAft>
              <a:buClr>
                <a:srgbClr val="00B050"/>
              </a:buClr>
              <a:buSzPct val="125000"/>
              <a:buFont typeface="Wingdings" pitchFamily="2" charset="2"/>
              <a:buChar char="ü"/>
              <a:tabLst/>
            </a:pPr>
            <a:r>
              <a:rPr kumimoji="0" lang="en-US" sz="11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Accelerate the payment for exploration and other qualified capital investments to one year vs. two years</a:t>
            </a:r>
          </a:p>
          <a:p>
            <a:pPr marL="0" marR="0" lvl="0" indent="0" algn="l" defTabSz="914400" rtl="0" eaLnBrk="0" fontAlgn="base" latinLnBrk="0" hangingPunct="0">
              <a:lnSpc>
                <a:spcPct val="100000"/>
              </a:lnSpc>
              <a:spcBef>
                <a:spcPct val="0"/>
              </a:spcBef>
              <a:spcAft>
                <a:spcPct val="0"/>
              </a:spcAft>
              <a:buClrTx/>
              <a:buSzTx/>
              <a:buFontTx/>
              <a:buNone/>
              <a:tabLst/>
            </a:pPr>
            <a:endParaRPr lang="en-US" sz="1100" dirty="0" smtClean="0">
              <a:latin typeface="Tahoma" pitchFamily="34" charset="0"/>
              <a:ea typeface="Times New Roman" pitchFamily="18"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8000"/>
                </a:solidFill>
                <a:effectLst/>
                <a:latin typeface="Tahoma" pitchFamily="34" charset="0"/>
                <a:ea typeface="Times New Roman" pitchFamily="18" charset="0"/>
                <a:cs typeface="Tahoma" pitchFamily="34" charset="0"/>
              </a:rPr>
              <a:t>The acceleration of credit recovery</a:t>
            </a:r>
            <a:r>
              <a:rPr kumimoji="0" lang="en-US" sz="1100" b="1" i="0" u="none" strike="noStrike" cap="none" normalizeH="0" dirty="0" smtClean="0">
                <a:ln>
                  <a:noFill/>
                </a:ln>
                <a:solidFill>
                  <a:srgbClr val="008000"/>
                </a:solidFill>
                <a:effectLst/>
                <a:latin typeface="Tahoma" pitchFamily="34" charset="0"/>
                <a:ea typeface="Times New Roman" pitchFamily="18" charset="0"/>
                <a:cs typeface="Tahoma" pitchFamily="34" charset="0"/>
              </a:rPr>
              <a:t> payments to a one year cycle would allow for the planning and execution of an expanded work program and an increased level of activity and the associated employment base and support services required to perform relative project support</a:t>
            </a:r>
            <a:endParaRPr kumimoji="0" lang="en-US" sz="1100" b="1" i="0" u="none" strike="noStrike" cap="none" normalizeH="0" baseline="0" dirty="0" smtClean="0">
              <a:ln>
                <a:noFill/>
              </a:ln>
              <a:solidFill>
                <a:srgbClr val="008000"/>
              </a:solidFill>
              <a:effectLst/>
              <a:latin typeface="Tahoma" pitchFamily="34" charset="0"/>
              <a:ea typeface="Times New Roman" pitchFamily="18"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Tahoma" pitchFamily="34" charset="0"/>
              <a:cs typeface="Tahoma" pitchFamily="34" charset="0"/>
            </a:endParaRPr>
          </a:p>
          <a:p>
            <a:pPr marL="461963" marR="0" lvl="0" algn="l" defTabSz="682625" rtl="0" eaLnBrk="0" fontAlgn="base" latinLnBrk="0" hangingPunct="0">
              <a:lnSpc>
                <a:spcPct val="100000"/>
              </a:lnSpc>
              <a:spcBef>
                <a:spcPct val="0"/>
              </a:spcBef>
              <a:spcAft>
                <a:spcPct val="0"/>
              </a:spcAft>
              <a:buClr>
                <a:srgbClr val="00B050"/>
              </a:buClr>
              <a:buSzPct val="125000"/>
              <a:buFont typeface="Wingdings" pitchFamily="2" charset="2"/>
              <a:buChar char="ü"/>
              <a:tabLst/>
            </a:pPr>
            <a:r>
              <a:rPr kumimoji="0" lang="en-US" sz="11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Increase the tax credits for "qualified capital" investments from the current 20% to 40%</a:t>
            </a:r>
          </a:p>
          <a:p>
            <a:pPr marL="0" marR="0" lvl="0" indent="0" algn="l" defTabSz="914400" rtl="0" eaLnBrk="0" fontAlgn="base" latinLnBrk="0" hangingPunct="0">
              <a:lnSpc>
                <a:spcPct val="100000"/>
              </a:lnSpc>
              <a:spcBef>
                <a:spcPct val="0"/>
              </a:spcBef>
              <a:spcAft>
                <a:spcPct val="0"/>
              </a:spcAft>
              <a:buClrTx/>
              <a:buSzTx/>
              <a:buFontTx/>
              <a:buNone/>
              <a:tabLst/>
            </a:pPr>
            <a:endParaRPr lang="en-US" sz="1100" dirty="0" smtClean="0">
              <a:latin typeface="Tahoma" pitchFamily="34" charset="0"/>
              <a:ea typeface="Times New Roman" pitchFamily="18"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8000"/>
                </a:solidFill>
                <a:effectLst/>
                <a:latin typeface="Tahoma" pitchFamily="34" charset="0"/>
                <a:ea typeface="Times New Roman" pitchFamily="18" charset="0"/>
                <a:cs typeface="Tahoma" pitchFamily="34" charset="0"/>
              </a:rPr>
              <a:t>An increase in qualified capital credits to 40% would provide immediate impact to BRPC’s project</a:t>
            </a:r>
            <a:r>
              <a:rPr kumimoji="0" lang="en-US" sz="1100" b="1" i="0" u="none" strike="noStrike" cap="none" normalizeH="0" dirty="0" smtClean="0">
                <a:ln>
                  <a:noFill/>
                </a:ln>
                <a:solidFill>
                  <a:srgbClr val="008000"/>
                </a:solidFill>
                <a:effectLst/>
                <a:latin typeface="Tahoma" pitchFamily="34" charset="0"/>
                <a:ea typeface="Times New Roman" pitchFamily="18" charset="0"/>
                <a:cs typeface="Tahoma" pitchFamily="34" charset="0"/>
              </a:rPr>
              <a:t> investment base and would extend our ability to encourage additional and continued capital investment from our current WIO’s therefore providing more opportunities for successful discoveries and future development projects</a:t>
            </a:r>
            <a:endParaRPr kumimoji="0" lang="en-US" sz="1100" b="1" i="0" u="none" strike="noStrike" cap="none" normalizeH="0" baseline="0" dirty="0" smtClean="0">
              <a:ln>
                <a:noFill/>
              </a:ln>
              <a:solidFill>
                <a:srgbClr val="008000"/>
              </a:solidFill>
              <a:effectLst/>
              <a:latin typeface="Tahoma" pitchFamily="34" charset="0"/>
              <a:ea typeface="Times New Roman" pitchFamily="18" charset="0"/>
              <a:cs typeface="Tahoma" pitchFamily="34" charset="0"/>
            </a:endParaRPr>
          </a:p>
          <a:p>
            <a:pPr lvl="0" eaLnBrk="0" fontAlgn="base" hangingPunct="0">
              <a:spcBef>
                <a:spcPct val="0"/>
              </a:spcBef>
              <a:spcAft>
                <a:spcPct val="0"/>
              </a:spcAft>
            </a:pPr>
            <a:endParaRPr lang="en-US" sz="1100" b="1" dirty="0" smtClean="0">
              <a:solidFill>
                <a:srgbClr val="008000"/>
              </a:solidFill>
              <a:latin typeface="Tahoma" pitchFamily="34" charset="0"/>
              <a:ea typeface="Times New Roman" pitchFamily="18" charset="0"/>
              <a:cs typeface="Tahoma" pitchFamily="34" charset="0"/>
            </a:endParaRPr>
          </a:p>
          <a:p>
            <a:pPr lvl="0" eaLnBrk="0" fontAlgn="base" hangingPunct="0">
              <a:spcBef>
                <a:spcPct val="0"/>
              </a:spcBef>
              <a:spcAft>
                <a:spcPct val="0"/>
              </a:spcAft>
            </a:pPr>
            <a:endParaRPr lang="en-US" sz="500" dirty="0" smtClean="0">
              <a:latin typeface="Tahoma" pitchFamily="34" charset="0"/>
              <a:cs typeface="Tahoma" pitchFamily="34" charset="0"/>
            </a:endParaRPr>
          </a:p>
          <a:p>
            <a:pPr marL="633413" indent="-171450" defTabSz="682625" eaLnBrk="0" fontAlgn="base" hangingPunct="0">
              <a:spcBef>
                <a:spcPct val="0"/>
              </a:spcBef>
              <a:spcAft>
                <a:spcPct val="0"/>
              </a:spcAft>
              <a:buClr>
                <a:srgbClr val="00B050"/>
              </a:buClr>
              <a:buSzPct val="125000"/>
              <a:buFont typeface="Wingdings" pitchFamily="2" charset="2"/>
              <a:buChar char="ü"/>
            </a:pPr>
            <a:r>
              <a:rPr lang="en-US" sz="1100" dirty="0" smtClean="0">
                <a:latin typeface="Tahoma" pitchFamily="34" charset="0"/>
                <a:ea typeface="Times New Roman" pitchFamily="18" charset="0"/>
                <a:cs typeface="Tahoma" pitchFamily="34" charset="0"/>
              </a:rPr>
              <a:t>	 Extend indefinitely the "Small Producer Tax Credit" of $12MM a year from expiring on May 1, 2016 (or certainly extend another 5 years to May 1, 2021 then re-assess at that time).  This is an item not currently in current bills but would be helpful in attracting new long-range development capital for BRPC and others like our company.</a:t>
            </a:r>
            <a:endParaRPr lang="en-US" sz="1100" dirty="0" smtClean="0">
              <a:latin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100" dirty="0" smtClean="0">
              <a:latin typeface="Tahoma" pitchFamily="34" charset="0"/>
              <a:ea typeface="Times New Roman" pitchFamily="18"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8000"/>
                </a:solidFill>
                <a:effectLst/>
                <a:latin typeface="Tahoma" pitchFamily="34" charset="0"/>
                <a:ea typeface="Times New Roman" pitchFamily="18" charset="0"/>
                <a:cs typeface="Tahoma" pitchFamily="34" charset="0"/>
              </a:rPr>
              <a:t>Currently, we have a sanctioning proposal in front of our WIO’s that projects first oil and revenues in 2013, under the current sundown of the Small Producers Credit, the development would be limited to a 3 year  optimization of this credit and would propose an extension through 2021 to allow our first project maximum</a:t>
            </a:r>
            <a:r>
              <a:rPr kumimoji="0" lang="en-US" sz="1100" b="1" i="0" u="none" strike="noStrike" cap="none" normalizeH="0" dirty="0" smtClean="0">
                <a:ln>
                  <a:noFill/>
                </a:ln>
                <a:solidFill>
                  <a:srgbClr val="008000"/>
                </a:solidFill>
                <a:effectLst/>
                <a:latin typeface="Tahoma" pitchFamily="34" charset="0"/>
                <a:ea typeface="Times New Roman" pitchFamily="18" charset="0"/>
                <a:cs typeface="Tahoma" pitchFamily="34" charset="0"/>
              </a:rPr>
              <a:t> effect </a:t>
            </a:r>
            <a:endParaRPr lang="en-US" sz="1100" dirty="0" smtClean="0">
              <a:latin typeface="Tahoma" pitchFamily="34" charset="0"/>
              <a:ea typeface="Times New Roman" pitchFamily="18" charset="0"/>
              <a:cs typeface="Tahoma" pitchFamily="34" charset="0"/>
            </a:endParaRPr>
          </a:p>
        </p:txBody>
      </p:sp>
      <p:sp>
        <p:nvSpPr>
          <p:cNvPr id="3" name="TextBox 2"/>
          <p:cNvSpPr txBox="1"/>
          <p:nvPr/>
        </p:nvSpPr>
        <p:spPr>
          <a:xfrm>
            <a:off x="310662" y="729730"/>
            <a:ext cx="8264314" cy="369332"/>
          </a:xfrm>
          <a:prstGeom prst="rect">
            <a:avLst/>
          </a:prstGeom>
          <a:noFill/>
          <a:ln>
            <a:solidFill>
              <a:schemeClr val="tx2">
                <a:lumMod val="60000"/>
                <a:lumOff val="40000"/>
              </a:schemeClr>
            </a:solidFill>
          </a:ln>
        </p:spPr>
        <p:txBody>
          <a:bodyPr wrap="none" rtlCol="0">
            <a:spAutoFit/>
          </a:bodyPr>
          <a:lstStyle/>
          <a:p>
            <a:r>
              <a:rPr lang="en-US" b="1" dirty="0" smtClean="0">
                <a:solidFill>
                  <a:srgbClr val="008000"/>
                </a:solidFill>
              </a:rPr>
              <a:t>COMMON GOAL </a:t>
            </a:r>
            <a:r>
              <a:rPr lang="en-US" dirty="0" smtClean="0"/>
              <a:t>:  Slow or level the decline of oil production and throughput in Alaska</a:t>
            </a:r>
            <a:endParaRPr lang="en-US" dirty="0"/>
          </a:p>
        </p:txBody>
      </p:sp>
      <p:grpSp>
        <p:nvGrpSpPr>
          <p:cNvPr id="2" name="Group 4"/>
          <p:cNvGrpSpPr/>
          <p:nvPr/>
        </p:nvGrpSpPr>
        <p:grpSpPr>
          <a:xfrm>
            <a:off x="152400" y="209549"/>
            <a:ext cx="8686800" cy="400051"/>
            <a:chOff x="152400" y="209549"/>
            <a:chExt cx="8686800" cy="400051"/>
          </a:xfrm>
        </p:grpSpPr>
        <p:pic>
          <p:nvPicPr>
            <p:cNvPr id="6" name="Picture 5" descr="div"/>
            <p:cNvPicPr>
              <a:picLocks noChangeAspect="1" noChangeArrowheads="1"/>
            </p:cNvPicPr>
            <p:nvPr/>
          </p:nvPicPr>
          <p:blipFill>
            <a:blip r:embed="rId2" cstate="print"/>
            <a:srcRect/>
            <a:stretch>
              <a:fillRect/>
            </a:stretch>
          </p:blipFill>
          <p:spPr bwMode="auto">
            <a:xfrm>
              <a:off x="152400" y="209549"/>
              <a:ext cx="1838325" cy="400051"/>
            </a:xfrm>
            <a:prstGeom prst="rect">
              <a:avLst/>
            </a:prstGeom>
            <a:noFill/>
          </p:spPr>
        </p:pic>
        <p:cxnSp>
          <p:nvCxnSpPr>
            <p:cNvPr id="7" name="Straight Connector 6"/>
            <p:cNvCxnSpPr/>
            <p:nvPr/>
          </p:nvCxnSpPr>
          <p:spPr>
            <a:xfrm>
              <a:off x="152400" y="568912"/>
              <a:ext cx="5791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019800" y="568912"/>
              <a:ext cx="9144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010400" y="568912"/>
              <a:ext cx="7620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7848600" y="568912"/>
              <a:ext cx="3810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8305800" y="568912"/>
              <a:ext cx="2286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8610600" y="568912"/>
              <a:ext cx="76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8763000" y="568912"/>
              <a:ext cx="76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227687" y="327407"/>
              <a:ext cx="2989921" cy="276999"/>
            </a:xfrm>
            <a:prstGeom prst="rect">
              <a:avLst/>
            </a:prstGeom>
            <a:noFill/>
          </p:spPr>
          <p:txBody>
            <a:bodyPr wrap="none" rtlCol="0">
              <a:spAutoFit/>
            </a:bodyPr>
            <a:lstStyle/>
            <a:p>
              <a:pPr algn="ctr"/>
              <a:r>
                <a:rPr lang="en-US" sz="1200" b="1" dirty="0" smtClean="0">
                  <a:latin typeface="Arial" pitchFamily="34" charset="0"/>
                  <a:cs typeface="Arial" pitchFamily="34" charset="0"/>
                </a:rPr>
                <a:t>Brooks Range Petroleum Corporation </a:t>
              </a:r>
            </a:p>
          </p:txBody>
        </p:sp>
      </p:grpSp>
      <p:sp>
        <p:nvSpPr>
          <p:cNvPr id="15" name="TextBox 14"/>
          <p:cNvSpPr txBox="1"/>
          <p:nvPr/>
        </p:nvSpPr>
        <p:spPr>
          <a:xfrm>
            <a:off x="7335115" y="287216"/>
            <a:ext cx="1588897" cy="307777"/>
          </a:xfrm>
          <a:prstGeom prst="rect">
            <a:avLst/>
          </a:prstGeom>
          <a:noFill/>
        </p:spPr>
        <p:txBody>
          <a:bodyPr wrap="none" rtlCol="0">
            <a:spAutoFit/>
            <a:scene3d>
              <a:camera prst="orthographicFront">
                <a:rot lat="0" lon="0" rev="0"/>
              </a:camera>
              <a:lightRig rig="contrasting" dir="t">
                <a:rot lat="0" lon="0" rev="4500000"/>
              </a:lightRig>
            </a:scene3d>
            <a:sp3d extrusionH="57150" contourW="6350" prstMaterial="metal">
              <a:bevelT w="127000" h="31750"/>
              <a:contourClr>
                <a:schemeClr val="accent1">
                  <a:shade val="75000"/>
                </a:schemeClr>
              </a:contourClr>
            </a:sp3d>
          </a:bodyPr>
          <a:lstStyle/>
          <a:p>
            <a:pPr algn="ctr"/>
            <a:r>
              <a:rPr lang="en-US" sz="1400" b="1" cap="all" dirty="0" smtClean="0">
                <a:ln w="0"/>
                <a:solidFill>
                  <a:schemeClr val="accent1">
                    <a:lumMod val="75000"/>
                  </a:schemeClr>
                </a:solidFill>
                <a:effectLst/>
                <a:latin typeface="Arial" pitchFamily="34" charset="0"/>
                <a:cs typeface="Arial" pitchFamily="34" charset="0"/>
              </a:rPr>
              <a:t>common Goal</a:t>
            </a:r>
            <a:endParaRPr lang="en-US" sz="1400" b="1" cap="all" dirty="0">
              <a:ln w="0"/>
              <a:solidFill>
                <a:schemeClr val="accent1">
                  <a:lumMod val="75000"/>
                </a:schemeClr>
              </a:solidFill>
              <a:effectLst/>
              <a:latin typeface="Arial" pitchFamily="34" charset="0"/>
              <a:cs typeface="Arial" pitchFamily="34" charset="0"/>
            </a:endParaRPr>
          </a:p>
        </p:txBody>
      </p:sp>
      <p:sp>
        <p:nvSpPr>
          <p:cNvPr id="18" name="Slide Number Placeholder 17"/>
          <p:cNvSpPr>
            <a:spLocks noGrp="1"/>
          </p:cNvSpPr>
          <p:nvPr>
            <p:ph type="sldNum" sz="quarter" idx="12"/>
          </p:nvPr>
        </p:nvSpPr>
        <p:spPr>
          <a:xfrm>
            <a:off x="6772275" y="6337300"/>
            <a:ext cx="2133600" cy="365125"/>
          </a:xfrm>
        </p:spPr>
        <p:txBody>
          <a:bodyPr/>
          <a:lstStyle/>
          <a:p>
            <a:fld id="{B6F15528-21DE-4FAA-801E-634DDDAF4B2B}"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208504" y="515808"/>
          <a:ext cx="8686799" cy="6248400"/>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p:cNvCxnSpPr/>
          <p:nvPr/>
        </p:nvCxnSpPr>
        <p:spPr>
          <a:xfrm rot="5400000" flipH="1" flipV="1">
            <a:off x="3980404" y="5583108"/>
            <a:ext cx="1295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Rectangular Callout 5"/>
          <p:cNvSpPr/>
          <p:nvPr/>
        </p:nvSpPr>
        <p:spPr>
          <a:xfrm>
            <a:off x="6228304" y="2878008"/>
            <a:ext cx="914400" cy="914400"/>
          </a:xfrm>
          <a:prstGeom prst="wedgeRectCallout">
            <a:avLst>
              <a:gd name="adj1" fmla="val -218016"/>
              <a:gd name="adj2" fmla="val 168134"/>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7" name="Rectangular Callout 6"/>
          <p:cNvSpPr/>
          <p:nvPr/>
        </p:nvSpPr>
        <p:spPr>
          <a:xfrm>
            <a:off x="6380704" y="3030408"/>
            <a:ext cx="914400" cy="914400"/>
          </a:xfrm>
          <a:prstGeom prst="wedgeRectCallout">
            <a:avLst>
              <a:gd name="adj1" fmla="val 194660"/>
              <a:gd name="adj2" fmla="val 265317"/>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5" name="TextBox 4"/>
          <p:cNvSpPr txBox="1"/>
          <p:nvPr/>
        </p:nvSpPr>
        <p:spPr>
          <a:xfrm>
            <a:off x="5542504" y="2649408"/>
            <a:ext cx="3124200" cy="1384995"/>
          </a:xfrm>
          <a:prstGeom prst="rect">
            <a:avLst/>
          </a:prstGeom>
          <a:effectLst/>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a:r>
              <a:rPr lang="en-US" sz="1400" dirty="0" smtClean="0">
                <a:solidFill>
                  <a:sysClr val="windowText" lastClr="000000"/>
                </a:solidFill>
              </a:rPr>
              <a:t>Changes proposed through HB 110 would promote a change in behavior that can have a significant impact and effect on the current forecast and performance of production and throughput</a:t>
            </a:r>
            <a:endParaRPr lang="en-US" sz="1400" dirty="0">
              <a:solidFill>
                <a:sysClr val="windowText" lastClr="000000"/>
              </a:solidFill>
            </a:endParaRPr>
          </a:p>
        </p:txBody>
      </p:sp>
      <p:grpSp>
        <p:nvGrpSpPr>
          <p:cNvPr id="3" name="Group 7"/>
          <p:cNvGrpSpPr/>
          <p:nvPr/>
        </p:nvGrpSpPr>
        <p:grpSpPr>
          <a:xfrm>
            <a:off x="152400" y="179405"/>
            <a:ext cx="8686800" cy="400051"/>
            <a:chOff x="152400" y="209549"/>
            <a:chExt cx="8686800" cy="400051"/>
          </a:xfrm>
        </p:grpSpPr>
        <p:pic>
          <p:nvPicPr>
            <p:cNvPr id="9" name="Picture 8" descr="div"/>
            <p:cNvPicPr>
              <a:picLocks noChangeAspect="1" noChangeArrowheads="1"/>
            </p:cNvPicPr>
            <p:nvPr/>
          </p:nvPicPr>
          <p:blipFill>
            <a:blip r:embed="rId3" cstate="print"/>
            <a:srcRect/>
            <a:stretch>
              <a:fillRect/>
            </a:stretch>
          </p:blipFill>
          <p:spPr bwMode="auto">
            <a:xfrm>
              <a:off x="152400" y="209549"/>
              <a:ext cx="1838325" cy="400051"/>
            </a:xfrm>
            <a:prstGeom prst="rect">
              <a:avLst/>
            </a:prstGeom>
            <a:noFill/>
          </p:spPr>
        </p:pic>
        <p:cxnSp>
          <p:nvCxnSpPr>
            <p:cNvPr id="10" name="Straight Connector 9"/>
            <p:cNvCxnSpPr/>
            <p:nvPr/>
          </p:nvCxnSpPr>
          <p:spPr>
            <a:xfrm>
              <a:off x="152400" y="568912"/>
              <a:ext cx="5791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019800" y="568912"/>
              <a:ext cx="9144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010400" y="568912"/>
              <a:ext cx="7620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848600" y="568912"/>
              <a:ext cx="3810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305800" y="568912"/>
              <a:ext cx="2286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610600" y="568912"/>
              <a:ext cx="76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8763000" y="568912"/>
              <a:ext cx="76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227687" y="327407"/>
              <a:ext cx="2989921" cy="276999"/>
            </a:xfrm>
            <a:prstGeom prst="rect">
              <a:avLst/>
            </a:prstGeom>
            <a:noFill/>
          </p:spPr>
          <p:txBody>
            <a:bodyPr wrap="none" rtlCol="0">
              <a:spAutoFit/>
            </a:bodyPr>
            <a:lstStyle/>
            <a:p>
              <a:pPr algn="ctr"/>
              <a:r>
                <a:rPr lang="en-US" sz="1200" b="1" dirty="0" smtClean="0">
                  <a:latin typeface="Arial" pitchFamily="34" charset="0"/>
                  <a:cs typeface="Arial" pitchFamily="34" charset="0"/>
                </a:rPr>
                <a:t>Brooks Range Petroleum Corporation </a:t>
              </a:r>
            </a:p>
          </p:txBody>
        </p:sp>
      </p:grpSp>
      <p:sp>
        <p:nvSpPr>
          <p:cNvPr id="18" name="TextBox 17"/>
          <p:cNvSpPr txBox="1"/>
          <p:nvPr/>
        </p:nvSpPr>
        <p:spPr>
          <a:xfrm>
            <a:off x="7325551" y="267121"/>
            <a:ext cx="1606210" cy="307777"/>
          </a:xfrm>
          <a:prstGeom prst="rect">
            <a:avLst/>
          </a:prstGeom>
          <a:noFill/>
        </p:spPr>
        <p:txBody>
          <a:bodyPr wrap="none" rtlCol="0">
            <a:spAutoFit/>
            <a:scene3d>
              <a:camera prst="orthographicFront">
                <a:rot lat="0" lon="0" rev="0"/>
              </a:camera>
              <a:lightRig rig="contrasting" dir="t">
                <a:rot lat="0" lon="0" rev="4500000"/>
              </a:lightRig>
            </a:scene3d>
            <a:sp3d extrusionH="57150" contourW="6350" prstMaterial="metal">
              <a:bevelT w="127000" h="31750"/>
              <a:contourClr>
                <a:schemeClr val="accent1">
                  <a:shade val="75000"/>
                </a:schemeClr>
              </a:contourClr>
            </a:sp3d>
          </a:bodyPr>
          <a:lstStyle/>
          <a:p>
            <a:pPr algn="ctr"/>
            <a:r>
              <a:rPr lang="en-US" sz="1400" b="1" cap="all" dirty="0" smtClean="0">
                <a:ln w="0"/>
                <a:solidFill>
                  <a:schemeClr val="accent1">
                    <a:lumMod val="75000"/>
                  </a:schemeClr>
                </a:solidFill>
                <a:effectLst/>
                <a:latin typeface="Arial" pitchFamily="34" charset="0"/>
                <a:cs typeface="Arial" pitchFamily="34" charset="0"/>
              </a:rPr>
              <a:t>House bill 110</a:t>
            </a:r>
            <a:endParaRPr lang="en-US" sz="1400" b="1" cap="all" dirty="0">
              <a:ln w="0"/>
              <a:solidFill>
                <a:schemeClr val="accent1">
                  <a:lumMod val="75000"/>
                </a:schemeClr>
              </a:solidFill>
              <a:effectLst/>
              <a:latin typeface="Arial" pitchFamily="34" charset="0"/>
              <a:cs typeface="Arial" pitchFamily="34" charset="0"/>
            </a:endParaRPr>
          </a:p>
        </p:txBody>
      </p:sp>
      <p:sp>
        <p:nvSpPr>
          <p:cNvPr id="21" name="Slide Number Placeholder 20"/>
          <p:cNvSpPr>
            <a:spLocks noGrp="1"/>
          </p:cNvSpPr>
          <p:nvPr>
            <p:ph type="sldNum" sz="quarter" idx="12"/>
          </p:nvPr>
        </p:nvSpPr>
        <p:spPr>
          <a:xfrm>
            <a:off x="6762750" y="6356350"/>
            <a:ext cx="2133600" cy="365125"/>
          </a:xfrm>
        </p:spPr>
        <p:txBody>
          <a:bodyPr/>
          <a:lstStyle/>
          <a:p>
            <a:fld id="{B6F15528-21DE-4FAA-801E-634DDDAF4B2B}"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 name="Chart 25"/>
          <p:cNvGraphicFramePr/>
          <p:nvPr/>
        </p:nvGraphicFramePr>
        <p:xfrm>
          <a:off x="228600" y="425376"/>
          <a:ext cx="8610600" cy="6248400"/>
        </p:xfrm>
        <a:graphic>
          <a:graphicData uri="http://schemas.openxmlformats.org/drawingml/2006/chart">
            <c:chart xmlns:c="http://schemas.openxmlformats.org/drawingml/2006/chart" xmlns:r="http://schemas.openxmlformats.org/officeDocument/2006/relationships" r:id="rId3"/>
          </a:graphicData>
        </a:graphic>
      </p:graphicFrame>
      <p:sp>
        <p:nvSpPr>
          <p:cNvPr id="4" name="Straight Connector 3"/>
          <p:cNvSpPr/>
          <p:nvPr/>
        </p:nvSpPr>
        <p:spPr>
          <a:xfrm rot="5400000" flipH="1">
            <a:off x="6348532" y="3786068"/>
            <a:ext cx="4565438" cy="3202"/>
          </a:xfrm>
          <a:prstGeom prst="line">
            <a:avLst/>
          </a:prstGeom>
          <a:noFill/>
          <a:ln w="19050" cap="flat" cmpd="sng" algn="ctr">
            <a:solidFill>
              <a:srgbClr val="FF0000"/>
            </a:solidFill>
            <a:prstDash val="solid"/>
          </a:ln>
          <a:effectLst/>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8" name="Right Arrow 7"/>
          <p:cNvSpPr/>
          <p:nvPr/>
        </p:nvSpPr>
        <p:spPr>
          <a:xfrm>
            <a:off x="962694" y="5494681"/>
            <a:ext cx="7647906" cy="4932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t>44  new developments (37 yrs)</a:t>
            </a:r>
            <a:endParaRPr lang="en-US" sz="1100" dirty="0"/>
          </a:p>
        </p:txBody>
      </p:sp>
      <p:sp>
        <p:nvSpPr>
          <p:cNvPr id="6" name="Right Arrow 5"/>
          <p:cNvSpPr/>
          <p:nvPr/>
        </p:nvSpPr>
        <p:spPr>
          <a:xfrm>
            <a:off x="977720" y="2522881"/>
            <a:ext cx="2603679" cy="4932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10  new dev (12 yrs)</a:t>
            </a:r>
            <a:endParaRPr lang="en-US" sz="1100" dirty="0"/>
          </a:p>
        </p:txBody>
      </p:sp>
      <p:sp>
        <p:nvSpPr>
          <p:cNvPr id="7" name="Right Arrow 6"/>
          <p:cNvSpPr/>
          <p:nvPr/>
        </p:nvSpPr>
        <p:spPr>
          <a:xfrm>
            <a:off x="964842" y="4006776"/>
            <a:ext cx="3988158" cy="4932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32  new developments (20 yrs)</a:t>
            </a:r>
            <a:endParaRPr lang="en-US" sz="1100" dirty="0"/>
          </a:p>
        </p:txBody>
      </p:sp>
      <p:sp>
        <p:nvSpPr>
          <p:cNvPr id="12" name="TextBox 11"/>
          <p:cNvSpPr txBox="1"/>
          <p:nvPr/>
        </p:nvSpPr>
        <p:spPr>
          <a:xfrm>
            <a:off x="3616187" y="2450826"/>
            <a:ext cx="3826689" cy="707886"/>
          </a:xfrm>
          <a:prstGeom prst="rect">
            <a:avLst/>
          </a:prstGeom>
          <a:effectLst/>
        </p:spPr>
        <p:style>
          <a:lnRef idx="0">
            <a:schemeClr val="accent3"/>
          </a:lnRef>
          <a:fillRef idx="3">
            <a:schemeClr val="accent3"/>
          </a:fillRef>
          <a:effectRef idx="3">
            <a:schemeClr val="accent3"/>
          </a:effectRef>
          <a:fontRef idx="minor">
            <a:schemeClr val="lt1"/>
          </a:fontRef>
        </p:style>
        <p:txBody>
          <a:bodyPr wrap="none" rtlCol="0">
            <a:spAutoFit/>
          </a:bodyPr>
          <a:lstStyle/>
          <a:p>
            <a:r>
              <a:rPr lang="en-US" sz="1000" dirty="0" smtClean="0">
                <a:solidFill>
                  <a:schemeClr val="tx1"/>
                </a:solidFill>
                <a:effectLst/>
              </a:rPr>
              <a:t>PHASE I </a:t>
            </a:r>
          </a:p>
          <a:p>
            <a:r>
              <a:rPr lang="en-US" sz="1000" dirty="0" smtClean="0">
                <a:solidFill>
                  <a:schemeClr val="tx1"/>
                </a:solidFill>
                <a:effectLst/>
              </a:rPr>
              <a:t>Add 10 new fields over next 12 years with average 12,000 BOPD/ field</a:t>
            </a:r>
          </a:p>
          <a:p>
            <a:r>
              <a:rPr lang="en-US" sz="1000" dirty="0" smtClean="0">
                <a:solidFill>
                  <a:schemeClr val="tx1"/>
                </a:solidFill>
                <a:effectLst/>
              </a:rPr>
              <a:t>Increase recoverable reserves by 500 MM by 2024</a:t>
            </a:r>
          </a:p>
          <a:p>
            <a:r>
              <a:rPr lang="en-US" sz="1000" dirty="0" smtClean="0">
                <a:solidFill>
                  <a:schemeClr val="tx1"/>
                </a:solidFill>
                <a:effectLst/>
              </a:rPr>
              <a:t>Inject $ 6.3 billion in new capital for development projects</a:t>
            </a:r>
          </a:p>
        </p:txBody>
      </p:sp>
      <p:sp>
        <p:nvSpPr>
          <p:cNvPr id="13" name="TextBox 12"/>
          <p:cNvSpPr txBox="1"/>
          <p:nvPr/>
        </p:nvSpPr>
        <p:spPr>
          <a:xfrm>
            <a:off x="7054981" y="1057317"/>
            <a:ext cx="1553630" cy="430887"/>
          </a:xfrm>
          <a:prstGeom prst="rect">
            <a:avLst/>
          </a:prstGeom>
          <a:effectLst/>
        </p:spPr>
        <p:style>
          <a:lnRef idx="0">
            <a:schemeClr val="accent3"/>
          </a:lnRef>
          <a:fillRef idx="3">
            <a:schemeClr val="accent3"/>
          </a:fillRef>
          <a:effectRef idx="3">
            <a:schemeClr val="accent3"/>
          </a:effectRef>
          <a:fontRef idx="minor">
            <a:schemeClr val="lt1"/>
          </a:fontRef>
        </p:style>
        <p:txBody>
          <a:bodyPr wrap="none" rtlCol="0">
            <a:spAutoFit/>
          </a:bodyPr>
          <a:lstStyle/>
          <a:p>
            <a:pPr algn="ctr"/>
            <a:r>
              <a:rPr lang="en-US" sz="1100" dirty="0" smtClean="0"/>
              <a:t>$ 36 B</a:t>
            </a:r>
          </a:p>
          <a:p>
            <a:pPr algn="ctr"/>
            <a:r>
              <a:rPr lang="en-US" sz="1100" dirty="0" smtClean="0"/>
              <a:t>New Investment Capital</a:t>
            </a:r>
            <a:endParaRPr lang="en-US" sz="1100" dirty="0"/>
          </a:p>
        </p:txBody>
      </p:sp>
      <p:grpSp>
        <p:nvGrpSpPr>
          <p:cNvPr id="2" name="Group 8"/>
          <p:cNvGrpSpPr/>
          <p:nvPr/>
        </p:nvGrpSpPr>
        <p:grpSpPr>
          <a:xfrm>
            <a:off x="152400" y="179405"/>
            <a:ext cx="8686800" cy="400051"/>
            <a:chOff x="152400" y="209549"/>
            <a:chExt cx="8686800" cy="400051"/>
          </a:xfrm>
        </p:grpSpPr>
        <p:pic>
          <p:nvPicPr>
            <p:cNvPr id="10" name="Picture 9" descr="div"/>
            <p:cNvPicPr>
              <a:picLocks noChangeAspect="1" noChangeArrowheads="1"/>
            </p:cNvPicPr>
            <p:nvPr/>
          </p:nvPicPr>
          <p:blipFill>
            <a:blip r:embed="rId4" cstate="print"/>
            <a:srcRect/>
            <a:stretch>
              <a:fillRect/>
            </a:stretch>
          </p:blipFill>
          <p:spPr bwMode="auto">
            <a:xfrm>
              <a:off x="152400" y="209549"/>
              <a:ext cx="1838325" cy="400051"/>
            </a:xfrm>
            <a:prstGeom prst="rect">
              <a:avLst/>
            </a:prstGeom>
            <a:noFill/>
          </p:spPr>
        </p:pic>
        <p:cxnSp>
          <p:nvCxnSpPr>
            <p:cNvPr id="11" name="Straight Connector 10"/>
            <p:cNvCxnSpPr/>
            <p:nvPr/>
          </p:nvCxnSpPr>
          <p:spPr>
            <a:xfrm>
              <a:off x="152400" y="568912"/>
              <a:ext cx="5791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6019800" y="568912"/>
              <a:ext cx="9144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7010400" y="568912"/>
              <a:ext cx="7620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848600" y="568912"/>
              <a:ext cx="3810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8305800" y="568912"/>
              <a:ext cx="2286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8610600" y="568912"/>
              <a:ext cx="76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8763000" y="568912"/>
              <a:ext cx="76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227687" y="327407"/>
              <a:ext cx="2989921" cy="276999"/>
            </a:xfrm>
            <a:prstGeom prst="rect">
              <a:avLst/>
            </a:prstGeom>
            <a:noFill/>
          </p:spPr>
          <p:txBody>
            <a:bodyPr wrap="none" rtlCol="0">
              <a:spAutoFit/>
            </a:bodyPr>
            <a:lstStyle/>
            <a:p>
              <a:pPr algn="ctr"/>
              <a:r>
                <a:rPr lang="en-US" sz="1200" b="1" dirty="0" smtClean="0">
                  <a:latin typeface="Arial" pitchFamily="34" charset="0"/>
                  <a:cs typeface="Arial" pitchFamily="34" charset="0"/>
                </a:rPr>
                <a:t>Brooks Range Petroleum Corporation </a:t>
              </a:r>
            </a:p>
          </p:txBody>
        </p:sp>
      </p:grpSp>
      <p:sp>
        <p:nvSpPr>
          <p:cNvPr id="21" name="TextBox 20"/>
          <p:cNvSpPr txBox="1"/>
          <p:nvPr/>
        </p:nvSpPr>
        <p:spPr>
          <a:xfrm>
            <a:off x="7725073" y="257393"/>
            <a:ext cx="1229824" cy="307777"/>
          </a:xfrm>
          <a:prstGeom prst="rect">
            <a:avLst/>
          </a:prstGeom>
          <a:noFill/>
        </p:spPr>
        <p:txBody>
          <a:bodyPr wrap="none" rtlCol="0">
            <a:spAutoFit/>
            <a:scene3d>
              <a:camera prst="orthographicFront">
                <a:rot lat="0" lon="0" rev="0"/>
              </a:camera>
              <a:lightRig rig="contrasting" dir="t">
                <a:rot lat="0" lon="0" rev="4500000"/>
              </a:lightRig>
            </a:scene3d>
            <a:sp3d extrusionH="57150" contourW="6350" prstMaterial="metal">
              <a:bevelT w="127000" h="31750"/>
              <a:contourClr>
                <a:schemeClr val="accent1">
                  <a:shade val="75000"/>
                </a:schemeClr>
              </a:contourClr>
            </a:sp3d>
          </a:bodyPr>
          <a:lstStyle/>
          <a:p>
            <a:pPr algn="ctr"/>
            <a:r>
              <a:rPr lang="en-US" sz="1400" b="1" cap="all" dirty="0" smtClean="0">
                <a:ln w="0"/>
                <a:solidFill>
                  <a:schemeClr val="accent1">
                    <a:lumMod val="75000"/>
                  </a:schemeClr>
                </a:solidFill>
                <a:effectLst/>
                <a:latin typeface="Arial" pitchFamily="34" charset="0"/>
                <a:cs typeface="Arial" pitchFamily="34" charset="0"/>
              </a:rPr>
              <a:t>Plan - 2050</a:t>
            </a:r>
            <a:endParaRPr lang="en-US" sz="1400" b="1" cap="all" dirty="0">
              <a:ln w="0"/>
              <a:solidFill>
                <a:schemeClr val="accent1">
                  <a:lumMod val="75000"/>
                </a:schemeClr>
              </a:solidFill>
              <a:effectLst/>
              <a:latin typeface="Arial" pitchFamily="34" charset="0"/>
              <a:cs typeface="Arial" pitchFamily="34" charset="0"/>
            </a:endParaRPr>
          </a:p>
        </p:txBody>
      </p:sp>
      <p:sp>
        <p:nvSpPr>
          <p:cNvPr id="22" name="TextBox 21"/>
          <p:cNvSpPr txBox="1"/>
          <p:nvPr/>
        </p:nvSpPr>
        <p:spPr>
          <a:xfrm>
            <a:off x="4994867" y="3871129"/>
            <a:ext cx="3664786" cy="707886"/>
          </a:xfrm>
          <a:prstGeom prst="rect">
            <a:avLst/>
          </a:prstGeom>
          <a:effectLst/>
        </p:spPr>
        <p:style>
          <a:lnRef idx="0">
            <a:schemeClr val="accent3"/>
          </a:lnRef>
          <a:fillRef idx="3">
            <a:schemeClr val="accent3"/>
          </a:fillRef>
          <a:effectRef idx="3">
            <a:schemeClr val="accent3"/>
          </a:effectRef>
          <a:fontRef idx="minor">
            <a:schemeClr val="lt1"/>
          </a:fontRef>
        </p:style>
        <p:txBody>
          <a:bodyPr wrap="none" rtlCol="0">
            <a:spAutoFit/>
          </a:bodyPr>
          <a:lstStyle/>
          <a:p>
            <a:r>
              <a:rPr lang="en-US" sz="1000" dirty="0" smtClean="0">
                <a:solidFill>
                  <a:schemeClr val="tx1"/>
                </a:solidFill>
              </a:rPr>
              <a:t>PHASE   I </a:t>
            </a:r>
            <a:r>
              <a:rPr lang="en-US" sz="1000" dirty="0" err="1" smtClean="0">
                <a:solidFill>
                  <a:schemeClr val="tx1"/>
                </a:solidFill>
              </a:rPr>
              <a:t>I</a:t>
            </a:r>
            <a:endParaRPr lang="en-US" sz="1000" dirty="0" smtClean="0">
              <a:solidFill>
                <a:schemeClr val="tx1"/>
              </a:solidFill>
            </a:endParaRPr>
          </a:p>
          <a:p>
            <a:r>
              <a:rPr lang="en-US" sz="1000" dirty="0" smtClean="0">
                <a:solidFill>
                  <a:schemeClr val="tx1"/>
                </a:solidFill>
              </a:rPr>
              <a:t>Add 22 new fields between 2024 and 2031 with 12,000 BOPD/field</a:t>
            </a:r>
          </a:p>
          <a:p>
            <a:r>
              <a:rPr lang="en-US" sz="1000" dirty="0" smtClean="0">
                <a:solidFill>
                  <a:schemeClr val="tx1"/>
                </a:solidFill>
              </a:rPr>
              <a:t>Increase recoverable reserves by 1.6 B by 2031</a:t>
            </a:r>
          </a:p>
          <a:p>
            <a:r>
              <a:rPr lang="en-US" sz="1000" dirty="0" smtClean="0">
                <a:solidFill>
                  <a:schemeClr val="tx1"/>
                </a:solidFill>
              </a:rPr>
              <a:t>Inject $ 13.2 billion in new capital for development projects</a:t>
            </a:r>
          </a:p>
        </p:txBody>
      </p:sp>
      <p:sp>
        <p:nvSpPr>
          <p:cNvPr id="23" name="TextBox 22"/>
          <p:cNvSpPr txBox="1"/>
          <p:nvPr/>
        </p:nvSpPr>
        <p:spPr>
          <a:xfrm>
            <a:off x="3609875" y="5269525"/>
            <a:ext cx="4107215" cy="707886"/>
          </a:xfrm>
          <a:prstGeom prst="rect">
            <a:avLst/>
          </a:prstGeom>
          <a:effectLst/>
        </p:spPr>
        <p:style>
          <a:lnRef idx="0">
            <a:schemeClr val="accent3"/>
          </a:lnRef>
          <a:fillRef idx="3">
            <a:schemeClr val="accent3"/>
          </a:fillRef>
          <a:effectRef idx="3">
            <a:schemeClr val="accent3"/>
          </a:effectRef>
          <a:fontRef idx="minor">
            <a:schemeClr val="lt1"/>
          </a:fontRef>
        </p:style>
        <p:txBody>
          <a:bodyPr wrap="none" rtlCol="0">
            <a:spAutoFit/>
          </a:bodyPr>
          <a:lstStyle/>
          <a:p>
            <a:r>
              <a:rPr lang="en-US" sz="1000" dirty="0" smtClean="0">
                <a:solidFill>
                  <a:schemeClr val="tx1"/>
                </a:solidFill>
              </a:rPr>
              <a:t>PHASE   I </a:t>
            </a:r>
            <a:r>
              <a:rPr lang="en-US" sz="1000" dirty="0" err="1" smtClean="0">
                <a:solidFill>
                  <a:schemeClr val="tx1"/>
                </a:solidFill>
              </a:rPr>
              <a:t>I</a:t>
            </a:r>
            <a:r>
              <a:rPr lang="en-US" sz="1000" dirty="0" smtClean="0">
                <a:solidFill>
                  <a:schemeClr val="tx1"/>
                </a:solidFill>
              </a:rPr>
              <a:t> </a:t>
            </a:r>
            <a:r>
              <a:rPr lang="en-US" sz="1000" dirty="0" err="1" smtClean="0">
                <a:solidFill>
                  <a:schemeClr val="tx1"/>
                </a:solidFill>
              </a:rPr>
              <a:t>I</a:t>
            </a:r>
            <a:endParaRPr lang="en-US" sz="1000" dirty="0" smtClean="0">
              <a:solidFill>
                <a:schemeClr val="tx1"/>
              </a:solidFill>
            </a:endParaRPr>
          </a:p>
          <a:p>
            <a:r>
              <a:rPr lang="en-US" sz="1000" dirty="0" smtClean="0">
                <a:solidFill>
                  <a:schemeClr val="tx1"/>
                </a:solidFill>
              </a:rPr>
              <a:t>Add 12 new fields between 2031 and 2050 with average 12,000 BOPD/field</a:t>
            </a:r>
          </a:p>
          <a:p>
            <a:r>
              <a:rPr lang="en-US" sz="1000" dirty="0" smtClean="0">
                <a:solidFill>
                  <a:schemeClr val="tx1"/>
                </a:solidFill>
              </a:rPr>
              <a:t>Increase recoverable reserves by 600 MM from 2031 to 2050</a:t>
            </a:r>
          </a:p>
          <a:p>
            <a:r>
              <a:rPr lang="en-US" sz="1000" dirty="0" smtClean="0">
                <a:solidFill>
                  <a:schemeClr val="tx1"/>
                </a:solidFill>
              </a:rPr>
              <a:t>Inject $ 18.6 billion in new capital for development projects</a:t>
            </a:r>
            <a:endParaRPr lang="en-US" sz="1000" dirty="0">
              <a:solidFill>
                <a:schemeClr val="tx1"/>
              </a:solidFill>
            </a:endParaRPr>
          </a:p>
        </p:txBody>
      </p:sp>
      <p:sp>
        <p:nvSpPr>
          <p:cNvPr id="27" name="Slide Number Placeholder 26"/>
          <p:cNvSpPr>
            <a:spLocks noGrp="1"/>
          </p:cNvSpPr>
          <p:nvPr>
            <p:ph type="sldNum" sz="quarter" idx="12"/>
          </p:nvPr>
        </p:nvSpPr>
        <p:spPr>
          <a:xfrm>
            <a:off x="6781800" y="6346825"/>
            <a:ext cx="2133600" cy="365125"/>
          </a:xfrm>
        </p:spPr>
        <p:txBody>
          <a:bodyPr/>
          <a:lstStyle/>
          <a:p>
            <a:fld id="{B6F15528-21DE-4FAA-801E-634DDDAF4B2B}"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6998208" y="4160520"/>
            <a:ext cx="1743456" cy="198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023616" y="4197096"/>
            <a:ext cx="1274064" cy="20193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Chart 2"/>
          <p:cNvGraphicFramePr/>
          <p:nvPr/>
        </p:nvGraphicFramePr>
        <p:xfrm>
          <a:off x="4666487" y="521208"/>
          <a:ext cx="4285407" cy="34290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5446776" y="2782824"/>
            <a:ext cx="1409029" cy="4616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800" b="1" dirty="0" smtClean="0">
                <a:solidFill>
                  <a:srgbClr val="0070C0"/>
                </a:solidFill>
              </a:rPr>
              <a:t>Current DOG Forecast</a:t>
            </a:r>
          </a:p>
          <a:p>
            <a:r>
              <a:rPr lang="en-US" sz="800" b="1" dirty="0" smtClean="0">
                <a:solidFill>
                  <a:srgbClr val="FF0000"/>
                </a:solidFill>
              </a:rPr>
              <a:t>Phase I Production Estimate</a:t>
            </a:r>
          </a:p>
          <a:p>
            <a:r>
              <a:rPr lang="en-US" sz="800" b="1" dirty="0" smtClean="0">
                <a:solidFill>
                  <a:srgbClr val="00B050"/>
                </a:solidFill>
              </a:rPr>
              <a:t>Flattened Production Target</a:t>
            </a:r>
            <a:endParaRPr lang="en-US" sz="800" b="1" dirty="0">
              <a:solidFill>
                <a:srgbClr val="00B050"/>
              </a:solidFill>
            </a:endParaRPr>
          </a:p>
        </p:txBody>
      </p:sp>
      <p:sp>
        <p:nvSpPr>
          <p:cNvPr id="5" name="TextBox 4"/>
          <p:cNvSpPr txBox="1"/>
          <p:nvPr/>
        </p:nvSpPr>
        <p:spPr>
          <a:xfrm>
            <a:off x="7199376" y="2325624"/>
            <a:ext cx="1618407" cy="55399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1000" dirty="0" smtClean="0"/>
              <a:t>Replication of past 12 years history adjusted to current forecast starting 2015</a:t>
            </a:r>
            <a:endParaRPr lang="en-US" sz="1000" dirty="0"/>
          </a:p>
        </p:txBody>
      </p:sp>
      <p:graphicFrame>
        <p:nvGraphicFramePr>
          <p:cNvPr id="6" name="Chart 5"/>
          <p:cNvGraphicFramePr/>
          <p:nvPr/>
        </p:nvGraphicFramePr>
        <p:xfrm>
          <a:off x="219456" y="3843528"/>
          <a:ext cx="4191000" cy="2895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p:nvPr/>
        </p:nvGraphicFramePr>
        <p:xfrm>
          <a:off x="4541520" y="3834384"/>
          <a:ext cx="4343400" cy="28194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Chart 11"/>
          <p:cNvGraphicFramePr/>
          <p:nvPr/>
        </p:nvGraphicFramePr>
        <p:xfrm>
          <a:off x="198120" y="585216"/>
          <a:ext cx="4495800" cy="3276600"/>
        </p:xfrm>
        <a:graphic>
          <a:graphicData uri="http://schemas.openxmlformats.org/drawingml/2006/chart">
            <c:chart xmlns:c="http://schemas.openxmlformats.org/drawingml/2006/chart" xmlns:r="http://schemas.openxmlformats.org/officeDocument/2006/relationships" r:id="rId5"/>
          </a:graphicData>
        </a:graphic>
      </p:graphicFrame>
      <p:sp>
        <p:nvSpPr>
          <p:cNvPr id="13" name="TextBox 12"/>
          <p:cNvSpPr txBox="1"/>
          <p:nvPr/>
        </p:nvSpPr>
        <p:spPr>
          <a:xfrm>
            <a:off x="5446776" y="1944624"/>
            <a:ext cx="1618407" cy="21544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US" sz="800" b="1" dirty="0" smtClean="0">
                <a:solidFill>
                  <a:sysClr val="windowText" lastClr="000000"/>
                </a:solidFill>
              </a:rPr>
              <a:t>$ 6.3 B New Investment Capital</a:t>
            </a:r>
            <a:endParaRPr lang="en-US" sz="800" b="1" dirty="0">
              <a:solidFill>
                <a:sysClr val="windowText" lastClr="000000"/>
              </a:solidFill>
            </a:endParaRPr>
          </a:p>
        </p:txBody>
      </p:sp>
      <p:sp>
        <p:nvSpPr>
          <p:cNvPr id="14" name="TextBox 13"/>
          <p:cNvSpPr txBox="1"/>
          <p:nvPr/>
        </p:nvSpPr>
        <p:spPr>
          <a:xfrm>
            <a:off x="990600" y="5715000"/>
            <a:ext cx="1618407" cy="21544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US" sz="800" b="1" dirty="0" smtClean="0">
                <a:solidFill>
                  <a:sysClr val="windowText" lastClr="000000"/>
                </a:solidFill>
              </a:rPr>
              <a:t>$ 13.2 B New Investment Capital</a:t>
            </a:r>
            <a:endParaRPr lang="en-US" sz="800" b="1" dirty="0">
              <a:solidFill>
                <a:sysClr val="windowText" lastClr="000000"/>
              </a:solidFill>
            </a:endParaRPr>
          </a:p>
        </p:txBody>
      </p:sp>
      <p:sp>
        <p:nvSpPr>
          <p:cNvPr id="15" name="TextBox 14"/>
          <p:cNvSpPr txBox="1"/>
          <p:nvPr/>
        </p:nvSpPr>
        <p:spPr>
          <a:xfrm>
            <a:off x="5257800" y="5715000"/>
            <a:ext cx="1618407" cy="33855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US" sz="800" b="1" dirty="0" smtClean="0">
                <a:solidFill>
                  <a:sysClr val="windowText" lastClr="000000"/>
                </a:solidFill>
              </a:rPr>
              <a:t>$ 18.6 B New Investment Capital</a:t>
            </a:r>
          </a:p>
          <a:p>
            <a:pPr algn="ctr"/>
            <a:r>
              <a:rPr lang="en-US" sz="800" b="1" dirty="0" smtClean="0">
                <a:solidFill>
                  <a:sysClr val="windowText" lastClr="000000"/>
                </a:solidFill>
              </a:rPr>
              <a:t>$ 36 B  50/50 Success / Fail</a:t>
            </a:r>
            <a:endParaRPr lang="en-US" sz="800" b="1" dirty="0">
              <a:solidFill>
                <a:sysClr val="windowText" lastClr="000000"/>
              </a:solidFill>
            </a:endParaRPr>
          </a:p>
        </p:txBody>
      </p:sp>
      <p:grpSp>
        <p:nvGrpSpPr>
          <p:cNvPr id="16" name="Group 8"/>
          <p:cNvGrpSpPr/>
          <p:nvPr/>
        </p:nvGrpSpPr>
        <p:grpSpPr>
          <a:xfrm>
            <a:off x="152400" y="179405"/>
            <a:ext cx="8686800" cy="400051"/>
            <a:chOff x="152400" y="209549"/>
            <a:chExt cx="8686800" cy="400051"/>
          </a:xfrm>
        </p:grpSpPr>
        <p:pic>
          <p:nvPicPr>
            <p:cNvPr id="17" name="Picture 16" descr="div"/>
            <p:cNvPicPr>
              <a:picLocks noChangeAspect="1" noChangeArrowheads="1"/>
            </p:cNvPicPr>
            <p:nvPr/>
          </p:nvPicPr>
          <p:blipFill>
            <a:blip r:embed="rId6" cstate="print"/>
            <a:srcRect/>
            <a:stretch>
              <a:fillRect/>
            </a:stretch>
          </p:blipFill>
          <p:spPr bwMode="auto">
            <a:xfrm>
              <a:off x="152400" y="209549"/>
              <a:ext cx="1838325" cy="400051"/>
            </a:xfrm>
            <a:prstGeom prst="rect">
              <a:avLst/>
            </a:prstGeom>
            <a:noFill/>
          </p:spPr>
        </p:pic>
        <p:cxnSp>
          <p:nvCxnSpPr>
            <p:cNvPr id="18" name="Straight Connector 17"/>
            <p:cNvCxnSpPr/>
            <p:nvPr/>
          </p:nvCxnSpPr>
          <p:spPr>
            <a:xfrm>
              <a:off x="152400" y="568912"/>
              <a:ext cx="5791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6019800" y="568912"/>
              <a:ext cx="9144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7010400" y="568912"/>
              <a:ext cx="7620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7848600" y="568912"/>
              <a:ext cx="3810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305800" y="568912"/>
              <a:ext cx="2286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8610600" y="568912"/>
              <a:ext cx="76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8763000" y="568912"/>
              <a:ext cx="76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227687" y="327407"/>
              <a:ext cx="2989921" cy="276999"/>
            </a:xfrm>
            <a:prstGeom prst="rect">
              <a:avLst/>
            </a:prstGeom>
            <a:noFill/>
          </p:spPr>
          <p:txBody>
            <a:bodyPr wrap="none" rtlCol="0">
              <a:spAutoFit/>
            </a:bodyPr>
            <a:lstStyle/>
            <a:p>
              <a:pPr algn="ctr"/>
              <a:r>
                <a:rPr lang="en-US" sz="1200" b="1" dirty="0" smtClean="0">
                  <a:latin typeface="Arial" pitchFamily="34" charset="0"/>
                  <a:cs typeface="Arial" pitchFamily="34" charset="0"/>
                </a:rPr>
                <a:t>Brooks Range Petroleum Corporation </a:t>
              </a:r>
            </a:p>
          </p:txBody>
        </p:sp>
      </p:grpSp>
      <p:sp>
        <p:nvSpPr>
          <p:cNvPr id="27" name="TextBox 26"/>
          <p:cNvSpPr txBox="1"/>
          <p:nvPr/>
        </p:nvSpPr>
        <p:spPr>
          <a:xfrm>
            <a:off x="7725073" y="257393"/>
            <a:ext cx="1229824" cy="307777"/>
          </a:xfrm>
          <a:prstGeom prst="rect">
            <a:avLst/>
          </a:prstGeom>
          <a:noFill/>
        </p:spPr>
        <p:txBody>
          <a:bodyPr wrap="none" rtlCol="0">
            <a:spAutoFit/>
            <a:scene3d>
              <a:camera prst="orthographicFront">
                <a:rot lat="0" lon="0" rev="0"/>
              </a:camera>
              <a:lightRig rig="contrasting" dir="t">
                <a:rot lat="0" lon="0" rev="4500000"/>
              </a:lightRig>
            </a:scene3d>
            <a:sp3d extrusionH="57150" contourW="6350" prstMaterial="metal">
              <a:bevelT w="127000" h="31750"/>
              <a:contourClr>
                <a:schemeClr val="accent1">
                  <a:shade val="75000"/>
                </a:schemeClr>
              </a:contourClr>
            </a:sp3d>
          </a:bodyPr>
          <a:lstStyle/>
          <a:p>
            <a:pPr algn="ctr"/>
            <a:r>
              <a:rPr lang="en-US" sz="1400" b="1" cap="all" dirty="0" smtClean="0">
                <a:ln w="0"/>
                <a:solidFill>
                  <a:schemeClr val="accent1">
                    <a:lumMod val="75000"/>
                  </a:schemeClr>
                </a:solidFill>
                <a:effectLst/>
                <a:latin typeface="Arial" pitchFamily="34" charset="0"/>
                <a:cs typeface="Arial" pitchFamily="34" charset="0"/>
              </a:rPr>
              <a:t>Plan - 2050</a:t>
            </a:r>
            <a:endParaRPr lang="en-US" sz="1400" b="1" cap="all" dirty="0">
              <a:ln w="0"/>
              <a:solidFill>
                <a:schemeClr val="accent1">
                  <a:lumMod val="75000"/>
                </a:schemeClr>
              </a:solidFill>
              <a:effectLst/>
              <a:latin typeface="Arial" pitchFamily="34" charset="0"/>
              <a:cs typeface="Arial" pitchFamily="34" charset="0"/>
            </a:endParaRPr>
          </a:p>
        </p:txBody>
      </p:sp>
      <p:sp>
        <p:nvSpPr>
          <p:cNvPr id="29" name="Slide Number Placeholder 28"/>
          <p:cNvSpPr>
            <a:spLocks noGrp="1"/>
          </p:cNvSpPr>
          <p:nvPr>
            <p:ph type="sldNum" sz="quarter" idx="12"/>
          </p:nvPr>
        </p:nvSpPr>
        <p:spPr>
          <a:xfrm>
            <a:off x="6781800" y="6346825"/>
            <a:ext cx="2133600" cy="365125"/>
          </a:xfrm>
        </p:spPr>
        <p:txBody>
          <a:bodyPr/>
          <a:lstStyle/>
          <a:p>
            <a:fld id="{B6F15528-21DE-4FAA-801E-634DDDAF4B2B}"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228600" y="228600"/>
          <a:ext cx="8610600" cy="63246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ular Callout 4"/>
          <p:cNvSpPr/>
          <p:nvPr/>
        </p:nvSpPr>
        <p:spPr>
          <a:xfrm>
            <a:off x="1066800" y="4191000"/>
            <a:ext cx="2286000" cy="1446550"/>
          </a:xfrm>
          <a:prstGeom prst="wedgeRectCallout">
            <a:avLst>
              <a:gd name="adj1" fmla="val 76068"/>
              <a:gd name="adj2" fmla="val -92929"/>
            </a:avLst>
          </a:prstGeom>
          <a:effectLst/>
        </p:spPr>
        <p:style>
          <a:lnRef idx="1">
            <a:schemeClr val="accent1"/>
          </a:lnRef>
          <a:fillRef idx="2">
            <a:schemeClr val="accent1"/>
          </a:fillRef>
          <a:effectRef idx="1">
            <a:schemeClr val="accent1"/>
          </a:effectRef>
          <a:fontRef idx="minor">
            <a:schemeClr val="dk1"/>
          </a:fontRef>
        </p:style>
        <p:txBody>
          <a:bodyPr>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b="1" dirty="0" smtClean="0">
                <a:solidFill>
                  <a:schemeClr val="tx1"/>
                </a:solidFill>
              </a:rPr>
              <a:t>Status Quo</a:t>
            </a:r>
          </a:p>
          <a:p>
            <a:pPr algn="ctr"/>
            <a:r>
              <a:rPr lang="en-US" sz="1050" b="1" dirty="0" smtClean="0">
                <a:solidFill>
                  <a:schemeClr val="tx1"/>
                </a:solidFill>
              </a:rPr>
              <a:t>Maintain Current Tax Policy</a:t>
            </a:r>
          </a:p>
          <a:p>
            <a:pPr algn="ctr"/>
            <a:endParaRPr lang="en-US" sz="1200" b="1" dirty="0" smtClean="0">
              <a:solidFill>
                <a:schemeClr val="tx1"/>
              </a:solidFill>
            </a:endParaRPr>
          </a:p>
          <a:p>
            <a:pPr>
              <a:buFont typeface="Arial" pitchFamily="34" charset="0"/>
              <a:buChar char="•"/>
            </a:pPr>
            <a:r>
              <a:rPr lang="en-US" sz="1050" b="1" dirty="0" smtClean="0">
                <a:solidFill>
                  <a:schemeClr val="tx1"/>
                </a:solidFill>
              </a:rPr>
              <a:t>Follow production forecast</a:t>
            </a:r>
          </a:p>
          <a:p>
            <a:pPr>
              <a:buFont typeface="Arial" pitchFamily="34" charset="0"/>
              <a:buChar char="•"/>
            </a:pPr>
            <a:r>
              <a:rPr lang="en-US" sz="1050" b="1" dirty="0" smtClean="0">
                <a:solidFill>
                  <a:schemeClr val="tx1"/>
                </a:solidFill>
              </a:rPr>
              <a:t>Marginally effective activity</a:t>
            </a:r>
          </a:p>
          <a:p>
            <a:pPr>
              <a:buFont typeface="Arial" pitchFamily="34" charset="0"/>
              <a:buChar char="•"/>
            </a:pPr>
            <a:r>
              <a:rPr lang="en-US" sz="1050" b="1" dirty="0" smtClean="0">
                <a:solidFill>
                  <a:schemeClr val="tx1"/>
                </a:solidFill>
              </a:rPr>
              <a:t>Limited source for new discoveries</a:t>
            </a:r>
          </a:p>
          <a:p>
            <a:pPr>
              <a:buFont typeface="Arial" pitchFamily="34" charset="0"/>
              <a:buChar char="•"/>
            </a:pPr>
            <a:r>
              <a:rPr lang="en-US" sz="1050" b="1" dirty="0" smtClean="0">
                <a:solidFill>
                  <a:schemeClr val="tx1"/>
                </a:solidFill>
              </a:rPr>
              <a:t>High degree of uncertainty</a:t>
            </a:r>
            <a:endParaRPr lang="en-US" sz="900" dirty="0" smtClean="0"/>
          </a:p>
          <a:p>
            <a:pPr algn="ctr"/>
            <a:endParaRPr lang="en-US" sz="1050" dirty="0"/>
          </a:p>
        </p:txBody>
      </p:sp>
      <p:sp>
        <p:nvSpPr>
          <p:cNvPr id="6" name="Rectangular Callout 5"/>
          <p:cNvSpPr/>
          <p:nvPr/>
        </p:nvSpPr>
        <p:spPr>
          <a:xfrm>
            <a:off x="3657600" y="4343400"/>
            <a:ext cx="2819400" cy="1638910"/>
          </a:xfrm>
          <a:prstGeom prst="wedgeRectCallout">
            <a:avLst>
              <a:gd name="adj1" fmla="val 83120"/>
              <a:gd name="adj2" fmla="val 7157"/>
            </a:avLst>
          </a:prstGeom>
          <a:effectLst/>
        </p:spPr>
        <p:style>
          <a:lnRef idx="1">
            <a:schemeClr val="dk1"/>
          </a:lnRef>
          <a:fillRef idx="2">
            <a:schemeClr val="dk1"/>
          </a:fillRef>
          <a:effectRef idx="1">
            <a:schemeClr val="dk1"/>
          </a:effectRef>
          <a:fontRef idx="minor">
            <a:schemeClr val="dk1"/>
          </a:fontRef>
        </p:style>
        <p:txBody>
          <a:bodyPr wrap="square">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b="1" dirty="0" smtClean="0">
                <a:solidFill>
                  <a:schemeClr val="tx1"/>
                </a:solidFill>
              </a:rPr>
              <a:t>Negative Adjustment</a:t>
            </a:r>
          </a:p>
          <a:p>
            <a:pPr algn="ctr"/>
            <a:r>
              <a:rPr lang="en-US" sz="1050" b="1" dirty="0" smtClean="0">
                <a:solidFill>
                  <a:schemeClr val="tx1"/>
                </a:solidFill>
              </a:rPr>
              <a:t>Increase tax rate – Lower credits</a:t>
            </a:r>
          </a:p>
          <a:p>
            <a:pPr algn="ctr"/>
            <a:endParaRPr lang="en-US" sz="1200" b="1" dirty="0" smtClean="0">
              <a:solidFill>
                <a:schemeClr val="tx1"/>
              </a:solidFill>
            </a:endParaRPr>
          </a:p>
          <a:p>
            <a:pPr>
              <a:buFont typeface="Arial" pitchFamily="34" charset="0"/>
              <a:buChar char="•"/>
            </a:pPr>
            <a:r>
              <a:rPr lang="en-US" sz="1050" b="1" dirty="0" smtClean="0">
                <a:solidFill>
                  <a:schemeClr val="tx1"/>
                </a:solidFill>
              </a:rPr>
              <a:t>Follow production forecast</a:t>
            </a:r>
          </a:p>
          <a:p>
            <a:pPr>
              <a:buFont typeface="Arial" pitchFamily="34" charset="0"/>
              <a:buChar char="•"/>
            </a:pPr>
            <a:r>
              <a:rPr lang="en-US" sz="1050" b="1" dirty="0" smtClean="0">
                <a:solidFill>
                  <a:schemeClr val="tx1"/>
                </a:solidFill>
              </a:rPr>
              <a:t>Most likely force downward pressure</a:t>
            </a:r>
          </a:p>
          <a:p>
            <a:pPr>
              <a:buFont typeface="Arial" pitchFamily="34" charset="0"/>
              <a:buChar char="•"/>
            </a:pPr>
            <a:r>
              <a:rPr lang="en-US" sz="1050" b="1" dirty="0" smtClean="0">
                <a:solidFill>
                  <a:schemeClr val="tx1"/>
                </a:solidFill>
              </a:rPr>
              <a:t>Reduce number of capable slope players</a:t>
            </a:r>
          </a:p>
          <a:p>
            <a:pPr>
              <a:buFont typeface="Arial" pitchFamily="34" charset="0"/>
              <a:buChar char="•"/>
            </a:pPr>
            <a:r>
              <a:rPr lang="en-US" sz="1050" b="1" dirty="0" smtClean="0">
                <a:solidFill>
                  <a:schemeClr val="tx1"/>
                </a:solidFill>
              </a:rPr>
              <a:t>Increase burden to existing units</a:t>
            </a:r>
          </a:p>
          <a:p>
            <a:pPr>
              <a:buFont typeface="Arial" pitchFamily="34" charset="0"/>
              <a:buChar char="•"/>
            </a:pPr>
            <a:r>
              <a:rPr lang="en-US" sz="1050" b="1" dirty="0" smtClean="0">
                <a:solidFill>
                  <a:schemeClr val="tx1"/>
                </a:solidFill>
              </a:rPr>
              <a:t>VERY High degree of uncertainty</a:t>
            </a:r>
            <a:endParaRPr lang="en-US" sz="900" dirty="0" smtClean="0"/>
          </a:p>
          <a:p>
            <a:pPr algn="ctr"/>
            <a:endParaRPr lang="en-US" sz="1050" dirty="0"/>
          </a:p>
        </p:txBody>
      </p:sp>
      <p:sp>
        <p:nvSpPr>
          <p:cNvPr id="7" name="Rectangular Callout 6"/>
          <p:cNvSpPr/>
          <p:nvPr/>
        </p:nvSpPr>
        <p:spPr>
          <a:xfrm>
            <a:off x="6096000" y="762000"/>
            <a:ext cx="2743200" cy="2739211"/>
          </a:xfrm>
          <a:prstGeom prst="wedgeRectCallout">
            <a:avLst>
              <a:gd name="adj1" fmla="val -106057"/>
              <a:gd name="adj2" fmla="val -21635"/>
            </a:avLst>
          </a:prstGeom>
          <a:ln/>
          <a:effectLst/>
        </p:spPr>
        <p:style>
          <a:lnRef idx="1">
            <a:schemeClr val="accent2"/>
          </a:lnRef>
          <a:fillRef idx="2">
            <a:schemeClr val="accent2"/>
          </a:fillRef>
          <a:effectRef idx="1">
            <a:schemeClr val="accent2"/>
          </a:effectRef>
          <a:fontRef idx="minor">
            <a:schemeClr val="dk1"/>
          </a:fontRef>
        </p:style>
        <p:txBody>
          <a:bodyPr wrap="square">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b="1" dirty="0" smtClean="0">
                <a:solidFill>
                  <a:schemeClr val="tx1"/>
                </a:solidFill>
              </a:rPr>
              <a:t>Positive Adjustment</a:t>
            </a:r>
          </a:p>
          <a:p>
            <a:pPr algn="ctr"/>
            <a:r>
              <a:rPr lang="en-US" sz="1000" b="1" dirty="0" smtClean="0">
                <a:solidFill>
                  <a:schemeClr val="tx1"/>
                </a:solidFill>
              </a:rPr>
              <a:t>HB - 110</a:t>
            </a:r>
          </a:p>
          <a:p>
            <a:pPr algn="ctr"/>
            <a:endParaRPr lang="en-US" b="1" dirty="0" smtClean="0">
              <a:solidFill>
                <a:schemeClr val="tx1"/>
              </a:solidFill>
            </a:endParaRPr>
          </a:p>
          <a:p>
            <a:pPr>
              <a:buFont typeface="Arial" pitchFamily="34" charset="0"/>
              <a:buChar char="•"/>
            </a:pPr>
            <a:r>
              <a:rPr lang="en-US" sz="1000" b="1" dirty="0" smtClean="0">
                <a:solidFill>
                  <a:schemeClr val="tx1"/>
                </a:solidFill>
              </a:rPr>
              <a:t>Focus on throughput</a:t>
            </a:r>
          </a:p>
          <a:p>
            <a:pPr>
              <a:buFont typeface="Arial" pitchFamily="34" charset="0"/>
              <a:buChar char="•"/>
            </a:pPr>
            <a:r>
              <a:rPr lang="en-US" sz="1000" b="1" dirty="0" smtClean="0">
                <a:solidFill>
                  <a:schemeClr val="tx1"/>
                </a:solidFill>
              </a:rPr>
              <a:t>Upward movement in activity</a:t>
            </a:r>
          </a:p>
          <a:p>
            <a:pPr>
              <a:buFont typeface="Arial" pitchFamily="34" charset="0"/>
              <a:buChar char="•"/>
            </a:pPr>
            <a:r>
              <a:rPr lang="en-US" sz="1000" b="1" dirty="0" smtClean="0">
                <a:solidFill>
                  <a:schemeClr val="tx1"/>
                </a:solidFill>
              </a:rPr>
              <a:t>Improved exposure to new discoveries</a:t>
            </a:r>
          </a:p>
          <a:p>
            <a:pPr>
              <a:buFont typeface="Arial" pitchFamily="34" charset="0"/>
              <a:buChar char="•"/>
            </a:pPr>
            <a:r>
              <a:rPr lang="en-US" sz="1000" b="1" dirty="0" smtClean="0">
                <a:solidFill>
                  <a:schemeClr val="tx1"/>
                </a:solidFill>
              </a:rPr>
              <a:t>Exploitation of existing producing units</a:t>
            </a:r>
          </a:p>
          <a:p>
            <a:pPr>
              <a:buFont typeface="Arial" pitchFamily="34" charset="0"/>
              <a:buChar char="•"/>
            </a:pPr>
            <a:r>
              <a:rPr lang="en-US" sz="1000" b="1" dirty="0" smtClean="0">
                <a:solidFill>
                  <a:schemeClr val="tx1"/>
                </a:solidFill>
              </a:rPr>
              <a:t>Diversification of clients for vendors</a:t>
            </a:r>
          </a:p>
          <a:p>
            <a:pPr>
              <a:buFont typeface="Arial" pitchFamily="34" charset="0"/>
              <a:buChar char="•"/>
            </a:pPr>
            <a:r>
              <a:rPr lang="en-US" sz="1000" b="1" dirty="0" smtClean="0">
                <a:solidFill>
                  <a:schemeClr val="tx1"/>
                </a:solidFill>
              </a:rPr>
              <a:t>Stability base for SOA tax revenues</a:t>
            </a:r>
          </a:p>
          <a:p>
            <a:pPr>
              <a:buFont typeface="Arial" pitchFamily="34" charset="0"/>
              <a:buChar char="•"/>
            </a:pPr>
            <a:r>
              <a:rPr lang="en-US" sz="1000" b="1" dirty="0" smtClean="0">
                <a:solidFill>
                  <a:schemeClr val="tx1"/>
                </a:solidFill>
              </a:rPr>
              <a:t>Establish common throughput target</a:t>
            </a:r>
          </a:p>
          <a:p>
            <a:pPr>
              <a:buFont typeface="Arial" pitchFamily="34" charset="0"/>
              <a:buChar char="•"/>
            </a:pPr>
            <a:r>
              <a:rPr lang="en-US" sz="1000" b="1" dirty="0" smtClean="0">
                <a:solidFill>
                  <a:schemeClr val="tx1"/>
                </a:solidFill>
              </a:rPr>
              <a:t>Extend economic &amp; physical operation of TAPS</a:t>
            </a:r>
          </a:p>
          <a:p>
            <a:pPr>
              <a:buFont typeface="Arial" pitchFamily="34" charset="0"/>
              <a:buChar char="•"/>
            </a:pPr>
            <a:r>
              <a:rPr lang="en-US" sz="1000" b="1" dirty="0" smtClean="0">
                <a:solidFill>
                  <a:schemeClr val="tx1"/>
                </a:solidFill>
              </a:rPr>
              <a:t>Improve life of field potential</a:t>
            </a:r>
          </a:p>
          <a:p>
            <a:pPr>
              <a:buFont typeface="Arial" pitchFamily="34" charset="0"/>
              <a:buChar char="•"/>
            </a:pPr>
            <a:r>
              <a:rPr lang="en-US" sz="1000" b="1" dirty="0" smtClean="0">
                <a:solidFill>
                  <a:schemeClr val="tx1"/>
                </a:solidFill>
              </a:rPr>
              <a:t>$ 36 B new investment capital</a:t>
            </a:r>
          </a:p>
          <a:p>
            <a:pPr>
              <a:buFont typeface="Arial" pitchFamily="34" charset="0"/>
              <a:buChar char="•"/>
            </a:pPr>
            <a:r>
              <a:rPr lang="en-US" sz="1000" b="1" dirty="0" smtClean="0">
                <a:solidFill>
                  <a:schemeClr val="tx1"/>
                </a:solidFill>
              </a:rPr>
              <a:t>Elevated vendor company options</a:t>
            </a:r>
          </a:p>
          <a:p>
            <a:pPr>
              <a:buFont typeface="Arial" pitchFamily="34" charset="0"/>
              <a:buChar char="•"/>
            </a:pPr>
            <a:r>
              <a:rPr lang="en-US" sz="1000" b="1" dirty="0" smtClean="0">
                <a:solidFill>
                  <a:schemeClr val="tx1"/>
                </a:solidFill>
              </a:rPr>
              <a:t>Significant growth in employment opportunity</a:t>
            </a:r>
          </a:p>
          <a:p>
            <a:pPr>
              <a:buFont typeface="Arial" pitchFamily="34" charset="0"/>
              <a:buChar char="•"/>
            </a:pPr>
            <a:r>
              <a:rPr lang="en-US" sz="1000" b="1" dirty="0" smtClean="0">
                <a:solidFill>
                  <a:schemeClr val="tx1"/>
                </a:solidFill>
              </a:rPr>
              <a:t>Healthy base of support services</a:t>
            </a:r>
          </a:p>
          <a:p>
            <a:pPr>
              <a:buFont typeface="Arial" pitchFamily="34" charset="0"/>
              <a:buChar char="•"/>
            </a:pPr>
            <a:endParaRPr lang="en-US" sz="1000" b="1" dirty="0" smtClean="0">
              <a:solidFill>
                <a:schemeClr val="tx1"/>
              </a:solidFill>
            </a:endParaRPr>
          </a:p>
        </p:txBody>
      </p:sp>
      <p:grpSp>
        <p:nvGrpSpPr>
          <p:cNvPr id="8" name="Group 8"/>
          <p:cNvGrpSpPr/>
          <p:nvPr/>
        </p:nvGrpSpPr>
        <p:grpSpPr>
          <a:xfrm>
            <a:off x="152400" y="179405"/>
            <a:ext cx="8686800" cy="400051"/>
            <a:chOff x="152400" y="209549"/>
            <a:chExt cx="8686800" cy="400051"/>
          </a:xfrm>
        </p:grpSpPr>
        <p:pic>
          <p:nvPicPr>
            <p:cNvPr id="9" name="Picture 8" descr="div"/>
            <p:cNvPicPr>
              <a:picLocks noChangeAspect="1" noChangeArrowheads="1"/>
            </p:cNvPicPr>
            <p:nvPr/>
          </p:nvPicPr>
          <p:blipFill>
            <a:blip r:embed="rId3" cstate="print"/>
            <a:srcRect/>
            <a:stretch>
              <a:fillRect/>
            </a:stretch>
          </p:blipFill>
          <p:spPr bwMode="auto">
            <a:xfrm>
              <a:off x="152400" y="209549"/>
              <a:ext cx="1838325" cy="400051"/>
            </a:xfrm>
            <a:prstGeom prst="rect">
              <a:avLst/>
            </a:prstGeom>
            <a:noFill/>
          </p:spPr>
        </p:pic>
        <p:cxnSp>
          <p:nvCxnSpPr>
            <p:cNvPr id="10" name="Straight Connector 9"/>
            <p:cNvCxnSpPr/>
            <p:nvPr/>
          </p:nvCxnSpPr>
          <p:spPr>
            <a:xfrm>
              <a:off x="152400" y="568912"/>
              <a:ext cx="5791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019800" y="568912"/>
              <a:ext cx="9144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010400" y="568912"/>
              <a:ext cx="7620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848600" y="568912"/>
              <a:ext cx="3810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305800" y="568912"/>
              <a:ext cx="2286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610600" y="568912"/>
              <a:ext cx="76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8763000" y="568912"/>
              <a:ext cx="76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227687" y="327407"/>
              <a:ext cx="2989921" cy="276999"/>
            </a:xfrm>
            <a:prstGeom prst="rect">
              <a:avLst/>
            </a:prstGeom>
            <a:noFill/>
          </p:spPr>
          <p:txBody>
            <a:bodyPr wrap="none" rtlCol="0">
              <a:spAutoFit/>
            </a:bodyPr>
            <a:lstStyle/>
            <a:p>
              <a:pPr algn="ctr"/>
              <a:r>
                <a:rPr lang="en-US" sz="1200" b="1" dirty="0" smtClean="0">
                  <a:latin typeface="Arial" pitchFamily="34" charset="0"/>
                  <a:cs typeface="Arial" pitchFamily="34" charset="0"/>
                </a:rPr>
                <a:t>Brooks Range Petroleum Corporation </a:t>
              </a:r>
            </a:p>
          </p:txBody>
        </p:sp>
      </p:grpSp>
      <p:sp>
        <p:nvSpPr>
          <p:cNvPr id="18" name="TextBox 17"/>
          <p:cNvSpPr txBox="1"/>
          <p:nvPr/>
        </p:nvSpPr>
        <p:spPr>
          <a:xfrm>
            <a:off x="6831093" y="266820"/>
            <a:ext cx="2112822" cy="307777"/>
          </a:xfrm>
          <a:prstGeom prst="rect">
            <a:avLst/>
          </a:prstGeom>
          <a:noFill/>
        </p:spPr>
        <p:txBody>
          <a:bodyPr wrap="none" rtlCol="0">
            <a:spAutoFit/>
            <a:scene3d>
              <a:camera prst="orthographicFront">
                <a:rot lat="0" lon="0" rev="0"/>
              </a:camera>
              <a:lightRig rig="contrasting" dir="t">
                <a:rot lat="0" lon="0" rev="4500000"/>
              </a:lightRig>
            </a:scene3d>
            <a:sp3d extrusionH="57150" contourW="6350" prstMaterial="metal">
              <a:bevelT w="127000" h="31750"/>
              <a:contourClr>
                <a:schemeClr val="accent1">
                  <a:shade val="75000"/>
                </a:schemeClr>
              </a:contourClr>
            </a:sp3d>
          </a:bodyPr>
          <a:lstStyle/>
          <a:p>
            <a:pPr algn="ctr"/>
            <a:r>
              <a:rPr lang="en-US" sz="1400" b="1" cap="all" dirty="0" smtClean="0">
                <a:ln w="0"/>
                <a:solidFill>
                  <a:schemeClr val="accent1">
                    <a:lumMod val="75000"/>
                  </a:schemeClr>
                </a:solidFill>
                <a:effectLst/>
                <a:latin typeface="Arial" pitchFamily="34" charset="0"/>
                <a:cs typeface="Arial" pitchFamily="34" charset="0"/>
              </a:rPr>
              <a:t>Course for action</a:t>
            </a:r>
            <a:endParaRPr lang="en-US" sz="1400" b="1" cap="all" dirty="0">
              <a:ln w="0"/>
              <a:solidFill>
                <a:schemeClr val="accent1">
                  <a:lumMod val="75000"/>
                </a:schemeClr>
              </a:solidFill>
              <a:effectLst/>
              <a:latin typeface="Arial" pitchFamily="34" charset="0"/>
              <a:cs typeface="Arial" pitchFamily="34" charset="0"/>
            </a:endParaRPr>
          </a:p>
        </p:txBody>
      </p:sp>
      <p:sp>
        <p:nvSpPr>
          <p:cNvPr id="21" name="Slide Number Placeholder 20"/>
          <p:cNvSpPr>
            <a:spLocks noGrp="1"/>
          </p:cNvSpPr>
          <p:nvPr>
            <p:ph type="sldNum" sz="quarter" idx="12"/>
          </p:nvPr>
        </p:nvSpPr>
        <p:spPr>
          <a:xfrm>
            <a:off x="6838950" y="6356350"/>
            <a:ext cx="2133600" cy="365125"/>
          </a:xfrm>
        </p:spPr>
        <p:txBody>
          <a:bodyPr/>
          <a:lstStyle/>
          <a:p>
            <a:fld id="{B6F15528-21DE-4FAA-801E-634DDDAF4B2B}"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ounded Rectangle 16"/>
          <p:cNvSpPr/>
          <p:nvPr/>
        </p:nvSpPr>
        <p:spPr>
          <a:xfrm>
            <a:off x="216408" y="5227320"/>
            <a:ext cx="8485632" cy="679704"/>
          </a:xfrm>
          <a:prstGeom prst="roundRect">
            <a:avLst/>
          </a:prstGeom>
          <a:effectLst/>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6" name="Rounded Rectangle 15"/>
          <p:cNvSpPr/>
          <p:nvPr/>
        </p:nvSpPr>
        <p:spPr>
          <a:xfrm>
            <a:off x="210312" y="3236976"/>
            <a:ext cx="8485632" cy="329184"/>
          </a:xfrm>
          <a:prstGeom prst="roundRect">
            <a:avLst/>
          </a:prstGeom>
          <a:effectLst/>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025" name="Rectangle 1"/>
          <p:cNvSpPr>
            <a:spLocks noChangeArrowheads="1"/>
          </p:cNvSpPr>
          <p:nvPr/>
        </p:nvSpPr>
        <p:spPr bwMode="auto">
          <a:xfrm>
            <a:off x="234461" y="1103388"/>
            <a:ext cx="8458200" cy="546303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28600" marR="0" lvl="0" indent="-228600" algn="l" defTabSz="914400" rtl="0" eaLnBrk="1" fontAlgn="base" latinLnBrk="0" hangingPunct="1">
              <a:lnSpc>
                <a:spcPct val="100000"/>
              </a:lnSpc>
              <a:spcBef>
                <a:spcPct val="0"/>
              </a:spcBef>
              <a:spcAft>
                <a:spcPct val="0"/>
              </a:spcAft>
              <a:buClrTx/>
              <a:buSzTx/>
              <a:tabLst/>
            </a:pPr>
            <a:r>
              <a:rPr kumimoji="0" lang="en-US" sz="11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Support proposed changes in HB 110 :</a:t>
            </a:r>
          </a:p>
          <a:p>
            <a:pPr marL="228600" marR="0" lvl="0" indent="-228600" algn="l" defTabSz="914400" rtl="0" eaLnBrk="1" fontAlgn="base" latinLnBrk="0" hangingPunct="1">
              <a:lnSpc>
                <a:spcPct val="100000"/>
              </a:lnSpc>
              <a:spcBef>
                <a:spcPct val="0"/>
              </a:spcBef>
              <a:spcAft>
                <a:spcPct val="0"/>
              </a:spcAft>
              <a:buClrTx/>
              <a:buSzTx/>
              <a:buFontTx/>
              <a:buAutoNum type="arabicParenR"/>
              <a:tabLst/>
            </a:pPr>
            <a:endParaRPr kumimoji="0" lang="en-US" sz="500" b="0" i="0" u="none" strike="noStrike" cap="none" normalizeH="0" baseline="0" dirty="0" smtClean="0">
              <a:ln>
                <a:noFill/>
              </a:ln>
              <a:solidFill>
                <a:schemeClr val="tx1"/>
              </a:solidFill>
              <a:effectLst/>
              <a:latin typeface="Tahoma" pitchFamily="34" charset="0"/>
              <a:cs typeface="Tahoma" pitchFamily="34" charset="0"/>
            </a:endParaRPr>
          </a:p>
          <a:p>
            <a:pPr marL="461963" marR="0" lvl="0" algn="l" defTabSz="682625" rtl="0" eaLnBrk="0" fontAlgn="base" latinLnBrk="0" hangingPunct="0">
              <a:lnSpc>
                <a:spcPct val="100000"/>
              </a:lnSpc>
              <a:spcBef>
                <a:spcPct val="0"/>
              </a:spcBef>
              <a:spcAft>
                <a:spcPct val="0"/>
              </a:spcAft>
              <a:buClr>
                <a:srgbClr val="00B050"/>
              </a:buClr>
              <a:buSzPct val="125000"/>
              <a:buFont typeface="Wingdings" pitchFamily="2" charset="2"/>
              <a:buChar char="ü"/>
              <a:tabLst/>
            </a:pPr>
            <a:r>
              <a:rPr kumimoji="0" lang="en-US" sz="11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Revise the progressivity surcharge to the "bracketed tax structure" with calculations made annually 		   	 instead of monthly</a:t>
            </a:r>
          </a:p>
          <a:p>
            <a:pPr marL="461963" marR="0" lvl="0" algn="l" defTabSz="682625" rtl="0" eaLnBrk="0" fontAlgn="base" latinLnBrk="0" hangingPunct="0">
              <a:lnSpc>
                <a:spcPct val="100000"/>
              </a:lnSpc>
              <a:spcBef>
                <a:spcPct val="0"/>
              </a:spcBef>
              <a:spcAft>
                <a:spcPct val="0"/>
              </a:spcAft>
              <a:buClrTx/>
              <a:buSzTx/>
              <a:buFont typeface="Wingdings" pitchFamily="2" charset="2"/>
              <a:buChar char="ü"/>
              <a:tabLst/>
            </a:pPr>
            <a:endParaRPr kumimoji="0" lang="en-US" sz="500" b="0" i="0" u="none" strike="noStrike" cap="none" normalizeH="0" baseline="0" dirty="0" smtClean="0">
              <a:ln>
                <a:noFill/>
              </a:ln>
              <a:solidFill>
                <a:schemeClr val="tx1"/>
              </a:solidFill>
              <a:effectLst/>
              <a:latin typeface="Tahoma" pitchFamily="34" charset="0"/>
              <a:cs typeface="Tahoma" pitchFamily="34" charset="0"/>
            </a:endParaRPr>
          </a:p>
          <a:p>
            <a:pPr marL="461963" marR="0" lvl="0" algn="l" defTabSz="682625" rtl="0" eaLnBrk="0" fontAlgn="base" latinLnBrk="0" hangingPunct="0">
              <a:lnSpc>
                <a:spcPct val="100000"/>
              </a:lnSpc>
              <a:spcBef>
                <a:spcPct val="0"/>
              </a:spcBef>
              <a:spcAft>
                <a:spcPct val="0"/>
              </a:spcAft>
              <a:buClr>
                <a:srgbClr val="00B050"/>
              </a:buClr>
              <a:buSzPct val="125000"/>
              <a:buFont typeface="Wingdings" pitchFamily="2" charset="2"/>
              <a:buChar char="ü"/>
              <a:tabLst/>
            </a:pPr>
            <a:r>
              <a:rPr kumimoji="0" lang="en-US" sz="11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Cap the total tax at 50% when oil prices top $92.50/bbl</a:t>
            </a:r>
          </a:p>
          <a:p>
            <a:pPr marL="461963" marR="0" lvl="0" algn="l" defTabSz="682625" rtl="0" eaLnBrk="0" fontAlgn="base" latinLnBrk="0" hangingPunct="0">
              <a:lnSpc>
                <a:spcPct val="100000"/>
              </a:lnSpc>
              <a:spcBef>
                <a:spcPct val="0"/>
              </a:spcBef>
              <a:spcAft>
                <a:spcPct val="0"/>
              </a:spcAft>
              <a:buClr>
                <a:srgbClr val="00B050"/>
              </a:buClr>
              <a:buSzPct val="125000"/>
              <a:buFont typeface="Wingdings" pitchFamily="2" charset="2"/>
              <a:buChar char="ü"/>
              <a:tabLst/>
            </a:pPr>
            <a:endParaRPr kumimoji="0" lang="en-US" sz="500" b="0" i="0" u="none" strike="noStrike" cap="none" normalizeH="0" baseline="0" dirty="0" smtClean="0">
              <a:ln>
                <a:noFill/>
              </a:ln>
              <a:solidFill>
                <a:schemeClr val="tx1"/>
              </a:solidFill>
              <a:effectLst/>
              <a:latin typeface="Tahoma" pitchFamily="34" charset="0"/>
              <a:cs typeface="Tahoma" pitchFamily="34" charset="0"/>
            </a:endParaRPr>
          </a:p>
          <a:p>
            <a:pPr marL="461963" marR="0" lvl="0" algn="l" defTabSz="682625" rtl="0" eaLnBrk="0" fontAlgn="base" latinLnBrk="0" hangingPunct="0">
              <a:lnSpc>
                <a:spcPct val="100000"/>
              </a:lnSpc>
              <a:spcBef>
                <a:spcPct val="0"/>
              </a:spcBef>
              <a:spcAft>
                <a:spcPct val="0"/>
              </a:spcAft>
              <a:buClr>
                <a:srgbClr val="00B050"/>
              </a:buClr>
              <a:buSzPct val="125000"/>
              <a:buFont typeface="Wingdings" pitchFamily="2" charset="2"/>
              <a:buChar char="ü"/>
              <a:tabLst/>
            </a:pPr>
            <a:r>
              <a:rPr kumimoji="0" lang="en-US" sz="11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For development of new fields outside existing production units, the base tax rate will be 15% instead 		   	of 25% and cap the total tax at 40%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1100" b="1" dirty="0" smtClean="0">
                <a:solidFill>
                  <a:srgbClr val="008000"/>
                </a:solidFill>
                <a:latin typeface="Tahoma" pitchFamily="34" charset="0"/>
                <a:ea typeface="Times New Roman" pitchFamily="18" charset="0"/>
                <a:cs typeface="Tahoma" pitchFamily="34" charset="0"/>
              </a:rPr>
              <a:t> A “bracketed structure with reduced base rate and cap” would support BRPC’s ongoing activity level in Alaska by providing a more favorable economic structure and near term effect on our eventual ROI and IRR with respect to our pursuit of smaller and normally marginal accumulations.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Tahoma" pitchFamily="34" charset="0"/>
              <a:cs typeface="Tahoma" pitchFamily="34" charset="0"/>
            </a:endParaRPr>
          </a:p>
          <a:p>
            <a:pPr marL="461963" marR="0" lvl="0" algn="l" defTabSz="682625" rtl="0" eaLnBrk="0" fontAlgn="base" latinLnBrk="0" hangingPunct="0">
              <a:lnSpc>
                <a:spcPct val="100000"/>
              </a:lnSpc>
              <a:spcBef>
                <a:spcPct val="0"/>
              </a:spcBef>
              <a:spcAft>
                <a:spcPct val="0"/>
              </a:spcAft>
              <a:buClr>
                <a:srgbClr val="00B050"/>
              </a:buClr>
              <a:buSzPct val="125000"/>
              <a:buFont typeface="Wingdings" pitchFamily="2" charset="2"/>
              <a:buChar char="ü"/>
              <a:tabLst/>
            </a:pPr>
            <a:r>
              <a:rPr kumimoji="0" lang="en-US" sz="11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Accelerate the payment for exploration and other qualified capital investments to one year vs. two years</a:t>
            </a:r>
          </a:p>
          <a:p>
            <a:pPr marL="0" marR="0" lvl="0" indent="0" algn="l" defTabSz="914400" rtl="0" eaLnBrk="0" fontAlgn="base" latinLnBrk="0" hangingPunct="0">
              <a:lnSpc>
                <a:spcPct val="100000"/>
              </a:lnSpc>
              <a:spcBef>
                <a:spcPct val="0"/>
              </a:spcBef>
              <a:spcAft>
                <a:spcPct val="0"/>
              </a:spcAft>
              <a:buClrTx/>
              <a:buSzTx/>
              <a:buFontTx/>
              <a:buNone/>
              <a:tabLst/>
            </a:pPr>
            <a:endParaRPr lang="en-US" sz="1100" dirty="0" smtClean="0">
              <a:latin typeface="Tahoma" pitchFamily="34" charset="0"/>
              <a:ea typeface="Times New Roman" pitchFamily="18"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8000"/>
                </a:solidFill>
                <a:effectLst/>
                <a:latin typeface="Tahoma" pitchFamily="34" charset="0"/>
                <a:ea typeface="Times New Roman" pitchFamily="18" charset="0"/>
                <a:cs typeface="Tahoma" pitchFamily="34" charset="0"/>
              </a:rPr>
              <a:t>The acceleration of credit recovery</a:t>
            </a:r>
            <a:r>
              <a:rPr kumimoji="0" lang="en-US" sz="1100" b="1" i="0" u="none" strike="noStrike" cap="none" normalizeH="0" dirty="0" smtClean="0">
                <a:ln>
                  <a:noFill/>
                </a:ln>
                <a:solidFill>
                  <a:srgbClr val="008000"/>
                </a:solidFill>
                <a:effectLst/>
                <a:latin typeface="Tahoma" pitchFamily="34" charset="0"/>
                <a:ea typeface="Times New Roman" pitchFamily="18" charset="0"/>
                <a:cs typeface="Tahoma" pitchFamily="34" charset="0"/>
              </a:rPr>
              <a:t> payments to a one year cycle would allow for the planning and execution of an expanded work program and an increased level of activity and the associated employment base and support services required to perform relative project support</a:t>
            </a:r>
            <a:endParaRPr kumimoji="0" lang="en-US" sz="1100" b="1" i="0" u="none" strike="noStrike" cap="none" normalizeH="0" baseline="0" dirty="0" smtClean="0">
              <a:ln>
                <a:noFill/>
              </a:ln>
              <a:solidFill>
                <a:srgbClr val="008000"/>
              </a:solidFill>
              <a:effectLst/>
              <a:latin typeface="Tahoma" pitchFamily="34" charset="0"/>
              <a:ea typeface="Times New Roman" pitchFamily="18"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Tahoma" pitchFamily="34" charset="0"/>
              <a:cs typeface="Tahoma" pitchFamily="34" charset="0"/>
            </a:endParaRPr>
          </a:p>
          <a:p>
            <a:pPr marL="461963" marR="0" lvl="0" algn="l" defTabSz="682625" rtl="0" eaLnBrk="0" fontAlgn="base" latinLnBrk="0" hangingPunct="0">
              <a:lnSpc>
                <a:spcPct val="100000"/>
              </a:lnSpc>
              <a:spcBef>
                <a:spcPct val="0"/>
              </a:spcBef>
              <a:spcAft>
                <a:spcPct val="0"/>
              </a:spcAft>
              <a:buClr>
                <a:srgbClr val="00B050"/>
              </a:buClr>
              <a:buSzPct val="125000"/>
              <a:buFont typeface="Wingdings" pitchFamily="2" charset="2"/>
              <a:buChar char="ü"/>
              <a:tabLst/>
            </a:pPr>
            <a:r>
              <a:rPr kumimoji="0" lang="en-US" sz="11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Increase the tax credits for "qualified capital" investments from the current 20% to 40%</a:t>
            </a:r>
          </a:p>
          <a:p>
            <a:pPr marL="0" marR="0" lvl="0" indent="0" algn="l" defTabSz="914400" rtl="0" eaLnBrk="0" fontAlgn="base" latinLnBrk="0" hangingPunct="0">
              <a:lnSpc>
                <a:spcPct val="100000"/>
              </a:lnSpc>
              <a:spcBef>
                <a:spcPct val="0"/>
              </a:spcBef>
              <a:spcAft>
                <a:spcPct val="0"/>
              </a:spcAft>
              <a:buClrTx/>
              <a:buSzTx/>
              <a:buFontTx/>
              <a:buNone/>
              <a:tabLst/>
            </a:pPr>
            <a:endParaRPr lang="en-US" sz="1100" dirty="0" smtClean="0">
              <a:latin typeface="Tahoma" pitchFamily="34" charset="0"/>
              <a:ea typeface="Times New Roman" pitchFamily="18"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8000"/>
                </a:solidFill>
                <a:effectLst/>
                <a:latin typeface="Tahoma" pitchFamily="34" charset="0"/>
                <a:ea typeface="Times New Roman" pitchFamily="18" charset="0"/>
                <a:cs typeface="Tahoma" pitchFamily="34" charset="0"/>
              </a:rPr>
              <a:t>An increase in qualified capital credits to 40% would provide immediate impact to BRPC’s project</a:t>
            </a:r>
            <a:r>
              <a:rPr kumimoji="0" lang="en-US" sz="1100" b="1" i="0" u="none" strike="noStrike" cap="none" normalizeH="0" dirty="0" smtClean="0">
                <a:ln>
                  <a:noFill/>
                </a:ln>
                <a:solidFill>
                  <a:srgbClr val="008000"/>
                </a:solidFill>
                <a:effectLst/>
                <a:latin typeface="Tahoma" pitchFamily="34" charset="0"/>
                <a:ea typeface="Times New Roman" pitchFamily="18" charset="0"/>
                <a:cs typeface="Tahoma" pitchFamily="34" charset="0"/>
              </a:rPr>
              <a:t> investment base and would extend our ability to encourage additional and continued capital investment from our current WIO’s therefore providing more opportunities for successful discoveries and future development projects</a:t>
            </a:r>
            <a:endParaRPr kumimoji="0" lang="en-US" sz="1100" b="1" i="0" u="none" strike="noStrike" cap="none" normalizeH="0" baseline="0" dirty="0" smtClean="0">
              <a:ln>
                <a:noFill/>
              </a:ln>
              <a:solidFill>
                <a:srgbClr val="008000"/>
              </a:solidFill>
              <a:effectLst/>
              <a:latin typeface="Tahoma" pitchFamily="34" charset="0"/>
              <a:ea typeface="Times New Roman" pitchFamily="18" charset="0"/>
              <a:cs typeface="Tahoma" pitchFamily="34" charset="0"/>
            </a:endParaRPr>
          </a:p>
          <a:p>
            <a:pPr lvl="0" eaLnBrk="0" fontAlgn="base" hangingPunct="0">
              <a:spcBef>
                <a:spcPct val="0"/>
              </a:spcBef>
              <a:spcAft>
                <a:spcPct val="0"/>
              </a:spcAft>
            </a:pPr>
            <a:endParaRPr lang="en-US" sz="1100" b="1" dirty="0" smtClean="0">
              <a:solidFill>
                <a:srgbClr val="008000"/>
              </a:solidFill>
              <a:latin typeface="Tahoma" pitchFamily="34" charset="0"/>
              <a:ea typeface="Times New Roman" pitchFamily="18" charset="0"/>
              <a:cs typeface="Tahoma" pitchFamily="34" charset="0"/>
            </a:endParaRPr>
          </a:p>
          <a:p>
            <a:pPr lvl="0" eaLnBrk="0" fontAlgn="base" hangingPunct="0">
              <a:spcBef>
                <a:spcPct val="0"/>
              </a:spcBef>
              <a:spcAft>
                <a:spcPct val="0"/>
              </a:spcAft>
            </a:pPr>
            <a:endParaRPr lang="en-US" sz="500" dirty="0" smtClean="0">
              <a:latin typeface="Tahoma" pitchFamily="34" charset="0"/>
              <a:cs typeface="Tahoma" pitchFamily="34" charset="0"/>
            </a:endParaRPr>
          </a:p>
          <a:p>
            <a:pPr marL="633413" indent="-171450" defTabSz="682625" eaLnBrk="0" fontAlgn="base" hangingPunct="0">
              <a:spcBef>
                <a:spcPct val="0"/>
              </a:spcBef>
              <a:spcAft>
                <a:spcPct val="0"/>
              </a:spcAft>
              <a:buClr>
                <a:srgbClr val="00B050"/>
              </a:buClr>
              <a:buSzPct val="125000"/>
              <a:buFont typeface="Wingdings" pitchFamily="2" charset="2"/>
              <a:buChar char="ü"/>
            </a:pPr>
            <a:r>
              <a:rPr lang="en-US" sz="1100" dirty="0" smtClean="0">
                <a:latin typeface="Tahoma" pitchFamily="34" charset="0"/>
                <a:ea typeface="Times New Roman" pitchFamily="18" charset="0"/>
                <a:cs typeface="Tahoma" pitchFamily="34" charset="0"/>
              </a:rPr>
              <a:t>	 Extend indefinitely the "Small Producer Tax Credit" of $12MM a year from expiring on May 1, 2016 (or certainly extend another 5 years to May 1, 2021 then re-assess at that time).  This is an item not currently in current bills but would be helpful in attracting new long-range development capital for BRPC and others like our company.</a:t>
            </a:r>
            <a:endParaRPr lang="en-US" sz="1100" dirty="0" smtClean="0">
              <a:latin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100" dirty="0" smtClean="0">
              <a:latin typeface="Tahoma" pitchFamily="34" charset="0"/>
              <a:ea typeface="Times New Roman" pitchFamily="18"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8000"/>
                </a:solidFill>
                <a:effectLst/>
                <a:latin typeface="Tahoma" pitchFamily="34" charset="0"/>
                <a:ea typeface="Times New Roman" pitchFamily="18" charset="0"/>
                <a:cs typeface="Tahoma" pitchFamily="34" charset="0"/>
              </a:rPr>
              <a:t>Currently, we have a sanctioning proposal in front of our WIO’s that projects first oil and revenues in 2013, under the current sundown of the Small Producers Credit, the development would be limited to a 3 year  optimization of this credit and would propose an extension through 2021 to allow our first project maximum</a:t>
            </a:r>
            <a:r>
              <a:rPr kumimoji="0" lang="en-US" sz="1100" b="1" i="0" u="none" strike="noStrike" cap="none" normalizeH="0" dirty="0" smtClean="0">
                <a:ln>
                  <a:noFill/>
                </a:ln>
                <a:solidFill>
                  <a:srgbClr val="008000"/>
                </a:solidFill>
                <a:effectLst/>
                <a:latin typeface="Tahoma" pitchFamily="34" charset="0"/>
                <a:ea typeface="Times New Roman" pitchFamily="18" charset="0"/>
                <a:cs typeface="Tahoma" pitchFamily="34" charset="0"/>
              </a:rPr>
              <a:t> effect </a:t>
            </a:r>
            <a:endParaRPr lang="en-US" sz="1100" dirty="0" smtClean="0">
              <a:latin typeface="Tahoma" pitchFamily="34" charset="0"/>
              <a:ea typeface="Times New Roman" pitchFamily="18" charset="0"/>
              <a:cs typeface="Tahoma" pitchFamily="34" charset="0"/>
            </a:endParaRPr>
          </a:p>
        </p:txBody>
      </p:sp>
      <p:sp>
        <p:nvSpPr>
          <p:cNvPr id="3" name="TextBox 2"/>
          <p:cNvSpPr txBox="1"/>
          <p:nvPr/>
        </p:nvSpPr>
        <p:spPr>
          <a:xfrm>
            <a:off x="310662" y="729730"/>
            <a:ext cx="8264314" cy="369332"/>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none" rtlCol="0">
            <a:spAutoFit/>
          </a:bodyPr>
          <a:lstStyle/>
          <a:p>
            <a:r>
              <a:rPr lang="en-US" b="1" dirty="0" smtClean="0">
                <a:solidFill>
                  <a:srgbClr val="008000"/>
                </a:solidFill>
              </a:rPr>
              <a:t>COMMON GOAL </a:t>
            </a:r>
            <a:r>
              <a:rPr lang="en-US" dirty="0" smtClean="0"/>
              <a:t>:  Slow or level the decline of oil production and throughput in Alaska</a:t>
            </a:r>
            <a:endParaRPr lang="en-US" dirty="0"/>
          </a:p>
        </p:txBody>
      </p:sp>
      <p:grpSp>
        <p:nvGrpSpPr>
          <p:cNvPr id="2" name="Group 4"/>
          <p:cNvGrpSpPr/>
          <p:nvPr/>
        </p:nvGrpSpPr>
        <p:grpSpPr>
          <a:xfrm>
            <a:off x="152400" y="209549"/>
            <a:ext cx="8686800" cy="400051"/>
            <a:chOff x="152400" y="209549"/>
            <a:chExt cx="8686800" cy="400051"/>
          </a:xfrm>
        </p:grpSpPr>
        <p:pic>
          <p:nvPicPr>
            <p:cNvPr id="6" name="Picture 5" descr="div"/>
            <p:cNvPicPr>
              <a:picLocks noChangeAspect="1" noChangeArrowheads="1"/>
            </p:cNvPicPr>
            <p:nvPr/>
          </p:nvPicPr>
          <p:blipFill>
            <a:blip r:embed="rId2" cstate="print"/>
            <a:srcRect/>
            <a:stretch>
              <a:fillRect/>
            </a:stretch>
          </p:blipFill>
          <p:spPr bwMode="auto">
            <a:xfrm>
              <a:off x="152400" y="209549"/>
              <a:ext cx="1838325" cy="400051"/>
            </a:xfrm>
            <a:prstGeom prst="rect">
              <a:avLst/>
            </a:prstGeom>
            <a:noFill/>
          </p:spPr>
        </p:pic>
        <p:cxnSp>
          <p:nvCxnSpPr>
            <p:cNvPr id="7" name="Straight Connector 6"/>
            <p:cNvCxnSpPr/>
            <p:nvPr/>
          </p:nvCxnSpPr>
          <p:spPr>
            <a:xfrm>
              <a:off x="152400" y="568912"/>
              <a:ext cx="5791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019800" y="568912"/>
              <a:ext cx="9144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010400" y="568912"/>
              <a:ext cx="7620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7848600" y="568912"/>
              <a:ext cx="3810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8305800" y="568912"/>
              <a:ext cx="2286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8610600" y="568912"/>
              <a:ext cx="76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8763000" y="568912"/>
              <a:ext cx="76200" cy="1588"/>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227687" y="327407"/>
              <a:ext cx="2989921" cy="276999"/>
            </a:xfrm>
            <a:prstGeom prst="rect">
              <a:avLst/>
            </a:prstGeom>
            <a:noFill/>
          </p:spPr>
          <p:txBody>
            <a:bodyPr wrap="none" rtlCol="0">
              <a:spAutoFit/>
            </a:bodyPr>
            <a:lstStyle/>
            <a:p>
              <a:pPr algn="ctr"/>
              <a:r>
                <a:rPr lang="en-US" sz="1200" b="1" dirty="0" smtClean="0">
                  <a:latin typeface="Arial" pitchFamily="34" charset="0"/>
                  <a:cs typeface="Arial" pitchFamily="34" charset="0"/>
                </a:rPr>
                <a:t>Brooks Range Petroleum Corporation </a:t>
              </a:r>
            </a:p>
          </p:txBody>
        </p:sp>
      </p:grpSp>
      <p:sp>
        <p:nvSpPr>
          <p:cNvPr id="15" name="TextBox 14"/>
          <p:cNvSpPr txBox="1"/>
          <p:nvPr/>
        </p:nvSpPr>
        <p:spPr>
          <a:xfrm>
            <a:off x="7287893" y="287216"/>
            <a:ext cx="1638589" cy="307777"/>
          </a:xfrm>
          <a:prstGeom prst="rect">
            <a:avLst/>
          </a:prstGeom>
          <a:noFill/>
        </p:spPr>
        <p:txBody>
          <a:bodyPr wrap="none" rtlCol="0">
            <a:spAutoFit/>
            <a:scene3d>
              <a:camera prst="orthographicFront">
                <a:rot lat="0" lon="0" rev="0"/>
              </a:camera>
              <a:lightRig rig="contrasting" dir="t">
                <a:rot lat="0" lon="0" rev="4500000"/>
              </a:lightRig>
            </a:scene3d>
            <a:sp3d extrusionH="57150" contourW="6350" prstMaterial="metal">
              <a:bevelT w="127000" h="31750"/>
              <a:contourClr>
                <a:schemeClr val="accent1">
                  <a:shade val="75000"/>
                </a:schemeClr>
              </a:contourClr>
            </a:sp3d>
          </a:bodyPr>
          <a:lstStyle/>
          <a:p>
            <a:pPr algn="r"/>
            <a:r>
              <a:rPr lang="en-US" sz="1400" b="1" cap="all" dirty="0" smtClean="0">
                <a:ln w="0"/>
                <a:solidFill>
                  <a:schemeClr val="accent1">
                    <a:lumMod val="75000"/>
                  </a:schemeClr>
                </a:solidFill>
                <a:effectLst/>
                <a:latin typeface="Arial" pitchFamily="34" charset="0"/>
                <a:cs typeface="Arial" pitchFamily="34" charset="0"/>
              </a:rPr>
              <a:t>common Goal</a:t>
            </a:r>
            <a:endParaRPr lang="en-US" sz="1400" b="1" cap="all" dirty="0">
              <a:ln w="0"/>
              <a:solidFill>
                <a:schemeClr val="accent1">
                  <a:lumMod val="75000"/>
                </a:schemeClr>
              </a:solidFill>
              <a:effectLst/>
              <a:latin typeface="Arial" pitchFamily="34" charset="0"/>
              <a:cs typeface="Arial" pitchFamily="34" charset="0"/>
            </a:endParaRPr>
          </a:p>
        </p:txBody>
      </p:sp>
      <p:sp>
        <p:nvSpPr>
          <p:cNvPr id="20" name="Slide Number Placeholder 19"/>
          <p:cNvSpPr>
            <a:spLocks noGrp="1"/>
          </p:cNvSpPr>
          <p:nvPr>
            <p:ph type="sldNum" sz="quarter" idx="12"/>
          </p:nvPr>
        </p:nvSpPr>
        <p:spPr>
          <a:xfrm>
            <a:off x="6791325" y="6356350"/>
            <a:ext cx="2133600" cy="365125"/>
          </a:xfrm>
        </p:spPr>
        <p:txBody>
          <a:bodyPr/>
          <a:lstStyle/>
          <a:p>
            <a:fld id="{B6F15528-21DE-4FAA-801E-634DDDAF4B2B}" type="slidenum">
              <a:rPr lang="en-US" smtClean="0"/>
              <a:pPr/>
              <a:t>8</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845</TotalTime>
  <Words>730</Words>
  <Application>Microsoft Office PowerPoint</Application>
  <PresentationFormat>On-screen Show (4:3)</PresentationFormat>
  <Paragraphs>161</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Slide 4</vt:lpstr>
      <vt:lpstr>Slide 5</vt:lpstr>
      <vt:lpstr>Slide 6</vt:lpstr>
      <vt:lpstr>Slide 7</vt:lpstr>
      <vt:lpstr>Slide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Bart Armfield</cp:lastModifiedBy>
  <cp:revision>124</cp:revision>
  <dcterms:created xsi:type="dcterms:W3CDTF">2006-08-16T00:00:00Z</dcterms:created>
  <dcterms:modified xsi:type="dcterms:W3CDTF">2011-02-16T23:36:59Z</dcterms:modified>
</cp:coreProperties>
</file>