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</p:sldMasterIdLst>
  <p:notesMasterIdLst>
    <p:notesMasterId r:id="rId16"/>
  </p:notesMasterIdLst>
  <p:sldIdLst>
    <p:sldId id="258" r:id="rId5"/>
    <p:sldId id="260" r:id="rId6"/>
    <p:sldId id="259" r:id="rId7"/>
    <p:sldId id="269" r:id="rId8"/>
    <p:sldId id="273" r:id="rId9"/>
    <p:sldId id="270" r:id="rId10"/>
    <p:sldId id="271" r:id="rId11"/>
    <p:sldId id="272" r:id="rId12"/>
    <p:sldId id="267" r:id="rId13"/>
    <p:sldId id="266" r:id="rId14"/>
    <p:sldId id="261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2896" autoAdjust="0"/>
  </p:normalViewPr>
  <p:slideViewPr>
    <p:cSldViewPr>
      <p:cViewPr varScale="1">
        <p:scale>
          <a:sx n="45" d="100"/>
          <a:sy n="45" d="100"/>
        </p:scale>
        <p:origin x="1068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2200044-4598-4F82-A760-7B59FFD9A1D1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94A2AE6-D03C-4E92-B3A2-6DFF140CE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16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5906">
              <a:defRPr>
                <a:solidFill>
                  <a:schemeClr val="tx1"/>
                </a:solidFill>
                <a:latin typeface="Arial" charset="0"/>
              </a:defRPr>
            </a:lvl1pPr>
            <a:lvl2pPr marL="754147" indent="-290056" defTabSz="945906">
              <a:defRPr>
                <a:solidFill>
                  <a:schemeClr val="tx1"/>
                </a:solidFill>
                <a:latin typeface="Arial" charset="0"/>
              </a:defRPr>
            </a:lvl2pPr>
            <a:lvl3pPr marL="1160225" indent="-232046" defTabSz="945906">
              <a:defRPr>
                <a:solidFill>
                  <a:schemeClr val="tx1"/>
                </a:solidFill>
                <a:latin typeface="Arial" charset="0"/>
              </a:defRPr>
            </a:lvl3pPr>
            <a:lvl4pPr marL="1624316" indent="-232046" defTabSz="945906">
              <a:defRPr>
                <a:solidFill>
                  <a:schemeClr val="tx1"/>
                </a:solidFill>
                <a:latin typeface="Arial" charset="0"/>
              </a:defRPr>
            </a:lvl4pPr>
            <a:lvl5pPr marL="2088404" indent="-232046" defTabSz="945906">
              <a:defRPr>
                <a:solidFill>
                  <a:schemeClr val="tx1"/>
                </a:solidFill>
                <a:latin typeface="Arial" charset="0"/>
              </a:defRPr>
            </a:lvl5pPr>
            <a:lvl6pPr marL="2552495" indent="-232046" defTabSz="94590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16584" indent="-232046" defTabSz="94590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80675" indent="-232046" defTabSz="94590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44765" indent="-232046" defTabSz="94590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6501853-E6C3-4C07-83A4-B633B42B1F3E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935653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EE3AE9-E01F-4B16-8BF6-33FDC5224BB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1624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5906">
              <a:defRPr>
                <a:solidFill>
                  <a:schemeClr val="tx1"/>
                </a:solidFill>
                <a:latin typeface="Arial" charset="0"/>
              </a:defRPr>
            </a:lvl1pPr>
            <a:lvl2pPr marL="754147" indent="-290056" defTabSz="945906">
              <a:defRPr>
                <a:solidFill>
                  <a:schemeClr val="tx1"/>
                </a:solidFill>
                <a:latin typeface="Arial" charset="0"/>
              </a:defRPr>
            </a:lvl2pPr>
            <a:lvl3pPr marL="1160225" indent="-232046" defTabSz="945906">
              <a:defRPr>
                <a:solidFill>
                  <a:schemeClr val="tx1"/>
                </a:solidFill>
                <a:latin typeface="Arial" charset="0"/>
              </a:defRPr>
            </a:lvl3pPr>
            <a:lvl4pPr marL="1624316" indent="-232046" defTabSz="945906">
              <a:defRPr>
                <a:solidFill>
                  <a:schemeClr val="tx1"/>
                </a:solidFill>
                <a:latin typeface="Arial" charset="0"/>
              </a:defRPr>
            </a:lvl4pPr>
            <a:lvl5pPr marL="2088404" indent="-232046" defTabSz="945906">
              <a:defRPr>
                <a:solidFill>
                  <a:schemeClr val="tx1"/>
                </a:solidFill>
                <a:latin typeface="Arial" charset="0"/>
              </a:defRPr>
            </a:lvl5pPr>
            <a:lvl6pPr marL="2552495" indent="-232046" defTabSz="94590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16584" indent="-232046" defTabSz="94590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80675" indent="-232046" defTabSz="94590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44765" indent="-232046" defTabSz="94590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86D19E5-CFB3-4539-BD87-F70F548A5D1E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7475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6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4576" tIns="47289" rIns="94576" bIns="47289"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en-US" sz="1000" dirty="0"/>
          </a:p>
        </p:txBody>
      </p:sp>
      <p:sp>
        <p:nvSpPr>
          <p:cNvPr id="74757" name="Slide Number Placeholder 3"/>
          <p:cNvSpPr txBox="1">
            <a:spLocks noGrp="1"/>
          </p:cNvSpPr>
          <p:nvPr/>
        </p:nvSpPr>
        <p:spPr bwMode="auto">
          <a:xfrm>
            <a:off x="3970886" y="8829058"/>
            <a:ext cx="3038318" cy="465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76" tIns="47289" rIns="94576" bIns="47289" anchor="b"/>
          <a:lstStyle>
            <a:lvl1pPr defTabSz="931863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F4AC0359-808D-4AC8-B204-1439B9CE7969}" type="slidenum">
              <a:rPr lang="en-US" sz="1200">
                <a:solidFill>
                  <a:prstClr val="black"/>
                </a:solidFill>
                <a:latin typeface="Calibri" pitchFamily="34" charset="0"/>
              </a:rPr>
              <a:pPr algn="r"/>
              <a:t>11</a:t>
            </a:fld>
            <a:endParaRPr lang="en-US" sz="120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50854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5906">
              <a:defRPr>
                <a:solidFill>
                  <a:schemeClr val="tx1"/>
                </a:solidFill>
                <a:latin typeface="Arial" charset="0"/>
              </a:defRPr>
            </a:lvl1pPr>
            <a:lvl2pPr marL="754147" indent="-290056" defTabSz="945906">
              <a:defRPr>
                <a:solidFill>
                  <a:schemeClr val="tx1"/>
                </a:solidFill>
                <a:latin typeface="Arial" charset="0"/>
              </a:defRPr>
            </a:lvl2pPr>
            <a:lvl3pPr marL="1160225" indent="-232046" defTabSz="945906">
              <a:defRPr>
                <a:solidFill>
                  <a:schemeClr val="tx1"/>
                </a:solidFill>
                <a:latin typeface="Arial" charset="0"/>
              </a:defRPr>
            </a:lvl3pPr>
            <a:lvl4pPr marL="1624316" indent="-232046" defTabSz="945906">
              <a:defRPr>
                <a:solidFill>
                  <a:schemeClr val="tx1"/>
                </a:solidFill>
                <a:latin typeface="Arial" charset="0"/>
              </a:defRPr>
            </a:lvl4pPr>
            <a:lvl5pPr marL="2088404" indent="-232046" defTabSz="945906">
              <a:defRPr>
                <a:solidFill>
                  <a:schemeClr val="tx1"/>
                </a:solidFill>
                <a:latin typeface="Arial" charset="0"/>
              </a:defRPr>
            </a:lvl5pPr>
            <a:lvl6pPr marL="2552495" indent="-232046" defTabSz="94590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16584" indent="-232046" defTabSz="94590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80675" indent="-232046" defTabSz="94590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44765" indent="-232046" defTabSz="94590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93FDD22-A3B4-415B-9620-BF6E9351B1BD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7065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60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4576" tIns="47289" rIns="94576" bIns="47289"/>
          <a:lstStyle/>
          <a:p>
            <a:pPr>
              <a:spcBef>
                <a:spcPct val="0"/>
              </a:spcBef>
            </a:pPr>
            <a:endParaRPr lang="en-US" b="0" u="none" baseline="0" dirty="0" smtClean="0"/>
          </a:p>
        </p:txBody>
      </p:sp>
      <p:sp>
        <p:nvSpPr>
          <p:cNvPr id="70661" name="Slide Number Placeholder 3"/>
          <p:cNvSpPr txBox="1">
            <a:spLocks noGrp="1"/>
          </p:cNvSpPr>
          <p:nvPr/>
        </p:nvSpPr>
        <p:spPr bwMode="auto">
          <a:xfrm>
            <a:off x="3970886" y="8829058"/>
            <a:ext cx="3038318" cy="465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76" tIns="47289" rIns="94576" bIns="47289" anchor="b"/>
          <a:lstStyle>
            <a:lvl1pPr defTabSz="931863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8F8472ED-9A99-4AEF-A7DE-7F75454E3231}" type="slidenum">
              <a:rPr lang="en-US" sz="1200">
                <a:solidFill>
                  <a:prstClr val="black"/>
                </a:solidFill>
                <a:latin typeface="Calibri" pitchFamily="34" charset="0"/>
              </a:rPr>
              <a:pPr algn="r"/>
              <a:t>2</a:t>
            </a:fld>
            <a:endParaRPr lang="en-US" sz="120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8885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EE3AE9-E01F-4B16-8BF6-33FDC5224BB6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9012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5906">
              <a:defRPr>
                <a:solidFill>
                  <a:schemeClr val="tx1"/>
                </a:solidFill>
                <a:latin typeface="Arial" charset="0"/>
              </a:defRPr>
            </a:lvl1pPr>
            <a:lvl2pPr marL="754147" indent="-290056" defTabSz="945906">
              <a:defRPr>
                <a:solidFill>
                  <a:schemeClr val="tx1"/>
                </a:solidFill>
                <a:latin typeface="Arial" charset="0"/>
              </a:defRPr>
            </a:lvl2pPr>
            <a:lvl3pPr marL="1160225" indent="-232046" defTabSz="945906">
              <a:defRPr>
                <a:solidFill>
                  <a:schemeClr val="tx1"/>
                </a:solidFill>
                <a:latin typeface="Arial" charset="0"/>
              </a:defRPr>
            </a:lvl3pPr>
            <a:lvl4pPr marL="1624316" indent="-232046" defTabSz="945906">
              <a:defRPr>
                <a:solidFill>
                  <a:schemeClr val="tx1"/>
                </a:solidFill>
                <a:latin typeface="Arial" charset="0"/>
              </a:defRPr>
            </a:lvl4pPr>
            <a:lvl5pPr marL="2088404" indent="-232046" defTabSz="945906">
              <a:defRPr>
                <a:solidFill>
                  <a:schemeClr val="tx1"/>
                </a:solidFill>
                <a:latin typeface="Arial" charset="0"/>
              </a:defRPr>
            </a:lvl5pPr>
            <a:lvl6pPr marL="2552495" indent="-232046" defTabSz="94590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16584" indent="-232046" defTabSz="94590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80675" indent="-232046" defTabSz="94590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44765" indent="-232046" defTabSz="94590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86D19E5-CFB3-4539-BD87-F70F548A5D1E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7475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6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4576" tIns="47289" rIns="94576" bIns="47289"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en-US" sz="1000" dirty="0"/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en-US" sz="1000" dirty="0"/>
          </a:p>
        </p:txBody>
      </p:sp>
      <p:sp>
        <p:nvSpPr>
          <p:cNvPr id="74757" name="Slide Number Placeholder 3"/>
          <p:cNvSpPr txBox="1">
            <a:spLocks noGrp="1"/>
          </p:cNvSpPr>
          <p:nvPr/>
        </p:nvSpPr>
        <p:spPr bwMode="auto">
          <a:xfrm>
            <a:off x="3970886" y="8829058"/>
            <a:ext cx="3038318" cy="465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76" tIns="47289" rIns="94576" bIns="47289" anchor="b"/>
          <a:lstStyle>
            <a:lvl1pPr defTabSz="931863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F4AC0359-808D-4AC8-B204-1439B9CE7969}" type="slidenum">
              <a:rPr lang="en-US" sz="1200">
                <a:solidFill>
                  <a:prstClr val="black"/>
                </a:solidFill>
                <a:latin typeface="Calibri" pitchFamily="34" charset="0"/>
              </a:rPr>
              <a:pPr algn="r"/>
              <a:t>4</a:t>
            </a:fld>
            <a:endParaRPr lang="en-US" sz="120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0971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EE3AE9-E01F-4B16-8BF6-33FDC5224BB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8987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5906">
              <a:defRPr>
                <a:solidFill>
                  <a:schemeClr val="tx1"/>
                </a:solidFill>
                <a:latin typeface="Arial" charset="0"/>
              </a:defRPr>
            </a:lvl1pPr>
            <a:lvl2pPr marL="754147" indent="-290056" defTabSz="945906">
              <a:defRPr>
                <a:solidFill>
                  <a:schemeClr val="tx1"/>
                </a:solidFill>
                <a:latin typeface="Arial" charset="0"/>
              </a:defRPr>
            </a:lvl2pPr>
            <a:lvl3pPr marL="1160225" indent="-232046" defTabSz="945906">
              <a:defRPr>
                <a:solidFill>
                  <a:schemeClr val="tx1"/>
                </a:solidFill>
                <a:latin typeface="Arial" charset="0"/>
              </a:defRPr>
            </a:lvl3pPr>
            <a:lvl4pPr marL="1624316" indent="-232046" defTabSz="945906">
              <a:defRPr>
                <a:solidFill>
                  <a:schemeClr val="tx1"/>
                </a:solidFill>
                <a:latin typeface="Arial" charset="0"/>
              </a:defRPr>
            </a:lvl4pPr>
            <a:lvl5pPr marL="2088404" indent="-232046" defTabSz="945906">
              <a:defRPr>
                <a:solidFill>
                  <a:schemeClr val="tx1"/>
                </a:solidFill>
                <a:latin typeface="Arial" charset="0"/>
              </a:defRPr>
            </a:lvl5pPr>
            <a:lvl6pPr marL="2552495" indent="-232046" defTabSz="94590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16584" indent="-232046" defTabSz="94590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80675" indent="-232046" defTabSz="94590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44765" indent="-232046" defTabSz="94590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86D19E5-CFB3-4539-BD87-F70F548A5D1E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7475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6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4576" tIns="47289" rIns="94576" bIns="47289"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2000" b="1" dirty="0" smtClean="0"/>
              <a:t>	</a:t>
            </a:r>
            <a:endParaRPr lang="en-US" sz="2000" b="1" dirty="0"/>
          </a:p>
        </p:txBody>
      </p:sp>
      <p:sp>
        <p:nvSpPr>
          <p:cNvPr id="74757" name="Slide Number Placeholder 3"/>
          <p:cNvSpPr txBox="1">
            <a:spLocks noGrp="1"/>
          </p:cNvSpPr>
          <p:nvPr/>
        </p:nvSpPr>
        <p:spPr bwMode="auto">
          <a:xfrm>
            <a:off x="3970886" y="8829058"/>
            <a:ext cx="3038318" cy="465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76" tIns="47289" rIns="94576" bIns="47289" anchor="b"/>
          <a:lstStyle>
            <a:lvl1pPr defTabSz="931863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F4AC0359-808D-4AC8-B204-1439B9CE7969}" type="slidenum">
              <a:rPr lang="en-US" sz="1200">
                <a:solidFill>
                  <a:prstClr val="black"/>
                </a:solidFill>
                <a:latin typeface="Calibri" pitchFamily="34" charset="0"/>
              </a:rPr>
              <a:pPr algn="r"/>
              <a:t>6</a:t>
            </a:fld>
            <a:endParaRPr lang="en-US" sz="120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8404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EE3AE9-E01F-4B16-8BF6-33FDC5224BB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450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EE3AE9-E01F-4B16-8BF6-33FDC5224BB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1624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A2AE6-D03C-4E92-B3A2-6DFF140CE6B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461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734BD-8531-4FD5-BD1B-CE45C89C50E3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324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646A-AC6A-4B88-9CD6-15DCE0F7F7E4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165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428A-972D-4582-9ACB-55F86DE28756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150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734BD-8531-4FD5-BD1B-CE45C89C50E3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893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D4781-8C0F-4B94-BFD4-A7D6E84D90DC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384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B8A2-80DB-4ADE-AE2A-01B85351323D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7598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A066-AE38-48A6-AB53-9028682DAF21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1450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7327C-9BC1-440E-92EE-7D418D015C3F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347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5BDA-EB1E-4735-8088-287D7CEC6254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8900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098B9-B2BC-4728-85EB-F6ADE00121EC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3708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86E4-E678-45EC-9D9A-B779A0733778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992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D4781-8C0F-4B94-BFD4-A7D6E84D90DC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978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29351-2D91-4B97-8A22-A7113AEB1F64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479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646A-AC6A-4B88-9CD6-15DCE0F7F7E4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1583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428A-972D-4582-9ACB-55F86DE28756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9630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734BD-8531-4FD5-BD1B-CE45C89C50E3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3543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D4781-8C0F-4B94-BFD4-A7D6E84D90DC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3847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B8A2-80DB-4ADE-AE2A-01B85351323D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8912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A066-AE38-48A6-AB53-9028682DAF21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5530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7327C-9BC1-440E-92EE-7D418D015C3F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1305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5BDA-EB1E-4735-8088-287D7CEC6254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90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098B9-B2BC-4728-85EB-F6ADE00121EC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451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B8A2-80DB-4ADE-AE2A-01B85351323D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38238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86E4-E678-45EC-9D9A-B779A0733778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7306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29351-2D91-4B97-8A22-A7113AEB1F64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199295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646A-AC6A-4B88-9CD6-15DCE0F7F7E4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23628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428A-972D-4582-9ACB-55F86DE28756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70429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734BD-8531-4FD5-BD1B-CE45C89C50E3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49182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D4781-8C0F-4B94-BFD4-A7D6E84D90DC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56264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B8A2-80DB-4ADE-AE2A-01B85351323D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6965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A066-AE38-48A6-AB53-9028682DAF21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84103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7327C-9BC1-440E-92EE-7D418D015C3F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86189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5BDA-EB1E-4735-8088-287D7CEC6254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695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A066-AE38-48A6-AB53-9028682DAF21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96979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098B9-B2BC-4728-85EB-F6ADE00121EC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5981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86E4-E678-45EC-9D9A-B779A0733778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5271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29351-2D91-4B97-8A22-A7113AEB1F64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58416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646A-AC6A-4B88-9CD6-15DCE0F7F7E4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90759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428A-972D-4582-9ACB-55F86DE28756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079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7327C-9BC1-440E-92EE-7D418D015C3F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610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5BDA-EB1E-4735-8088-287D7CEC6254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427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098B9-B2BC-4728-85EB-F6ADE00121EC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03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86E4-E678-45EC-9D9A-B779A0733778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615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29351-2D91-4B97-8A22-A7113AEB1F64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8689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EE3CDBB-641B-4B9A-AF7A-D4B8272232CA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106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EE3CDBB-641B-4B9A-AF7A-D4B8272232CA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925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EE3CDBB-641B-4B9A-AF7A-D4B8272232CA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793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C8E08E1-0EDE-4AB4-BEFF-885FF95877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 smtClean="0">
                <a:solidFill>
                  <a:srgbClr val="ECEDD1"/>
                </a:solidFill>
              </a:rPr>
              <a:t>CONFIDENTIAL AND PRIVILEGED</a:t>
            </a:r>
            <a:endParaRPr lang="en-US">
              <a:solidFill>
                <a:srgbClr val="ECEDD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EE3CDBB-641B-4B9A-AF7A-D4B8272232CA}" type="datetime1">
              <a:rPr lang="en-US" smtClean="0">
                <a:solidFill>
                  <a:srgbClr val="ECEDD1"/>
                </a:solidFill>
              </a:rPr>
              <a:pPr/>
              <a:t>2/25/2015</a:t>
            </a:fld>
            <a:endParaRPr lang="en-US">
              <a:solidFill>
                <a:srgbClr val="ECED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802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19300"/>
            <a:ext cx="7772400" cy="14097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800" dirty="0" smtClean="0"/>
              <a:t>                        	</a:t>
            </a:r>
            <a:r>
              <a:rPr lang="en-US" dirty="0" smtClean="0">
                <a:solidFill>
                  <a:schemeClr val="tx2"/>
                </a:solidFill>
              </a:rPr>
              <a:t/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		</a:t>
            </a:r>
            <a:r>
              <a:rPr lang="en-US" sz="3800" dirty="0" smtClean="0"/>
              <a:t/>
            </a:r>
            <a:br>
              <a:rPr lang="en-US" sz="3800" dirty="0" smtClean="0"/>
            </a:br>
            <a:r>
              <a:rPr lang="en-US" sz="3800" dirty="0" smtClean="0"/>
              <a:t>        		</a:t>
            </a:r>
            <a:br>
              <a:rPr lang="en-US" sz="3800" dirty="0" smtClean="0"/>
            </a:br>
            <a:r>
              <a:rPr lang="en-US" sz="3800" dirty="0"/>
              <a:t>	</a:t>
            </a:r>
            <a:r>
              <a:rPr lang="en-US" sz="3800" dirty="0" smtClean="0"/>
              <a:t>	    </a:t>
            </a:r>
            <a:r>
              <a:rPr lang="en-US" sz="5300" b="1" dirty="0" smtClean="0"/>
              <a:t>Department </a:t>
            </a:r>
            <a:r>
              <a:rPr lang="en-US" sz="5300" b="1" dirty="0"/>
              <a:t>of </a:t>
            </a:r>
            <a:r>
              <a:rPr lang="en-US" sz="5300" b="1" dirty="0" smtClean="0"/>
              <a:t>Law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		</a:t>
            </a:r>
            <a:r>
              <a:rPr lang="en-US" sz="4000" dirty="0" smtClean="0"/>
              <a:t>     Senate Finance Committee</a:t>
            </a:r>
            <a:br>
              <a:rPr lang="en-US" sz="4000" dirty="0" smtClean="0"/>
            </a:br>
            <a:r>
              <a:rPr lang="en-US" sz="4000" dirty="0" smtClean="0"/>
              <a:t>		     Department Overview 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		                </a:t>
            </a:r>
            <a:r>
              <a:rPr lang="en-US" sz="2000" dirty="0" smtClean="0"/>
              <a:t>February 25, 2015</a:t>
            </a:r>
          </a:p>
        </p:txBody>
      </p:sp>
      <p:sp>
        <p:nvSpPr>
          <p:cNvPr id="3077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62400"/>
            <a:ext cx="8153400" cy="2743200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78000"/>
              </a:lnSpc>
              <a:spcBef>
                <a:spcPts val="568"/>
              </a:spcBef>
            </a:pPr>
            <a:endParaRPr lang="en-US" sz="2800" dirty="0" smtClean="0">
              <a:solidFill>
                <a:schemeClr val="tx1"/>
              </a:solidFill>
              <a:latin typeface="+mj-lt"/>
            </a:endParaRPr>
          </a:p>
          <a:p>
            <a:pPr algn="ctr" eaLnBrk="1" hangingPunct="1">
              <a:lnSpc>
                <a:spcPct val="78000"/>
              </a:lnSpc>
              <a:spcBef>
                <a:spcPts val="568"/>
              </a:spcBef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Richard Svobodny </a:t>
            </a:r>
          </a:p>
          <a:p>
            <a:pPr algn="ctr" eaLnBrk="1" hangingPunct="1">
              <a:lnSpc>
                <a:spcPct val="78000"/>
              </a:lnSpc>
              <a:spcBef>
                <a:spcPts val="568"/>
              </a:spcBef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Deputy AG, Criminal Division</a:t>
            </a:r>
            <a:endParaRPr lang="en-US" sz="1000" dirty="0" smtClean="0">
              <a:solidFill>
                <a:schemeClr val="tx1"/>
              </a:solidFill>
              <a:latin typeface="+mj-lt"/>
            </a:endParaRPr>
          </a:p>
          <a:p>
            <a:pPr algn="ctr" eaLnBrk="1" hangingPunct="1">
              <a:lnSpc>
                <a:spcPct val="78000"/>
              </a:lnSpc>
              <a:spcBef>
                <a:spcPts val="568"/>
              </a:spcBef>
            </a:pPr>
            <a:endParaRPr lang="en-US" sz="1000" b="1" dirty="0" smtClean="0">
              <a:solidFill>
                <a:schemeClr val="tx1"/>
              </a:solidFill>
              <a:latin typeface="+mj-lt"/>
            </a:endParaRPr>
          </a:p>
          <a:p>
            <a:pPr algn="ctr" eaLnBrk="1" hangingPunct="1">
              <a:lnSpc>
                <a:spcPct val="78000"/>
              </a:lnSpc>
              <a:spcBef>
                <a:spcPts val="568"/>
              </a:spcBef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Dave Blaisdell </a:t>
            </a:r>
          </a:p>
          <a:p>
            <a:pPr algn="ctr" eaLnBrk="1" hangingPunct="1">
              <a:lnSpc>
                <a:spcPct val="78000"/>
              </a:lnSpc>
              <a:spcBef>
                <a:spcPts val="568"/>
              </a:spcBef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Administrative Services Director</a:t>
            </a:r>
          </a:p>
          <a:p>
            <a:pPr algn="ctr" eaLnBrk="1" hangingPunct="1">
              <a:lnSpc>
                <a:spcPct val="78000"/>
              </a:lnSpc>
              <a:spcBef>
                <a:spcPts val="568"/>
              </a:spcBef>
            </a:pPr>
            <a:endParaRPr lang="en-US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079" name="Date Placeholder 1"/>
          <p:cNvSpPr>
            <a:spLocks noGrp="1"/>
          </p:cNvSpPr>
          <p:nvPr>
            <p:ph type="dt" sz="half" idx="10"/>
          </p:nvPr>
        </p:nvSpPr>
        <p:spPr>
          <a:xfrm rot="16200000">
            <a:off x="7574280" y="1188720"/>
            <a:ext cx="2438399" cy="365760"/>
          </a:xfrm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altLang="en-US" dirty="0" smtClean="0">
                <a:solidFill>
                  <a:prstClr val="black"/>
                </a:solidFill>
              </a:rPr>
              <a:t>2/25/2015</a:t>
            </a:r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07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9A7E955-D51C-4FCA-B9F5-D3C522CA1E2D}" type="slidenum">
              <a:rPr lang="en-US" altLang="en-US" smtClean="0">
                <a:solidFill>
                  <a:prstClr val="white"/>
                </a:solidFill>
              </a:rPr>
              <a:pPr/>
              <a:t>1</a:t>
            </a:fld>
            <a:endParaRPr lang="en-US" altLang="en-US" dirty="0" smtClean="0">
              <a:solidFill>
                <a:prstClr val="white"/>
              </a:solidFill>
            </a:endParaRPr>
          </a:p>
        </p:txBody>
      </p:sp>
      <p:pic>
        <p:nvPicPr>
          <p:cNvPr id="8" name="Picture 7" descr="logo_colorS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"/>
            <a:ext cx="28194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9954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81000"/>
            <a:ext cx="7543800" cy="993775"/>
          </a:xfrm>
        </p:spPr>
        <p:txBody>
          <a:bodyPr/>
          <a:lstStyle/>
          <a:p>
            <a:pPr algn="ctr"/>
            <a:r>
              <a:rPr lang="en-US" sz="4400" dirty="0" smtClean="0"/>
              <a:t>FY14 Civil Division Actuals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(in thousands)</a:t>
            </a:r>
            <a:endParaRPr lang="en-US" sz="5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574280" y="1188720"/>
            <a:ext cx="2438399" cy="365760"/>
          </a:xfrm>
        </p:spPr>
        <p:txBody>
          <a:bodyPr/>
          <a:lstStyle/>
          <a:p>
            <a:pPr lvl="0" algn="r"/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2/25/2015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1791920"/>
              </p:ext>
            </p:extLst>
          </p:nvPr>
        </p:nvGraphicFramePr>
        <p:xfrm>
          <a:off x="228600" y="1524000"/>
          <a:ext cx="7848600" cy="4724400"/>
        </p:xfrm>
        <a:graphic>
          <a:graphicData uri="http://schemas.openxmlformats.org/drawingml/2006/table">
            <a:tbl>
              <a:tblPr/>
              <a:tblGrid>
                <a:gridCol w="3538878"/>
                <a:gridCol w="2300854"/>
                <a:gridCol w="2008868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Objects of Expenditure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FY14 Actuals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(rounded to nearest 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Personal Services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38,702.9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Outside Counsel/Experts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8,037.8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Core Services (Chargebacks)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5,666.3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Contractual Services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1,118.4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Travel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659.0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Commodities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784.2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&gt;1%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Capital Outlay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138.4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&lt;1%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55,107.0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99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4" name="Date Placeholder 1"/>
          <p:cNvSpPr>
            <a:spLocks noGrp="1"/>
          </p:cNvSpPr>
          <p:nvPr>
            <p:ph type="dt" sz="half" idx="10"/>
          </p:nvPr>
        </p:nvSpPr>
        <p:spPr>
          <a:xfrm rot="16200000">
            <a:off x="7574280" y="1188720"/>
            <a:ext cx="2438399" cy="365760"/>
          </a:xfrm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alt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2/25/2015</a:t>
            </a:r>
            <a:endParaRPr lang="en-US" alt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E5C3307-BF94-42DF-9469-D5B8C6EABFFA}" type="slidenum">
              <a:rPr lang="en-US" altLang="en-US" smtClean="0">
                <a:solidFill>
                  <a:prstClr val="white"/>
                </a:solidFill>
              </a:rPr>
              <a:pPr/>
              <a:t>11</a:t>
            </a:fld>
            <a:endParaRPr lang="en-US" altLang="en-US" smtClean="0">
              <a:solidFill>
                <a:prstClr val="white"/>
              </a:solidFill>
            </a:endParaRPr>
          </a:p>
        </p:txBody>
      </p:sp>
      <p:sp>
        <p:nvSpPr>
          <p:cNvPr id="8195" name="Title 1"/>
          <p:cNvSpPr>
            <a:spLocks noGrp="1"/>
          </p:cNvSpPr>
          <p:nvPr>
            <p:ph type="title" idx="4294967295"/>
          </p:nvPr>
        </p:nvSpPr>
        <p:spPr>
          <a:xfrm>
            <a:off x="152400" y="457200"/>
            <a:ext cx="8229600" cy="1139825"/>
          </a:xfrm>
        </p:spPr>
        <p:txBody>
          <a:bodyPr anchor="ctr">
            <a:normAutofit/>
          </a:bodyPr>
          <a:lstStyle/>
          <a:p>
            <a:pPr algn="ctr" eaLnBrk="1" hangingPunct="1"/>
            <a:r>
              <a:rPr lang="en-US" sz="4400" dirty="0" smtClean="0">
                <a:ln w="12700">
                  <a:solidFill>
                    <a:schemeClr val="accent4">
                      <a:lumMod val="50000"/>
                    </a:schemeClr>
                  </a:solidFill>
                </a:ln>
              </a:rPr>
              <a:t>Personal Services Distribution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700" b="1" dirty="0" smtClean="0"/>
              <a:t>(including FT and PT positions)</a:t>
            </a:r>
            <a:endParaRPr lang="en-US" b="1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3000956"/>
              </p:ext>
            </p:extLst>
          </p:nvPr>
        </p:nvGraphicFramePr>
        <p:xfrm>
          <a:off x="304800" y="2209800"/>
          <a:ext cx="7924800" cy="3125470"/>
        </p:xfrm>
        <a:graphic>
          <a:graphicData uri="http://schemas.openxmlformats.org/drawingml/2006/table">
            <a:tbl>
              <a:tblPr/>
              <a:tblGrid>
                <a:gridCol w="2209800"/>
                <a:gridCol w="1295400"/>
                <a:gridCol w="1295400"/>
                <a:gridCol w="1219200"/>
                <a:gridCol w="19050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Division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FY14 </a:t>
                      </a:r>
                      <a:r>
                        <a:rPr kumimoji="0" lang="en-US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Mgmt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Plan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FY15 </a:t>
                      </a:r>
                      <a:r>
                        <a:rPr kumimoji="0" lang="en-US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Mgmt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Plan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FY16 Gov. Endorsed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 Change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From FY14 to FY16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Civil 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(3.5%)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Criminal 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0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0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0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 (5.3%)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0EF"/>
                    </a:solidFill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Administrative Services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 23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(4.1%)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371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Date Placeholder 1"/>
          <p:cNvSpPr>
            <a:spLocks noGrp="1"/>
          </p:cNvSpPr>
          <p:nvPr>
            <p:ph type="dt" sz="half" idx="10"/>
          </p:nvPr>
        </p:nvSpPr>
        <p:spPr>
          <a:xfrm rot="16200000">
            <a:off x="7543800" y="1188720"/>
            <a:ext cx="2438399" cy="365760"/>
          </a:xfrm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altLang="en-US" dirty="0" smtClean="0">
                <a:solidFill>
                  <a:prstClr val="black"/>
                </a:solidFill>
              </a:rPr>
              <a:t>2/25/2015</a:t>
            </a:r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40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564158F-0B0F-4125-AFD7-3E4667E84CF6}" type="slidenum">
              <a:rPr lang="en-US" altLang="en-US" smtClean="0">
                <a:solidFill>
                  <a:prstClr val="white"/>
                </a:solidFill>
              </a:rPr>
              <a:pPr/>
              <a:t>2</a:t>
            </a:fld>
            <a:endParaRPr lang="en-US" altLang="en-US" dirty="0" smtClean="0">
              <a:solidFill>
                <a:prstClr val="white"/>
              </a:solidFill>
            </a:endParaRPr>
          </a:p>
        </p:txBody>
      </p:sp>
      <p:sp>
        <p:nvSpPr>
          <p:cNvPr id="4099" name="Title 1"/>
          <p:cNvSpPr>
            <a:spLocks noGrp="1"/>
          </p:cNvSpPr>
          <p:nvPr>
            <p:ph type="ctrTitle" idx="4294967295"/>
          </p:nvPr>
        </p:nvSpPr>
        <p:spPr>
          <a:xfrm>
            <a:off x="2926080" y="533400"/>
            <a:ext cx="5257800" cy="685800"/>
          </a:xfrm>
        </p:spPr>
        <p:txBody>
          <a:bodyPr anchor="b">
            <a:normAutofit fontScale="90000"/>
          </a:bodyPr>
          <a:lstStyle/>
          <a:p>
            <a:pPr algn="l" eaLnBrk="1" hangingPunct="1"/>
            <a:r>
              <a:rPr lang="en-US" b="1" dirty="0" smtClean="0"/>
              <a:t> MISSION</a:t>
            </a:r>
            <a:r>
              <a:rPr lang="en-US" sz="5700" dirty="0" smtClean="0"/>
              <a:t>	</a:t>
            </a:r>
          </a:p>
        </p:txBody>
      </p:sp>
      <p:sp>
        <p:nvSpPr>
          <p:cNvPr id="4100" name="Subtitle 2"/>
          <p:cNvSpPr>
            <a:spLocks noGrp="1"/>
          </p:cNvSpPr>
          <p:nvPr>
            <p:ph type="subTitle" idx="4294967295"/>
          </p:nvPr>
        </p:nvSpPr>
        <p:spPr>
          <a:xfrm>
            <a:off x="3048000" y="1219200"/>
            <a:ext cx="5410200" cy="1485900"/>
          </a:xfrm>
        </p:spPr>
        <p:txBody>
          <a:bodyPr>
            <a:normAutofit fontScale="92500"/>
          </a:bodyPr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300" b="1" dirty="0" smtClean="0">
                <a:latin typeface="+mj-lt"/>
              </a:rPr>
              <a:t>The Alaska Department of Law prosecutes crime and provides legal services to state government for the protection and benefit of Alaska’s citizens.  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3200400"/>
            <a:ext cx="8458200" cy="3023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prstClr val="black"/>
                </a:solidFill>
                <a:latin typeface="Cambria"/>
              </a:rPr>
              <a:t>Core Services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prstClr val="black"/>
                </a:solidFill>
                <a:latin typeface="Cambria"/>
              </a:rPr>
              <a:t>  </a:t>
            </a:r>
            <a:r>
              <a:rPr lang="en-US" sz="2100" dirty="0">
                <a:solidFill>
                  <a:prstClr val="black"/>
                </a:solidFill>
                <a:latin typeface="Cambria"/>
              </a:rPr>
              <a:t>Protecting the safety and financial well-being of Alaskans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prstClr val="black"/>
                </a:solidFill>
                <a:latin typeface="Cambria"/>
              </a:rPr>
              <a:t>  Fostering conditions for responsible development of our natural  </a:t>
            </a:r>
          </a:p>
          <a:p>
            <a:r>
              <a:rPr lang="en-US" sz="2100" dirty="0">
                <a:solidFill>
                  <a:prstClr val="black"/>
                </a:solidFill>
                <a:latin typeface="Cambria"/>
              </a:rPr>
              <a:t>        resources   </a:t>
            </a:r>
          </a:p>
          <a:p>
            <a:pPr marL="342900" indent="-342900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prstClr val="black"/>
                </a:solidFill>
                <a:latin typeface="Cambria"/>
              </a:rPr>
              <a:t>  Protecting the fiscal integrity of the State of Alaska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prstClr val="black"/>
                </a:solidFill>
                <a:latin typeface="Cambria"/>
              </a:rPr>
              <a:t>  Promoting good governance</a:t>
            </a:r>
          </a:p>
        </p:txBody>
      </p:sp>
      <p:pic>
        <p:nvPicPr>
          <p:cNvPr id="12" name="Picture 11" descr="logo_colorS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26670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153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800" dirty="0" smtClean="0"/>
              <a:t>Organizational Chart</a:t>
            </a:r>
            <a:endParaRPr lang="en-US" sz="4800" dirty="0"/>
          </a:p>
        </p:txBody>
      </p:sp>
      <p:sp>
        <p:nvSpPr>
          <p:cNvPr id="22" name="Content Placeholder 21"/>
          <p:cNvSpPr>
            <a:spLocks noGrp="1"/>
          </p:cNvSpPr>
          <p:nvPr>
            <p:ph idx="1"/>
          </p:nvPr>
        </p:nvSpPr>
        <p:spPr>
          <a:xfrm>
            <a:off x="381000" y="1409700"/>
            <a:ext cx="7620000" cy="4800600"/>
          </a:xfrm>
        </p:spPr>
        <p:txBody>
          <a:bodyPr/>
          <a:lstStyle/>
          <a:p>
            <a:pPr algn="ctr"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Attorney General 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Craig Richards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16200000">
            <a:off x="7322751" y="1417320"/>
            <a:ext cx="2895600" cy="365760"/>
          </a:xfrm>
        </p:spPr>
        <p:txBody>
          <a:bodyPr/>
          <a:lstStyle/>
          <a:p>
            <a:pPr algn="r"/>
            <a:r>
              <a:rPr lang="en-US" alt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2/25/2015</a:t>
            </a:r>
            <a:endParaRPr lang="en-US" alt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3</a:t>
            </a:fld>
            <a:endParaRPr lang="en-US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1314450" y="3810000"/>
            <a:ext cx="604875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314450" y="3810000"/>
            <a:ext cx="0" cy="8374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338829" y="3907869"/>
            <a:ext cx="0" cy="8389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7363209" y="3810000"/>
            <a:ext cx="0" cy="8374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338829" y="2514600"/>
            <a:ext cx="0" cy="139326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031653" y="4909363"/>
            <a:ext cx="254414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Civil</a:t>
            </a:r>
          </a:p>
          <a:p>
            <a:pPr algn="ctr"/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James Cantor, </a:t>
            </a:r>
          </a:p>
          <a:p>
            <a:pPr algn="ctr"/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Deputy Attorney General</a:t>
            </a:r>
          </a:p>
          <a:p>
            <a:pPr algn="ctr"/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Nancy Gordon, Director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-16933" y="4924752"/>
            <a:ext cx="25527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Criminal</a:t>
            </a:r>
          </a:p>
          <a:p>
            <a:pPr algn="ctr"/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Richard Svobodny, Deputy Attorney General</a:t>
            </a:r>
          </a:p>
          <a:p>
            <a:pPr algn="ctr"/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 Skidmore, Director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743200" y="4924752"/>
            <a:ext cx="33858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Administrative Services</a:t>
            </a:r>
          </a:p>
          <a:p>
            <a:pPr algn="ctr"/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Dave Blaisdell, Director</a:t>
            </a:r>
          </a:p>
        </p:txBody>
      </p:sp>
    </p:spTree>
    <p:extLst>
      <p:ext uri="{BB962C8B-B14F-4D97-AF65-F5344CB8AC3E}">
        <p14:creationId xmlns:p14="http://schemas.microsoft.com/office/powerpoint/2010/main" val="274545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4" name="Date Placeholder 1"/>
          <p:cNvSpPr>
            <a:spLocks noGrp="1"/>
          </p:cNvSpPr>
          <p:nvPr>
            <p:ph type="dt" sz="half" idx="10"/>
          </p:nvPr>
        </p:nvSpPr>
        <p:spPr>
          <a:xfrm rot="16200000">
            <a:off x="7574280" y="1188720"/>
            <a:ext cx="2438399" cy="365760"/>
          </a:xfrm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alt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2/25/2015</a:t>
            </a:r>
            <a:endParaRPr lang="en-US" alt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E5C3307-BF94-42DF-9469-D5B8C6EABFFA}" type="slidenum">
              <a:rPr lang="en-US" altLang="en-US" smtClean="0">
                <a:solidFill>
                  <a:prstClr val="white"/>
                </a:solidFill>
              </a:rPr>
              <a:pPr/>
              <a:t>4</a:t>
            </a:fld>
            <a:endParaRPr lang="en-US" altLang="en-US" smtClean="0">
              <a:solidFill>
                <a:prstClr val="white"/>
              </a:solidFill>
            </a:endParaRPr>
          </a:p>
        </p:txBody>
      </p:sp>
      <p:sp>
        <p:nvSpPr>
          <p:cNvPr id="8195" name="Title 1"/>
          <p:cNvSpPr>
            <a:spLocks noGrp="1"/>
          </p:cNvSpPr>
          <p:nvPr>
            <p:ph type="title" idx="4294967295"/>
          </p:nvPr>
        </p:nvSpPr>
        <p:spPr>
          <a:xfrm>
            <a:off x="152400" y="457200"/>
            <a:ext cx="8229600" cy="1139825"/>
          </a:xfrm>
        </p:spPr>
        <p:txBody>
          <a:bodyPr anchor="ctr">
            <a:normAutofit/>
          </a:bodyPr>
          <a:lstStyle/>
          <a:p>
            <a:pPr algn="ctr" eaLnBrk="1" hangingPunct="1"/>
            <a:r>
              <a:rPr lang="en-US" sz="4400" dirty="0" smtClean="0">
                <a:ln w="12700">
                  <a:solidFill>
                    <a:schemeClr val="accent4">
                      <a:lumMod val="50000"/>
                    </a:schemeClr>
                  </a:solidFill>
                </a:ln>
              </a:rPr>
              <a:t>Budget Comparison: All Funds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700" b="1" dirty="0" smtClean="0"/>
              <a:t>(in thousands)</a:t>
            </a:r>
            <a:endParaRPr lang="en-US" b="1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426185"/>
              </p:ext>
            </p:extLst>
          </p:nvPr>
        </p:nvGraphicFramePr>
        <p:xfrm>
          <a:off x="304800" y="1981200"/>
          <a:ext cx="7848600" cy="3125470"/>
        </p:xfrm>
        <a:graphic>
          <a:graphicData uri="http://schemas.openxmlformats.org/drawingml/2006/table">
            <a:tbl>
              <a:tblPr/>
              <a:tblGrid>
                <a:gridCol w="2616200"/>
                <a:gridCol w="1533634"/>
                <a:gridCol w="1443421"/>
                <a:gridCol w="2255345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Division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FY15 </a:t>
                      </a:r>
                      <a:r>
                        <a:rPr kumimoji="0" lang="en-US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Mgmt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Plan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FY16 Gov. Endorsed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 Change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From FY15 to FY16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Civil 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57,493.9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52,090.2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(9.4%)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Criminal 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33,387.0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0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32,004.6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0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 (4.1%)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0EF"/>
                    </a:solidFill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Administrative Services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4,520.5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4,348.8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(3.8%)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95,401.4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88,443.6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(7.3%)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" y="5562600"/>
            <a:ext cx="76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FY15 budget included a $2.0 million multi-year appropriation not included in the FY16 budget.</a:t>
            </a:r>
            <a:endParaRPr lang="en-US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3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6200" y="457200"/>
            <a:ext cx="8305800" cy="1143000"/>
          </a:xfrm>
        </p:spPr>
        <p:txBody>
          <a:bodyPr/>
          <a:lstStyle/>
          <a:p>
            <a:pPr algn="ctr"/>
            <a:r>
              <a:rPr lang="en-US" sz="3600" dirty="0" smtClean="0"/>
              <a:t>Potential Impacts of Client Agency Budgets</a:t>
            </a:r>
            <a:endParaRPr lang="en-US" sz="36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latin typeface="+mj-lt"/>
              </a:rPr>
              <a:t>34% of the Department’s budget is funded from sources other than undesignated general fund. Substantially all of those funds are from other agencies.</a:t>
            </a:r>
          </a:p>
          <a:p>
            <a:pPr marL="411480" lvl="1" indent="0">
              <a:buNone/>
            </a:pPr>
            <a:endParaRPr lang="en-US" dirty="0">
              <a:latin typeface="+mj-lt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latin typeface="+mj-lt"/>
              </a:rPr>
              <a:t>As other departments draw down or eliminate programs, the amount of legal support required may be reduced. However, past </a:t>
            </a:r>
            <a:r>
              <a:rPr lang="en-US" dirty="0">
                <a:latin typeface="+mj-lt"/>
              </a:rPr>
              <a:t>experience indicates that program elimination or downsizing generally has a </a:t>
            </a:r>
            <a:r>
              <a:rPr lang="en-US" dirty="0" smtClean="0">
                <a:latin typeface="+mj-lt"/>
              </a:rPr>
              <a:t>short-term </a:t>
            </a:r>
            <a:r>
              <a:rPr lang="en-US" dirty="0">
                <a:latin typeface="+mj-lt"/>
              </a:rPr>
              <a:t>uptick in level of legal work that is necessary</a:t>
            </a:r>
            <a:r>
              <a:rPr lang="en-US" dirty="0" smtClean="0">
                <a:latin typeface="+mj-lt"/>
              </a:rPr>
              <a:t>.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dirty="0">
              <a:latin typeface="+mj-lt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latin typeface="+mj-lt"/>
              </a:rPr>
              <a:t>Legal efforts required by other agencies are not predictably parallel to reductions – an area of concern is that sister agencies may “cut corners” when seeking Law’s expertise, potentially leading to greater legal trouble in the future. </a:t>
            </a:r>
          </a:p>
          <a:p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11430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574281" y="1264919"/>
            <a:ext cx="2438399" cy="365760"/>
          </a:xfrm>
        </p:spPr>
        <p:txBody>
          <a:bodyPr/>
          <a:lstStyle/>
          <a:p>
            <a:pPr algn="r"/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2/25/2015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53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4" name="Date Placeholder 1"/>
          <p:cNvSpPr>
            <a:spLocks noGrp="1"/>
          </p:cNvSpPr>
          <p:nvPr>
            <p:ph type="dt" sz="half" idx="10"/>
          </p:nvPr>
        </p:nvSpPr>
        <p:spPr>
          <a:xfrm rot="16200000">
            <a:off x="7574280" y="1188720"/>
            <a:ext cx="2438399" cy="365760"/>
          </a:xfrm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alt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2/25/2015</a:t>
            </a:r>
            <a:endParaRPr lang="en-US" alt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E5C3307-BF94-42DF-9469-D5B8C6EABFFA}" type="slidenum">
              <a:rPr lang="en-US" altLang="en-US" smtClean="0">
                <a:solidFill>
                  <a:prstClr val="white"/>
                </a:solidFill>
              </a:rPr>
              <a:pPr/>
              <a:t>6</a:t>
            </a:fld>
            <a:endParaRPr lang="en-US" altLang="en-US" smtClean="0">
              <a:solidFill>
                <a:prstClr val="white"/>
              </a:solidFill>
            </a:endParaRPr>
          </a:p>
        </p:txBody>
      </p:sp>
      <p:sp>
        <p:nvSpPr>
          <p:cNvPr id="8195" name="Title 1"/>
          <p:cNvSpPr>
            <a:spLocks noGrp="1"/>
          </p:cNvSpPr>
          <p:nvPr>
            <p:ph type="title" idx="4294967295"/>
          </p:nvPr>
        </p:nvSpPr>
        <p:spPr>
          <a:xfrm>
            <a:off x="152400" y="457200"/>
            <a:ext cx="8229600" cy="1139825"/>
          </a:xfrm>
        </p:spPr>
        <p:txBody>
          <a:bodyPr anchor="ctr">
            <a:normAutofit/>
          </a:bodyPr>
          <a:lstStyle/>
          <a:p>
            <a:pPr algn="ctr" eaLnBrk="1" hangingPunct="1"/>
            <a:r>
              <a:rPr lang="en-US" sz="4400" dirty="0" smtClean="0">
                <a:ln w="12700">
                  <a:solidFill>
                    <a:schemeClr val="accent4">
                      <a:lumMod val="50000"/>
                    </a:schemeClr>
                  </a:solidFill>
                </a:ln>
              </a:rPr>
              <a:t>Budget Comparison: UGF Only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700" b="1" dirty="0" smtClean="0"/>
              <a:t>(in thousands)</a:t>
            </a:r>
            <a:endParaRPr lang="en-US" b="1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6554770"/>
              </p:ext>
            </p:extLst>
          </p:nvPr>
        </p:nvGraphicFramePr>
        <p:xfrm>
          <a:off x="304800" y="1981200"/>
          <a:ext cx="7848600" cy="3125470"/>
        </p:xfrm>
        <a:graphic>
          <a:graphicData uri="http://schemas.openxmlformats.org/drawingml/2006/table">
            <a:tbl>
              <a:tblPr/>
              <a:tblGrid>
                <a:gridCol w="2616200"/>
                <a:gridCol w="1533634"/>
                <a:gridCol w="1443421"/>
                <a:gridCol w="2255345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Division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FY15 </a:t>
                      </a:r>
                      <a:r>
                        <a:rPr kumimoji="0" lang="en-US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Mgmt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Plan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FY16 Gov. Endorsed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 Change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From FY15 to FY16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Civil 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29,230.9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23,705.1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(18.9%)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Criminal 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29,312.6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0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27,924.6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0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 (4.7%)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0EF"/>
                    </a:solidFill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Administrative Services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2,731.8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2,532.5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(7.3%)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61,275.3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54,162.2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(11.6%)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" y="5562600"/>
            <a:ext cx="76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FY15 budget included a $2.0 million multi-year appropriation not included in the FY16 budget.</a:t>
            </a:r>
          </a:p>
        </p:txBody>
      </p:sp>
    </p:spTree>
    <p:extLst>
      <p:ext uri="{BB962C8B-B14F-4D97-AF65-F5344CB8AC3E}">
        <p14:creationId xmlns:p14="http://schemas.microsoft.com/office/powerpoint/2010/main" val="131604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533400"/>
            <a:ext cx="7620000" cy="1066800"/>
          </a:xfrm>
        </p:spPr>
        <p:txBody>
          <a:bodyPr/>
          <a:lstStyle/>
          <a:p>
            <a:pPr algn="ctr"/>
            <a:r>
              <a:rPr lang="en-US" sz="4400" dirty="0" smtClean="0">
                <a:ln w="12700">
                  <a:solidFill>
                    <a:schemeClr val="accent4">
                      <a:lumMod val="50000"/>
                    </a:schemeClr>
                  </a:solidFill>
                </a:ln>
              </a:rPr>
              <a:t>FY16 Budget Development</a:t>
            </a:r>
            <a:r>
              <a:rPr lang="en-US" sz="3600" dirty="0" smtClean="0">
                <a:ln w="12700">
                  <a:solidFill>
                    <a:schemeClr val="accent4">
                      <a:lumMod val="50000"/>
                    </a:schemeClr>
                  </a:solidFill>
                </a:ln>
              </a:rPr>
              <a:t/>
            </a:r>
            <a:br>
              <a:rPr lang="en-US" sz="3600" dirty="0" smtClean="0">
                <a:ln w="12700">
                  <a:solidFill>
                    <a:schemeClr val="accent4">
                      <a:lumMod val="50000"/>
                    </a:schemeClr>
                  </a:solidFill>
                </a:ln>
              </a:rPr>
            </a:br>
            <a:r>
              <a:rPr lang="en-US" sz="1700" dirty="0" smtClean="0">
                <a:ln w="12700">
                  <a:solidFill>
                    <a:schemeClr val="accent4">
                      <a:lumMod val="50000"/>
                    </a:schemeClr>
                  </a:solidFill>
                </a:ln>
              </a:rPr>
              <a:t>(in thousands)</a:t>
            </a:r>
            <a:r>
              <a:rPr lang="en-US" sz="4800" dirty="0">
                <a:ln w="12700">
                  <a:solidFill>
                    <a:schemeClr val="accent4">
                      <a:lumMod val="50000"/>
                    </a:schemeClr>
                  </a:solidFill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en-US" sz="4800" dirty="0">
                <a:ln w="12700">
                  <a:solidFill>
                    <a:schemeClr val="accent4">
                      <a:lumMod val="50000"/>
                    </a:schemeClr>
                  </a:solidFill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b">
              <a:spcBef>
                <a:spcPts val="0"/>
              </a:spcBef>
              <a:buNone/>
            </a:pPr>
            <a:endParaRPr lang="en-US" sz="2400" dirty="0">
              <a:latin typeface="Arial"/>
            </a:endParaRPr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16200000">
            <a:off x="7574280" y="1188720"/>
            <a:ext cx="2438399" cy="365760"/>
          </a:xfrm>
        </p:spPr>
        <p:txBody>
          <a:bodyPr/>
          <a:lstStyle/>
          <a:p>
            <a:pPr algn="r"/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2/25/2015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0843004"/>
              </p:ext>
            </p:extLst>
          </p:nvPr>
        </p:nvGraphicFramePr>
        <p:xfrm>
          <a:off x="152400" y="1447800"/>
          <a:ext cx="8153400" cy="46436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20484"/>
                <a:gridCol w="927716"/>
                <a:gridCol w="914400"/>
                <a:gridCol w="838200"/>
                <a:gridCol w="914400"/>
                <a:gridCol w="838200"/>
              </a:tblGrid>
              <a:tr h="385536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sng" strike="noStrike">
                          <a:effectLst/>
                        </a:rPr>
                        <a:t>UGF</a:t>
                      </a:r>
                      <a:endParaRPr lang="en-US" sz="1100" b="1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sng" strike="noStrike">
                          <a:effectLst/>
                        </a:rPr>
                        <a:t>DGF</a:t>
                      </a:r>
                      <a:endParaRPr lang="en-US" sz="1100" b="1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sng" strike="noStrike">
                          <a:effectLst/>
                        </a:rPr>
                        <a:t>Other </a:t>
                      </a:r>
                      <a:endParaRPr lang="en-US" sz="1100" b="1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sng" strike="noStrike">
                          <a:effectLst/>
                        </a:rPr>
                        <a:t>Federal</a:t>
                      </a:r>
                      <a:endParaRPr lang="en-US" sz="1100" b="1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sng" strike="noStrike" dirty="0">
                          <a:effectLst/>
                        </a:rPr>
                        <a:t>Total</a:t>
                      </a:r>
                      <a:endParaRPr lang="en-US" sz="1100" b="1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553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sng" strike="noStrike" baseline="0" dirty="0">
                          <a:effectLst/>
                        </a:rPr>
                        <a:t>FY15 Management Plan</a:t>
                      </a:r>
                      <a:endParaRPr lang="en-US" sz="1400" b="1" i="0" u="sng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baseline="0" dirty="0" smtClean="0">
                          <a:effectLst/>
                        </a:rPr>
                        <a:t>61,275.3</a:t>
                      </a:r>
                      <a:endParaRPr lang="en-US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baseline="0" dirty="0" smtClean="0">
                          <a:effectLst/>
                        </a:rPr>
                        <a:t>2,727.9</a:t>
                      </a:r>
                      <a:endParaRPr lang="en-US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baseline="0" dirty="0" smtClean="0">
                          <a:effectLst/>
                        </a:rPr>
                        <a:t>30,393.9</a:t>
                      </a:r>
                      <a:endParaRPr lang="en-US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baseline="0" dirty="0" smtClean="0">
                          <a:effectLst/>
                        </a:rPr>
                        <a:t>1,004.3</a:t>
                      </a:r>
                      <a:endParaRPr lang="en-US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baseline="0" dirty="0" smtClean="0">
                          <a:effectLst/>
                        </a:rPr>
                        <a:t>95,401.4</a:t>
                      </a:r>
                      <a:endParaRPr lang="en-US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553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baseline="0" dirty="0">
                          <a:effectLst/>
                        </a:rPr>
                        <a:t>One time items 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baseline="0" dirty="0" smtClean="0">
                          <a:effectLst/>
                        </a:rPr>
                        <a:t>(5,300.0)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baseline="0" dirty="0" smtClean="0">
                          <a:effectLst/>
                        </a:rPr>
                        <a:t>(15.0)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baseline="0" dirty="0">
                          <a:effectLst/>
                        </a:rPr>
                        <a:t>            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baseline="0" dirty="0" smtClean="0">
                          <a:effectLst/>
                        </a:rPr>
                        <a:t>(5,315.0)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0276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baseline="0" dirty="0">
                          <a:effectLst/>
                        </a:rPr>
                        <a:t>Multiyear appropriation for Oil, Gas and Mining and Flint Hills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baseline="0" dirty="0" smtClean="0">
                          <a:effectLst/>
                        </a:rPr>
                        <a:t>(2,000.0)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baseline="0" dirty="0" smtClean="0">
                          <a:effectLst/>
                        </a:rPr>
                        <a:t>(2,000.0)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553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baseline="0" dirty="0">
                          <a:effectLst/>
                        </a:rPr>
                        <a:t>Statewide items </a:t>
                      </a:r>
                      <a:r>
                        <a:rPr lang="en-US" sz="1200" u="none" strike="noStrike" baseline="0" dirty="0" smtClean="0">
                          <a:effectLst/>
                        </a:rPr>
                        <a:t>(health benefits </a:t>
                      </a:r>
                      <a:r>
                        <a:rPr lang="en-US" sz="1200" u="none" strike="noStrike" baseline="0" dirty="0">
                          <a:effectLst/>
                        </a:rPr>
                        <a:t>and </a:t>
                      </a:r>
                      <a:r>
                        <a:rPr lang="en-US" sz="1200" u="none" strike="noStrike" baseline="0" dirty="0" smtClean="0">
                          <a:effectLst/>
                        </a:rPr>
                        <a:t>salary</a:t>
                      </a:r>
                      <a:r>
                        <a:rPr lang="en-US" sz="1200" u="none" strike="noStrike" baseline="0" dirty="0">
                          <a:effectLst/>
                        </a:rPr>
                        <a:t>)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baseline="0">
                          <a:effectLst/>
                        </a:rPr>
                        <a:t>856.9</a:t>
                      </a:r>
                      <a:endParaRPr lang="en-US" sz="1200" b="0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baseline="0">
                          <a:effectLst/>
                        </a:rPr>
                        <a:t>37.8</a:t>
                      </a:r>
                      <a:endParaRPr lang="en-US" sz="1200" b="0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baseline="0">
                          <a:effectLst/>
                        </a:rPr>
                        <a:t>408.1</a:t>
                      </a:r>
                      <a:endParaRPr lang="en-US" sz="1200" b="0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baseline="0">
                          <a:effectLst/>
                        </a:rPr>
                        <a:t>15.8</a:t>
                      </a:r>
                      <a:endParaRPr lang="en-US" sz="1200" b="0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baseline="0" dirty="0">
                          <a:effectLst/>
                        </a:rPr>
                        <a:t>1,318.60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553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sng" strike="noStrike" baseline="0" dirty="0">
                          <a:effectLst/>
                        </a:rPr>
                        <a:t>FY16 Adjusted Base</a:t>
                      </a:r>
                      <a:endParaRPr lang="en-US" sz="1400" b="1" i="0" u="sng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baseline="0" dirty="0" smtClean="0">
                          <a:effectLst/>
                        </a:rPr>
                        <a:t>54,832.2</a:t>
                      </a:r>
                      <a:endParaRPr lang="en-US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baseline="0" dirty="0" smtClean="0">
                          <a:effectLst/>
                        </a:rPr>
                        <a:t>2,765.7</a:t>
                      </a:r>
                      <a:endParaRPr lang="en-US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baseline="0" dirty="0" smtClean="0">
                          <a:effectLst/>
                        </a:rPr>
                        <a:t>30,787.0</a:t>
                      </a:r>
                      <a:endParaRPr lang="en-US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baseline="0" dirty="0" smtClean="0">
                          <a:effectLst/>
                        </a:rPr>
                        <a:t>1,020.1</a:t>
                      </a:r>
                      <a:endParaRPr lang="en-US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baseline="0" dirty="0" smtClean="0">
                          <a:effectLst/>
                        </a:rPr>
                        <a:t>89,405.0</a:t>
                      </a:r>
                      <a:endParaRPr lang="en-US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553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baseline="0" dirty="0" smtClean="0">
                          <a:effectLst/>
                        </a:rPr>
                        <a:t>Outside counsel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baseline="0" dirty="0" smtClean="0">
                          <a:effectLst/>
                        </a:rPr>
                        <a:t>3,400.0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baseline="0" dirty="0" smtClean="0">
                          <a:effectLst/>
                        </a:rPr>
                        <a:t>15.0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baseline="0" dirty="0" smtClean="0">
                          <a:effectLst/>
                        </a:rPr>
                        <a:t>3,415.0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553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baseline="0" dirty="0">
                          <a:effectLst/>
                        </a:rPr>
                        <a:t>General reductions in operating costs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baseline="0" dirty="0" smtClean="0">
                          <a:effectLst/>
                        </a:rPr>
                        <a:t>(546.0)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baseline="0" dirty="0" smtClean="0">
                          <a:effectLst/>
                        </a:rPr>
                        <a:t>(120.0)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baseline="0" dirty="0" smtClean="0">
                          <a:effectLst/>
                        </a:rPr>
                        <a:t>(186.4)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baseline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baseline="0" dirty="0" smtClean="0">
                          <a:effectLst/>
                        </a:rPr>
                        <a:t>(852.4)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553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baseline="0" dirty="0">
                          <a:effectLst/>
                        </a:rPr>
                        <a:t>48-hour arraignment requirement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baseline="0" dirty="0" smtClean="0">
                          <a:effectLst/>
                        </a:rPr>
                        <a:t>(30.9)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baseline="0" dirty="0" smtClean="0">
                          <a:effectLst/>
                        </a:rPr>
                        <a:t>(30.9)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553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baseline="0" dirty="0">
                          <a:effectLst/>
                        </a:rPr>
                        <a:t>Restructuring rural DA Office service delivery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baseline="0" dirty="0" smtClean="0">
                          <a:effectLst/>
                        </a:rPr>
                        <a:t>(916.7)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baseline="0" dirty="0" smtClean="0">
                          <a:effectLst/>
                        </a:rPr>
                        <a:t>(916.7)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553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baseline="0" dirty="0">
                          <a:effectLst/>
                        </a:rPr>
                        <a:t>Staff reductions (est. 19)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baseline="0" dirty="0" smtClean="0">
                          <a:effectLst/>
                        </a:rPr>
                        <a:t>(2,576.4)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baseline="0" dirty="0" smtClean="0">
                          <a:effectLst/>
                        </a:rPr>
                        <a:t>(2,576.4)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553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sng" strike="noStrike" baseline="0" dirty="0">
                          <a:effectLst/>
                        </a:rPr>
                        <a:t>FY16 </a:t>
                      </a:r>
                      <a:r>
                        <a:rPr lang="en-US" sz="1400" b="1" u="sng" strike="noStrike" baseline="0" dirty="0" smtClean="0">
                          <a:effectLst/>
                        </a:rPr>
                        <a:t>Governor’s Endorsed</a:t>
                      </a:r>
                      <a:endParaRPr lang="en-US" sz="1400" b="1" i="0" u="sng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baseline="0" dirty="0" smtClean="0">
                          <a:effectLst/>
                        </a:rPr>
                        <a:t>54,162.2</a:t>
                      </a:r>
                      <a:endParaRPr lang="en-US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baseline="0" dirty="0" smtClean="0">
                          <a:effectLst/>
                        </a:rPr>
                        <a:t>2,645.7</a:t>
                      </a:r>
                      <a:endParaRPr lang="en-US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baseline="0" dirty="0" smtClean="0">
                          <a:effectLst/>
                        </a:rPr>
                        <a:t>30,615.6</a:t>
                      </a:r>
                      <a:endParaRPr lang="en-US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baseline="0" dirty="0" smtClean="0">
                          <a:effectLst/>
                        </a:rPr>
                        <a:t>1,020.1</a:t>
                      </a:r>
                      <a:endParaRPr lang="en-US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baseline="0" dirty="0" smtClean="0">
                          <a:effectLst/>
                        </a:rPr>
                        <a:t>88,443.6</a:t>
                      </a:r>
                      <a:endParaRPr lang="en-US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083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81000"/>
            <a:ext cx="7924800" cy="993775"/>
          </a:xfrm>
        </p:spPr>
        <p:txBody>
          <a:bodyPr/>
          <a:lstStyle/>
          <a:p>
            <a:pPr algn="ctr"/>
            <a:r>
              <a:rPr lang="en-US" sz="3800" dirty="0" smtClean="0"/>
              <a:t>FY15 to FY16 Department Comparison</a:t>
            </a:r>
            <a:r>
              <a:rPr lang="en-US" sz="1600" dirty="0" smtClean="0"/>
              <a:t> </a:t>
            </a:r>
            <a:r>
              <a:rPr lang="en-US" sz="1600" dirty="0"/>
              <a:t> 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/>
              <a:t> </a:t>
            </a:r>
            <a:r>
              <a:rPr lang="en-US" sz="1600" dirty="0" smtClean="0"/>
              <a:t>(in thousands)</a:t>
            </a:r>
            <a:endParaRPr lang="en-US" sz="5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574280" y="1188720"/>
            <a:ext cx="2438399" cy="365760"/>
          </a:xfrm>
        </p:spPr>
        <p:txBody>
          <a:bodyPr/>
          <a:lstStyle/>
          <a:p>
            <a:pPr lvl="0" algn="r"/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2/25/2015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8815174"/>
              </p:ext>
            </p:extLst>
          </p:nvPr>
        </p:nvGraphicFramePr>
        <p:xfrm>
          <a:off x="228600" y="1676400"/>
          <a:ext cx="7848601" cy="4495799"/>
        </p:xfrm>
        <a:graphic>
          <a:graphicData uri="http://schemas.openxmlformats.org/drawingml/2006/table">
            <a:tbl>
              <a:tblPr/>
              <a:tblGrid>
                <a:gridCol w="2817685"/>
                <a:gridCol w="1831960"/>
                <a:gridCol w="1599478"/>
                <a:gridCol w="1599478"/>
              </a:tblGrid>
              <a:tr h="6466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Objects of Expenditure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FY15 </a:t>
                      </a:r>
                      <a:r>
                        <a:rPr kumimoji="0" lang="en-US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Mgmt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Plan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FY16 Gov. End.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 Change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466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Personal Services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69,887.3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67,625.2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(2,262.1)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  <a:tr h="615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Travel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1,178.0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1,321.4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143.4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15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Contractual Services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23,116.7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18,666.0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(4,450.7)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  <a:tr h="615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Commodities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1,041.6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831.0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(210.6)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  <a:tr h="6466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Capital Outlay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177.8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(177.8)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  <a:tr h="70824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95,401.4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88,443.6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(6,957.8)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" y="6248400"/>
            <a:ext cx="79079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Anticipated increase in travel costs due to restructuring service delivery to rural areas.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14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16200000">
            <a:off x="7574281" y="1188719"/>
            <a:ext cx="2438399" cy="365760"/>
          </a:xfrm>
        </p:spPr>
        <p:txBody>
          <a:bodyPr/>
          <a:lstStyle/>
          <a:p>
            <a:pPr lvl="0" algn="r"/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2/25/2015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0" y="304800"/>
            <a:ext cx="8229600" cy="187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564B3C"/>
                </a:solidFill>
              </a:rPr>
              <a:t>   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4472771"/>
              </p:ext>
            </p:extLst>
          </p:nvPr>
        </p:nvGraphicFramePr>
        <p:xfrm>
          <a:off x="190500" y="1600200"/>
          <a:ext cx="7848600" cy="4724400"/>
        </p:xfrm>
        <a:graphic>
          <a:graphicData uri="http://schemas.openxmlformats.org/drawingml/2006/table">
            <a:tbl>
              <a:tblPr/>
              <a:tblGrid>
                <a:gridCol w="3538878"/>
                <a:gridCol w="2300854"/>
                <a:gridCol w="2008868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Objects of Expenditure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FY14 Actuals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(rounded to nearest 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Personal Services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28,513.8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Core Services (Chargebacks)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3,405.4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Contractual Services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949.3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Commodities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422.3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Non-Employee Travel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404.0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Employee Travel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360.8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&gt;1%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Capital Outlay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&lt;1%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0DE"/>
                    </a:solidFill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34,072.4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7620000" cy="1143000"/>
          </a:xfrm>
        </p:spPr>
        <p:txBody>
          <a:bodyPr/>
          <a:lstStyle/>
          <a:p>
            <a:pPr algn="ctr"/>
            <a:r>
              <a:rPr lang="en-US" sz="4400" dirty="0" smtClean="0"/>
              <a:t>FY14 Criminal Division Actuals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(in thousands)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22035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Adjacenc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djacenc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Adjacenc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Adjacenc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2444</TotalTime>
  <Words>737</Words>
  <Application>Microsoft Office PowerPoint</Application>
  <PresentationFormat>On-screen Show (4:3)</PresentationFormat>
  <Paragraphs>318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Cambria</vt:lpstr>
      <vt:lpstr>Times New Roman</vt:lpstr>
      <vt:lpstr>Wingdings</vt:lpstr>
      <vt:lpstr>1_Adjacency</vt:lpstr>
      <vt:lpstr>Adjacency</vt:lpstr>
      <vt:lpstr>2_Adjacency</vt:lpstr>
      <vt:lpstr>3_Adjacency</vt:lpstr>
      <vt:lpstr>                                              Department of Law         Senate Finance Committee        Department Overview                    February 25, 2015</vt:lpstr>
      <vt:lpstr> MISSION </vt:lpstr>
      <vt:lpstr>Organizational Chart</vt:lpstr>
      <vt:lpstr>Budget Comparison: All Funds (in thousands)</vt:lpstr>
      <vt:lpstr>Potential Impacts of Client Agency Budgets</vt:lpstr>
      <vt:lpstr>Budget Comparison: UGF Only (in thousands)</vt:lpstr>
      <vt:lpstr>FY16 Budget Development (in thousands) </vt:lpstr>
      <vt:lpstr>FY15 to FY16 Department Comparison    (in thousands)</vt:lpstr>
      <vt:lpstr>FY14 Criminal Division Actuals (in thousands)</vt:lpstr>
      <vt:lpstr>FY14 Civil Division Actuals (in thousands)</vt:lpstr>
      <vt:lpstr>Personal Services Distribution (including FT and PT positions)</vt:lpstr>
    </vt:vector>
  </TitlesOfParts>
  <Company>State of Alaska - Department of LAW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of Law 5         FY16 Budget Overview</dc:title>
  <dc:creator>Valerie B. Rose</dc:creator>
  <cp:lastModifiedBy>Doniece Gott</cp:lastModifiedBy>
  <cp:revision>56</cp:revision>
  <cp:lastPrinted>2015-02-25T17:53:21Z</cp:lastPrinted>
  <dcterms:created xsi:type="dcterms:W3CDTF">2015-02-24T01:00:23Z</dcterms:created>
  <dcterms:modified xsi:type="dcterms:W3CDTF">2015-02-25T18:06:48Z</dcterms:modified>
</cp:coreProperties>
</file>