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318" r:id="rId5"/>
    <p:sldId id="449" r:id="rId6"/>
    <p:sldId id="450" r:id="rId7"/>
    <p:sldId id="451" r:id="rId8"/>
    <p:sldId id="454" r:id="rId9"/>
    <p:sldId id="435" r:id="rId10"/>
    <p:sldId id="436" r:id="rId11"/>
    <p:sldId id="442" r:id="rId12"/>
    <p:sldId id="456" r:id="rId13"/>
    <p:sldId id="446" r:id="rId14"/>
    <p:sldId id="447" r:id="rId15"/>
    <p:sldId id="429" r:id="rId16"/>
    <p:sldId id="455" r:id="rId17"/>
    <p:sldId id="444" r:id="rId18"/>
    <p:sldId id="448" r:id="rId19"/>
    <p:sldId id="295" r:id="rId20"/>
    <p:sldId id="343" r:id="rId21"/>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Arial Narrow"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Arial Narrow"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Narrow"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Narrow"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Narrow" pitchFamily="34" charset="0"/>
        <a:ea typeface="MS PGothic" pitchFamily="34" charset="-128"/>
        <a:cs typeface="+mn-cs"/>
      </a:defRPr>
    </a:lvl5pPr>
    <a:lvl6pPr marL="2286000" algn="l" defTabSz="914400" rtl="0" eaLnBrk="1" latinLnBrk="0" hangingPunct="1">
      <a:defRPr sz="2400" kern="1200">
        <a:solidFill>
          <a:schemeClr val="tx1"/>
        </a:solidFill>
        <a:latin typeface="Arial Narrow" pitchFamily="34" charset="0"/>
        <a:ea typeface="MS PGothic" pitchFamily="34" charset="-128"/>
        <a:cs typeface="+mn-cs"/>
      </a:defRPr>
    </a:lvl6pPr>
    <a:lvl7pPr marL="2743200" algn="l" defTabSz="914400" rtl="0" eaLnBrk="1" latinLnBrk="0" hangingPunct="1">
      <a:defRPr sz="2400" kern="1200">
        <a:solidFill>
          <a:schemeClr val="tx1"/>
        </a:solidFill>
        <a:latin typeface="Arial Narrow" pitchFamily="34" charset="0"/>
        <a:ea typeface="MS PGothic" pitchFamily="34" charset="-128"/>
        <a:cs typeface="+mn-cs"/>
      </a:defRPr>
    </a:lvl7pPr>
    <a:lvl8pPr marL="3200400" algn="l" defTabSz="914400" rtl="0" eaLnBrk="1" latinLnBrk="0" hangingPunct="1">
      <a:defRPr sz="2400" kern="1200">
        <a:solidFill>
          <a:schemeClr val="tx1"/>
        </a:solidFill>
        <a:latin typeface="Arial Narrow" pitchFamily="34" charset="0"/>
        <a:ea typeface="MS PGothic" pitchFamily="34" charset="-128"/>
        <a:cs typeface="+mn-cs"/>
      </a:defRPr>
    </a:lvl8pPr>
    <a:lvl9pPr marL="3657600" algn="l" defTabSz="914400" rtl="0" eaLnBrk="1" latinLnBrk="0" hangingPunct="1">
      <a:defRPr sz="2400" kern="1200">
        <a:solidFill>
          <a:schemeClr val="tx1"/>
        </a:solidFill>
        <a:latin typeface="Arial Narrow"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25" autoAdjust="0"/>
    <p:restoredTop sz="98818" autoAdjust="0"/>
  </p:normalViewPr>
  <p:slideViewPr>
    <p:cSldViewPr snapToGrid="0" snapToObjects="1" showGuides="1">
      <p:cViewPr varScale="1">
        <p:scale>
          <a:sx n="53" d="100"/>
          <a:sy n="53" d="100"/>
        </p:scale>
        <p:origin x="-96" y="-600"/>
      </p:cViewPr>
      <p:guideLst>
        <p:guide orient="horz" pos="2451"/>
        <p:guide orient="horz" pos="2228"/>
        <p:guide orient="horz" pos="685"/>
        <p:guide orient="horz" pos="3987"/>
        <p:guide pos="2880"/>
        <p:guide pos="3003"/>
        <p:guide pos="2761"/>
        <p:guide pos="5759"/>
        <p:guide pos="288"/>
        <p:guide pos="5470"/>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102523" tIns="51261" rIns="102523" bIns="51261" rtlCol="0"/>
          <a:lstStyle>
            <a:lvl1pPr algn="l">
              <a:defRPr sz="1300" dirty="0">
                <a:latin typeface="Arial Narrow" charset="0"/>
                <a:ea typeface="ＭＳ Ｐゴシック" charset="0"/>
                <a:cs typeface="MS PGothic" charset="0"/>
              </a:defRPr>
            </a:lvl1pPr>
          </a:lstStyle>
          <a:p>
            <a:pPr>
              <a:defRPr/>
            </a:pPr>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wrap="square" lIns="102523" tIns="51261" rIns="102523" bIns="51261" numCol="1" anchor="t" anchorCtr="0" compatLnSpc="1">
            <a:prstTxWarp prst="textNoShape">
              <a:avLst/>
            </a:prstTxWarp>
          </a:bodyPr>
          <a:lstStyle>
            <a:lvl1pPr algn="r">
              <a:defRPr sz="1300">
                <a:latin typeface="Arial Narrow" charset="0"/>
                <a:ea typeface="ＭＳ Ｐゴシック" charset="0"/>
                <a:cs typeface="MS PGothic" charset="0"/>
              </a:defRPr>
            </a:lvl1pPr>
          </a:lstStyle>
          <a:p>
            <a:pPr>
              <a:defRPr/>
            </a:pPr>
            <a:fld id="{E624931F-BA2F-4B60-B0B4-35059C99D528}" type="datetimeFigureOut">
              <a:rPr lang="en-US"/>
              <a:pPr>
                <a:defRPr/>
              </a:pPr>
              <a:t>4/2/2013</a:t>
            </a:fld>
            <a:endParaRPr lang="en-US" dirty="0"/>
          </a:p>
        </p:txBody>
      </p:sp>
      <p:sp>
        <p:nvSpPr>
          <p:cNvPr id="4" name="Footer Placeholder 3"/>
          <p:cNvSpPr>
            <a:spLocks noGrp="1"/>
          </p:cNvSpPr>
          <p:nvPr>
            <p:ph type="ftr" sz="quarter" idx="2"/>
          </p:nvPr>
        </p:nvSpPr>
        <p:spPr>
          <a:xfrm>
            <a:off x="0" y="9118600"/>
            <a:ext cx="3170238" cy="481013"/>
          </a:xfrm>
          <a:prstGeom prst="rect">
            <a:avLst/>
          </a:prstGeom>
        </p:spPr>
        <p:txBody>
          <a:bodyPr vert="horz" lIns="102523" tIns="51261" rIns="102523" bIns="51261" rtlCol="0" anchor="b"/>
          <a:lstStyle>
            <a:lvl1pPr algn="l">
              <a:defRPr sz="1300" dirty="0">
                <a:latin typeface="Arial Narrow" charset="0"/>
                <a:ea typeface="ＭＳ Ｐゴシック"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102523" tIns="51261" rIns="102523" bIns="51261" numCol="1" anchor="b" anchorCtr="0" compatLnSpc="1">
            <a:prstTxWarp prst="textNoShape">
              <a:avLst/>
            </a:prstTxWarp>
          </a:bodyPr>
          <a:lstStyle>
            <a:lvl1pPr algn="r">
              <a:defRPr sz="1300">
                <a:latin typeface="Arial Narrow" charset="0"/>
                <a:ea typeface="ＭＳ Ｐゴシック" charset="0"/>
                <a:cs typeface="MS PGothic" charset="0"/>
              </a:defRPr>
            </a:lvl1pPr>
          </a:lstStyle>
          <a:p>
            <a:pPr>
              <a:defRPr/>
            </a:pPr>
            <a:fld id="{7F4F2FB8-8364-47CB-81EC-889BD68F4CD0}" type="slidenum">
              <a:rPr lang="en-US"/>
              <a:pPr>
                <a:defRPr/>
              </a:pPr>
              <a:t>‹#›</a:t>
            </a:fld>
            <a:endParaRPr lang="en-US" dirty="0"/>
          </a:p>
        </p:txBody>
      </p:sp>
    </p:spTree>
    <p:extLst>
      <p:ext uri="{BB962C8B-B14F-4D97-AF65-F5344CB8AC3E}">
        <p14:creationId xmlns:p14="http://schemas.microsoft.com/office/powerpoint/2010/main" val="3466220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4" tIns="48327" rIns="96654" bIns="48327" rtlCol="0"/>
          <a:lstStyle>
            <a:lvl1pPr algn="l">
              <a:defRPr sz="1200" dirty="0">
                <a:latin typeface="Arial Narrow" pitchFamily="34" charset="0"/>
                <a:ea typeface="MS PGothic" pitchFamily="34" charset="-128"/>
                <a:cs typeface="+mn-cs"/>
              </a:defRPr>
            </a:lvl1pPr>
          </a:lstStyle>
          <a:p>
            <a:pPr>
              <a:defRPr/>
            </a:pPr>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wrap="square" lIns="96654" tIns="48327" rIns="96654" bIns="48327" numCol="1" anchor="t" anchorCtr="0" compatLnSpc="1">
            <a:prstTxWarp prst="textNoShape">
              <a:avLst/>
            </a:prstTxWarp>
          </a:bodyPr>
          <a:lstStyle>
            <a:lvl1pPr algn="r">
              <a:defRPr sz="1200">
                <a:latin typeface="Arial Narrow" charset="0"/>
                <a:ea typeface="ＭＳ Ｐゴシック" charset="0"/>
                <a:cs typeface="MS PGothic" charset="0"/>
              </a:defRPr>
            </a:lvl1pPr>
          </a:lstStyle>
          <a:p>
            <a:pPr>
              <a:defRPr/>
            </a:pPr>
            <a:fld id="{6EA40C5F-F938-4011-B524-0AB6CEBDA2B4}" type="datetimeFigureOut">
              <a:rPr lang="en-US"/>
              <a:pPr>
                <a:defRPr/>
              </a:pPr>
              <a:t>4/2/2013</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4" tIns="48327" rIns="96654" bIns="48327" rtlCol="0" anchor="ctr"/>
          <a:lstStyle/>
          <a:p>
            <a:pPr lvl="0"/>
            <a:endParaRPr lang="en-US" noProof="0" dirty="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6654" tIns="48327" rIns="96654" bIns="483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8600"/>
            <a:ext cx="3170238" cy="481013"/>
          </a:xfrm>
          <a:prstGeom prst="rect">
            <a:avLst/>
          </a:prstGeom>
        </p:spPr>
        <p:txBody>
          <a:bodyPr vert="horz" lIns="96654" tIns="48327" rIns="96654" bIns="48327" rtlCol="0" anchor="b"/>
          <a:lstStyle>
            <a:lvl1pPr algn="l">
              <a:defRPr sz="1200" dirty="0">
                <a:latin typeface="Arial Narrow" pitchFamily="34" charset="0"/>
                <a:ea typeface="MS PGothic" pitchFamily="34" charset="-128"/>
                <a:cs typeface="+mn-cs"/>
              </a:defRPr>
            </a:lvl1pPr>
          </a:lstStyle>
          <a:p>
            <a:pPr>
              <a:defRPr/>
            </a:pPr>
            <a:endParaRPr lang="en-US" dirty="0"/>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6654" tIns="48327" rIns="96654" bIns="48327" numCol="1" anchor="b" anchorCtr="0" compatLnSpc="1">
            <a:prstTxWarp prst="textNoShape">
              <a:avLst/>
            </a:prstTxWarp>
          </a:bodyPr>
          <a:lstStyle>
            <a:lvl1pPr algn="r">
              <a:defRPr sz="1200">
                <a:latin typeface="Arial Narrow" charset="0"/>
                <a:ea typeface="ＭＳ Ｐゴシック" charset="0"/>
                <a:cs typeface="MS PGothic" charset="0"/>
              </a:defRPr>
            </a:lvl1pPr>
          </a:lstStyle>
          <a:p>
            <a:pPr>
              <a:defRPr/>
            </a:pPr>
            <a:fld id="{02F7BF45-6E7A-42CD-847E-240DC36184FB}" type="slidenum">
              <a:rPr lang="en-US"/>
              <a:pPr>
                <a:defRPr/>
              </a:pPr>
              <a:t>‹#›</a:t>
            </a:fld>
            <a:endParaRPr lang="en-US" dirty="0"/>
          </a:p>
        </p:txBody>
      </p:sp>
    </p:spTree>
    <p:extLst>
      <p:ext uri="{BB962C8B-B14F-4D97-AF65-F5344CB8AC3E}">
        <p14:creationId xmlns:p14="http://schemas.microsoft.com/office/powerpoint/2010/main" val="5103164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a:t>
            </a:r>
            <a:r>
              <a:rPr lang="en-US" baseline="0" dirty="0" smtClean="0"/>
              <a:t> SB 21, lower government take at all price levels, and improved value.  Almost constant 64-65% government take at relevant prices (except for very low prices where regressive nature of royalty takes over.  One impact of $5/</a:t>
            </a:r>
            <a:r>
              <a:rPr lang="en-US" baseline="0" dirty="0" err="1" smtClean="0"/>
              <a:t>bbl</a:t>
            </a:r>
            <a:r>
              <a:rPr lang="en-US" baseline="0" dirty="0" smtClean="0"/>
              <a:t> production allowance is that PPT is bent down to zero at low prices</a:t>
            </a:r>
            <a:endParaRPr lang="en-US" dirty="0"/>
          </a:p>
        </p:txBody>
      </p:sp>
      <p:sp>
        <p:nvSpPr>
          <p:cNvPr id="4" name="Slide Number Placeholder 3"/>
          <p:cNvSpPr>
            <a:spLocks noGrp="1"/>
          </p:cNvSpPr>
          <p:nvPr>
            <p:ph type="sldNum" sz="quarter" idx="10"/>
          </p:nvPr>
        </p:nvSpPr>
        <p:spPr/>
        <p:txBody>
          <a:bodyPr/>
          <a:lstStyle/>
          <a:p>
            <a:pPr>
              <a:defRPr/>
            </a:pPr>
            <a:fld id="{02F7BF45-6E7A-42CD-847E-240DC36184FB}" type="slidenum">
              <a:rPr lang="en-US" smtClean="0"/>
              <a:pPr>
                <a:defRPr/>
              </a:pPr>
              <a:t>7</a:t>
            </a:fld>
            <a:endParaRPr lang="en-US" dirty="0"/>
          </a:p>
        </p:txBody>
      </p:sp>
    </p:spTree>
    <p:extLst>
      <p:ext uri="{BB962C8B-B14F-4D97-AF65-F5344CB8AC3E}">
        <p14:creationId xmlns:p14="http://schemas.microsoft.com/office/powerpoint/2010/main" val="64446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a:t>
            </a:r>
            <a:r>
              <a:rPr lang="en-US" baseline="0" dirty="0" smtClean="0"/>
              <a:t> SB 21, lower government take at all price levels, and improved value.  Almost constant 64-65% government take at relevant prices (except for very low prices where regressive nature of royalty takes over.  One impact of $5/</a:t>
            </a:r>
            <a:r>
              <a:rPr lang="en-US" baseline="0" dirty="0" err="1" smtClean="0"/>
              <a:t>bbl</a:t>
            </a:r>
            <a:r>
              <a:rPr lang="en-US" baseline="0" dirty="0" smtClean="0"/>
              <a:t> production allowance is that PPT is bent down to zero at low prices</a:t>
            </a:r>
            <a:endParaRPr lang="en-US" dirty="0"/>
          </a:p>
        </p:txBody>
      </p:sp>
      <p:sp>
        <p:nvSpPr>
          <p:cNvPr id="4" name="Slide Number Placeholder 3"/>
          <p:cNvSpPr>
            <a:spLocks noGrp="1"/>
          </p:cNvSpPr>
          <p:nvPr>
            <p:ph type="sldNum" sz="quarter" idx="10"/>
          </p:nvPr>
        </p:nvSpPr>
        <p:spPr/>
        <p:txBody>
          <a:bodyPr/>
          <a:lstStyle/>
          <a:p>
            <a:pPr>
              <a:defRPr/>
            </a:pPr>
            <a:fld id="{02F7BF45-6E7A-42CD-847E-240DC36184FB}" type="slidenum">
              <a:rPr lang="en-US" smtClean="0"/>
              <a:pPr>
                <a:defRPr/>
              </a:pPr>
              <a:t>8</a:t>
            </a:fld>
            <a:endParaRPr lang="en-US" dirty="0"/>
          </a:p>
        </p:txBody>
      </p:sp>
    </p:spTree>
    <p:extLst>
      <p:ext uri="{BB962C8B-B14F-4D97-AF65-F5344CB8AC3E}">
        <p14:creationId xmlns:p14="http://schemas.microsoft.com/office/powerpoint/2010/main" val="64446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a:t>
            </a:r>
            <a:r>
              <a:rPr lang="en-US" baseline="0" dirty="0" smtClean="0"/>
              <a:t> SB 21, lower government take at all price levels, and improved value.  Almost constant 64-65% government take at relevant prices (except for very low prices where regressive nature of royalty takes over.  One impact of $5/</a:t>
            </a:r>
            <a:r>
              <a:rPr lang="en-US" baseline="0" dirty="0" err="1" smtClean="0"/>
              <a:t>bbl</a:t>
            </a:r>
            <a:r>
              <a:rPr lang="en-US" baseline="0" dirty="0" smtClean="0"/>
              <a:t> production allowance is that PPT is bent down to zero at low prices</a:t>
            </a:r>
            <a:endParaRPr lang="en-US" dirty="0"/>
          </a:p>
        </p:txBody>
      </p:sp>
      <p:sp>
        <p:nvSpPr>
          <p:cNvPr id="4" name="Slide Number Placeholder 3"/>
          <p:cNvSpPr>
            <a:spLocks noGrp="1"/>
          </p:cNvSpPr>
          <p:nvPr>
            <p:ph type="sldNum" sz="quarter" idx="10"/>
          </p:nvPr>
        </p:nvSpPr>
        <p:spPr/>
        <p:txBody>
          <a:bodyPr/>
          <a:lstStyle/>
          <a:p>
            <a:pPr>
              <a:defRPr/>
            </a:pPr>
            <a:fld id="{02F7BF45-6E7A-42CD-847E-240DC36184FB}" type="slidenum">
              <a:rPr lang="en-US" smtClean="0"/>
              <a:pPr>
                <a:defRPr/>
              </a:pPr>
              <a:t>10</a:t>
            </a:fld>
            <a:endParaRPr lang="en-US" dirty="0"/>
          </a:p>
        </p:txBody>
      </p:sp>
    </p:spTree>
    <p:extLst>
      <p:ext uri="{BB962C8B-B14F-4D97-AF65-F5344CB8AC3E}">
        <p14:creationId xmlns:p14="http://schemas.microsoft.com/office/powerpoint/2010/main" val="644468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a:t>
            </a:r>
            <a:r>
              <a:rPr lang="en-US" baseline="0" dirty="0" smtClean="0"/>
              <a:t> SB 21, lower government take at all price levels, and improved value.  Almost constant 64-65% government take at relevant prices (except for very low prices where regressive nature of royalty takes over.  One impact of $5/</a:t>
            </a:r>
            <a:r>
              <a:rPr lang="en-US" baseline="0" dirty="0" err="1" smtClean="0"/>
              <a:t>bbl</a:t>
            </a:r>
            <a:r>
              <a:rPr lang="en-US" baseline="0" dirty="0" smtClean="0"/>
              <a:t> production allowance is that PPT is bent down to zero at low prices</a:t>
            </a:r>
            <a:endParaRPr lang="en-US" dirty="0"/>
          </a:p>
        </p:txBody>
      </p:sp>
      <p:sp>
        <p:nvSpPr>
          <p:cNvPr id="4" name="Slide Number Placeholder 3"/>
          <p:cNvSpPr>
            <a:spLocks noGrp="1"/>
          </p:cNvSpPr>
          <p:nvPr>
            <p:ph type="sldNum" sz="quarter" idx="10"/>
          </p:nvPr>
        </p:nvSpPr>
        <p:spPr/>
        <p:txBody>
          <a:bodyPr/>
          <a:lstStyle/>
          <a:p>
            <a:pPr>
              <a:defRPr/>
            </a:pPr>
            <a:fld id="{02F7BF45-6E7A-42CD-847E-240DC36184FB}" type="slidenum">
              <a:rPr lang="en-US" smtClean="0"/>
              <a:pPr>
                <a:defRPr/>
              </a:pPr>
              <a:t>11</a:t>
            </a:fld>
            <a:endParaRPr lang="en-US" dirty="0"/>
          </a:p>
        </p:txBody>
      </p:sp>
    </p:spTree>
    <p:extLst>
      <p:ext uri="{BB962C8B-B14F-4D97-AF65-F5344CB8AC3E}">
        <p14:creationId xmlns:p14="http://schemas.microsoft.com/office/powerpoint/2010/main" val="64446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a:t>
            </a:r>
            <a:r>
              <a:rPr lang="en-US" baseline="0" dirty="0" smtClean="0"/>
              <a:t> SB 21, lower government take at all price levels, and improved value.  Almost constant 64-65% government take at relevant prices (except for very low prices where regressive nature of royalty takes over.  One impact of $5/</a:t>
            </a:r>
            <a:r>
              <a:rPr lang="en-US" baseline="0" dirty="0" err="1" smtClean="0"/>
              <a:t>bbl</a:t>
            </a:r>
            <a:r>
              <a:rPr lang="en-US" baseline="0" dirty="0" smtClean="0"/>
              <a:t> production allowance is that PPT is bent down to zero at low prices</a:t>
            </a:r>
            <a:endParaRPr lang="en-US" dirty="0"/>
          </a:p>
        </p:txBody>
      </p:sp>
      <p:sp>
        <p:nvSpPr>
          <p:cNvPr id="4" name="Slide Number Placeholder 3"/>
          <p:cNvSpPr>
            <a:spLocks noGrp="1"/>
          </p:cNvSpPr>
          <p:nvPr>
            <p:ph type="sldNum" sz="quarter" idx="10"/>
          </p:nvPr>
        </p:nvSpPr>
        <p:spPr/>
        <p:txBody>
          <a:bodyPr/>
          <a:lstStyle/>
          <a:p>
            <a:pPr>
              <a:defRPr/>
            </a:pPr>
            <a:fld id="{02F7BF45-6E7A-42CD-847E-240DC36184FB}" type="slidenum">
              <a:rPr lang="en-US" smtClean="0"/>
              <a:pPr>
                <a:defRPr/>
              </a:pPr>
              <a:t>13</a:t>
            </a:fld>
            <a:endParaRPr lang="en-US" dirty="0"/>
          </a:p>
        </p:txBody>
      </p:sp>
    </p:spTree>
    <p:extLst>
      <p:ext uri="{BB962C8B-B14F-4D97-AF65-F5344CB8AC3E}">
        <p14:creationId xmlns:p14="http://schemas.microsoft.com/office/powerpoint/2010/main" val="64446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a:t>
            </a:r>
            <a:r>
              <a:rPr lang="en-US" baseline="0" dirty="0" smtClean="0"/>
              <a:t> SB 21, lower government take at all price levels, and improved value.  Almost constant 64-65% government take at relevant prices (except for very low prices where regressive nature of royalty takes over.  One impact of $5/</a:t>
            </a:r>
            <a:r>
              <a:rPr lang="en-US" baseline="0" dirty="0" err="1" smtClean="0"/>
              <a:t>bbl</a:t>
            </a:r>
            <a:r>
              <a:rPr lang="en-US" baseline="0" dirty="0" smtClean="0"/>
              <a:t> production allowance is that PPT is bent down to zero at low prices</a:t>
            </a:r>
            <a:endParaRPr lang="en-US" dirty="0"/>
          </a:p>
        </p:txBody>
      </p:sp>
      <p:sp>
        <p:nvSpPr>
          <p:cNvPr id="4" name="Slide Number Placeholder 3"/>
          <p:cNvSpPr>
            <a:spLocks noGrp="1"/>
          </p:cNvSpPr>
          <p:nvPr>
            <p:ph type="sldNum" sz="quarter" idx="10"/>
          </p:nvPr>
        </p:nvSpPr>
        <p:spPr/>
        <p:txBody>
          <a:bodyPr/>
          <a:lstStyle/>
          <a:p>
            <a:pPr>
              <a:defRPr/>
            </a:pPr>
            <a:fld id="{02F7BF45-6E7A-42CD-847E-240DC36184FB}" type="slidenum">
              <a:rPr lang="en-US" smtClean="0"/>
              <a:pPr>
                <a:defRPr/>
              </a:pPr>
              <a:t>14</a:t>
            </a:fld>
            <a:endParaRPr lang="en-US" dirty="0"/>
          </a:p>
        </p:txBody>
      </p:sp>
    </p:spTree>
    <p:extLst>
      <p:ext uri="{BB962C8B-B14F-4D97-AF65-F5344CB8AC3E}">
        <p14:creationId xmlns:p14="http://schemas.microsoft.com/office/powerpoint/2010/main" val="64446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a:t>
            </a:r>
            <a:r>
              <a:rPr lang="en-US" baseline="0" dirty="0" smtClean="0"/>
              <a:t> SB 21, lower government take at all price levels, and improved value.  Almost constant 64-65% government take at relevant prices (except for very low prices where regressive nature of royalty takes over.  One impact of $5/</a:t>
            </a:r>
            <a:r>
              <a:rPr lang="en-US" baseline="0" dirty="0" err="1" smtClean="0"/>
              <a:t>bbl</a:t>
            </a:r>
            <a:r>
              <a:rPr lang="en-US" baseline="0" dirty="0" smtClean="0"/>
              <a:t> production allowance is that PPT is bent down to zero at low prices</a:t>
            </a:r>
            <a:endParaRPr lang="en-US" dirty="0"/>
          </a:p>
        </p:txBody>
      </p:sp>
      <p:sp>
        <p:nvSpPr>
          <p:cNvPr id="4" name="Slide Number Placeholder 3"/>
          <p:cNvSpPr>
            <a:spLocks noGrp="1"/>
          </p:cNvSpPr>
          <p:nvPr>
            <p:ph type="sldNum" sz="quarter" idx="10"/>
          </p:nvPr>
        </p:nvSpPr>
        <p:spPr/>
        <p:txBody>
          <a:bodyPr/>
          <a:lstStyle/>
          <a:p>
            <a:pPr>
              <a:defRPr/>
            </a:pPr>
            <a:fld id="{02F7BF45-6E7A-42CD-847E-240DC36184FB}" type="slidenum">
              <a:rPr lang="en-US" smtClean="0"/>
              <a:pPr>
                <a:defRPr/>
              </a:pPr>
              <a:t>15</a:t>
            </a:fld>
            <a:endParaRPr lang="en-US" dirty="0"/>
          </a:p>
        </p:txBody>
      </p:sp>
    </p:spTree>
    <p:extLst>
      <p:ext uri="{BB962C8B-B14F-4D97-AF65-F5344CB8AC3E}">
        <p14:creationId xmlns:p14="http://schemas.microsoft.com/office/powerpoint/2010/main" val="64446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Legal Notice Slide</a:t>
            </a:r>
          </a:p>
        </p:txBody>
      </p:sp>
      <p:sp>
        <p:nvSpPr>
          <p:cNvPr id="54276" name="Slide Number Placeholder 3"/>
          <p:cNvSpPr>
            <a:spLocks noGrp="1"/>
          </p:cNvSpPr>
          <p:nvPr>
            <p:ph type="sldNum" sz="quarter" idx="5"/>
          </p:nvPr>
        </p:nvSpPr>
        <p:spPr bwMode="auto">
          <a:noFill/>
          <a:ln>
            <a:miter lim="800000"/>
            <a:headEnd/>
            <a:tailEnd/>
          </a:ln>
        </p:spPr>
        <p:txBody>
          <a:bodyPr/>
          <a:lstStyle/>
          <a:p>
            <a:fld id="{7EE65C5C-7ABF-41AE-95A5-25E08166C2B7}" type="slidenum">
              <a:rPr lang="en-US" smtClean="0">
                <a:latin typeface="Arial Narrow" pitchFamily="34" charset="0"/>
                <a:ea typeface="MS PGothic" pitchFamily="34" charset="-128"/>
              </a:rPr>
              <a:pPr/>
              <a:t>16</a:t>
            </a:fld>
            <a:endParaRPr lang="en-US" smtClean="0">
              <a:latin typeface="Arial Narrow"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Alternate B">
    <p:spTree>
      <p:nvGrpSpPr>
        <p:cNvPr id="1" name=""/>
        <p:cNvGrpSpPr/>
        <p:nvPr/>
      </p:nvGrpSpPr>
      <p:grpSpPr>
        <a:xfrm>
          <a:off x="0" y="0"/>
          <a:ext cx="0" cy="0"/>
          <a:chOff x="0" y="0"/>
          <a:chExt cx="0" cy="0"/>
        </a:xfrm>
      </p:grpSpPr>
      <p:sp>
        <p:nvSpPr>
          <p:cNvPr id="5" name="Rectangle 4"/>
          <p:cNvSpPr/>
          <p:nvPr/>
        </p:nvSpPr>
        <p:spPr>
          <a:xfrm>
            <a:off x="3486150" y="-7938"/>
            <a:ext cx="5657850" cy="6350001"/>
          </a:xfrm>
          <a:prstGeom prst="rect">
            <a:avLst/>
          </a:prstGeom>
          <a:gradFill flip="none" rotWithShape="1">
            <a:gsLst>
              <a:gs pos="30000">
                <a:schemeClr val="accent5"/>
              </a:gs>
              <a:gs pos="100000">
                <a:schemeClr val="accent3"/>
              </a:gs>
            </a:gsLst>
            <a:lin ang="516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55000" dirty="0">
              <a:solidFill>
                <a:schemeClr val="accent5"/>
              </a:solidFill>
            </a:endParaRPr>
          </a:p>
        </p:txBody>
      </p:sp>
      <p:pic>
        <p:nvPicPr>
          <p:cNvPr id="6" name="Picture 4" descr="105234497_rig_docked.jpg"/>
          <p:cNvPicPr>
            <a:picLocks noChangeAspect="1"/>
          </p:cNvPicPr>
          <p:nvPr/>
        </p:nvPicPr>
        <p:blipFill>
          <a:blip r:embed="rId2"/>
          <a:srcRect/>
          <a:stretch>
            <a:fillRect/>
          </a:stretch>
        </p:blipFill>
        <p:spPr bwMode="auto">
          <a:xfrm>
            <a:off x="0" y="1588"/>
            <a:ext cx="3422650" cy="6340475"/>
          </a:xfrm>
          <a:prstGeom prst="rect">
            <a:avLst/>
          </a:prstGeom>
          <a:noFill/>
          <a:ln w="9525">
            <a:noFill/>
            <a:miter lim="800000"/>
            <a:headEnd/>
            <a:tailEnd/>
          </a:ln>
        </p:spPr>
      </p:pic>
      <p:sp>
        <p:nvSpPr>
          <p:cNvPr id="3" name="Text Placeholder 2"/>
          <p:cNvSpPr>
            <a:spLocks noGrp="1"/>
          </p:cNvSpPr>
          <p:nvPr>
            <p:ph type="body" idx="1"/>
          </p:nvPr>
        </p:nvSpPr>
        <p:spPr>
          <a:xfrm>
            <a:off x="3486070" y="5218810"/>
            <a:ext cx="5206114" cy="704470"/>
          </a:xfrm>
          <a:prstGeom prst="rect">
            <a:avLst/>
          </a:prstGeom>
        </p:spPr>
        <p:txBody>
          <a:bodyPr>
            <a:normAutofit/>
          </a:bodyPr>
          <a:lstStyle>
            <a:lvl1pPr marL="0" indent="0">
              <a:buNone/>
              <a:defRPr sz="1800">
                <a:solidFill>
                  <a:srgbClr val="FFFFFF"/>
                </a:solidFill>
                <a:latin typeface="+mj-lt"/>
              </a:defRPr>
            </a:lvl1pPr>
            <a:lvl2pPr marL="457200" indent="0">
              <a:buNone/>
              <a:defRPr sz="180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8" name="Title 1"/>
          <p:cNvSpPr>
            <a:spLocks noGrp="1"/>
          </p:cNvSpPr>
          <p:nvPr>
            <p:ph type="title"/>
          </p:nvPr>
        </p:nvSpPr>
        <p:spPr>
          <a:xfrm>
            <a:off x="3491454" y="2437630"/>
            <a:ext cx="5200730" cy="1018560"/>
          </a:xfrm>
          <a:prstGeom prst="rect">
            <a:avLst/>
          </a:prstGeom>
          <a:noFill/>
          <a:ln>
            <a:noFill/>
          </a:ln>
        </p:spPr>
        <p:txBody>
          <a:bodyPr anchor="t">
            <a:normAutofit/>
            <a:scene3d>
              <a:camera prst="orthographicFront"/>
              <a:lightRig rig="threePt" dir="t"/>
            </a:scene3d>
            <a:sp3d extrusionH="57150" contourW="12700" prstMaterial="flat">
              <a:bevelT w="82550" h="38100" prst="coolSlant"/>
              <a:contourClr>
                <a:schemeClr val="tx2"/>
              </a:contourClr>
            </a:sp3d>
          </a:bodyPr>
          <a:lstStyle>
            <a:lvl1pPr algn="l">
              <a:defRPr sz="3200" b="1" cap="none">
                <a:ln>
                  <a:noFill/>
                </a:ln>
                <a:solidFill>
                  <a:srgbClr val="FFFFFF"/>
                </a:solidFill>
              </a:defRPr>
            </a:lvl1pPr>
          </a:lstStyle>
          <a:p>
            <a:r>
              <a:rPr lang="en-US" smtClean="0"/>
              <a:t>Click to edit Master title style</a:t>
            </a:r>
            <a:endParaRPr lang="en-US" dirty="0"/>
          </a:p>
        </p:txBody>
      </p:sp>
      <p:sp>
        <p:nvSpPr>
          <p:cNvPr id="9" name="Text Placeholder 2"/>
          <p:cNvSpPr>
            <a:spLocks noGrp="1"/>
          </p:cNvSpPr>
          <p:nvPr>
            <p:ph type="body" idx="13"/>
          </p:nvPr>
        </p:nvSpPr>
        <p:spPr>
          <a:xfrm>
            <a:off x="3486070" y="4585018"/>
            <a:ext cx="1806857" cy="631536"/>
          </a:xfrm>
          <a:prstGeom prst="rect">
            <a:avLst/>
          </a:prstGeom>
        </p:spPr>
        <p:txBody>
          <a:bodyPr anchor="b">
            <a:normAutofit/>
          </a:bodyPr>
          <a:lstStyle>
            <a:lvl1pPr marL="0" indent="0">
              <a:buNone/>
              <a:defRPr sz="1400" baseline="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PFC Energy_JPG.jpg"/>
          <p:cNvPicPr>
            <a:picLocks noChangeAspect="1"/>
          </p:cNvPicPr>
          <p:nvPr userDrawn="1"/>
        </p:nvPicPr>
        <p:blipFill>
          <a:blip r:embed="rId3"/>
          <a:stretch>
            <a:fillRect/>
          </a:stretch>
        </p:blipFill>
        <p:spPr>
          <a:xfrm>
            <a:off x="7363588" y="6461535"/>
            <a:ext cx="1332737" cy="2834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Graphs w/ header 1 Text">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14" name="Content Placeholder 2"/>
          <p:cNvSpPr>
            <a:spLocks noGrp="1"/>
          </p:cNvSpPr>
          <p:nvPr>
            <p:ph idx="14"/>
          </p:nvPr>
        </p:nvSpPr>
        <p:spPr>
          <a:xfrm>
            <a:off x="4752552" y="1088210"/>
            <a:ext cx="3926628" cy="5236389"/>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dirty="0" smtClean="0"/>
              <a:t>Click to edit Master text styles</a:t>
            </a:r>
          </a:p>
        </p:txBody>
      </p:sp>
      <p:sp>
        <p:nvSpPr>
          <p:cNvPr id="10" name="Text Placeholder 2"/>
          <p:cNvSpPr>
            <a:spLocks noGrp="1"/>
          </p:cNvSpPr>
          <p:nvPr>
            <p:ph type="body" idx="11"/>
          </p:nvPr>
        </p:nvSpPr>
        <p:spPr>
          <a:xfrm>
            <a:off x="433436" y="3736581"/>
            <a:ext cx="3931920"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2"/>
          <p:cNvSpPr>
            <a:spLocks noGrp="1"/>
          </p:cNvSpPr>
          <p:nvPr>
            <p:ph idx="16"/>
          </p:nvPr>
        </p:nvSpPr>
        <p:spPr>
          <a:xfrm>
            <a:off x="457200" y="1578221"/>
            <a:ext cx="3926628" cy="2088616"/>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dirty="0" smtClean="0"/>
              <a:t>Click to edit Master text styles</a:t>
            </a:r>
          </a:p>
        </p:txBody>
      </p:sp>
      <p:sp>
        <p:nvSpPr>
          <p:cNvPr id="15" name="Text Placeholder 2"/>
          <p:cNvSpPr>
            <a:spLocks noGrp="1"/>
          </p:cNvSpPr>
          <p:nvPr>
            <p:ph type="body" idx="17"/>
          </p:nvPr>
        </p:nvSpPr>
        <p:spPr>
          <a:xfrm>
            <a:off x="457200" y="1078974"/>
            <a:ext cx="3931920"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8"/>
          </p:nvPr>
        </p:nvSpPr>
        <p:spPr>
          <a:xfrm>
            <a:off x="443344" y="4217356"/>
            <a:ext cx="3926628" cy="2088616"/>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dirty="0" smtClean="0"/>
              <a:t>Click to edit Master text styles</a:t>
            </a:r>
          </a:p>
        </p:txBody>
      </p:sp>
    </p:spTree>
    <p:extLst>
      <p:ext uri="{BB962C8B-B14F-4D97-AF65-F5344CB8AC3E}">
        <p14:creationId xmlns:p14="http://schemas.microsoft.com/office/powerpoint/2010/main" val="241042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s Slide: 3">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12" name="Content Placeholder 2"/>
          <p:cNvSpPr>
            <a:spLocks noGrp="1" noChangeAspect="1"/>
          </p:cNvSpPr>
          <p:nvPr>
            <p:ph idx="1"/>
          </p:nvPr>
        </p:nvSpPr>
        <p:spPr>
          <a:xfrm>
            <a:off x="450850" y="1085850"/>
            <a:ext cx="2901756" cy="1619951"/>
          </a:xfrm>
          <a:prstGeom prst="rect">
            <a:avLst/>
          </a:prstGeom>
        </p:spPr>
        <p:txBody>
          <a:bodyPr/>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1" name="Content Placeholder 2"/>
          <p:cNvSpPr>
            <a:spLocks noGrp="1" noChangeAspect="1"/>
          </p:cNvSpPr>
          <p:nvPr>
            <p:ph idx="15"/>
          </p:nvPr>
        </p:nvSpPr>
        <p:spPr>
          <a:xfrm>
            <a:off x="444504" y="2892074"/>
            <a:ext cx="2901756" cy="1619951"/>
          </a:xfrm>
          <a:prstGeom prst="rect">
            <a:avLst/>
          </a:prstGeom>
        </p:spPr>
        <p:txBody>
          <a:bodyPr/>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3" name="Content Placeholder 2"/>
          <p:cNvSpPr>
            <a:spLocks noGrp="1" noChangeAspect="1"/>
          </p:cNvSpPr>
          <p:nvPr>
            <p:ph idx="16"/>
          </p:nvPr>
        </p:nvSpPr>
        <p:spPr>
          <a:xfrm>
            <a:off x="444504" y="4698299"/>
            <a:ext cx="2901756" cy="1619951"/>
          </a:xfrm>
          <a:prstGeom prst="rect">
            <a:avLst/>
          </a:prstGeom>
        </p:spPr>
        <p:txBody>
          <a:bodyPr/>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Two Content">
    <p:spTree>
      <p:nvGrpSpPr>
        <p:cNvPr id="1" name=""/>
        <p:cNvGrpSpPr/>
        <p:nvPr/>
      </p:nvGrpSpPr>
      <p:grpSpPr>
        <a:xfrm>
          <a:off x="0" y="0"/>
          <a:ext cx="0" cy="0"/>
          <a:chOff x="0" y="0"/>
          <a:chExt cx="0" cy="0"/>
        </a:xfrm>
      </p:grpSpPr>
      <p:sp>
        <p:nvSpPr>
          <p:cNvPr id="9" name="Rectangle 8"/>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11"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p:spPr>
      </p:cxnSp>
      <p:cxnSp>
        <p:nvCxnSpPr>
          <p:cNvPr id="12"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1"/>
          </p:nvPr>
        </p:nvSpPr>
        <p:spPr>
          <a:xfrm>
            <a:off x="451908" y="5860861"/>
            <a:ext cx="3931920"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3"/>
          </p:nvPr>
        </p:nvSpPr>
        <p:spPr>
          <a:xfrm>
            <a:off x="4754880" y="5860861"/>
            <a:ext cx="3931920"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Content Placeholder 2"/>
          <p:cNvSpPr>
            <a:spLocks noGrp="1"/>
          </p:cNvSpPr>
          <p:nvPr>
            <p:ph idx="1"/>
          </p:nvPr>
        </p:nvSpPr>
        <p:spPr>
          <a:xfrm>
            <a:off x="441007" y="1089025"/>
            <a:ext cx="3938588" cy="4671246"/>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4767263" y="1089025"/>
            <a:ext cx="3919537" cy="4671246"/>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Bar">
    <p:spTree>
      <p:nvGrpSpPr>
        <p:cNvPr id="1" name=""/>
        <p:cNvGrpSpPr/>
        <p:nvPr/>
      </p:nvGrpSpPr>
      <p:grpSpPr>
        <a:xfrm>
          <a:off x="0" y="0"/>
          <a:ext cx="0" cy="0"/>
          <a:chOff x="0" y="0"/>
          <a:chExt cx="0" cy="0"/>
        </a:xfrm>
      </p:grpSpPr>
      <p:sp>
        <p:nvSpPr>
          <p:cNvPr id="6" name="Rectangle 5"/>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7"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1"/>
          </p:nvPr>
        </p:nvSpPr>
        <p:spPr>
          <a:xfrm>
            <a:off x="451908" y="5860861"/>
            <a:ext cx="8234892"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
          </p:nvPr>
        </p:nvSpPr>
        <p:spPr>
          <a:xfrm>
            <a:off x="450531" y="1089025"/>
            <a:ext cx="8239443" cy="4671246"/>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text boxes 1 image">
    <p:spTree>
      <p:nvGrpSpPr>
        <p:cNvPr id="1" name=""/>
        <p:cNvGrpSpPr/>
        <p:nvPr/>
      </p:nvGrpSpPr>
      <p:grpSpPr>
        <a:xfrm>
          <a:off x="0" y="0"/>
          <a:ext cx="0" cy="0"/>
          <a:chOff x="0" y="0"/>
          <a:chExt cx="0" cy="0"/>
        </a:xfrm>
      </p:grpSpPr>
      <p:sp>
        <p:nvSpPr>
          <p:cNvPr id="6" name="Rectangle 5"/>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7"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8"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8" name="Content Placeholder 2"/>
          <p:cNvSpPr>
            <a:spLocks noGrp="1"/>
          </p:cNvSpPr>
          <p:nvPr>
            <p:ph idx="17"/>
          </p:nvPr>
        </p:nvSpPr>
        <p:spPr>
          <a:xfrm>
            <a:off x="442260" y="3522917"/>
            <a:ext cx="8236920" cy="2801683"/>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6"/>
          </p:nvPr>
        </p:nvSpPr>
        <p:spPr>
          <a:xfrm>
            <a:off x="441007" y="1089025"/>
            <a:ext cx="3938588" cy="2433892"/>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14" name="Content Placeholder 2"/>
          <p:cNvSpPr>
            <a:spLocks noGrp="1"/>
          </p:cNvSpPr>
          <p:nvPr>
            <p:ph idx="14"/>
          </p:nvPr>
        </p:nvSpPr>
        <p:spPr>
          <a:xfrm>
            <a:off x="4752552" y="1088211"/>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4"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5"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3"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gal Notice">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4" name="TextBox 3"/>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cxnSp>
        <p:nvCxnSpPr>
          <p:cNvPr id="5" name="Straight Connector 3"/>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4"/>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7" name="Rectangle 6"/>
          <p:cNvSpPr>
            <a:spLocks noChangeArrowheads="1"/>
          </p:cNvSpPr>
          <p:nvPr/>
        </p:nvSpPr>
        <p:spPr bwMode="auto">
          <a:xfrm>
            <a:off x="469900" y="908050"/>
            <a:ext cx="8216900" cy="4708525"/>
          </a:xfrm>
          <a:prstGeom prst="rect">
            <a:avLst/>
          </a:prstGeom>
          <a:noFill/>
          <a:ln>
            <a:noFill/>
          </a:ln>
          <a:extLst/>
        </p:spPr>
        <p:txBody>
          <a:bodyPr/>
          <a:lstStyle/>
          <a:p>
            <a:pPr algn="just">
              <a:defRPr/>
            </a:pPr>
            <a:r>
              <a:rPr lang="en-US" sz="1200" dirty="0">
                <a:solidFill>
                  <a:srgbClr val="095C99"/>
                </a:solidFill>
                <a:latin typeface="Arial Narrow" charset="0"/>
                <a:ea typeface="ＭＳ Ｐゴシック" charset="0"/>
                <a:cs typeface="Arial" charset="0"/>
              </a:rPr>
              <a:t>This material is protected by United States copyright law and applicable international treaties including, but not limited to, the Berne Convention and the Universal Copyright Convention. Except as indicated, the entire content of this publication, including images, text, data, and look and feel attributes, is copyrighted by PFC Energy. PFC Energy strictly prohibits the copying, display, publication, distribution, or modification of any PFC Energy materials without the prior written consent of PFC Energy.  </a:t>
            </a:r>
          </a:p>
          <a:p>
            <a:pPr algn="just">
              <a:defRPr/>
            </a:pPr>
            <a:endParaRPr lang="en-US" sz="1200" dirty="0">
              <a:solidFill>
                <a:srgbClr val="095C99"/>
              </a:solidFill>
              <a:latin typeface="Arial Narrow" charset="0"/>
              <a:ea typeface="ＭＳ Ｐゴシック" charset="0"/>
              <a:cs typeface="Arial" charset="0"/>
            </a:endParaRPr>
          </a:p>
          <a:p>
            <a:pPr algn="just">
              <a:defRPr/>
            </a:pPr>
            <a:r>
              <a:rPr lang="en-US" sz="1200" dirty="0">
                <a:solidFill>
                  <a:srgbClr val="095C99"/>
                </a:solidFill>
                <a:latin typeface="Arial Narrow" charset="0"/>
                <a:ea typeface="ＭＳ Ｐゴシック" charset="0"/>
                <a:cs typeface="Arial" charset="0"/>
              </a:rPr>
              <a:t>These materials are provided for the exclusive use of PFC Energy clients (and/or registered users), and may not under any circumstances be transmitted to third parties without PFC Energy approval.  </a:t>
            </a:r>
          </a:p>
          <a:p>
            <a:pPr algn="just">
              <a:defRPr/>
            </a:pPr>
            <a:endParaRPr lang="en-US" sz="1200" dirty="0">
              <a:solidFill>
                <a:srgbClr val="095C99"/>
              </a:solidFill>
              <a:latin typeface="Arial Narrow" charset="0"/>
              <a:ea typeface="ＭＳ Ｐゴシック" charset="0"/>
              <a:cs typeface="Arial" charset="0"/>
            </a:endParaRPr>
          </a:p>
          <a:p>
            <a:pPr algn="just">
              <a:defRPr/>
            </a:pPr>
            <a:r>
              <a:rPr lang="en-US" sz="1200" dirty="0">
                <a:solidFill>
                  <a:srgbClr val="095C99"/>
                </a:solidFill>
                <a:latin typeface="Arial Narrow" charset="0"/>
                <a:ea typeface="ＭＳ Ｐゴシック" charset="0"/>
                <a:cs typeface="Arial" charset="0"/>
              </a:rPr>
              <a:t>PFC Energy has prepared the materials utilizing reasonable care and skill in applying methods of analysis consistent with normal industry practice, based on information available at the time such materials were created. To the extent these materials contain forecasts or forward looking statements, such statements are inherently uncertain because of events or combinations of events that cannot reasonably be foreseen, including the actions of governments, individuals, third parties and market competitors. </a:t>
            </a:r>
            <a:r>
              <a:rPr lang="en-US" sz="1200" b="1" dirty="0">
                <a:solidFill>
                  <a:srgbClr val="095C99"/>
                </a:solidFill>
                <a:latin typeface="Arial Narrow" charset="0"/>
                <a:ea typeface="ＭＳ Ｐゴシック" charset="0"/>
                <a:cs typeface="ＭＳ Ｐゴシック" charset="0"/>
              </a:rPr>
              <a:t>ACCORDINGLY, THESE MATERIALS AND THE INFORMATION CONTAINED THEREIN ARE PROVIDED “</a:t>
            </a:r>
            <a:r>
              <a:rPr lang="en-US" altLang="ja-JP" sz="1200" b="1" dirty="0">
                <a:solidFill>
                  <a:srgbClr val="095C99"/>
                </a:solidFill>
                <a:latin typeface="Arial Narrow" charset="0"/>
                <a:ea typeface="ＭＳ Ｐゴシック" charset="0"/>
                <a:cs typeface="ＭＳ Ｐゴシック" charset="0"/>
              </a:rPr>
              <a:t>AS IS</a:t>
            </a:r>
            <a:r>
              <a:rPr lang="en-US" sz="1200" b="1" dirty="0">
                <a:solidFill>
                  <a:srgbClr val="095C99"/>
                </a:solidFill>
                <a:latin typeface="Arial Narrow" charset="0"/>
                <a:ea typeface="ＭＳ Ｐゴシック" charset="0"/>
                <a:cs typeface="ＭＳ Ｐゴシック" charset="0"/>
              </a:rPr>
              <a:t>”</a:t>
            </a:r>
            <a:r>
              <a:rPr lang="en-US" altLang="ja-JP" sz="1200" b="1" dirty="0">
                <a:solidFill>
                  <a:srgbClr val="095C99"/>
                </a:solidFill>
                <a:latin typeface="Arial Narrow" charset="0"/>
                <a:ea typeface="ＭＳ Ｐゴシック" charset="0"/>
                <a:cs typeface="ＭＳ Ｐゴシック" charset="0"/>
              </a:rPr>
              <a:t> WITHOUT WARRANTY OF ANY KIND, EITHER EXPRESS OR IMPLIED, INCLUDING BUT NOT LIMITED TO THE IMPLIED WARRANTIES OF MERCHANTABILITY, ACCURACY, OR FITNESS FOR A PARTICULAR PURPOSE. </a:t>
            </a:r>
            <a:r>
              <a:rPr lang="en-US" altLang="ja-JP" sz="1200" dirty="0">
                <a:solidFill>
                  <a:srgbClr val="095C99"/>
                </a:solidFill>
                <a:latin typeface="Arial Narrow" charset="0"/>
                <a:ea typeface="ＭＳ Ｐゴシック" charset="0"/>
                <a:cs typeface="Arial" charset="0"/>
              </a:rPr>
              <a:t>Conclusions presented herein are intended for information purposes only and are not intended to represent recommendations on financial transactions such as the purchase or sale of shares in the companies profiled in this report.  </a:t>
            </a:r>
          </a:p>
          <a:p>
            <a:pPr algn="just">
              <a:defRPr/>
            </a:pPr>
            <a:endParaRPr lang="en-US" sz="1200" dirty="0">
              <a:solidFill>
                <a:srgbClr val="095C99"/>
              </a:solidFill>
              <a:latin typeface="Arial Narrow" charset="0"/>
              <a:ea typeface="ＭＳ Ｐゴシック" charset="0"/>
              <a:cs typeface="Arial" charset="0"/>
            </a:endParaRPr>
          </a:p>
          <a:p>
            <a:pPr algn="just">
              <a:defRPr/>
            </a:pPr>
            <a:r>
              <a:rPr lang="en-US" sz="1200" dirty="0">
                <a:solidFill>
                  <a:srgbClr val="095C99"/>
                </a:solidFill>
                <a:latin typeface="Arial Narrow" charset="0"/>
                <a:ea typeface="ＭＳ Ｐゴシック" charset="0"/>
                <a:cs typeface="Arial" charset="0"/>
              </a:rPr>
              <a:t>PFC Energy has adjusted data where necessary in order to render it comparable among companies and countries, and used estimates where data may be unavailable and or where company or national source reporting methodology does not fit PFC Energy methodology. This has been done in order to render data comparable across all companies and all countries.</a:t>
            </a:r>
          </a:p>
          <a:p>
            <a:pPr algn="just">
              <a:defRPr/>
            </a:pPr>
            <a:endParaRPr lang="en-US" sz="1200" dirty="0">
              <a:solidFill>
                <a:srgbClr val="095C99"/>
              </a:solidFill>
              <a:latin typeface="Arial Narrow" charset="0"/>
              <a:ea typeface="ＭＳ Ｐゴシック" charset="0"/>
              <a:cs typeface="Arial" charset="0"/>
            </a:endParaRPr>
          </a:p>
          <a:p>
            <a:pPr algn="just">
              <a:defRPr/>
            </a:pPr>
            <a:r>
              <a:rPr lang="en-US" sz="1200" dirty="0">
                <a:solidFill>
                  <a:srgbClr val="095C99"/>
                </a:solidFill>
                <a:latin typeface="Arial Narrow" charset="0"/>
                <a:ea typeface="ＭＳ Ｐゴシック" charset="0"/>
                <a:cs typeface="Arial" charset="0"/>
              </a:rPr>
              <a:t>This report reflects information available to PFC Energy as of the date of publication. Clients are invited to check our web site periodically for new updates. </a:t>
            </a:r>
          </a:p>
          <a:p>
            <a:pPr algn="just">
              <a:defRPr/>
            </a:pPr>
            <a:endParaRPr lang="en-US" sz="1200" dirty="0">
              <a:solidFill>
                <a:srgbClr val="095C99"/>
              </a:solidFill>
              <a:latin typeface="Arial Narrow" charset="0"/>
              <a:ea typeface="ＭＳ Ｐゴシック" charset="0"/>
              <a:cs typeface="Arial" charset="0"/>
            </a:endParaRPr>
          </a:p>
          <a:p>
            <a:pPr algn="just">
              <a:defRPr/>
            </a:pPr>
            <a:r>
              <a:rPr lang="en-US" sz="1200" dirty="0">
                <a:solidFill>
                  <a:srgbClr val="095C99"/>
                </a:solidFill>
                <a:latin typeface="Arial Narrow" charset="0"/>
                <a:ea typeface="ＭＳ Ｐゴシック" charset="0"/>
                <a:cs typeface="Arial" charset="0"/>
              </a:rPr>
              <a:t>© PFC Energy, Inc.  License restrictions apply. Distribution to third parties requires prior written consent from PFC Energy.</a:t>
            </a:r>
          </a:p>
        </p:txBody>
      </p:sp>
      <p:sp>
        <p:nvSpPr>
          <p:cNvPr id="15"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3" descr="World_map_for_powerpoint_template_1.jpg"/>
          <p:cNvPicPr>
            <a:picLocks noChangeAspect="1"/>
          </p:cNvPicPr>
          <p:nvPr/>
        </p:nvPicPr>
        <p:blipFill>
          <a:blip r:embed="rId2"/>
          <a:srcRect t="2940" b="23476"/>
          <a:stretch>
            <a:fillRect/>
          </a:stretch>
        </p:blipFill>
        <p:spPr bwMode="auto">
          <a:xfrm>
            <a:off x="0" y="209550"/>
            <a:ext cx="9144000" cy="5199063"/>
          </a:xfrm>
          <a:prstGeom prst="rect">
            <a:avLst/>
          </a:prstGeom>
          <a:noFill/>
          <a:ln w="9525">
            <a:noFill/>
            <a:miter lim="800000"/>
            <a:headEnd/>
            <a:tailEnd/>
          </a:ln>
        </p:spPr>
      </p:pic>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5" name="TextBox 4"/>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cxnSp>
        <p:nvCxnSpPr>
          <p:cNvPr id="6" name="Straight Connector 15"/>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16"/>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grpSp>
        <p:nvGrpSpPr>
          <p:cNvPr id="2" name="Group 19"/>
          <p:cNvGrpSpPr/>
          <p:nvPr userDrawn="1"/>
        </p:nvGrpSpPr>
        <p:grpSpPr>
          <a:xfrm>
            <a:off x="374650" y="1232755"/>
            <a:ext cx="8559800" cy="4451988"/>
            <a:chOff x="374650" y="1232755"/>
            <a:chExt cx="8559800" cy="4451988"/>
          </a:xfrm>
        </p:grpSpPr>
        <p:sp>
          <p:nvSpPr>
            <p:cNvPr id="8" name="TextBox 7"/>
            <p:cNvSpPr txBox="1"/>
            <p:nvPr/>
          </p:nvSpPr>
          <p:spPr>
            <a:xfrm>
              <a:off x="5964238" y="1232755"/>
              <a:ext cx="2970212" cy="4451988"/>
            </a:xfrm>
            <a:prstGeom prst="rect">
              <a:avLst/>
            </a:prstGeom>
            <a:noFill/>
          </p:spPr>
          <p:txBody>
            <a:bodyPr>
              <a:spAutoFit/>
            </a:bodyPr>
            <a:lstStyle/>
            <a:p>
              <a:pPr fontAlgn="auto">
                <a:spcBef>
                  <a:spcPct val="130000"/>
                </a:spcBef>
                <a:spcAft>
                  <a:spcPts val="0"/>
                </a:spcAft>
                <a:tabLst>
                  <a:tab pos="173038" algn="l"/>
                </a:tabLst>
                <a:defRPr/>
              </a:pPr>
              <a:r>
                <a:rPr lang="en-US" sz="1000" dirty="0" smtClean="0">
                  <a:latin typeface="Arial Black" charset="0"/>
                  <a:ea typeface="+mn-ea"/>
                  <a:sym typeface="Wingdings 3" charset="0"/>
                </a:rPr>
                <a:t>	</a:t>
              </a:r>
              <a:r>
                <a:rPr lang="en-US" sz="1400" b="1" dirty="0" smtClean="0">
                  <a:solidFill>
                    <a:srgbClr val="1B82CE"/>
                  </a:solidFill>
                  <a:latin typeface="+mj-lt"/>
                  <a:ea typeface="+mn-ea"/>
                  <a:sym typeface="Wingdings 3" charset="0"/>
                </a:rPr>
                <a:t>ASIA</a:t>
              </a:r>
              <a:endParaRPr lang="en-US" sz="1200" b="1" dirty="0">
                <a:solidFill>
                  <a:srgbClr val="1B82CE"/>
                </a:solidFill>
                <a:latin typeface="+mj-lt"/>
                <a:ea typeface="+mn-ea"/>
                <a:sym typeface="Wingdings 3" charset="0"/>
              </a:endParaRPr>
            </a:p>
            <a:p>
              <a:pPr fontAlgn="auto">
                <a:lnSpc>
                  <a:spcPts val="1160"/>
                </a:lnSpc>
                <a:spcBef>
                  <a:spcPts val="0"/>
                </a:spcBef>
                <a:spcAft>
                  <a:spcPts val="0"/>
                </a:spcAft>
                <a:buFont typeface="Wingdings 3" charset="0"/>
                <a:buNone/>
                <a:tabLst>
                  <a:tab pos="173038" algn="l"/>
                </a:tabLst>
                <a:defRPr/>
              </a:pPr>
              <a:r>
                <a:rPr lang="en-US" sz="1100" dirty="0">
                  <a:solidFill>
                    <a:srgbClr val="4D4D4D"/>
                  </a:solidFill>
                  <a:latin typeface="+mj-lt"/>
                  <a:ea typeface="+mn-ea"/>
                </a:rPr>
                <a:t>	</a:t>
              </a:r>
            </a:p>
            <a:p>
              <a:pPr fontAlgn="auto">
                <a:lnSpc>
                  <a:spcPts val="1360"/>
                </a:lnSpc>
                <a:spcBef>
                  <a:spcPts val="0"/>
                </a:spcBef>
                <a:spcAft>
                  <a:spcPts val="0"/>
                </a:spcAft>
                <a:buFont typeface="Wingdings 3" charset="0"/>
                <a:buNone/>
                <a:tabLst>
                  <a:tab pos="173038" algn="l"/>
                </a:tabLst>
                <a:defRPr/>
              </a:pPr>
              <a:r>
                <a:rPr lang="en-US" sz="1100" b="1" dirty="0">
                  <a:solidFill>
                    <a:srgbClr val="4D4D4D"/>
                  </a:solidFill>
                  <a:latin typeface="+mj-lt"/>
                  <a:ea typeface="+mn-ea"/>
                </a:rPr>
                <a:t>	</a:t>
              </a:r>
              <a:r>
                <a:rPr lang="en-US" sz="1100" b="1" dirty="0">
                  <a:solidFill>
                    <a:srgbClr val="000000"/>
                  </a:solidFill>
                  <a:latin typeface="+mj-lt"/>
                  <a:ea typeface="+mn-ea"/>
                </a:rPr>
                <a:t>PFC Energy, Kuala Lumpur</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Level 27, UBN Tower #21</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10 Jalan P. Ramlee</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50250 Kuala Lumpur, Malaysia</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Tel +60 3 2172 3400</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Fax +60 3 2072 3599</a:t>
              </a:r>
            </a:p>
            <a:p>
              <a:pPr fontAlgn="auto">
                <a:lnSpc>
                  <a:spcPts val="1360"/>
                </a:lnSpc>
                <a:spcBef>
                  <a:spcPts val="0"/>
                </a:spcBef>
                <a:spcAft>
                  <a:spcPts val="0"/>
                </a:spcAft>
                <a:buFont typeface="Wingdings 3" charset="0"/>
                <a:buNone/>
                <a:tabLst>
                  <a:tab pos="173038" algn="l"/>
                </a:tabLst>
                <a:defRPr/>
              </a:pPr>
              <a:endParaRPr lang="en-US" sz="1100" dirty="0">
                <a:solidFill>
                  <a:srgbClr val="000000"/>
                </a:solidFill>
                <a:latin typeface="+mj-lt"/>
                <a:ea typeface="+mn-ea"/>
              </a:endParaRPr>
            </a:p>
            <a:p>
              <a:pPr fontAlgn="auto">
                <a:lnSpc>
                  <a:spcPts val="1360"/>
                </a:lnSpc>
                <a:spcBef>
                  <a:spcPts val="0"/>
                </a:spcBef>
                <a:spcAft>
                  <a:spcPts val="0"/>
                </a:spcAft>
                <a:buFont typeface="Wingdings 3" charset="0"/>
                <a:buNone/>
                <a:tabLst>
                  <a:tab pos="173038" algn="l"/>
                </a:tabLst>
                <a:defRPr/>
              </a:pPr>
              <a:r>
                <a:rPr lang="en-US" sz="1100" b="1" dirty="0">
                  <a:solidFill>
                    <a:srgbClr val="000000"/>
                  </a:solidFill>
                  <a:latin typeface="Arial"/>
                  <a:ea typeface="ＭＳ Ｐゴシック" charset="0"/>
                  <a:cs typeface="ＭＳ Ｐゴシック" charset="0"/>
                </a:rPr>
                <a:t>	PFC Energy, China</a:t>
              </a:r>
            </a:p>
            <a:p>
              <a:pPr fontAlgn="auto">
                <a:lnSpc>
                  <a:spcPts val="1360"/>
                </a:lnSpc>
                <a:spcBef>
                  <a:spcPts val="0"/>
                </a:spcBef>
                <a:spcAft>
                  <a:spcPts val="0"/>
                </a:spcAft>
                <a:tabLst>
                  <a:tab pos="173038" algn="l"/>
                </a:tabLst>
                <a:defRPr/>
              </a:pPr>
              <a:r>
                <a:rPr lang="en-US" sz="1100" dirty="0">
                  <a:solidFill>
                    <a:srgbClr val="000000"/>
                  </a:solidFill>
                  <a:latin typeface="Arial"/>
                  <a:ea typeface="ＭＳ Ｐゴシック" charset="0"/>
                  <a:cs typeface="ＭＳ Ｐゴシック" charset="0"/>
                </a:rPr>
                <a:t>	</a:t>
              </a:r>
              <a:r>
                <a:rPr lang="en-US" sz="1100" dirty="0" smtClean="0">
                  <a:solidFill>
                    <a:srgbClr val="000000"/>
                  </a:solidFill>
                  <a:latin typeface="Arial"/>
                  <a:ea typeface="ＭＳ Ｐゴシック" charset="0"/>
                  <a:cs typeface="ＭＳ Ｐゴシック" charset="0"/>
                </a:rPr>
                <a:t>89 Jianguo Road</a:t>
              </a:r>
            </a:p>
            <a:p>
              <a:pPr fontAlgn="auto">
                <a:lnSpc>
                  <a:spcPts val="1360"/>
                </a:lnSpc>
                <a:spcBef>
                  <a:spcPts val="0"/>
                </a:spcBef>
                <a:spcAft>
                  <a:spcPts val="0"/>
                </a:spcAft>
                <a:tabLst>
                  <a:tab pos="173038" algn="l"/>
                </a:tabLst>
                <a:defRPr/>
              </a:pPr>
              <a:r>
                <a:rPr lang="en-US" sz="1100" dirty="0" smtClean="0">
                  <a:solidFill>
                    <a:srgbClr val="000000"/>
                  </a:solidFill>
                  <a:latin typeface="Arial"/>
                  <a:ea typeface="ＭＳ Ｐゴシック" charset="0"/>
                  <a:cs typeface="ＭＳ Ｐゴシック" charset="0"/>
                </a:rPr>
                <a:t>	China Central Place # 4-1602 </a:t>
              </a:r>
            </a:p>
            <a:p>
              <a:pPr fontAlgn="auto">
                <a:lnSpc>
                  <a:spcPts val="1360"/>
                </a:lnSpc>
                <a:spcBef>
                  <a:spcPts val="0"/>
                </a:spcBef>
                <a:spcAft>
                  <a:spcPts val="0"/>
                </a:spcAft>
                <a:tabLst>
                  <a:tab pos="173038" algn="l"/>
                </a:tabLst>
                <a:defRPr/>
              </a:pPr>
              <a:r>
                <a:rPr lang="en-US" sz="1100" dirty="0" smtClean="0">
                  <a:solidFill>
                    <a:srgbClr val="000000"/>
                  </a:solidFill>
                  <a:latin typeface="Arial"/>
                  <a:ea typeface="ＭＳ Ｐゴシック" charset="0"/>
                  <a:cs typeface="ＭＳ Ｐゴシック" charset="0"/>
                </a:rPr>
                <a:t>	Chaoyang District, Beijing 100025,</a:t>
              </a:r>
              <a:r>
                <a:rPr lang="en-US" sz="1100" baseline="0" dirty="0" smtClean="0">
                  <a:solidFill>
                    <a:srgbClr val="000000"/>
                  </a:solidFill>
                  <a:latin typeface="Arial"/>
                  <a:ea typeface="ＭＳ Ｐゴシック" charset="0"/>
                  <a:cs typeface="ＭＳ Ｐゴシック" charset="0"/>
                </a:rPr>
                <a:t> </a:t>
              </a:r>
              <a:r>
                <a:rPr lang="en-US" sz="1100" dirty="0" smtClean="0">
                  <a:solidFill>
                    <a:srgbClr val="000000"/>
                  </a:solidFill>
                  <a:latin typeface="Arial"/>
                  <a:ea typeface="ＭＳ Ｐゴシック" charset="0"/>
                  <a:cs typeface="ＭＳ Ｐゴシック" charset="0"/>
                </a:rPr>
                <a:t>China</a:t>
              </a:r>
            </a:p>
            <a:p>
              <a:pPr fontAlgn="auto">
                <a:lnSpc>
                  <a:spcPts val="1360"/>
                </a:lnSpc>
                <a:spcBef>
                  <a:spcPts val="0"/>
                </a:spcBef>
                <a:spcAft>
                  <a:spcPts val="0"/>
                </a:spcAft>
                <a:tabLst>
                  <a:tab pos="173038" algn="l"/>
                </a:tabLst>
                <a:defRPr/>
              </a:pPr>
              <a:r>
                <a:rPr lang="en-US" sz="1100" dirty="0">
                  <a:solidFill>
                    <a:srgbClr val="000000"/>
                  </a:solidFill>
                  <a:latin typeface="Arial"/>
                  <a:ea typeface="ＭＳ Ｐゴシック" charset="0"/>
                  <a:cs typeface="ＭＳ Ｐゴシック" charset="0"/>
                </a:rPr>
                <a:t>	Tel </a:t>
              </a:r>
              <a:r>
                <a:rPr lang="en-US" sz="1100" dirty="0" smtClean="0">
                  <a:solidFill>
                    <a:srgbClr val="000000"/>
                  </a:solidFill>
                  <a:latin typeface="Arial"/>
                  <a:ea typeface="ＭＳ Ｐゴシック" charset="0"/>
                  <a:cs typeface="ＭＳ Ｐゴシック" charset="0"/>
                </a:rPr>
                <a:t>+86 10 6530 7010</a:t>
              </a:r>
              <a:endParaRPr lang="en-US" sz="1100" dirty="0">
                <a:solidFill>
                  <a:srgbClr val="000000"/>
                </a:solidFill>
                <a:latin typeface="Arial"/>
                <a:ea typeface="ＭＳ Ｐゴシック" charset="0"/>
                <a:cs typeface="ＭＳ Ｐゴシック" charset="0"/>
              </a:endParaRPr>
            </a:p>
            <a:p>
              <a:pPr marL="0" marR="0" indent="0" algn="l" defTabSz="457200" rtl="0" eaLnBrk="1" fontAlgn="auto" latinLnBrk="0" hangingPunct="1">
                <a:lnSpc>
                  <a:spcPts val="1360"/>
                </a:lnSpc>
                <a:spcBef>
                  <a:spcPts val="0"/>
                </a:spcBef>
                <a:spcAft>
                  <a:spcPts val="0"/>
                </a:spcAft>
                <a:buClrTx/>
                <a:buSzTx/>
                <a:buFontTx/>
                <a:buNone/>
                <a:tabLst>
                  <a:tab pos="173038" algn="l"/>
                </a:tabLst>
                <a:defRPr/>
              </a:pPr>
              <a:r>
                <a:rPr lang="en-US" sz="1100" dirty="0">
                  <a:solidFill>
                    <a:srgbClr val="000000"/>
                  </a:solidFill>
                  <a:latin typeface="Arial"/>
                  <a:ea typeface="ＭＳ Ｐゴシック" charset="0"/>
                  <a:cs typeface="ＭＳ Ｐゴシック" charset="0"/>
                </a:rPr>
                <a:t>	Fax </a:t>
              </a:r>
              <a:r>
                <a:rPr lang="en-US" sz="1100" dirty="0" smtClean="0">
                  <a:solidFill>
                    <a:srgbClr val="000000"/>
                  </a:solidFill>
                  <a:latin typeface="Arial"/>
                  <a:ea typeface="ＭＳ Ｐゴシック" charset="0"/>
                  <a:cs typeface="ＭＳ Ｐゴシック" charset="0"/>
                </a:rPr>
                <a:t>+86 10 6530 5093</a:t>
              </a:r>
              <a:endParaRPr lang="fr-FR" sz="1100" dirty="0">
                <a:solidFill>
                  <a:srgbClr val="000000"/>
                </a:solidFill>
                <a:latin typeface="Arial"/>
                <a:ea typeface="ＭＳ Ｐゴシック" charset="0"/>
                <a:cs typeface="ＭＳ Ｐゴシック" charset="0"/>
              </a:endParaRPr>
            </a:p>
            <a:p>
              <a:pPr marL="169863">
                <a:lnSpc>
                  <a:spcPts val="1363"/>
                </a:lnSpc>
                <a:spcBef>
                  <a:spcPct val="130000"/>
                </a:spcBef>
                <a:defRPr/>
              </a:pPr>
              <a:r>
                <a:rPr lang="en-US" sz="1100" b="1" dirty="0">
                  <a:solidFill>
                    <a:srgbClr val="000000"/>
                  </a:solidFill>
                  <a:latin typeface="+mj-lt"/>
                  <a:cs typeface="ＭＳ Ｐゴシック" charset="0"/>
                </a:rPr>
                <a:t>PFC Energy, Singapore</a:t>
              </a:r>
            </a:p>
            <a:p>
              <a:pPr>
                <a:lnSpc>
                  <a:spcPts val="1363"/>
                </a:lnSpc>
                <a:tabLst>
                  <a:tab pos="169863" algn="l"/>
                </a:tabLst>
                <a:defRPr/>
              </a:pPr>
              <a:r>
                <a:rPr lang="en-US" sz="1100" dirty="0">
                  <a:solidFill>
                    <a:srgbClr val="000000"/>
                  </a:solidFill>
                  <a:latin typeface="+mj-lt"/>
                  <a:cs typeface="ＭＳ Ｐゴシック" charset="0"/>
                </a:rPr>
                <a:t>	</a:t>
              </a:r>
              <a:r>
                <a:rPr lang="en-US" sz="1100" dirty="0" smtClean="0">
                  <a:solidFill>
                    <a:srgbClr val="000000"/>
                  </a:solidFill>
                  <a:latin typeface="+mj-lt"/>
                  <a:cs typeface="ＭＳ Ｐゴシック" charset="0"/>
                </a:rPr>
                <a:t>15 Scotts Road</a:t>
              </a:r>
            </a:p>
            <a:p>
              <a:pPr>
                <a:lnSpc>
                  <a:spcPts val="1363"/>
                </a:lnSpc>
                <a:tabLst>
                  <a:tab pos="169863" algn="l"/>
                </a:tabLst>
                <a:defRPr/>
              </a:pPr>
              <a:r>
                <a:rPr lang="en-US" sz="1100" baseline="0" dirty="0" smtClean="0">
                  <a:solidFill>
                    <a:srgbClr val="000000"/>
                  </a:solidFill>
                  <a:latin typeface="+mj-lt"/>
                  <a:cs typeface="ＭＳ Ｐゴシック" charset="0"/>
                </a:rPr>
                <a:t>    </a:t>
              </a:r>
              <a:r>
                <a:rPr lang="en-US" sz="1100" dirty="0" smtClean="0">
                  <a:solidFill>
                    <a:srgbClr val="000000"/>
                  </a:solidFill>
                  <a:latin typeface="+mj-lt"/>
                  <a:cs typeface="ＭＳ Ｐゴシック" charset="0"/>
                </a:rPr>
                <a:t>Thong Teck Building, #08-04</a:t>
              </a:r>
              <a:r>
                <a:rPr lang="en-US" sz="1100" dirty="0">
                  <a:solidFill>
                    <a:srgbClr val="000000"/>
                  </a:solidFill>
                  <a:latin typeface="+mj-lt"/>
                  <a:cs typeface="ＭＳ Ｐゴシック" charset="0"/>
                </a:rPr>
                <a:t>	</a:t>
              </a:r>
              <a:r>
                <a:rPr lang="en-US" sz="1100" dirty="0" smtClean="0">
                  <a:solidFill>
                    <a:srgbClr val="000000"/>
                  </a:solidFill>
                  <a:latin typeface="+mj-lt"/>
                  <a:cs typeface="ＭＳ Ｐゴシック" charset="0"/>
                </a:rPr>
                <a:t>Singapore</a:t>
              </a:r>
              <a:r>
                <a:rPr lang="en-US" sz="1100" baseline="0" dirty="0" smtClean="0">
                  <a:solidFill>
                    <a:srgbClr val="000000"/>
                  </a:solidFill>
                  <a:latin typeface="+mj-lt"/>
                  <a:cs typeface="ＭＳ Ｐゴシック" charset="0"/>
                </a:rPr>
                <a:t> 228218</a:t>
              </a:r>
              <a:endParaRPr lang="en-US" sz="1100" dirty="0">
                <a:solidFill>
                  <a:srgbClr val="000000"/>
                </a:solidFill>
                <a:latin typeface="+mj-lt"/>
                <a:cs typeface="ＭＳ Ｐゴシック" charset="0"/>
              </a:endParaRPr>
            </a:p>
            <a:p>
              <a:pPr>
                <a:lnSpc>
                  <a:spcPts val="1363"/>
                </a:lnSpc>
                <a:tabLst>
                  <a:tab pos="169863" algn="l"/>
                </a:tabLst>
                <a:defRPr/>
              </a:pPr>
              <a:r>
                <a:rPr lang="en-US" sz="1100" dirty="0">
                  <a:solidFill>
                    <a:srgbClr val="000000"/>
                  </a:solidFill>
                  <a:latin typeface="+mj-lt"/>
                  <a:cs typeface="ＭＳ Ｐゴシック" charset="0"/>
                </a:rPr>
                <a:t>	Tel +65 </a:t>
              </a:r>
              <a:r>
                <a:rPr lang="en-US" sz="1100" dirty="0" smtClean="0">
                  <a:solidFill>
                    <a:srgbClr val="000000"/>
                  </a:solidFill>
                  <a:latin typeface="+mj-lt"/>
                  <a:cs typeface="ＭＳ Ｐゴシック" charset="0"/>
                </a:rPr>
                <a:t>6736 4317</a:t>
              </a:r>
              <a:r>
                <a:rPr lang="en-US" sz="1100" dirty="0">
                  <a:solidFill>
                    <a:srgbClr val="000000"/>
                  </a:solidFill>
                  <a:latin typeface="+mj-lt"/>
                  <a:cs typeface="ＭＳ Ｐゴシック" charset="0"/>
                </a:rPr>
                <a:t>          </a:t>
              </a:r>
            </a:p>
            <a:p>
              <a:pPr>
                <a:lnSpc>
                  <a:spcPts val="1363"/>
                </a:lnSpc>
                <a:tabLst>
                  <a:tab pos="169863" algn="l"/>
                </a:tabLst>
                <a:defRPr/>
              </a:pPr>
              <a:r>
                <a:rPr lang="en-US" sz="1100" dirty="0">
                  <a:solidFill>
                    <a:srgbClr val="000000"/>
                  </a:solidFill>
                  <a:latin typeface="+mj-lt"/>
                  <a:cs typeface="ＭＳ Ｐゴシック" charset="0"/>
                </a:rPr>
                <a:t>	</a:t>
              </a:r>
            </a:p>
            <a:p>
              <a:pPr fontAlgn="auto">
                <a:lnSpc>
                  <a:spcPts val="1360"/>
                </a:lnSpc>
                <a:spcBef>
                  <a:spcPts val="0"/>
                </a:spcBef>
                <a:spcAft>
                  <a:spcPts val="0"/>
                </a:spcAft>
                <a:tabLst>
                  <a:tab pos="173038" algn="l"/>
                </a:tabLst>
                <a:defRPr/>
              </a:pPr>
              <a:endParaRPr lang="fr-FR" sz="1050" dirty="0">
                <a:solidFill>
                  <a:srgbClr val="4D4D4D"/>
                </a:solidFill>
                <a:latin typeface="+mj-lt"/>
                <a:ea typeface="ＭＳ Ｐゴシック" charset="0"/>
                <a:cs typeface="ＭＳ Ｐゴシック" charset="0"/>
              </a:endParaRPr>
            </a:p>
            <a:p>
              <a:pPr fontAlgn="auto">
                <a:lnSpc>
                  <a:spcPts val="1360"/>
                </a:lnSpc>
                <a:spcBef>
                  <a:spcPts val="0"/>
                </a:spcBef>
                <a:spcAft>
                  <a:spcPts val="0"/>
                </a:spcAft>
                <a:buFont typeface="Wingdings 3" charset="0"/>
                <a:buNone/>
                <a:tabLst>
                  <a:tab pos="173038" algn="l"/>
                </a:tabLst>
                <a:defRPr/>
              </a:pPr>
              <a:endParaRPr lang="en-US" sz="1050" dirty="0">
                <a:solidFill>
                  <a:srgbClr val="4D4D4D"/>
                </a:solidFill>
                <a:latin typeface="+mj-lt"/>
                <a:ea typeface="+mn-ea"/>
              </a:endParaRPr>
            </a:p>
          </p:txBody>
        </p:sp>
        <p:sp>
          <p:nvSpPr>
            <p:cNvPr id="9" name="TextBox 8"/>
            <p:cNvSpPr txBox="1"/>
            <p:nvPr/>
          </p:nvSpPr>
          <p:spPr>
            <a:xfrm>
              <a:off x="3321050" y="1260463"/>
              <a:ext cx="2751138" cy="3670236"/>
            </a:xfrm>
            <a:prstGeom prst="rect">
              <a:avLst/>
            </a:prstGeom>
            <a:noFill/>
          </p:spPr>
          <p:txBody>
            <a:bodyPr>
              <a:spAutoFit/>
            </a:bodyPr>
            <a:lstStyle/>
            <a:p>
              <a:pPr>
                <a:lnSpc>
                  <a:spcPts val="1363"/>
                </a:lnSpc>
                <a:tabLst>
                  <a:tab pos="173038" algn="l"/>
                </a:tabLst>
                <a:defRPr/>
              </a:pPr>
              <a:r>
                <a:rPr lang="en-US" sz="1400" b="1" dirty="0">
                  <a:solidFill>
                    <a:srgbClr val="1B82CE"/>
                  </a:solidFill>
                  <a:latin typeface="+mj-lt"/>
                  <a:sym typeface="Wingdings 3" pitchFamily="18" charset="2"/>
                </a:rPr>
                <a:t>EUROPE</a:t>
              </a:r>
              <a:r>
                <a:rPr lang="en-US" sz="1050" dirty="0">
                  <a:solidFill>
                    <a:srgbClr val="4D4D4D"/>
                  </a:solidFill>
                  <a:latin typeface="+mj-lt"/>
                </a:rPr>
                <a:t>	</a:t>
              </a:r>
            </a:p>
            <a:p>
              <a:pPr>
                <a:lnSpc>
                  <a:spcPts val="1160"/>
                </a:lnSpc>
                <a:tabLst>
                  <a:tab pos="173038" algn="l"/>
                </a:tabLst>
                <a:defRPr/>
              </a:pPr>
              <a:endParaRPr lang="en-US" sz="1100" b="1" dirty="0">
                <a:solidFill>
                  <a:srgbClr val="4D4D4D"/>
                </a:solidFill>
                <a:latin typeface="+mj-lt"/>
              </a:endParaRPr>
            </a:p>
            <a:p>
              <a:pPr>
                <a:lnSpc>
                  <a:spcPts val="1363"/>
                </a:lnSpc>
                <a:tabLst>
                  <a:tab pos="173038" algn="l"/>
                </a:tabLst>
                <a:defRPr/>
              </a:pPr>
              <a:r>
                <a:rPr lang="en-US" sz="1100" b="1" dirty="0">
                  <a:solidFill>
                    <a:srgbClr val="000000"/>
                  </a:solidFill>
                  <a:latin typeface="+mj-lt"/>
                </a:rPr>
                <a:t>PFC Energy, France</a:t>
              </a:r>
            </a:p>
            <a:p>
              <a:pPr>
                <a:lnSpc>
                  <a:spcPts val="1363"/>
                </a:lnSpc>
                <a:tabLst>
                  <a:tab pos="173038" algn="l"/>
                </a:tabLst>
                <a:defRPr/>
              </a:pPr>
              <a:r>
                <a:rPr lang="en-US" sz="1100" dirty="0">
                  <a:solidFill>
                    <a:srgbClr val="000000"/>
                  </a:solidFill>
                  <a:latin typeface="+mj-lt"/>
                </a:rPr>
                <a:t>19 rue du </a:t>
              </a:r>
              <a:r>
                <a:rPr lang="fr-FR" sz="1100" dirty="0">
                  <a:solidFill>
                    <a:srgbClr val="000000"/>
                  </a:solidFill>
                  <a:latin typeface="+mj-lt"/>
                </a:rPr>
                <a:t>Général Foy</a:t>
              </a:r>
              <a:endParaRPr lang="en-US" sz="1100" dirty="0">
                <a:solidFill>
                  <a:srgbClr val="000000"/>
                </a:solidFill>
                <a:latin typeface="+mj-lt"/>
              </a:endParaRPr>
            </a:p>
            <a:p>
              <a:pPr>
                <a:lnSpc>
                  <a:spcPts val="1363"/>
                </a:lnSpc>
                <a:tabLst>
                  <a:tab pos="173038" algn="l"/>
                </a:tabLst>
                <a:defRPr/>
              </a:pPr>
              <a:r>
                <a:rPr lang="en-US" sz="1100" dirty="0">
                  <a:solidFill>
                    <a:srgbClr val="000000"/>
                  </a:solidFill>
                  <a:latin typeface="+mj-lt"/>
                </a:rPr>
                <a:t>75008 Paris, France </a:t>
              </a:r>
            </a:p>
            <a:p>
              <a:pPr>
                <a:lnSpc>
                  <a:spcPts val="1363"/>
                </a:lnSpc>
                <a:tabLst>
                  <a:tab pos="173038" algn="l"/>
                </a:tabLst>
                <a:defRPr/>
              </a:pPr>
              <a:r>
                <a:rPr lang="en-US" sz="1100" dirty="0">
                  <a:solidFill>
                    <a:srgbClr val="000000"/>
                  </a:solidFill>
                  <a:latin typeface="+mj-lt"/>
                </a:rPr>
                <a:t>Tel +33 1 4770 2900</a:t>
              </a:r>
            </a:p>
            <a:p>
              <a:pPr>
                <a:lnSpc>
                  <a:spcPts val="1363"/>
                </a:lnSpc>
                <a:tabLst>
                  <a:tab pos="173038" algn="l"/>
                </a:tabLst>
                <a:defRPr/>
              </a:pPr>
              <a:r>
                <a:rPr lang="en-US" sz="1100" dirty="0">
                  <a:solidFill>
                    <a:srgbClr val="000000"/>
                  </a:solidFill>
                  <a:latin typeface="+mj-lt"/>
                </a:rPr>
                <a:t>Fax +33 1 4770 </a:t>
              </a:r>
              <a:r>
                <a:rPr lang="en-US" sz="1100" dirty="0" smtClean="0">
                  <a:solidFill>
                    <a:srgbClr val="000000"/>
                  </a:solidFill>
                  <a:latin typeface="+mj-lt"/>
                </a:rPr>
                <a:t>5905</a:t>
              </a:r>
            </a:p>
            <a:p>
              <a:pPr>
                <a:lnSpc>
                  <a:spcPts val="1363"/>
                </a:lnSpc>
                <a:tabLst>
                  <a:tab pos="173038" algn="l"/>
                </a:tabLst>
                <a:defRPr/>
              </a:pPr>
              <a:endParaRPr lang="en-US" sz="1100" dirty="0" smtClean="0">
                <a:solidFill>
                  <a:srgbClr val="000000"/>
                </a:solidFill>
                <a:latin typeface="+mj-lt"/>
              </a:endParaRP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400" b="1" i="0" u="none" strike="noStrike" kern="1200" cap="none" spc="0" normalizeH="0" baseline="0" noProof="0" dirty="0" smtClean="0">
                  <a:ln>
                    <a:noFill/>
                  </a:ln>
                  <a:solidFill>
                    <a:srgbClr val="1B82CE"/>
                  </a:solidFill>
                  <a:effectLst/>
                  <a:uLnTx/>
                  <a:uFillTx/>
                  <a:latin typeface="Arial"/>
                  <a:ea typeface="MS PGothic" pitchFamily="34" charset="-128"/>
                  <a:cs typeface="+mn-cs"/>
                </a:rPr>
                <a:t>RUSSIA </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endParaRPr kumimoji="0" lang="en-US" sz="1400" b="1" i="0" u="none" strike="noStrike" kern="1200" cap="none" spc="0" normalizeH="0" baseline="0" noProof="0" dirty="0" smtClean="0">
                <a:ln>
                  <a:noFill/>
                </a:ln>
                <a:solidFill>
                  <a:srgbClr val="1B82CE"/>
                </a:solidFill>
                <a:effectLst/>
                <a:uLnTx/>
                <a:uFillTx/>
                <a:latin typeface="Arial"/>
                <a:ea typeface="MS PGothic" pitchFamily="34" charset="-128"/>
                <a:cs typeface="+mn-cs"/>
              </a:endParaRP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1" i="0" u="none" strike="noStrike" kern="1200" cap="none" spc="0" normalizeH="0" baseline="0" noProof="0" dirty="0" smtClean="0">
                  <a:ln>
                    <a:noFill/>
                  </a:ln>
                  <a:solidFill>
                    <a:srgbClr val="000000"/>
                  </a:solidFill>
                  <a:effectLst/>
                  <a:uLnTx/>
                  <a:uFillTx/>
                  <a:latin typeface="Arial"/>
                  <a:ea typeface="ＭＳ Ｐゴシック" charset="0"/>
                  <a:cs typeface="ＭＳ Ｐゴシック" charset="0"/>
                </a:rPr>
                <a:t>PFC Energy, Moscow</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10 </a:t>
              </a:r>
              <a:r>
                <a:rPr kumimoji="0" lang="en-US" sz="1100" b="0" i="0" u="none" strike="noStrike" kern="1200" cap="none" spc="0" normalizeH="0" baseline="0" noProof="0" dirty="0" err="1" smtClean="0">
                  <a:ln>
                    <a:noFill/>
                  </a:ln>
                  <a:solidFill>
                    <a:srgbClr val="000000"/>
                  </a:solidFill>
                  <a:effectLst/>
                  <a:uLnTx/>
                  <a:uFillTx/>
                  <a:latin typeface="Arial"/>
                  <a:ea typeface="MS PGothic" pitchFamily="34" charset="-128"/>
                  <a:cs typeface="+mn-cs"/>
                </a:rPr>
                <a:t>Vozdvizhenka</a:t>
              </a: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 Street </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err="1" smtClean="0">
                  <a:ln>
                    <a:noFill/>
                  </a:ln>
                  <a:solidFill>
                    <a:srgbClr val="000000"/>
                  </a:solidFill>
                  <a:effectLst/>
                  <a:uLnTx/>
                  <a:uFillTx/>
                  <a:latin typeface="Arial"/>
                  <a:ea typeface="MS PGothic" pitchFamily="34" charset="-128"/>
                  <a:cs typeface="+mn-cs"/>
                </a:rPr>
                <a:t>Voentorg</a:t>
              </a: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 building, Suite 341 </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Moscow, 125009</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Russian Federation</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Tel +7 (495) 797 3733</a:t>
              </a:r>
            </a:p>
            <a:p>
              <a:pPr>
                <a:lnSpc>
                  <a:spcPts val="1363"/>
                </a:lnSpc>
                <a:tabLst>
                  <a:tab pos="173038" algn="l"/>
                </a:tabLst>
                <a:defRPr/>
              </a:pPr>
              <a:endParaRPr lang="en-US" sz="1100" dirty="0" smtClean="0">
                <a:solidFill>
                  <a:srgbClr val="000000"/>
                </a:solidFill>
                <a:latin typeface="+mj-lt"/>
              </a:endParaRPr>
            </a:p>
            <a:p>
              <a:pPr>
                <a:lnSpc>
                  <a:spcPts val="1763"/>
                </a:lnSpc>
                <a:tabLst>
                  <a:tab pos="173038" algn="l"/>
                </a:tabLst>
                <a:defRPr/>
              </a:pPr>
              <a:endParaRPr lang="en-US" sz="1100" dirty="0">
                <a:solidFill>
                  <a:srgbClr val="000000"/>
                </a:solidFill>
                <a:latin typeface="+mj-lt"/>
              </a:endParaRPr>
            </a:p>
            <a:p>
              <a:pPr>
                <a:lnSpc>
                  <a:spcPts val="1063"/>
                </a:lnSpc>
                <a:tabLst>
                  <a:tab pos="173038" algn="l"/>
                </a:tabLst>
                <a:defRPr/>
              </a:pPr>
              <a:endParaRPr lang="en-US" sz="1100" dirty="0">
                <a:solidFill>
                  <a:srgbClr val="000000"/>
                </a:solidFill>
                <a:latin typeface="+mj-lt"/>
              </a:endParaRPr>
            </a:p>
            <a:p>
              <a:pPr>
                <a:lnSpc>
                  <a:spcPts val="1363"/>
                </a:lnSpc>
                <a:tabLst>
                  <a:tab pos="173038" algn="l"/>
                </a:tabLst>
                <a:defRPr/>
              </a:pPr>
              <a:endParaRPr lang="en-US" sz="1050" dirty="0">
                <a:solidFill>
                  <a:srgbClr val="4D4D4D"/>
                </a:solidFill>
                <a:latin typeface="+mj-lt"/>
              </a:endParaRPr>
            </a:p>
          </p:txBody>
        </p:sp>
        <p:sp>
          <p:nvSpPr>
            <p:cNvPr id="10" name="TextBox 9"/>
            <p:cNvSpPr txBox="1"/>
            <p:nvPr/>
          </p:nvSpPr>
          <p:spPr>
            <a:xfrm>
              <a:off x="374650" y="1260463"/>
              <a:ext cx="2185214" cy="2759730"/>
            </a:xfrm>
            <a:prstGeom prst="rect">
              <a:avLst/>
            </a:prstGeom>
            <a:noFill/>
          </p:spPr>
          <p:txBody>
            <a:bodyPr wrap="none">
              <a:spAutoFit/>
            </a:bodyPr>
            <a:lstStyle/>
            <a:p>
              <a:pPr fontAlgn="auto">
                <a:lnSpc>
                  <a:spcPts val="1360"/>
                </a:lnSpc>
                <a:spcBef>
                  <a:spcPts val="0"/>
                </a:spcBef>
                <a:spcAft>
                  <a:spcPts val="0"/>
                </a:spcAft>
                <a:tabLst>
                  <a:tab pos="173038" algn="l"/>
                </a:tabLst>
                <a:defRPr/>
              </a:pPr>
              <a:r>
                <a:rPr lang="en-US" sz="1400" b="1" dirty="0">
                  <a:solidFill>
                    <a:srgbClr val="1B82CE"/>
                  </a:solidFill>
                  <a:latin typeface="+mj-lt"/>
                  <a:ea typeface="+mn-ea"/>
                  <a:sym typeface="Wingdings 3" charset="0"/>
                </a:rPr>
                <a:t>NORTH AMERICA</a:t>
              </a:r>
              <a:r>
                <a:rPr lang="en-US" sz="1400" b="1" dirty="0">
                  <a:solidFill>
                    <a:srgbClr val="1B82CE"/>
                  </a:solidFill>
                  <a:latin typeface="+mj-lt"/>
                  <a:ea typeface="+mn-ea"/>
                </a:rPr>
                <a:t>	</a:t>
              </a:r>
            </a:p>
            <a:p>
              <a:pPr fontAlgn="auto">
                <a:lnSpc>
                  <a:spcPts val="1160"/>
                </a:lnSpc>
                <a:spcBef>
                  <a:spcPts val="0"/>
                </a:spcBef>
                <a:spcAft>
                  <a:spcPts val="0"/>
                </a:spcAft>
                <a:buFont typeface="Wingdings 3" charset="0"/>
                <a:buNone/>
                <a:tabLst>
                  <a:tab pos="173038" algn="l"/>
                </a:tabLst>
                <a:defRPr/>
              </a:pPr>
              <a:endParaRPr lang="en-US" sz="1100" b="1" dirty="0">
                <a:solidFill>
                  <a:srgbClr val="4D4D4D"/>
                </a:solidFill>
                <a:latin typeface="+mj-lt"/>
                <a:ea typeface="+mn-ea"/>
              </a:endParaRPr>
            </a:p>
            <a:p>
              <a:pPr fontAlgn="auto">
                <a:lnSpc>
                  <a:spcPts val="1360"/>
                </a:lnSpc>
                <a:spcBef>
                  <a:spcPts val="0"/>
                </a:spcBef>
                <a:spcAft>
                  <a:spcPts val="0"/>
                </a:spcAft>
                <a:buFont typeface="Wingdings 3" charset="0"/>
                <a:buNone/>
                <a:tabLst>
                  <a:tab pos="173038" algn="l"/>
                </a:tabLst>
                <a:defRPr/>
              </a:pPr>
              <a:r>
                <a:rPr lang="en-US" sz="1100" b="1" dirty="0">
                  <a:solidFill>
                    <a:srgbClr val="000000"/>
                  </a:solidFill>
                  <a:latin typeface="+mj-lt"/>
                  <a:ea typeface="+mn-ea"/>
                </a:rPr>
                <a:t>PFC Energy, Washington</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1300 Connecticut Avenue, NW </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Suite 800</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Washington, DC 20036, USA</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Tel +1 202 872 1199 </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Fax +1 202 872 1219</a:t>
              </a:r>
            </a:p>
            <a:p>
              <a:pPr fontAlgn="auto">
                <a:lnSpc>
                  <a:spcPts val="1360"/>
                </a:lnSpc>
                <a:spcBef>
                  <a:spcPts val="0"/>
                </a:spcBef>
                <a:spcAft>
                  <a:spcPts val="0"/>
                </a:spcAft>
                <a:buFont typeface="Wingdings 3" charset="0"/>
                <a:buNone/>
                <a:tabLst>
                  <a:tab pos="173038" algn="l"/>
                </a:tabLst>
                <a:defRPr/>
              </a:pPr>
              <a:endParaRPr lang="en-US" sz="1100" b="1" dirty="0">
                <a:solidFill>
                  <a:srgbClr val="000000"/>
                </a:solidFill>
                <a:latin typeface="+mj-lt"/>
                <a:ea typeface="+mn-ea"/>
              </a:endParaRPr>
            </a:p>
            <a:p>
              <a:pPr fontAlgn="auto">
                <a:lnSpc>
                  <a:spcPts val="1360"/>
                </a:lnSpc>
                <a:spcBef>
                  <a:spcPts val="0"/>
                </a:spcBef>
                <a:spcAft>
                  <a:spcPts val="0"/>
                </a:spcAft>
                <a:buFont typeface="Wingdings 3" charset="0"/>
                <a:buNone/>
                <a:tabLst>
                  <a:tab pos="173038" algn="l"/>
                </a:tabLst>
                <a:defRPr/>
              </a:pPr>
              <a:r>
                <a:rPr lang="en-US" sz="1100" b="1" dirty="0">
                  <a:solidFill>
                    <a:srgbClr val="000000"/>
                  </a:solidFill>
                  <a:latin typeface="+mj-lt"/>
                  <a:ea typeface="+mn-ea"/>
                </a:rPr>
                <a:t>PFC Energy, Houston</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2727 Allen Parkway, Suite 1300</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Houston, Texas  77019, USA </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Tel +1 713 622 4447 </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Fax +1 713 622 4448 </a:t>
              </a:r>
            </a:p>
            <a:p>
              <a:pPr fontAlgn="auto">
                <a:lnSpc>
                  <a:spcPts val="1360"/>
                </a:lnSpc>
                <a:spcBef>
                  <a:spcPts val="0"/>
                </a:spcBef>
                <a:spcAft>
                  <a:spcPts val="0"/>
                </a:spcAft>
                <a:buFont typeface="Wingdings 3" charset="0"/>
                <a:buNone/>
                <a:tabLst>
                  <a:tab pos="173038" algn="l"/>
                </a:tabLst>
                <a:defRPr/>
              </a:pPr>
              <a:endParaRPr lang="en-US" sz="1050" dirty="0">
                <a:solidFill>
                  <a:srgbClr val="4D4D4D"/>
                </a:solidFill>
                <a:latin typeface="+mj-lt"/>
                <a:ea typeface="+mn-ea"/>
              </a:endParaRPr>
            </a:p>
          </p:txBody>
        </p:sp>
      </p:grpSp>
      <p:grpSp>
        <p:nvGrpSpPr>
          <p:cNvPr id="12" name="Group 14"/>
          <p:cNvGrpSpPr/>
          <p:nvPr userDrawn="1"/>
        </p:nvGrpSpPr>
        <p:grpSpPr>
          <a:xfrm>
            <a:off x="0" y="5685427"/>
            <a:ext cx="9144000" cy="363537"/>
            <a:chOff x="0" y="5685427"/>
            <a:chExt cx="9144000" cy="363537"/>
          </a:xfrm>
        </p:grpSpPr>
        <p:sp>
          <p:nvSpPr>
            <p:cNvPr id="11" name="Rectangle 10"/>
            <p:cNvSpPr>
              <a:spLocks noChangeArrowheads="1"/>
            </p:cNvSpPr>
            <p:nvPr/>
          </p:nvSpPr>
          <p:spPr bwMode="auto">
            <a:xfrm>
              <a:off x="0" y="5685427"/>
              <a:ext cx="9144000" cy="363537"/>
            </a:xfrm>
            <a:prstGeom prst="rect">
              <a:avLst/>
            </a:prstGeom>
            <a:solidFill>
              <a:schemeClr val="bg1">
                <a:alpha val="47842"/>
              </a:schemeClr>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srgbClr val="FFFFFF"/>
                </a:solidFill>
                <a:latin typeface="Arial Narrow" charset="0"/>
                <a:ea typeface="ＭＳ Ｐゴシック" charset="0"/>
              </a:endParaRPr>
            </a:p>
          </p:txBody>
        </p:sp>
        <p:sp>
          <p:nvSpPr>
            <p:cNvPr id="13" name="Rectangle 12"/>
            <p:cNvSpPr>
              <a:spLocks noChangeArrowheads="1"/>
            </p:cNvSpPr>
            <p:nvPr/>
          </p:nvSpPr>
          <p:spPr bwMode="auto">
            <a:xfrm>
              <a:off x="403225" y="5749809"/>
              <a:ext cx="3990975" cy="261610"/>
            </a:xfrm>
            <a:prstGeom prst="rect">
              <a:avLst/>
            </a:prstGeom>
            <a:noFill/>
            <a:ln w="9525">
              <a:noFill/>
              <a:miter lim="800000"/>
              <a:headEnd/>
              <a:tailEnd/>
            </a:ln>
          </p:spPr>
          <p:txBody>
            <a:bodyPr wrap="square">
              <a:spAutoFit/>
            </a:bodyPr>
            <a:lstStyle/>
            <a:p>
              <a:pPr>
                <a:spcBef>
                  <a:spcPct val="30000"/>
                </a:spcBef>
                <a:tabLst>
                  <a:tab pos="265113" algn="l"/>
                </a:tabLst>
                <a:defRPr/>
              </a:pPr>
              <a:r>
                <a:rPr lang="en-US" sz="1100" b="1" dirty="0">
                  <a:solidFill>
                    <a:srgbClr val="1B82CE"/>
                  </a:solidFill>
                  <a:latin typeface="Arial" pitchFamily="34" charset="0"/>
                  <a:ea typeface="ＭＳ Ｐゴシック" charset="0"/>
                </a:rPr>
                <a:t>www.pfcenergy.com  |  info@pfcenergy.com</a:t>
              </a:r>
            </a:p>
          </p:txBody>
        </p:sp>
      </p:grpSp>
      <p:sp>
        <p:nvSpPr>
          <p:cNvPr id="19" name="Title 1"/>
          <p:cNvSpPr>
            <a:spLocks noGrp="1"/>
          </p:cNvSpPr>
          <p:nvPr userDrawn="1">
            <p:ph type="title"/>
          </p:nvPr>
        </p:nvSpPr>
        <p:spPr>
          <a:xfrm>
            <a:off x="457200" y="0"/>
            <a:ext cx="8229600" cy="733266"/>
          </a:xfrm>
          <a:prstGeom prst="rect">
            <a:avLst/>
          </a:prstGeom>
        </p:spPr>
        <p:txBody>
          <a:bodyPr anchor="ctr" anchorCtr="0">
            <a:normAutofit/>
          </a:bodyPr>
          <a:lstStyle>
            <a:lvl1pPr algn="l">
              <a:defRPr sz="2400" b="1">
                <a:solidFill>
                  <a:schemeClr val="bg1"/>
                </a:solidFill>
              </a:defRPr>
            </a:lvl1pPr>
          </a:lstStyle>
          <a:p>
            <a:pPr lvl="0"/>
            <a:endParaRPr lang="en-US" dirty="0" smtClean="0"/>
          </a:p>
        </p:txBody>
      </p:sp>
    </p:spTree>
    <p:extLst>
      <p:ext uri="{BB962C8B-B14F-4D97-AF65-F5344CB8AC3E}">
        <p14:creationId xmlns:p14="http://schemas.microsoft.com/office/powerpoint/2010/main" val="374652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OC">
    <p:spTree>
      <p:nvGrpSpPr>
        <p:cNvPr id="1" name=""/>
        <p:cNvGrpSpPr/>
        <p:nvPr/>
      </p:nvGrpSpPr>
      <p:grpSpPr>
        <a:xfrm>
          <a:off x="0" y="0"/>
          <a:ext cx="0" cy="0"/>
          <a:chOff x="0" y="0"/>
          <a:chExt cx="0" cy="0"/>
        </a:xfrm>
      </p:grpSpPr>
      <p:sp>
        <p:nvSpPr>
          <p:cNvPr id="4" name="Rectangle 3"/>
          <p:cNvSpPr/>
          <p:nvPr/>
        </p:nvSpPr>
        <p:spPr>
          <a:xfrm>
            <a:off x="0" y="-7938"/>
            <a:ext cx="2276475" cy="6865938"/>
          </a:xfrm>
          <a:prstGeom prst="rect">
            <a:avLst/>
          </a:prstGeom>
          <a:gradFill flip="none" rotWithShape="1">
            <a:gsLst>
              <a:gs pos="30000">
                <a:schemeClr val="accent5"/>
              </a:gs>
              <a:gs pos="100000">
                <a:schemeClr val="accent3"/>
              </a:gs>
            </a:gsLst>
            <a:lin ang="516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55000" dirty="0">
              <a:solidFill>
                <a:schemeClr val="accent5"/>
              </a:solidFill>
            </a:endParaRPr>
          </a:p>
        </p:txBody>
      </p:sp>
      <p:grpSp>
        <p:nvGrpSpPr>
          <p:cNvPr id="6" name="Group 4"/>
          <p:cNvGrpSpPr/>
          <p:nvPr/>
        </p:nvGrpSpPr>
        <p:grpSpPr>
          <a:xfrm>
            <a:off x="2304283" y="-13240"/>
            <a:ext cx="1" cy="6858000"/>
            <a:chOff x="2304283" y="-24963"/>
            <a:chExt cx="1" cy="6949437"/>
          </a:xfrm>
          <a:effectLst>
            <a:outerShdw blurRad="50800" dist="38100" dir="2700000" algn="tl" rotWithShape="0">
              <a:prstClr val="black">
                <a:alpha val="40000"/>
              </a:prstClr>
            </a:outerShdw>
          </a:effectLst>
        </p:grpSpPr>
        <p:cxnSp>
          <p:nvCxnSpPr>
            <p:cNvPr id="7" name="Straight Connector 2"/>
            <p:cNvCxnSpPr>
              <a:cxnSpLocks noChangeShapeType="1"/>
            </p:cNvCxnSpPr>
            <p:nvPr/>
          </p:nvCxnSpPr>
          <p:spPr bwMode="auto">
            <a:xfrm>
              <a:off x="2304283" y="804333"/>
              <a:ext cx="0" cy="6120141"/>
            </a:xfrm>
            <a:prstGeom prst="line">
              <a:avLst/>
            </a:prstGeom>
            <a:noFill/>
            <a:ln w="63500">
              <a:solidFill>
                <a:schemeClr val="accent2"/>
              </a:solidFill>
              <a:round/>
              <a:headEnd/>
              <a:tailEnd/>
            </a:ln>
            <a:effectLst>
              <a:outerShdw dist="23000" dir="5400000" rotWithShape="0">
                <a:srgbClr val="808080">
                  <a:alpha val="34998"/>
                </a:srgbClr>
              </a:outerShdw>
            </a:effectLst>
            <a:extLst/>
          </p:spPr>
        </p:cxnSp>
        <p:cxnSp>
          <p:nvCxnSpPr>
            <p:cNvPr id="8" name="Straight Connector 3"/>
            <p:cNvCxnSpPr>
              <a:cxnSpLocks noChangeShapeType="1"/>
            </p:cNvCxnSpPr>
            <p:nvPr/>
          </p:nvCxnSpPr>
          <p:spPr bwMode="auto">
            <a:xfrm flipV="1">
              <a:off x="2304284" y="-24963"/>
              <a:ext cx="0" cy="829296"/>
            </a:xfrm>
            <a:prstGeom prst="line">
              <a:avLst/>
            </a:prstGeom>
            <a:noFill/>
            <a:ln w="63500">
              <a:solidFill>
                <a:schemeClr val="accent1"/>
              </a:solidFill>
              <a:round/>
              <a:headEnd/>
              <a:tailEnd/>
            </a:ln>
            <a:effectLst>
              <a:outerShdw dist="20000" dir="5400000" rotWithShape="0">
                <a:srgbClr val="808080">
                  <a:alpha val="37999"/>
                </a:srgbClr>
              </a:outerShdw>
            </a:effectLst>
            <a:extLst/>
          </p:spPr>
        </p:cxnSp>
      </p:grpSp>
      <p:sp>
        <p:nvSpPr>
          <p:cNvPr id="12" name="Content Placeholder 2"/>
          <p:cNvSpPr>
            <a:spLocks noGrp="1"/>
          </p:cNvSpPr>
          <p:nvPr>
            <p:ph idx="1"/>
          </p:nvPr>
        </p:nvSpPr>
        <p:spPr>
          <a:xfrm>
            <a:off x="2424716" y="1736334"/>
            <a:ext cx="6246844" cy="4574614"/>
          </a:xfrm>
          <a:prstGeom prst="rect">
            <a:avLst/>
          </a:prstGeom>
        </p:spPr>
        <p:txBody>
          <a:bodyPr/>
          <a:lstStyle>
            <a:lvl1pPr marL="230188" indent="-230188">
              <a:spcBef>
                <a:spcPts val="600"/>
              </a:spcBef>
              <a:buClr>
                <a:schemeClr val="tx1">
                  <a:lumMod val="50000"/>
                  <a:lumOff val="50000"/>
                </a:schemeClr>
              </a:buClr>
              <a:buFont typeface="Wingdings" charset="2"/>
              <a:buNone/>
              <a:defRPr sz="2200">
                <a:solidFill>
                  <a:srgbClr val="000000"/>
                </a:solidFill>
                <a:latin typeface="+mj-lt"/>
              </a:defRPr>
            </a:lvl1pPr>
            <a:lvl2pPr marL="460375" indent="-230188">
              <a:spcBef>
                <a:spcPts val="10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400">
                <a:solidFill>
                  <a:srgbClr val="000000"/>
                </a:solidFill>
                <a:latin typeface="+mj-lt"/>
              </a:defRPr>
            </a:lvl5pPr>
          </a:lstStyle>
          <a:p>
            <a:pPr lvl="0"/>
            <a:r>
              <a:rPr lang="en-US" smtClean="0"/>
              <a:t>Click to edit Master text styles</a:t>
            </a:r>
          </a:p>
        </p:txBody>
      </p:sp>
      <p:sp>
        <p:nvSpPr>
          <p:cNvPr id="9" name="Text Placeholder 12"/>
          <p:cNvSpPr>
            <a:spLocks noGrp="1"/>
          </p:cNvSpPr>
          <p:nvPr>
            <p:ph type="body" sz="quarter" idx="10"/>
          </p:nvPr>
        </p:nvSpPr>
        <p:spPr>
          <a:xfrm>
            <a:off x="2424716" y="1150110"/>
            <a:ext cx="6246209" cy="566737"/>
          </a:xfrm>
          <a:prstGeom prst="rect">
            <a:avLst/>
          </a:prstGeom>
        </p:spPr>
        <p:txBody>
          <a:bodyPr/>
          <a:lstStyle>
            <a:lvl1pPr>
              <a:buNone/>
              <a:defRPr sz="2800" b="1">
                <a:latin typeface="Arial" pitchFamily="34" charset="0"/>
                <a:cs typeface="Arial" pitchFamily="34" charset="0"/>
              </a:defRPr>
            </a:lvl1pPr>
          </a:lstStyle>
          <a:p>
            <a:pPr lvl="0"/>
            <a:r>
              <a:rPr lang="en-US" smtClean="0"/>
              <a:t>Click to edit Master text styles</a:t>
            </a:r>
          </a:p>
        </p:txBody>
      </p:sp>
      <p:pic>
        <p:nvPicPr>
          <p:cNvPr id="10" name="Picture 9" descr="PFC Energy_JPG.jpg"/>
          <p:cNvPicPr>
            <a:picLocks noChangeAspect="1"/>
          </p:cNvPicPr>
          <p:nvPr userDrawn="1"/>
        </p:nvPicPr>
        <p:blipFill>
          <a:blip r:embed="rId2"/>
          <a:stretch>
            <a:fillRect/>
          </a:stretch>
        </p:blipFill>
        <p:spPr>
          <a:xfrm>
            <a:off x="7363588" y="6461535"/>
            <a:ext cx="1332737" cy="2834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hapter Slide: Standard">
    <p:spTree>
      <p:nvGrpSpPr>
        <p:cNvPr id="1" name=""/>
        <p:cNvGrpSpPr/>
        <p:nvPr/>
      </p:nvGrpSpPr>
      <p:grpSpPr>
        <a:xfrm>
          <a:off x="0" y="0"/>
          <a:ext cx="0" cy="0"/>
          <a:chOff x="0" y="0"/>
          <a:chExt cx="0" cy="0"/>
        </a:xfrm>
      </p:grpSpPr>
      <p:sp>
        <p:nvSpPr>
          <p:cNvPr id="3" name="Rectangle 2"/>
          <p:cNvSpPr/>
          <p:nvPr/>
        </p:nvSpPr>
        <p:spPr>
          <a:xfrm>
            <a:off x="0" y="-7938"/>
            <a:ext cx="2276475" cy="6865938"/>
          </a:xfrm>
          <a:prstGeom prst="rect">
            <a:avLst/>
          </a:prstGeom>
          <a:gradFill flip="none" rotWithShape="1">
            <a:gsLst>
              <a:gs pos="30000">
                <a:schemeClr val="accent5"/>
              </a:gs>
              <a:gs pos="100000">
                <a:schemeClr val="accent3"/>
              </a:gs>
            </a:gsLst>
            <a:lin ang="516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55000" dirty="0">
              <a:solidFill>
                <a:schemeClr val="accent5"/>
              </a:solidFill>
            </a:endParaRPr>
          </a:p>
        </p:txBody>
      </p:sp>
      <p:grpSp>
        <p:nvGrpSpPr>
          <p:cNvPr id="5" name="Group 4"/>
          <p:cNvGrpSpPr/>
          <p:nvPr/>
        </p:nvGrpSpPr>
        <p:grpSpPr>
          <a:xfrm>
            <a:off x="2304283" y="-13240"/>
            <a:ext cx="1" cy="6858000"/>
            <a:chOff x="2304283" y="-24963"/>
            <a:chExt cx="1" cy="6949437"/>
          </a:xfrm>
          <a:effectLst>
            <a:outerShdw blurRad="50800" dist="38100" dir="2700000" algn="tl" rotWithShape="0">
              <a:prstClr val="black">
                <a:alpha val="40000"/>
              </a:prstClr>
            </a:outerShdw>
          </a:effectLst>
        </p:grpSpPr>
        <p:cxnSp>
          <p:nvCxnSpPr>
            <p:cNvPr id="7" name="Straight Connector 2"/>
            <p:cNvCxnSpPr>
              <a:cxnSpLocks noChangeShapeType="1"/>
            </p:cNvCxnSpPr>
            <p:nvPr/>
          </p:nvCxnSpPr>
          <p:spPr bwMode="auto">
            <a:xfrm>
              <a:off x="2304283" y="804333"/>
              <a:ext cx="0" cy="6120141"/>
            </a:xfrm>
            <a:prstGeom prst="line">
              <a:avLst/>
            </a:prstGeom>
            <a:noFill/>
            <a:ln w="63500">
              <a:solidFill>
                <a:schemeClr val="accent2"/>
              </a:solidFill>
              <a:round/>
              <a:headEnd/>
              <a:tailEnd/>
            </a:ln>
            <a:effectLst>
              <a:outerShdw dist="23000" dir="5400000" rotWithShape="0">
                <a:srgbClr val="808080">
                  <a:alpha val="34998"/>
                </a:srgbClr>
              </a:outerShdw>
            </a:effectLst>
            <a:extLst/>
          </p:spPr>
        </p:cxnSp>
        <p:cxnSp>
          <p:nvCxnSpPr>
            <p:cNvPr id="8" name="Straight Connector 3"/>
            <p:cNvCxnSpPr>
              <a:cxnSpLocks noChangeShapeType="1"/>
            </p:cNvCxnSpPr>
            <p:nvPr/>
          </p:nvCxnSpPr>
          <p:spPr bwMode="auto">
            <a:xfrm flipV="1">
              <a:off x="2304284" y="-24963"/>
              <a:ext cx="0" cy="829296"/>
            </a:xfrm>
            <a:prstGeom prst="line">
              <a:avLst/>
            </a:prstGeom>
            <a:noFill/>
            <a:ln w="63500">
              <a:solidFill>
                <a:schemeClr val="accent1"/>
              </a:solidFill>
              <a:round/>
              <a:headEnd/>
              <a:tailEnd/>
            </a:ln>
            <a:effectLst>
              <a:outerShdw dist="20000" dir="5400000" rotWithShape="0">
                <a:srgbClr val="808080">
                  <a:alpha val="37999"/>
                </a:srgbClr>
              </a:outerShdw>
            </a:effectLst>
            <a:extLst/>
          </p:spPr>
        </p:cxnSp>
      </p:grpSp>
      <p:sp>
        <p:nvSpPr>
          <p:cNvPr id="6" name="Title 1"/>
          <p:cNvSpPr>
            <a:spLocks noGrp="1"/>
          </p:cNvSpPr>
          <p:nvPr>
            <p:ph type="title"/>
          </p:nvPr>
        </p:nvSpPr>
        <p:spPr>
          <a:xfrm>
            <a:off x="2424716" y="2437630"/>
            <a:ext cx="6270022" cy="1456508"/>
          </a:xfrm>
          <a:prstGeom prst="rect">
            <a:avLst/>
          </a:prstGeom>
          <a:noFill/>
          <a:ln>
            <a:noFill/>
          </a:ln>
        </p:spPr>
        <p:txBody>
          <a:bodyPr anchor="t">
            <a:noAutofit/>
            <a:scene3d>
              <a:camera prst="orthographicFront"/>
              <a:lightRig rig="threePt" dir="t"/>
            </a:scene3d>
            <a:sp3d extrusionH="57150" contourW="12700" prstMaterial="flat">
              <a:bevelT w="82550" h="38100" prst="coolSlant"/>
              <a:contourClr>
                <a:schemeClr val="tx2"/>
              </a:contourClr>
            </a:sp3d>
          </a:bodyPr>
          <a:lstStyle>
            <a:lvl1pPr algn="l">
              <a:defRPr sz="3200" b="1" cap="none">
                <a:ln>
                  <a:noFill/>
                </a:ln>
                <a:solidFill>
                  <a:srgbClr val="000000"/>
                </a:solidFill>
              </a:defRPr>
            </a:lvl1pPr>
          </a:lstStyle>
          <a:p>
            <a:r>
              <a:rPr lang="en-US" smtClean="0"/>
              <a:t>Click to edit Master title style</a:t>
            </a:r>
            <a:endParaRPr lang="en-US" dirty="0"/>
          </a:p>
        </p:txBody>
      </p:sp>
      <p:pic>
        <p:nvPicPr>
          <p:cNvPr id="9" name="Picture 8" descr="PFC Energy_JPG.jpg"/>
          <p:cNvPicPr>
            <a:picLocks noChangeAspect="1"/>
          </p:cNvPicPr>
          <p:nvPr userDrawn="1"/>
        </p:nvPicPr>
        <p:blipFill>
          <a:blip r:embed="rId2"/>
          <a:stretch>
            <a:fillRect/>
          </a:stretch>
        </p:blipFill>
        <p:spPr>
          <a:xfrm>
            <a:off x="7363588" y="6461535"/>
            <a:ext cx="1332737" cy="2834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ullets)">
    <p:spTree>
      <p:nvGrpSpPr>
        <p:cNvPr id="1" name=""/>
        <p:cNvGrpSpPr/>
        <p:nvPr/>
      </p:nvGrpSpPr>
      <p:grpSpPr>
        <a:xfrm>
          <a:off x="0" y="0"/>
          <a:ext cx="0" cy="0"/>
          <a:chOff x="0" y="0"/>
          <a:chExt cx="0" cy="0"/>
        </a:xfrm>
      </p:grpSpPr>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5"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2"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441960" y="1085427"/>
            <a:ext cx="8229600" cy="5225521"/>
          </a:xfrm>
          <a:prstGeom prst="rect">
            <a:avLst/>
          </a:prstGeom>
        </p:spPr>
        <p:txBody>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10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numbered)">
    <p:spTree>
      <p:nvGrpSpPr>
        <p:cNvPr id="1" name=""/>
        <p:cNvGrpSpPr/>
        <p:nvPr/>
      </p:nvGrpSpPr>
      <p:grpSpPr>
        <a:xfrm>
          <a:off x="0" y="0"/>
          <a:ext cx="0" cy="0"/>
          <a:chOff x="0" y="0"/>
          <a:chExt cx="0" cy="0"/>
        </a:xfrm>
      </p:grpSpPr>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5"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2"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441960" y="1085427"/>
            <a:ext cx="8229600" cy="5225521"/>
          </a:xfrm>
          <a:prstGeom prst="rect">
            <a:avLst/>
          </a:prstGeom>
        </p:spPr>
        <p:txBody>
          <a:bodyPr/>
          <a:lstStyle>
            <a:lvl1pPr marL="227013" indent="-227013">
              <a:spcBef>
                <a:spcPts val="600"/>
              </a:spcBef>
              <a:buClr>
                <a:schemeClr val="tx1">
                  <a:lumMod val="50000"/>
                  <a:lumOff val="50000"/>
                </a:schemeClr>
              </a:buClr>
              <a:buFont typeface="+mj-lt"/>
              <a:buAutoNum type="arabicPeriod"/>
              <a:defRPr sz="1600">
                <a:solidFill>
                  <a:srgbClr val="000000"/>
                </a:solidFill>
                <a:latin typeface="+mj-lt"/>
              </a:defRPr>
            </a:lvl1pPr>
            <a:lvl2pPr marL="461963" indent="-233363">
              <a:spcBef>
                <a:spcPts val="1080"/>
              </a:spcBef>
              <a:buClr>
                <a:schemeClr val="tx1">
                  <a:lumMod val="50000"/>
                  <a:lumOff val="50000"/>
                </a:schemeClr>
              </a:buClr>
              <a:buFont typeface="+mj-lt"/>
              <a:buAutoNum type="alphaUcPeriod"/>
              <a:defRPr sz="1600">
                <a:solidFill>
                  <a:srgbClr val="000000"/>
                </a:solidFill>
                <a:latin typeface="+mj-lt"/>
              </a:defRPr>
            </a:lvl2pPr>
            <a:lvl3pPr marL="687388" indent="-227013">
              <a:spcBef>
                <a:spcPts val="480"/>
              </a:spcBef>
              <a:buClr>
                <a:schemeClr val="tx1">
                  <a:lumMod val="50000"/>
                  <a:lumOff val="50000"/>
                </a:schemeClr>
              </a:buClr>
              <a:buSzPct val="100000"/>
              <a:buFont typeface="+mj-lt"/>
              <a:buAutoNum type="romanLcPeriod"/>
              <a:defRPr sz="1400">
                <a:solidFill>
                  <a:srgbClr val="000000"/>
                </a:solidFill>
                <a:latin typeface="+mj-lt"/>
              </a:defRPr>
            </a:lvl3pPr>
            <a:lvl4pPr marL="914400" indent="-225425">
              <a:spcBef>
                <a:spcPts val="480"/>
              </a:spcBef>
              <a:buClr>
                <a:schemeClr val="tx1">
                  <a:lumMod val="50000"/>
                  <a:lumOff val="50000"/>
                </a:schemeClr>
              </a:buClr>
              <a:buSzPct val="80000"/>
              <a:buFont typeface="+mj-lt"/>
              <a:buAutoNum type="alphaLcPeriod"/>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lain text)">
    <p:spTree>
      <p:nvGrpSpPr>
        <p:cNvPr id="1" name=""/>
        <p:cNvGrpSpPr/>
        <p:nvPr/>
      </p:nvGrpSpPr>
      <p:grpSpPr>
        <a:xfrm>
          <a:off x="0" y="0"/>
          <a:ext cx="0" cy="0"/>
          <a:chOff x="0" y="0"/>
          <a:chExt cx="0" cy="0"/>
        </a:xfrm>
      </p:grpSpPr>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5"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2"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457201" y="1087438"/>
            <a:ext cx="8229600" cy="5241925"/>
          </a:xfrm>
          <a:prstGeom prst="rect">
            <a:avLst/>
          </a:prstGeom>
        </p:spPr>
        <p:txBody>
          <a:bodyPr/>
          <a:lstStyle>
            <a:lvl1pPr marL="0" indent="0">
              <a:buNone/>
              <a:defRPr sz="16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Heading and Content">
    <p:spTree>
      <p:nvGrpSpPr>
        <p:cNvPr id="1" name=""/>
        <p:cNvGrpSpPr/>
        <p:nvPr/>
      </p:nvGrpSpPr>
      <p:grpSpPr>
        <a:xfrm>
          <a:off x="0" y="0"/>
          <a:ext cx="0" cy="0"/>
          <a:chOff x="0" y="0"/>
          <a:chExt cx="0" cy="0"/>
        </a:xfrm>
      </p:grpSpPr>
      <p:sp>
        <p:nvSpPr>
          <p:cNvPr id="5" name="Rectangle 4"/>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6"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9" name="Content Placeholder 2"/>
          <p:cNvSpPr>
            <a:spLocks noGrp="1"/>
          </p:cNvSpPr>
          <p:nvPr>
            <p:ph idx="1"/>
          </p:nvPr>
        </p:nvSpPr>
        <p:spPr>
          <a:xfrm>
            <a:off x="441960" y="1085427"/>
            <a:ext cx="3939540" cy="5225521"/>
          </a:xfrm>
          <a:prstGeom prst="rect">
            <a:avLst/>
          </a:prstGeom>
        </p:spPr>
        <p:txBody>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10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0"/>
          </p:nvPr>
        </p:nvSpPr>
        <p:spPr>
          <a:xfrm>
            <a:off x="4747260" y="1085427"/>
            <a:ext cx="3939540" cy="5225521"/>
          </a:xfrm>
          <a:prstGeom prst="rect">
            <a:avLst/>
          </a:prstGeom>
        </p:spPr>
        <p:txBody>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10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s Slide: 2X2">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12" name="Content Placeholder 2"/>
          <p:cNvSpPr>
            <a:spLocks noGrp="1"/>
          </p:cNvSpPr>
          <p:nvPr>
            <p:ph idx="1"/>
          </p:nvPr>
        </p:nvSpPr>
        <p:spPr>
          <a:xfrm>
            <a:off x="449580" y="1090613"/>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4" name="Content Placeholder 2"/>
          <p:cNvSpPr>
            <a:spLocks noGrp="1"/>
          </p:cNvSpPr>
          <p:nvPr>
            <p:ph idx="14"/>
          </p:nvPr>
        </p:nvSpPr>
        <p:spPr>
          <a:xfrm>
            <a:off x="4752552" y="1088211"/>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1" name="Content Placeholder 2"/>
          <p:cNvSpPr>
            <a:spLocks noGrp="1"/>
          </p:cNvSpPr>
          <p:nvPr>
            <p:ph idx="15"/>
          </p:nvPr>
        </p:nvSpPr>
        <p:spPr>
          <a:xfrm>
            <a:off x="443230" y="3892296"/>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3" name="Content Placeholder 2"/>
          <p:cNvSpPr>
            <a:spLocks noGrp="1"/>
          </p:cNvSpPr>
          <p:nvPr>
            <p:ph idx="16"/>
          </p:nvPr>
        </p:nvSpPr>
        <p:spPr>
          <a:xfrm>
            <a:off x="4760490" y="3892296"/>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Graphs 1 Text">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12" name="Content Placeholder 2"/>
          <p:cNvSpPr>
            <a:spLocks noGrp="1"/>
          </p:cNvSpPr>
          <p:nvPr>
            <p:ph idx="1"/>
          </p:nvPr>
        </p:nvSpPr>
        <p:spPr>
          <a:xfrm>
            <a:off x="449580" y="1090613"/>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4" name="Content Placeholder 2"/>
          <p:cNvSpPr>
            <a:spLocks noGrp="1"/>
          </p:cNvSpPr>
          <p:nvPr>
            <p:ph idx="14"/>
          </p:nvPr>
        </p:nvSpPr>
        <p:spPr>
          <a:xfrm>
            <a:off x="4752552" y="1088210"/>
            <a:ext cx="3926628" cy="5236389"/>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dirty="0" smtClean="0"/>
              <a:t>Click to edit Master text styles</a:t>
            </a:r>
          </a:p>
        </p:txBody>
      </p:sp>
      <p:sp>
        <p:nvSpPr>
          <p:cNvPr id="11" name="Content Placeholder 2"/>
          <p:cNvSpPr>
            <a:spLocks noGrp="1"/>
          </p:cNvSpPr>
          <p:nvPr>
            <p:ph idx="15"/>
          </p:nvPr>
        </p:nvSpPr>
        <p:spPr>
          <a:xfrm>
            <a:off x="443230" y="3892296"/>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258111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Box 6"/>
          <p:cNvSpPr txBox="1">
            <a:spLocks noChangeArrowheads="1"/>
          </p:cNvSpPr>
          <p:nvPr/>
        </p:nvSpPr>
        <p:spPr bwMode="auto">
          <a:xfrm>
            <a:off x="469900" y="6513513"/>
            <a:ext cx="6794500" cy="230187"/>
          </a:xfrm>
          <a:prstGeom prst="rect">
            <a:avLst/>
          </a:prstGeom>
          <a:noFill/>
          <a:ln>
            <a:noFill/>
          </a:ln>
          <a:extLst/>
        </p:spPr>
        <p:txBody>
          <a:bodyPr lIns="0" rIns="0">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spcBef>
                <a:spcPct val="50000"/>
              </a:spcBef>
              <a:defRPr/>
            </a:pPr>
            <a:r>
              <a:rPr lang="en-US" sz="900" dirty="0" smtClean="0">
                <a:solidFill>
                  <a:srgbClr val="777777"/>
                </a:solidFill>
                <a:latin typeface="Arial" charset="0"/>
                <a:cs typeface="Arial" charset="0"/>
              </a:rPr>
              <a:t>Alaska Hydrocarbons</a:t>
            </a:r>
            <a:r>
              <a:rPr lang="en-US" sz="900" baseline="0" dirty="0" smtClean="0">
                <a:solidFill>
                  <a:srgbClr val="777777"/>
                </a:solidFill>
                <a:latin typeface="Arial" charset="0"/>
                <a:cs typeface="Arial" charset="0"/>
              </a:rPr>
              <a:t> Fiscal Systems</a:t>
            </a:r>
            <a:r>
              <a:rPr lang="en-US" sz="900" dirty="0" smtClean="0">
                <a:solidFill>
                  <a:srgbClr val="777777"/>
                </a:solidFill>
                <a:latin typeface="Arial" charset="0"/>
                <a:cs typeface="Arial" charset="0"/>
              </a:rPr>
              <a:t>  |  © PFC Energy |  Page </a:t>
            </a:r>
            <a:fld id="{584D8FFA-3B20-474D-80B0-379946B337B7}" type="slidenum">
              <a:rPr lang="en-US" sz="900" smtClean="0">
                <a:solidFill>
                  <a:srgbClr val="777777"/>
                </a:solidFill>
                <a:latin typeface="Arial" charset="0"/>
                <a:cs typeface="Arial" charset="0"/>
              </a:rPr>
              <a:pPr>
                <a:spcBef>
                  <a:spcPct val="50000"/>
                </a:spcBef>
                <a:defRPr/>
              </a:pPr>
              <a:t>‹#›</a:t>
            </a:fld>
            <a:r>
              <a:rPr lang="en-US" sz="900" dirty="0" smtClean="0">
                <a:solidFill>
                  <a:srgbClr val="777777"/>
                </a:solidFill>
                <a:latin typeface="Arial" charset="0"/>
                <a:cs typeface="Arial" charset="0"/>
              </a:rPr>
              <a:t> |  2 April 2013</a:t>
            </a:r>
            <a:endParaRPr lang="en-US" sz="900" dirty="0" smtClean="0">
              <a:solidFill>
                <a:srgbClr val="777777"/>
              </a:solidFill>
              <a:latin typeface="Times New Roman" charset="0"/>
            </a:endParaRPr>
          </a:p>
        </p:txBody>
      </p:sp>
      <p:pic>
        <p:nvPicPr>
          <p:cNvPr id="4" name="Picture 3" descr="PFC Energy_JPG.jpg"/>
          <p:cNvPicPr>
            <a:picLocks noChangeAspect="1"/>
          </p:cNvPicPr>
          <p:nvPr userDrawn="1"/>
        </p:nvPicPr>
        <p:blipFill>
          <a:blip r:embed="rId19"/>
          <a:stretch>
            <a:fillRect/>
          </a:stretch>
        </p:blipFill>
        <p:spPr>
          <a:xfrm>
            <a:off x="7363588" y="6461535"/>
            <a:ext cx="1332737" cy="283464"/>
          </a:xfrm>
          <a:prstGeom prst="rect">
            <a:avLst/>
          </a:prstGeom>
        </p:spPr>
      </p:pic>
    </p:spTree>
  </p:cSld>
  <p:clrMap bg1="lt1" tx1="dk1" bg2="lt2" tx2="dk2" accent1="accent1" accent2="accent2" accent3="accent3" accent4="accent4" accent5="accent5" accent6="accent6" hlink="hlink" folHlink="folHlink"/>
  <p:sldLayoutIdLst>
    <p:sldLayoutId id="2147484042" r:id="rId1"/>
    <p:sldLayoutId id="2147484048" r:id="rId2"/>
    <p:sldLayoutId id="2147484049" r:id="rId3"/>
    <p:sldLayoutId id="2147484050" r:id="rId4"/>
    <p:sldLayoutId id="2147484051" r:id="rId5"/>
    <p:sldLayoutId id="2147484052" r:id="rId6"/>
    <p:sldLayoutId id="2147484053" r:id="rId7"/>
    <p:sldLayoutId id="2147484054" r:id="rId8"/>
    <p:sldLayoutId id="2147484069" r:id="rId9"/>
    <p:sldLayoutId id="2147484071" r:id="rId10"/>
    <p:sldLayoutId id="2147484055" r:id="rId11"/>
    <p:sldLayoutId id="2147484056" r:id="rId12"/>
    <p:sldLayoutId id="2147484058" r:id="rId13"/>
    <p:sldLayoutId id="2147484065" r:id="rId14"/>
    <p:sldLayoutId id="2147484059" r:id="rId15"/>
    <p:sldLayoutId id="2147484060" r:id="rId16"/>
    <p:sldLayoutId id="2147484068" r:id="rId17"/>
  </p:sldLayoutIdLst>
  <p:hf sldNum="0" hdr="0" ftr="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1" fontAlgn="base" hangingPunct="1">
        <a:spcBef>
          <a:spcPct val="0"/>
        </a:spcBef>
        <a:spcAft>
          <a:spcPct val="0"/>
        </a:spcAft>
        <a:defRPr sz="4400">
          <a:solidFill>
            <a:schemeClr val="tx1"/>
          </a:solidFill>
          <a:latin typeface="Arial" charset="0"/>
          <a:ea typeface="MS PGothic" pitchFamily="34" charset="-128"/>
          <a:cs typeface="MS PGothic" pitchFamily="34" charset="-128"/>
        </a:defRPr>
      </a:lvl2pPr>
      <a:lvl3pPr algn="ctr" defTabSz="457200" rtl="0" eaLnBrk="1" fontAlgn="base" hangingPunct="1">
        <a:spcBef>
          <a:spcPct val="0"/>
        </a:spcBef>
        <a:spcAft>
          <a:spcPct val="0"/>
        </a:spcAft>
        <a:defRPr sz="4400">
          <a:solidFill>
            <a:schemeClr val="tx1"/>
          </a:solidFill>
          <a:latin typeface="Arial" charset="0"/>
          <a:ea typeface="MS PGothic" pitchFamily="34" charset="-128"/>
          <a:cs typeface="MS PGothic" pitchFamily="34" charset="-128"/>
        </a:defRPr>
      </a:lvl3pPr>
      <a:lvl4pPr algn="ctr" defTabSz="457200" rtl="0" eaLnBrk="1" fontAlgn="base" hangingPunct="1">
        <a:spcBef>
          <a:spcPct val="0"/>
        </a:spcBef>
        <a:spcAft>
          <a:spcPct val="0"/>
        </a:spcAft>
        <a:defRPr sz="4400">
          <a:solidFill>
            <a:schemeClr val="tx1"/>
          </a:solidFill>
          <a:latin typeface="Arial" charset="0"/>
          <a:ea typeface="MS PGothic" pitchFamily="34" charset="-128"/>
          <a:cs typeface="MS PGothic" pitchFamily="34" charset="-128"/>
        </a:defRPr>
      </a:lvl4pPr>
      <a:lvl5pPr algn="ctr" defTabSz="457200" rtl="0" eaLnBrk="1" fontAlgn="base" hangingPunct="1">
        <a:spcBef>
          <a:spcPct val="0"/>
        </a:spcBef>
        <a:spcAft>
          <a:spcPct val="0"/>
        </a:spcAft>
        <a:defRPr sz="4400">
          <a:solidFill>
            <a:schemeClr val="tx1"/>
          </a:solidFill>
          <a:latin typeface="Arial" charset="0"/>
          <a:ea typeface="MS PGothic" pitchFamily="34" charset="-128"/>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86150" y="5218113"/>
            <a:ext cx="5205413" cy="704850"/>
          </a:xfrm>
        </p:spPr>
        <p:txBody>
          <a:bodyPr>
            <a:normAutofit fontScale="77500" lnSpcReduction="20000"/>
          </a:bodyPr>
          <a:lstStyle/>
          <a:p>
            <a:pPr fontAlgn="auto">
              <a:spcAft>
                <a:spcPts val="0"/>
              </a:spcAft>
              <a:defRPr/>
            </a:pPr>
            <a:r>
              <a:rPr lang="en-US" dirty="0" smtClean="0"/>
              <a:t>Janak Mayer</a:t>
            </a:r>
          </a:p>
          <a:p>
            <a:pPr fontAlgn="auto">
              <a:spcAft>
                <a:spcPts val="0"/>
              </a:spcAft>
              <a:defRPr/>
            </a:pPr>
            <a:r>
              <a:rPr lang="en-US" dirty="0" smtClean="0"/>
              <a:t>Manager, Upstream</a:t>
            </a:r>
          </a:p>
          <a:p>
            <a:pPr fontAlgn="auto">
              <a:spcAft>
                <a:spcPts val="0"/>
              </a:spcAft>
              <a:defRPr/>
            </a:pPr>
            <a:r>
              <a:rPr lang="en-US" dirty="0" smtClean="0"/>
              <a:t>PFC Energy</a:t>
            </a:r>
          </a:p>
          <a:p>
            <a:pPr>
              <a:buFont typeface="Arial" charset="0"/>
              <a:buNone/>
              <a:defRPr/>
            </a:pPr>
            <a:endParaRPr lang="en-US" dirty="0">
              <a:ea typeface="ＭＳ Ｐゴシック" charset="0"/>
            </a:endParaRPr>
          </a:p>
        </p:txBody>
      </p:sp>
      <p:sp>
        <p:nvSpPr>
          <p:cNvPr id="3" name="Title 2"/>
          <p:cNvSpPr>
            <a:spLocks noGrp="1"/>
          </p:cNvSpPr>
          <p:nvPr>
            <p:ph type="title"/>
          </p:nvPr>
        </p:nvSpPr>
        <p:spPr>
          <a:xfrm>
            <a:off x="3490913" y="912018"/>
            <a:ext cx="5200650" cy="1017588"/>
          </a:xfrm>
        </p:spPr>
        <p:txBody>
          <a:bodyPr>
            <a:normAutofit fontScale="90000"/>
          </a:bodyPr>
          <a:lstStyle/>
          <a:p>
            <a:pPr>
              <a:defRPr/>
            </a:pPr>
            <a:r>
              <a:rPr lang="en-US" dirty="0" smtClean="0"/>
              <a:t>House Resources Committee</a:t>
            </a:r>
            <a:br>
              <a:rPr lang="en-US" dirty="0" smtClean="0"/>
            </a:br>
            <a:r>
              <a:rPr lang="en-US" dirty="0" smtClean="0"/>
              <a:t/>
            </a:r>
            <a:br>
              <a:rPr lang="en-US" dirty="0" smtClean="0"/>
            </a:br>
            <a:r>
              <a:rPr lang="en-US" dirty="0" smtClean="0"/>
              <a:t>Alaska Fiscal System Discussion Slides</a:t>
            </a:r>
            <a:endParaRPr lang="en-US" dirty="0">
              <a:ea typeface="ＭＳ Ｐゴシック" charset="0"/>
            </a:endParaRPr>
          </a:p>
        </p:txBody>
      </p:sp>
      <p:sp>
        <p:nvSpPr>
          <p:cNvPr id="4" name="Text Placeholder 3"/>
          <p:cNvSpPr>
            <a:spLocks noGrp="1"/>
          </p:cNvSpPr>
          <p:nvPr>
            <p:ph type="body" idx="13"/>
          </p:nvPr>
        </p:nvSpPr>
        <p:spPr>
          <a:xfrm>
            <a:off x="3486150" y="4584700"/>
            <a:ext cx="1806575" cy="631825"/>
          </a:xfrm>
        </p:spPr>
        <p:txBody>
          <a:bodyPr/>
          <a:lstStyle/>
          <a:p>
            <a:pPr>
              <a:buFont typeface="Arial" charset="0"/>
              <a:buNone/>
              <a:defRPr/>
            </a:pPr>
            <a:r>
              <a:rPr lang="en-US" dirty="0" smtClean="0">
                <a:ea typeface="ＭＳ Ｐゴシック" charset="0"/>
              </a:rPr>
              <a:t>April 2 2013</a:t>
            </a:r>
            <a:endParaRPr lang="en-US" dirty="0">
              <a:ea typeface="ＭＳ Ｐゴシック"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ACES</a:t>
            </a:r>
            <a:br>
              <a:rPr lang="en-US" dirty="0" smtClean="0"/>
            </a:br>
            <a:r>
              <a:rPr lang="en-US" dirty="0" smtClean="0"/>
              <a:t>$18/</a:t>
            </a:r>
            <a:r>
              <a:rPr lang="en-US" dirty="0" err="1" smtClean="0"/>
              <a:t>bbl</a:t>
            </a:r>
            <a:r>
              <a:rPr lang="en-US" dirty="0" smtClean="0"/>
              <a:t> New Development</a:t>
            </a:r>
            <a:endParaRPr lang="en-US" dirty="0"/>
          </a:p>
        </p:txBody>
      </p:sp>
      <p:sp>
        <p:nvSpPr>
          <p:cNvPr id="4" name="Rectangle 3"/>
          <p:cNvSpPr/>
          <p:nvPr/>
        </p:nvSpPr>
        <p:spPr>
          <a:xfrm>
            <a:off x="3121096" y="1085427"/>
            <a:ext cx="279822" cy="249045"/>
          </a:xfrm>
          <a:prstGeom prst="rect">
            <a:avLst/>
          </a:prstGeom>
          <a:solidFill>
            <a:schemeClr val="bg1"/>
          </a:solid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8" name="Content Placeholder 7" descr="ACES_12-5_Small_18IncFalse.png"/>
          <p:cNvPicPr>
            <a:picLocks noGrp="1" noChangeAspect="1"/>
          </p:cNvPicPr>
          <p:nvPr>
            <p:ph idx="1"/>
          </p:nvPr>
        </p:nvPicPr>
        <p:blipFill>
          <a:blip r:embed="rId3">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571391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SB21</a:t>
            </a:r>
            <a:r>
              <a:rPr lang="en-US" dirty="0"/>
              <a:t/>
            </a:r>
            <a:br>
              <a:rPr lang="en-US" dirty="0"/>
            </a:br>
            <a:r>
              <a:rPr lang="en-US" dirty="0"/>
              <a:t>$18/</a:t>
            </a:r>
            <a:r>
              <a:rPr lang="en-US" dirty="0" err="1"/>
              <a:t>bbl</a:t>
            </a:r>
            <a:r>
              <a:rPr lang="en-US" dirty="0"/>
              <a:t> New </a:t>
            </a:r>
            <a:r>
              <a:rPr lang="en-US" dirty="0" smtClean="0"/>
              <a:t>Development, 12.5% Royalty, 20% GRE</a:t>
            </a:r>
            <a:endParaRPr lang="en-US" dirty="0"/>
          </a:p>
        </p:txBody>
      </p:sp>
      <p:sp>
        <p:nvSpPr>
          <p:cNvPr id="4" name="Rectangle 3"/>
          <p:cNvSpPr/>
          <p:nvPr/>
        </p:nvSpPr>
        <p:spPr>
          <a:xfrm>
            <a:off x="3121096" y="1085427"/>
            <a:ext cx="279822" cy="249045"/>
          </a:xfrm>
          <a:prstGeom prst="rect">
            <a:avLst/>
          </a:prstGeom>
          <a:solidFill>
            <a:schemeClr val="bg1"/>
          </a:solid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7" name="Content Placeholder 6" descr="Option5_12-5_New_18IncFalse.png"/>
          <p:cNvPicPr>
            <a:picLocks noGrp="1" noChangeAspect="1"/>
          </p:cNvPicPr>
          <p:nvPr>
            <p:ph idx="1"/>
          </p:nvPr>
        </p:nvPicPr>
        <p:blipFill>
          <a:blip r:embed="rId3">
            <a:extLst>
              <a:ext uri="{28A0092B-C50C-407E-A947-70E740481C1C}">
                <a14:useLocalDpi xmlns:a14="http://schemas.microsoft.com/office/drawing/2010/main" val="0"/>
              </a:ext>
            </a:extLst>
          </a:blip>
          <a:srcRect t="1798" b="1798"/>
          <a:stretch>
            <a:fillRect/>
          </a:stretch>
        </p:blipFill>
        <p:spPr>
          <a:xfrm>
            <a:off x="441960" y="1075185"/>
            <a:ext cx="8229600" cy="5225521"/>
          </a:xfrm>
        </p:spPr>
      </p:pic>
    </p:spTree>
    <p:extLst>
      <p:ext uri="{BB962C8B-B14F-4D97-AF65-F5344CB8AC3E}">
        <p14:creationId xmlns:p14="http://schemas.microsoft.com/office/powerpoint/2010/main" val="379985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03" r="-112"/>
          <a:stretch/>
        </p:blipFill>
        <p:spPr>
          <a:xfrm>
            <a:off x="163880" y="1085427"/>
            <a:ext cx="8777830" cy="5225521"/>
          </a:xfrm>
        </p:spPr>
      </p:pic>
      <p:sp>
        <p:nvSpPr>
          <p:cNvPr id="2" name="Title 1"/>
          <p:cNvSpPr>
            <a:spLocks noGrp="1"/>
          </p:cNvSpPr>
          <p:nvPr>
            <p:ph type="title"/>
          </p:nvPr>
        </p:nvSpPr>
        <p:spPr/>
        <p:txBody>
          <a:bodyPr/>
          <a:lstStyle/>
          <a:p>
            <a:r>
              <a:rPr lang="en-US" dirty="0" smtClean="0"/>
              <a:t>Government Take Competitiveness</a:t>
            </a:r>
            <a:endParaRPr lang="en-US" dirty="0"/>
          </a:p>
        </p:txBody>
      </p:sp>
      <p:cxnSp>
        <p:nvCxnSpPr>
          <p:cNvPr id="9" name="Straight Arrow Connector 8"/>
          <p:cNvCxnSpPr/>
          <p:nvPr/>
        </p:nvCxnSpPr>
        <p:spPr>
          <a:xfrm>
            <a:off x="8566286" y="1645547"/>
            <a:ext cx="0" cy="491347"/>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938787" y="1658882"/>
            <a:ext cx="0" cy="491347"/>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698401" y="2641104"/>
            <a:ext cx="0" cy="491347"/>
          </a:xfrm>
          <a:prstGeom prst="straightConnector1">
            <a:avLst/>
          </a:prstGeom>
          <a:ln w="508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192055" y="3015501"/>
            <a:ext cx="0" cy="491347"/>
          </a:xfrm>
          <a:prstGeom prst="straightConnector1">
            <a:avLst/>
          </a:prstGeom>
          <a:ln w="50800">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4400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SB21</a:t>
            </a:r>
            <a:r>
              <a:rPr lang="en-US" dirty="0"/>
              <a:t/>
            </a:r>
            <a:br>
              <a:rPr lang="en-US" dirty="0"/>
            </a:br>
            <a:r>
              <a:rPr lang="en-US" dirty="0"/>
              <a:t>$18/</a:t>
            </a:r>
            <a:r>
              <a:rPr lang="en-US" dirty="0" err="1"/>
              <a:t>bbl</a:t>
            </a:r>
            <a:r>
              <a:rPr lang="en-US" dirty="0"/>
              <a:t> New </a:t>
            </a:r>
            <a:r>
              <a:rPr lang="en-US" dirty="0" smtClean="0"/>
              <a:t>Development, 12.5% Royalty, 20% GRE</a:t>
            </a:r>
            <a:endParaRPr lang="en-US" dirty="0"/>
          </a:p>
        </p:txBody>
      </p:sp>
      <p:sp>
        <p:nvSpPr>
          <p:cNvPr id="4" name="Rectangle 3"/>
          <p:cNvSpPr/>
          <p:nvPr/>
        </p:nvSpPr>
        <p:spPr>
          <a:xfrm>
            <a:off x="3121096" y="1085427"/>
            <a:ext cx="279822" cy="249045"/>
          </a:xfrm>
          <a:prstGeom prst="rect">
            <a:avLst/>
          </a:prstGeom>
          <a:solidFill>
            <a:schemeClr val="bg1"/>
          </a:solid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7" name="Content Placeholder 6" descr="Option5_12-5_New_18IncFalse.png"/>
          <p:cNvPicPr>
            <a:picLocks noGrp="1" noChangeAspect="1"/>
          </p:cNvPicPr>
          <p:nvPr>
            <p:ph idx="1"/>
          </p:nvPr>
        </p:nvPicPr>
        <p:blipFill>
          <a:blip r:embed="rId3">
            <a:extLst>
              <a:ext uri="{28A0092B-C50C-407E-A947-70E740481C1C}">
                <a14:useLocalDpi xmlns:a14="http://schemas.microsoft.com/office/drawing/2010/main" val="0"/>
              </a:ext>
            </a:extLst>
          </a:blip>
          <a:srcRect t="1798" b="1798"/>
          <a:stretch>
            <a:fillRect/>
          </a:stretch>
        </p:blipFill>
        <p:spPr>
          <a:xfrm>
            <a:off x="441960" y="1075185"/>
            <a:ext cx="8229600" cy="5225521"/>
          </a:xfrm>
        </p:spPr>
      </p:pic>
    </p:spTree>
    <p:extLst>
      <p:ext uri="{BB962C8B-B14F-4D97-AF65-F5344CB8AC3E}">
        <p14:creationId xmlns:p14="http://schemas.microsoft.com/office/powerpoint/2010/main" val="313013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SB21</a:t>
            </a:r>
            <a:r>
              <a:rPr lang="en-US" dirty="0"/>
              <a:t/>
            </a:r>
            <a:br>
              <a:rPr lang="en-US" dirty="0"/>
            </a:br>
            <a:r>
              <a:rPr lang="en-US" dirty="0"/>
              <a:t>$18/</a:t>
            </a:r>
            <a:r>
              <a:rPr lang="en-US" dirty="0" err="1"/>
              <a:t>bbl</a:t>
            </a:r>
            <a:r>
              <a:rPr lang="en-US" dirty="0"/>
              <a:t> New Development, </a:t>
            </a:r>
            <a:r>
              <a:rPr lang="en-US" dirty="0" smtClean="0"/>
              <a:t>16.7% </a:t>
            </a:r>
            <a:r>
              <a:rPr lang="en-US" dirty="0"/>
              <a:t>Royalty, 20% GRE</a:t>
            </a:r>
          </a:p>
        </p:txBody>
      </p:sp>
      <p:sp>
        <p:nvSpPr>
          <p:cNvPr id="4" name="Rectangle 3"/>
          <p:cNvSpPr/>
          <p:nvPr/>
        </p:nvSpPr>
        <p:spPr>
          <a:xfrm>
            <a:off x="3121096" y="1085427"/>
            <a:ext cx="279822" cy="249045"/>
          </a:xfrm>
          <a:prstGeom prst="rect">
            <a:avLst/>
          </a:prstGeom>
          <a:solidFill>
            <a:schemeClr val="bg1"/>
          </a:solid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5" name="Content Placeholder 4" descr="Option5_16-7_New_18IncFalse.png"/>
          <p:cNvPicPr>
            <a:picLocks noGrp="1" noChangeAspect="1"/>
          </p:cNvPicPr>
          <p:nvPr>
            <p:ph idx="1"/>
          </p:nvPr>
        </p:nvPicPr>
        <p:blipFill>
          <a:blip r:embed="rId3">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3694905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SB21</a:t>
            </a:r>
            <a:r>
              <a:rPr lang="en-US" dirty="0"/>
              <a:t/>
            </a:r>
            <a:br>
              <a:rPr lang="en-US" dirty="0"/>
            </a:br>
            <a:r>
              <a:rPr lang="en-US" dirty="0"/>
              <a:t>$18/</a:t>
            </a:r>
            <a:r>
              <a:rPr lang="en-US" dirty="0" err="1"/>
              <a:t>bbl</a:t>
            </a:r>
            <a:r>
              <a:rPr lang="en-US" dirty="0"/>
              <a:t> New Development, </a:t>
            </a:r>
            <a:r>
              <a:rPr lang="en-US" dirty="0" smtClean="0"/>
              <a:t>16.7% </a:t>
            </a:r>
            <a:r>
              <a:rPr lang="en-US" dirty="0"/>
              <a:t>Royalty, </a:t>
            </a:r>
            <a:r>
              <a:rPr lang="en-US" dirty="0" smtClean="0"/>
              <a:t>30</a:t>
            </a:r>
            <a:r>
              <a:rPr lang="en-US" dirty="0"/>
              <a:t>% GRE</a:t>
            </a:r>
          </a:p>
        </p:txBody>
      </p:sp>
      <p:sp>
        <p:nvSpPr>
          <p:cNvPr id="4" name="Rectangle 3"/>
          <p:cNvSpPr/>
          <p:nvPr/>
        </p:nvSpPr>
        <p:spPr>
          <a:xfrm>
            <a:off x="3121096" y="1085427"/>
            <a:ext cx="279822" cy="249045"/>
          </a:xfrm>
          <a:prstGeom prst="rect">
            <a:avLst/>
          </a:prstGeom>
          <a:solidFill>
            <a:schemeClr val="bg1"/>
          </a:solid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6" name="Content Placeholder 5" descr="Option5_16-7_New_18IncFalse.png"/>
          <p:cNvPicPr>
            <a:picLocks noGrp="1" noChangeAspect="1"/>
          </p:cNvPicPr>
          <p:nvPr>
            <p:ph idx="1"/>
          </p:nvPr>
        </p:nvPicPr>
        <p:blipFill>
          <a:blip r:embed="rId3">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99147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US" smtClean="0"/>
              <a:t>Notice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PFC Energy Locations and Contact Information</a:t>
            </a:r>
          </a:p>
        </p:txBody>
      </p:sp>
    </p:spTree>
    <p:extLst>
      <p:ext uri="{BB962C8B-B14F-4D97-AF65-F5344CB8AC3E}">
        <p14:creationId xmlns:p14="http://schemas.microsoft.com/office/powerpoint/2010/main" val="330114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production credit like ‘reverse progressivity’…</a:t>
            </a:r>
            <a:endParaRPr lang="en-US" dirty="0"/>
          </a:p>
        </p:txBody>
      </p:sp>
      <p:pic>
        <p:nvPicPr>
          <p:cNvPr id="3" name="Picture 2"/>
          <p:cNvPicPr>
            <a:picLocks noChangeAspect="1"/>
          </p:cNvPicPr>
          <p:nvPr/>
        </p:nvPicPr>
        <p:blipFill>
          <a:blip r:embed="rId2"/>
          <a:stretch>
            <a:fillRect/>
          </a:stretch>
        </p:blipFill>
        <p:spPr>
          <a:xfrm>
            <a:off x="231589" y="994328"/>
            <a:ext cx="8686800" cy="4748784"/>
          </a:xfrm>
          <a:prstGeom prst="rect">
            <a:avLst/>
          </a:prstGeom>
        </p:spPr>
      </p:pic>
      <p:sp>
        <p:nvSpPr>
          <p:cNvPr id="4" name="TextBox 3"/>
          <p:cNvSpPr txBox="1"/>
          <p:nvPr/>
        </p:nvSpPr>
        <p:spPr>
          <a:xfrm>
            <a:off x="433296" y="5961534"/>
            <a:ext cx="8290859" cy="338554"/>
          </a:xfrm>
          <a:prstGeom prst="rect">
            <a:avLst/>
          </a:prstGeom>
          <a:solidFill>
            <a:schemeClr val="accent2"/>
          </a:solidFill>
        </p:spPr>
        <p:txBody>
          <a:bodyPr wrap="square" rtlCol="0">
            <a:spAutoFit/>
          </a:bodyPr>
          <a:lstStyle/>
          <a:p>
            <a:r>
              <a:rPr lang="en-US" sz="1600" dirty="0" smtClean="0">
                <a:latin typeface="Arial" pitchFamily="34" charset="0"/>
                <a:cs typeface="Arial" pitchFamily="34" charset="0"/>
              </a:rPr>
              <a:t>Just sufficiently ‘progressive’ to counteract effect of royalty and achieve overall neutrality</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4009780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production credit increases progressive effect…</a:t>
            </a:r>
            <a:endParaRPr lang="en-US" dirty="0"/>
          </a:p>
        </p:txBody>
      </p:sp>
      <p:sp>
        <p:nvSpPr>
          <p:cNvPr id="4" name="TextBox 3"/>
          <p:cNvSpPr txBox="1"/>
          <p:nvPr/>
        </p:nvSpPr>
        <p:spPr>
          <a:xfrm>
            <a:off x="433296" y="5961534"/>
            <a:ext cx="8290859" cy="338554"/>
          </a:xfrm>
          <a:prstGeom prst="rect">
            <a:avLst/>
          </a:prstGeom>
          <a:solidFill>
            <a:schemeClr val="accent2"/>
          </a:solidFill>
        </p:spPr>
        <p:txBody>
          <a:bodyPr wrap="square" rtlCol="0">
            <a:spAutoFit/>
          </a:bodyPr>
          <a:lstStyle/>
          <a:p>
            <a:pPr algn="ctr"/>
            <a:r>
              <a:rPr lang="en-US" sz="1600" dirty="0" smtClean="0">
                <a:latin typeface="Arial" pitchFamily="34" charset="0"/>
                <a:cs typeface="Arial" pitchFamily="34" charset="0"/>
              </a:rPr>
              <a:t>More progressive, reducing rates below $110, and increasing them above</a:t>
            </a:r>
            <a:endParaRPr lang="en-US" sz="1600" dirty="0">
              <a:latin typeface="Arial" pitchFamily="34" charset="0"/>
              <a:cs typeface="Arial" pitchFamily="34" charset="0"/>
            </a:endParaRPr>
          </a:p>
        </p:txBody>
      </p:sp>
      <p:pic>
        <p:nvPicPr>
          <p:cNvPr id="6" name="Picture 5"/>
          <p:cNvPicPr>
            <a:picLocks noChangeAspect="1"/>
          </p:cNvPicPr>
          <p:nvPr/>
        </p:nvPicPr>
        <p:blipFill>
          <a:blip r:embed="rId2"/>
          <a:stretch>
            <a:fillRect/>
          </a:stretch>
        </p:blipFill>
        <p:spPr>
          <a:xfrm>
            <a:off x="229916" y="994328"/>
            <a:ext cx="8695944" cy="4753783"/>
          </a:xfrm>
          <a:prstGeom prst="rect">
            <a:avLst/>
          </a:prstGeom>
        </p:spPr>
      </p:pic>
    </p:spTree>
    <p:extLst>
      <p:ext uri="{BB962C8B-B14F-4D97-AF65-F5344CB8AC3E}">
        <p14:creationId xmlns:p14="http://schemas.microsoft.com/office/powerpoint/2010/main" val="4221003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rates with fixed $5/</a:t>
            </a:r>
            <a:r>
              <a:rPr lang="en-US" dirty="0" err="1" smtClean="0"/>
              <a:t>bbl</a:t>
            </a:r>
            <a:r>
              <a:rPr lang="en-US" dirty="0" smtClean="0"/>
              <a:t> credit and GVR are lower</a:t>
            </a:r>
            <a:endParaRPr lang="en-US" dirty="0"/>
          </a:p>
        </p:txBody>
      </p:sp>
      <p:pic>
        <p:nvPicPr>
          <p:cNvPr id="6" name="Picture 5"/>
          <p:cNvPicPr>
            <a:picLocks noChangeAspect="1"/>
          </p:cNvPicPr>
          <p:nvPr/>
        </p:nvPicPr>
        <p:blipFill>
          <a:blip r:embed="rId2"/>
          <a:stretch>
            <a:fillRect/>
          </a:stretch>
        </p:blipFill>
        <p:spPr>
          <a:xfrm>
            <a:off x="231589" y="994328"/>
            <a:ext cx="8686800" cy="4748784"/>
          </a:xfrm>
          <a:prstGeom prst="rect">
            <a:avLst/>
          </a:prstGeom>
        </p:spPr>
      </p:pic>
    </p:spTree>
    <p:extLst>
      <p:ext uri="{BB962C8B-B14F-4D97-AF65-F5344CB8AC3E}">
        <p14:creationId xmlns:p14="http://schemas.microsoft.com/office/powerpoint/2010/main" val="422100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Function for Credit may be preferable to Step Function</a:t>
            </a:r>
          </a:p>
        </p:txBody>
      </p:sp>
      <p:pic>
        <p:nvPicPr>
          <p:cNvPr id="7" name="Content Placeholder 6"/>
          <p:cNvPicPr>
            <a:picLocks noGrp="1" noChangeAspect="1"/>
          </p:cNvPicPr>
          <p:nvPr>
            <p:ph idx="1"/>
          </p:nvPr>
        </p:nvPicPr>
        <p:blipFill>
          <a:blip r:embed="rId2"/>
          <a:srcRect t="717" b="717"/>
          <a:stretch>
            <a:fillRect/>
          </a:stretch>
        </p:blipFill>
        <p:spPr>
          <a:xfrm>
            <a:off x="441325" y="872366"/>
            <a:ext cx="3938588" cy="3355975"/>
          </a:xfrm>
        </p:spPr>
      </p:pic>
      <p:pic>
        <p:nvPicPr>
          <p:cNvPr id="8" name="Content Placeholder 7"/>
          <p:cNvPicPr>
            <a:picLocks noGrp="1" noChangeAspect="1"/>
          </p:cNvPicPr>
          <p:nvPr>
            <p:ph idx="14"/>
          </p:nvPr>
        </p:nvPicPr>
        <p:blipFill>
          <a:blip r:embed="rId3"/>
          <a:srcRect t="477" b="477"/>
          <a:stretch>
            <a:fillRect/>
          </a:stretch>
        </p:blipFill>
        <p:spPr>
          <a:xfrm>
            <a:off x="4767263" y="872366"/>
            <a:ext cx="3919537" cy="3355975"/>
          </a:xfrm>
        </p:spPr>
      </p:pic>
      <p:graphicFrame>
        <p:nvGraphicFramePr>
          <p:cNvPr id="10" name="Table 9"/>
          <p:cNvGraphicFramePr>
            <a:graphicFrameLocks noGrp="1"/>
          </p:cNvGraphicFramePr>
          <p:nvPr>
            <p:extLst>
              <p:ext uri="{D42A27DB-BD31-4B8C-83A1-F6EECF244321}">
                <p14:modId xmlns:p14="http://schemas.microsoft.com/office/powerpoint/2010/main" val="1917647510"/>
              </p:ext>
            </p:extLst>
          </p:nvPr>
        </p:nvGraphicFramePr>
        <p:xfrm>
          <a:off x="1180354" y="4445001"/>
          <a:ext cx="2323352" cy="1920198"/>
        </p:xfrm>
        <a:graphic>
          <a:graphicData uri="http://schemas.openxmlformats.org/drawingml/2006/table">
            <a:tbl>
              <a:tblPr firstRow="1" bandRow="1">
                <a:tableStyleId>{3C2FFA5D-87B4-456A-9821-1D502468CF0F}</a:tableStyleId>
              </a:tblPr>
              <a:tblGrid>
                <a:gridCol w="1219536"/>
                <a:gridCol w="1103816"/>
              </a:tblGrid>
              <a:tr h="198756">
                <a:tc>
                  <a:txBody>
                    <a:bodyPr/>
                    <a:lstStyle/>
                    <a:p>
                      <a:r>
                        <a:rPr lang="en-US" sz="1000" dirty="0" smtClean="0"/>
                        <a:t>GVPP</a:t>
                      </a:r>
                      <a:r>
                        <a:rPr lang="en-US" sz="1000" baseline="0" dirty="0" smtClean="0"/>
                        <a:t> Below</a:t>
                      </a:r>
                      <a:endParaRPr lang="en-US" sz="1000" dirty="0"/>
                    </a:p>
                  </a:txBody>
                  <a:tcPr/>
                </a:tc>
                <a:tc>
                  <a:txBody>
                    <a:bodyPr/>
                    <a:lstStyle/>
                    <a:p>
                      <a:r>
                        <a:rPr lang="en-US" sz="1000" dirty="0" smtClean="0"/>
                        <a:t>Stepped Credit</a:t>
                      </a:r>
                      <a:endParaRPr lang="en-US" sz="1000" dirty="0"/>
                    </a:p>
                  </a:txBody>
                  <a:tcPr/>
                </a:tc>
              </a:tr>
              <a:tr h="186262">
                <a:tc>
                  <a:txBody>
                    <a:bodyPr/>
                    <a:lstStyle/>
                    <a:p>
                      <a:r>
                        <a:rPr lang="en-US" sz="1000" dirty="0" smtClean="0"/>
                        <a:t>$80</a:t>
                      </a:r>
                      <a:endParaRPr lang="en-US" sz="1000" dirty="0"/>
                    </a:p>
                  </a:txBody>
                  <a:tcPr marT="0" marB="0"/>
                </a:tc>
                <a:tc>
                  <a:txBody>
                    <a:bodyPr/>
                    <a:lstStyle/>
                    <a:p>
                      <a:r>
                        <a:rPr lang="en-US" sz="1000" dirty="0" smtClean="0"/>
                        <a:t>$8</a:t>
                      </a:r>
                      <a:endParaRPr lang="en-US" sz="1000" dirty="0"/>
                    </a:p>
                  </a:txBody>
                  <a:tcPr marT="0" marB="0"/>
                </a:tc>
              </a:tr>
              <a:tr h="186262">
                <a:tc>
                  <a:txBody>
                    <a:bodyPr/>
                    <a:lstStyle/>
                    <a:p>
                      <a:r>
                        <a:rPr lang="en-US" sz="1000" dirty="0" smtClean="0"/>
                        <a:t>$90</a:t>
                      </a:r>
                      <a:endParaRPr lang="en-US" sz="1000" dirty="0"/>
                    </a:p>
                  </a:txBody>
                  <a:tcPr marT="0" marB="0"/>
                </a:tc>
                <a:tc>
                  <a:txBody>
                    <a:bodyPr/>
                    <a:lstStyle/>
                    <a:p>
                      <a:r>
                        <a:rPr lang="en-US" sz="1000" dirty="0" smtClean="0"/>
                        <a:t>$7</a:t>
                      </a:r>
                      <a:endParaRPr lang="en-US" sz="1000" dirty="0"/>
                    </a:p>
                  </a:txBody>
                  <a:tcPr marT="0" marB="0"/>
                </a:tc>
              </a:tr>
              <a:tr h="186262">
                <a:tc>
                  <a:txBody>
                    <a:bodyPr/>
                    <a:lstStyle/>
                    <a:p>
                      <a:r>
                        <a:rPr lang="en-US" sz="1000" dirty="0" smtClean="0"/>
                        <a:t>$100</a:t>
                      </a:r>
                      <a:endParaRPr lang="en-US" sz="1000" dirty="0"/>
                    </a:p>
                  </a:txBody>
                  <a:tcPr marT="0" marB="0"/>
                </a:tc>
                <a:tc>
                  <a:txBody>
                    <a:bodyPr/>
                    <a:lstStyle/>
                    <a:p>
                      <a:r>
                        <a:rPr lang="en-US" sz="1000" dirty="0" smtClean="0"/>
                        <a:t>$6</a:t>
                      </a:r>
                      <a:endParaRPr lang="en-US" sz="1000" dirty="0"/>
                    </a:p>
                  </a:txBody>
                  <a:tcPr marT="0" marB="0"/>
                </a:tc>
              </a:tr>
              <a:tr h="186262">
                <a:tc>
                  <a:txBody>
                    <a:bodyPr/>
                    <a:lstStyle/>
                    <a:p>
                      <a:r>
                        <a:rPr lang="en-US" sz="1000" dirty="0" smtClean="0"/>
                        <a:t>$110</a:t>
                      </a:r>
                      <a:endParaRPr lang="en-US" sz="1000" dirty="0"/>
                    </a:p>
                  </a:txBody>
                  <a:tcPr marT="0" marB="0"/>
                </a:tc>
                <a:tc>
                  <a:txBody>
                    <a:bodyPr/>
                    <a:lstStyle/>
                    <a:p>
                      <a:r>
                        <a:rPr lang="en-US" sz="1000" dirty="0" smtClean="0"/>
                        <a:t>$5</a:t>
                      </a:r>
                      <a:endParaRPr lang="en-US" sz="1000" dirty="0"/>
                    </a:p>
                  </a:txBody>
                  <a:tcPr marT="0" marB="0"/>
                </a:tc>
              </a:tr>
              <a:tr h="186262">
                <a:tc>
                  <a:txBody>
                    <a:bodyPr/>
                    <a:lstStyle/>
                    <a:p>
                      <a:r>
                        <a:rPr lang="en-US" sz="1000" dirty="0" smtClean="0"/>
                        <a:t>$120</a:t>
                      </a:r>
                      <a:endParaRPr lang="en-US" sz="1000" dirty="0"/>
                    </a:p>
                  </a:txBody>
                  <a:tcPr marT="0" marB="0"/>
                </a:tc>
                <a:tc>
                  <a:txBody>
                    <a:bodyPr/>
                    <a:lstStyle/>
                    <a:p>
                      <a:r>
                        <a:rPr lang="en-US" sz="1000" dirty="0" smtClean="0"/>
                        <a:t>$4</a:t>
                      </a:r>
                      <a:endParaRPr lang="en-US" sz="1000" dirty="0"/>
                    </a:p>
                  </a:txBody>
                  <a:tcPr marT="0" marB="0"/>
                </a:tc>
              </a:tr>
              <a:tr h="186262">
                <a:tc>
                  <a:txBody>
                    <a:bodyPr/>
                    <a:lstStyle/>
                    <a:p>
                      <a:r>
                        <a:rPr lang="en-US" sz="1000" dirty="0" smtClean="0"/>
                        <a:t>$130</a:t>
                      </a:r>
                      <a:endParaRPr lang="en-US" sz="1000" dirty="0"/>
                    </a:p>
                  </a:txBody>
                  <a:tcPr marT="0" marB="0"/>
                </a:tc>
                <a:tc>
                  <a:txBody>
                    <a:bodyPr/>
                    <a:lstStyle/>
                    <a:p>
                      <a:r>
                        <a:rPr lang="en-US" sz="1000" dirty="0" smtClean="0"/>
                        <a:t>$3</a:t>
                      </a:r>
                    </a:p>
                  </a:txBody>
                  <a:tcPr marT="0" marB="0"/>
                </a:tc>
              </a:tr>
              <a:tr h="186262">
                <a:tc>
                  <a:txBody>
                    <a:bodyPr/>
                    <a:lstStyle/>
                    <a:p>
                      <a:r>
                        <a:rPr lang="en-US" sz="1000" dirty="0" smtClean="0"/>
                        <a:t>$140</a:t>
                      </a:r>
                      <a:endParaRPr lang="en-US" sz="1000" dirty="0"/>
                    </a:p>
                  </a:txBody>
                  <a:tcPr marT="0" marB="0"/>
                </a:tc>
                <a:tc>
                  <a:txBody>
                    <a:bodyPr/>
                    <a:lstStyle/>
                    <a:p>
                      <a:r>
                        <a:rPr lang="en-US" sz="1000" dirty="0" smtClean="0"/>
                        <a:t>$2</a:t>
                      </a:r>
                      <a:endParaRPr lang="en-US" sz="1000" dirty="0"/>
                    </a:p>
                  </a:txBody>
                  <a:tcPr marT="0" marB="0"/>
                </a:tc>
              </a:tr>
              <a:tr h="186262">
                <a:tc>
                  <a:txBody>
                    <a:bodyPr/>
                    <a:lstStyle/>
                    <a:p>
                      <a:r>
                        <a:rPr lang="en-US" sz="1000" dirty="0" smtClean="0"/>
                        <a:t>$150</a:t>
                      </a:r>
                      <a:endParaRPr lang="en-US" sz="1000" dirty="0"/>
                    </a:p>
                  </a:txBody>
                  <a:tcPr marT="0" marB="0"/>
                </a:tc>
                <a:tc>
                  <a:txBody>
                    <a:bodyPr/>
                    <a:lstStyle/>
                    <a:p>
                      <a:r>
                        <a:rPr lang="en-US" sz="1000" dirty="0" smtClean="0"/>
                        <a:t>$1</a:t>
                      </a:r>
                      <a:endParaRPr lang="en-US" sz="1000" dirty="0"/>
                    </a:p>
                  </a:txBody>
                  <a:tcPr marT="0" marB="0"/>
                </a:tc>
              </a:tr>
              <a:tr h="186262">
                <a:tc>
                  <a:txBody>
                    <a:bodyPr/>
                    <a:lstStyle/>
                    <a:p>
                      <a:r>
                        <a:rPr lang="en-US" sz="1000" dirty="0" smtClean="0"/>
                        <a:t>$160</a:t>
                      </a:r>
                      <a:endParaRPr lang="en-US" sz="1000" dirty="0"/>
                    </a:p>
                  </a:txBody>
                  <a:tcPr marT="0" marB="0"/>
                </a:tc>
                <a:tc>
                  <a:txBody>
                    <a:bodyPr/>
                    <a:lstStyle/>
                    <a:p>
                      <a:r>
                        <a:rPr lang="en-US" sz="1000" dirty="0" smtClean="0"/>
                        <a:t>$0</a:t>
                      </a:r>
                      <a:endParaRPr lang="en-US" sz="1000" dirty="0"/>
                    </a:p>
                  </a:txBody>
                  <a:tcPr marT="0" marB="0"/>
                </a:tc>
              </a:tr>
            </a:tbl>
          </a:graphicData>
        </a:graphic>
      </p:graphicFrame>
      <p:sp>
        <p:nvSpPr>
          <p:cNvPr id="11" name="TextBox 10"/>
          <p:cNvSpPr txBox="1"/>
          <p:nvPr/>
        </p:nvSpPr>
        <p:spPr>
          <a:xfrm>
            <a:off x="5042647" y="4773705"/>
            <a:ext cx="3644153" cy="1200329"/>
          </a:xfrm>
          <a:prstGeom prst="rect">
            <a:avLst/>
          </a:prstGeom>
          <a:solidFill>
            <a:schemeClr val="accent2"/>
          </a:solidFill>
        </p:spPr>
        <p:txBody>
          <a:bodyPr wrap="square" rtlCol="0">
            <a:spAutoFit/>
          </a:bodyPr>
          <a:lstStyle/>
          <a:p>
            <a:r>
              <a:rPr lang="en-US" sz="1200" b="1" dirty="0" smtClean="0">
                <a:latin typeface="Arial" pitchFamily="34" charset="0"/>
                <a:cs typeface="Arial" pitchFamily="34" charset="0"/>
              </a:rPr>
              <a:t>Linear Credit Function</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Credit = Max(0,Min(8,16-(GVPP/10)))</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$16 minus one tenth of the Gross Value of Production; not to exceed $8 or be below $0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63293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ACES – Base Production</a:t>
            </a:r>
            <a:endParaRPr lang="en-US" dirty="0"/>
          </a:p>
        </p:txBody>
      </p:sp>
      <p:pic>
        <p:nvPicPr>
          <p:cNvPr id="7" name="Content Placeholder 6" descr="ACES_12-5_BaseProd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924851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SB21</a:t>
            </a:r>
            <a:br>
              <a:rPr lang="en-US" dirty="0" smtClean="0"/>
            </a:br>
            <a:r>
              <a:rPr lang="en-US" dirty="0" smtClean="0"/>
              <a:t>Base Production</a:t>
            </a:r>
            <a:endParaRPr lang="en-US" dirty="0"/>
          </a:p>
        </p:txBody>
      </p:sp>
      <p:sp>
        <p:nvSpPr>
          <p:cNvPr id="4" name="Rectangle 3"/>
          <p:cNvSpPr/>
          <p:nvPr/>
        </p:nvSpPr>
        <p:spPr>
          <a:xfrm>
            <a:off x="3121096" y="1085427"/>
            <a:ext cx="279822" cy="249045"/>
          </a:xfrm>
          <a:prstGeom prst="rect">
            <a:avLst/>
          </a:prstGeom>
          <a:solidFill>
            <a:schemeClr val="bg1"/>
          </a:solid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5" name="Content Placeholder 4" descr="Option5_12-5_BaseProdIncFalse.png"/>
          <p:cNvPicPr>
            <a:picLocks noGrp="1" noChangeAspect="1"/>
          </p:cNvPicPr>
          <p:nvPr>
            <p:ph idx="1"/>
          </p:nvPr>
        </p:nvPicPr>
        <p:blipFill>
          <a:blip r:embed="rId3">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3921613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SB21 with variable production credit</a:t>
            </a:r>
            <a:br>
              <a:rPr lang="en-US" dirty="0" smtClean="0"/>
            </a:br>
            <a:r>
              <a:rPr lang="en-US" dirty="0" smtClean="0"/>
              <a:t>Base Production</a:t>
            </a:r>
            <a:endParaRPr lang="en-US" dirty="0"/>
          </a:p>
        </p:txBody>
      </p:sp>
      <p:sp>
        <p:nvSpPr>
          <p:cNvPr id="4" name="Rectangle 3"/>
          <p:cNvSpPr/>
          <p:nvPr/>
        </p:nvSpPr>
        <p:spPr>
          <a:xfrm>
            <a:off x="3121096" y="1085427"/>
            <a:ext cx="279822" cy="249045"/>
          </a:xfrm>
          <a:prstGeom prst="rect">
            <a:avLst/>
          </a:prstGeom>
          <a:solidFill>
            <a:schemeClr val="bg1"/>
          </a:solid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8" name="Content Placeholder 7" descr="HR_BaseProdIncFalse.png"/>
          <p:cNvPicPr>
            <a:picLocks noGrp="1" noChangeAspect="1"/>
          </p:cNvPicPr>
          <p:nvPr>
            <p:ph idx="1"/>
          </p:nvPr>
        </p:nvPicPr>
        <p:blipFill>
          <a:blip r:embed="rId3">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289919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Government Take Higher at $100/</a:t>
            </a:r>
            <a:r>
              <a:rPr lang="en-US" dirty="0" err="1" smtClean="0"/>
              <a:t>bbl</a:t>
            </a: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34307604"/>
              </p:ext>
            </p:extLst>
          </p:nvPr>
        </p:nvGraphicFramePr>
        <p:xfrm>
          <a:off x="403412" y="3576456"/>
          <a:ext cx="2323352" cy="1920198"/>
        </p:xfrm>
        <a:graphic>
          <a:graphicData uri="http://schemas.openxmlformats.org/drawingml/2006/table">
            <a:tbl>
              <a:tblPr firstRow="1" bandRow="1">
                <a:tableStyleId>{3C2FFA5D-87B4-456A-9821-1D502468CF0F}</a:tableStyleId>
              </a:tblPr>
              <a:tblGrid>
                <a:gridCol w="1219536"/>
                <a:gridCol w="1103816"/>
              </a:tblGrid>
              <a:tr h="198756">
                <a:tc>
                  <a:txBody>
                    <a:bodyPr/>
                    <a:lstStyle/>
                    <a:p>
                      <a:r>
                        <a:rPr lang="en-US" sz="1000" dirty="0" smtClean="0"/>
                        <a:t>GVPP</a:t>
                      </a:r>
                      <a:r>
                        <a:rPr lang="en-US" sz="1000" baseline="0" dirty="0" smtClean="0"/>
                        <a:t> Below</a:t>
                      </a:r>
                      <a:endParaRPr lang="en-US" sz="1000" dirty="0"/>
                    </a:p>
                  </a:txBody>
                  <a:tcPr/>
                </a:tc>
                <a:tc>
                  <a:txBody>
                    <a:bodyPr/>
                    <a:lstStyle/>
                    <a:p>
                      <a:r>
                        <a:rPr lang="en-US" sz="1000" dirty="0" smtClean="0"/>
                        <a:t>Stepped Credit</a:t>
                      </a:r>
                      <a:endParaRPr lang="en-US" sz="1000" dirty="0"/>
                    </a:p>
                  </a:txBody>
                  <a:tcPr/>
                </a:tc>
              </a:tr>
              <a:tr h="186262">
                <a:tc>
                  <a:txBody>
                    <a:bodyPr/>
                    <a:lstStyle/>
                    <a:p>
                      <a:r>
                        <a:rPr lang="en-US" sz="1000" dirty="0" smtClean="0"/>
                        <a:t>$80</a:t>
                      </a:r>
                      <a:endParaRPr lang="en-US" sz="1000" dirty="0"/>
                    </a:p>
                  </a:txBody>
                  <a:tcPr marT="0" marB="0"/>
                </a:tc>
                <a:tc>
                  <a:txBody>
                    <a:bodyPr/>
                    <a:lstStyle/>
                    <a:p>
                      <a:r>
                        <a:rPr lang="en-US" sz="1000" dirty="0" smtClean="0"/>
                        <a:t>$8</a:t>
                      </a:r>
                      <a:endParaRPr lang="en-US" sz="1000" dirty="0"/>
                    </a:p>
                  </a:txBody>
                  <a:tcPr marT="0" marB="0"/>
                </a:tc>
              </a:tr>
              <a:tr h="186262">
                <a:tc>
                  <a:txBody>
                    <a:bodyPr/>
                    <a:lstStyle/>
                    <a:p>
                      <a:r>
                        <a:rPr lang="en-US" sz="1000" dirty="0" smtClean="0"/>
                        <a:t>$90</a:t>
                      </a:r>
                      <a:endParaRPr lang="en-US" sz="1000" dirty="0"/>
                    </a:p>
                  </a:txBody>
                  <a:tcPr marT="0" marB="0"/>
                </a:tc>
                <a:tc>
                  <a:txBody>
                    <a:bodyPr/>
                    <a:lstStyle/>
                    <a:p>
                      <a:r>
                        <a:rPr lang="en-US" sz="1000" dirty="0" smtClean="0"/>
                        <a:t>$7</a:t>
                      </a:r>
                      <a:endParaRPr lang="en-US" sz="1000" dirty="0"/>
                    </a:p>
                  </a:txBody>
                  <a:tcPr marT="0" marB="0"/>
                </a:tc>
              </a:tr>
              <a:tr h="186262">
                <a:tc>
                  <a:txBody>
                    <a:bodyPr/>
                    <a:lstStyle/>
                    <a:p>
                      <a:r>
                        <a:rPr lang="en-US" sz="1000" dirty="0" smtClean="0"/>
                        <a:t>$100</a:t>
                      </a:r>
                      <a:endParaRPr lang="en-US" sz="1000" dirty="0"/>
                    </a:p>
                  </a:txBody>
                  <a:tcPr marT="0" marB="0"/>
                </a:tc>
                <a:tc>
                  <a:txBody>
                    <a:bodyPr/>
                    <a:lstStyle/>
                    <a:p>
                      <a:r>
                        <a:rPr lang="en-US" sz="1000" dirty="0" smtClean="0"/>
                        <a:t>$6</a:t>
                      </a:r>
                      <a:endParaRPr lang="en-US" sz="1000" dirty="0"/>
                    </a:p>
                  </a:txBody>
                  <a:tcPr marT="0" marB="0"/>
                </a:tc>
              </a:tr>
              <a:tr h="186262">
                <a:tc>
                  <a:txBody>
                    <a:bodyPr/>
                    <a:lstStyle/>
                    <a:p>
                      <a:r>
                        <a:rPr lang="en-US" sz="1000" dirty="0" smtClean="0"/>
                        <a:t>$110</a:t>
                      </a:r>
                      <a:endParaRPr lang="en-US" sz="1000" dirty="0"/>
                    </a:p>
                  </a:txBody>
                  <a:tcPr marT="0" marB="0"/>
                </a:tc>
                <a:tc>
                  <a:txBody>
                    <a:bodyPr/>
                    <a:lstStyle/>
                    <a:p>
                      <a:r>
                        <a:rPr lang="en-US" sz="1000" dirty="0" smtClean="0"/>
                        <a:t>$5</a:t>
                      </a:r>
                      <a:endParaRPr lang="en-US" sz="1000" dirty="0"/>
                    </a:p>
                  </a:txBody>
                  <a:tcPr marT="0" marB="0"/>
                </a:tc>
              </a:tr>
              <a:tr h="186262">
                <a:tc>
                  <a:txBody>
                    <a:bodyPr/>
                    <a:lstStyle/>
                    <a:p>
                      <a:r>
                        <a:rPr lang="en-US" sz="1000" dirty="0" smtClean="0"/>
                        <a:t>$120</a:t>
                      </a:r>
                      <a:endParaRPr lang="en-US" sz="1000" dirty="0"/>
                    </a:p>
                  </a:txBody>
                  <a:tcPr marT="0" marB="0"/>
                </a:tc>
                <a:tc>
                  <a:txBody>
                    <a:bodyPr/>
                    <a:lstStyle/>
                    <a:p>
                      <a:r>
                        <a:rPr lang="en-US" sz="1000" dirty="0" smtClean="0"/>
                        <a:t>$4</a:t>
                      </a:r>
                      <a:endParaRPr lang="en-US" sz="1000" dirty="0"/>
                    </a:p>
                  </a:txBody>
                  <a:tcPr marT="0" marB="0"/>
                </a:tc>
              </a:tr>
              <a:tr h="186262">
                <a:tc>
                  <a:txBody>
                    <a:bodyPr/>
                    <a:lstStyle/>
                    <a:p>
                      <a:r>
                        <a:rPr lang="en-US" sz="1000" dirty="0" smtClean="0"/>
                        <a:t>$130</a:t>
                      </a:r>
                      <a:endParaRPr lang="en-US" sz="1000" dirty="0"/>
                    </a:p>
                  </a:txBody>
                  <a:tcPr marT="0" marB="0"/>
                </a:tc>
                <a:tc>
                  <a:txBody>
                    <a:bodyPr/>
                    <a:lstStyle/>
                    <a:p>
                      <a:r>
                        <a:rPr lang="en-US" sz="1000" dirty="0" smtClean="0"/>
                        <a:t>$3</a:t>
                      </a:r>
                    </a:p>
                  </a:txBody>
                  <a:tcPr marT="0" marB="0"/>
                </a:tc>
              </a:tr>
              <a:tr h="186262">
                <a:tc>
                  <a:txBody>
                    <a:bodyPr/>
                    <a:lstStyle/>
                    <a:p>
                      <a:r>
                        <a:rPr lang="en-US" sz="1000" dirty="0" smtClean="0"/>
                        <a:t>$140</a:t>
                      </a:r>
                      <a:endParaRPr lang="en-US" sz="1000" dirty="0"/>
                    </a:p>
                  </a:txBody>
                  <a:tcPr marT="0" marB="0"/>
                </a:tc>
                <a:tc>
                  <a:txBody>
                    <a:bodyPr/>
                    <a:lstStyle/>
                    <a:p>
                      <a:r>
                        <a:rPr lang="en-US" sz="1000" dirty="0" smtClean="0"/>
                        <a:t>$2</a:t>
                      </a:r>
                      <a:endParaRPr lang="en-US" sz="1000" dirty="0"/>
                    </a:p>
                  </a:txBody>
                  <a:tcPr marT="0" marB="0"/>
                </a:tc>
              </a:tr>
              <a:tr h="186262">
                <a:tc>
                  <a:txBody>
                    <a:bodyPr/>
                    <a:lstStyle/>
                    <a:p>
                      <a:r>
                        <a:rPr lang="en-US" sz="1000" dirty="0" smtClean="0"/>
                        <a:t>$150</a:t>
                      </a:r>
                      <a:endParaRPr lang="en-US" sz="1000" dirty="0"/>
                    </a:p>
                  </a:txBody>
                  <a:tcPr marT="0" marB="0"/>
                </a:tc>
                <a:tc>
                  <a:txBody>
                    <a:bodyPr/>
                    <a:lstStyle/>
                    <a:p>
                      <a:r>
                        <a:rPr lang="en-US" sz="1000" dirty="0" smtClean="0"/>
                        <a:t>$1</a:t>
                      </a:r>
                      <a:endParaRPr lang="en-US" sz="1000" dirty="0"/>
                    </a:p>
                  </a:txBody>
                  <a:tcPr marT="0" marB="0"/>
                </a:tc>
              </a:tr>
              <a:tr h="186262">
                <a:tc>
                  <a:txBody>
                    <a:bodyPr/>
                    <a:lstStyle/>
                    <a:p>
                      <a:r>
                        <a:rPr lang="en-US" sz="1000" dirty="0" smtClean="0"/>
                        <a:t>$160</a:t>
                      </a:r>
                      <a:endParaRPr lang="en-US" sz="1000" dirty="0"/>
                    </a:p>
                  </a:txBody>
                  <a:tcPr marT="0" marB="0"/>
                </a:tc>
                <a:tc>
                  <a:txBody>
                    <a:bodyPr/>
                    <a:lstStyle/>
                    <a:p>
                      <a:r>
                        <a:rPr lang="en-US" sz="1000" dirty="0" smtClean="0"/>
                        <a:t>$0</a:t>
                      </a:r>
                      <a:endParaRPr lang="en-US" sz="1000" dirty="0"/>
                    </a:p>
                  </a:txBody>
                  <a:tcPr marT="0" marB="0"/>
                </a:tc>
              </a:tr>
            </a:tbl>
          </a:graphicData>
        </a:graphic>
      </p:graphicFrame>
      <p:pic>
        <p:nvPicPr>
          <p:cNvPr id="6" name="Content Placeholder 5"/>
          <p:cNvPicPr>
            <a:picLocks noGrp="1" noChangeAspect="1"/>
          </p:cNvPicPr>
          <p:nvPr>
            <p:ph idx="1"/>
          </p:nvPr>
        </p:nvPicPr>
        <p:blipFill rotWithShape="1">
          <a:blip r:embed="rId2"/>
          <a:srcRect l="64646"/>
          <a:stretch/>
        </p:blipFill>
        <p:spPr>
          <a:xfrm>
            <a:off x="1777987" y="2398055"/>
            <a:ext cx="4661646" cy="693066"/>
          </a:xfrm>
        </p:spPr>
      </p:pic>
      <p:pic>
        <p:nvPicPr>
          <p:cNvPr id="7" name="Content Placeholder 5"/>
          <p:cNvPicPr>
            <a:picLocks noChangeAspect="1"/>
          </p:cNvPicPr>
          <p:nvPr/>
        </p:nvPicPr>
        <p:blipFill rotWithShape="1">
          <a:blip r:embed="rId3"/>
          <a:srcRect l="-521" r="34855"/>
          <a:stretch/>
        </p:blipFill>
        <p:spPr>
          <a:xfrm>
            <a:off x="316752" y="1450589"/>
            <a:ext cx="8658412" cy="693066"/>
          </a:xfrm>
          <a:prstGeom prst="rect">
            <a:avLst/>
          </a:prstGeom>
        </p:spPr>
      </p:pic>
    </p:spTree>
    <p:extLst>
      <p:ext uri="{BB962C8B-B14F-4D97-AF65-F5344CB8AC3E}">
        <p14:creationId xmlns:p14="http://schemas.microsoft.com/office/powerpoint/2010/main" val="2342848926"/>
      </p:ext>
    </p:extLst>
  </p:cSld>
  <p:clrMapOvr>
    <a:masterClrMapping/>
  </p:clrMapOvr>
</p:sld>
</file>

<file path=ppt/theme/theme1.xml><?xml version="1.0" encoding="utf-8"?>
<a:theme xmlns:a="http://schemas.openxmlformats.org/drawingml/2006/main" name="Deliverable Template_JMS">
  <a:themeElements>
    <a:clrScheme name="PFC Energy Colors">
      <a:dk1>
        <a:srgbClr val="141313"/>
      </a:dk1>
      <a:lt1>
        <a:srgbClr val="FFFFFF"/>
      </a:lt1>
      <a:dk2>
        <a:srgbClr val="454645"/>
      </a:dk2>
      <a:lt2>
        <a:srgbClr val="FFFFFF"/>
      </a:lt2>
      <a:accent1>
        <a:srgbClr val="A41618"/>
      </a:accent1>
      <a:accent2>
        <a:srgbClr val="F3A11F"/>
      </a:accent2>
      <a:accent3>
        <a:srgbClr val="1B82CE"/>
      </a:accent3>
      <a:accent4>
        <a:srgbClr val="308D0B"/>
      </a:accent4>
      <a:accent5>
        <a:srgbClr val="095C99"/>
      </a:accent5>
      <a:accent6>
        <a:srgbClr val="80379B"/>
      </a:accent6>
      <a:hlink>
        <a:srgbClr val="0000FF"/>
      </a:hlink>
      <a:folHlink>
        <a:srgbClr val="FF6600"/>
      </a:folHlink>
    </a:clrScheme>
    <a:fontScheme name="PFC Energy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38100">
          <a:solidFill>
            <a:schemeClr val="bg2"/>
          </a:solidFill>
        </a:ln>
      </a:spPr>
      <a:bodyPr rtlCol="0" anchor="ct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B4483606F18C498C0258A956E4780D" ma:contentTypeVersion="0" ma:contentTypeDescription="Create a new document." ma:contentTypeScope="" ma:versionID="d70c55a2bca8b73153f6c70c19253c8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9278CB-D4BE-4790-AFDB-05F2AA257E42}">
  <ds:schemaRefs>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94D3998-2B68-450A-8E17-C15AB872C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74F1E84-E666-4DE3-8AD5-93A406193A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Deliverable Template_JMS</Template>
  <TotalTime>1076</TotalTime>
  <Words>634</Words>
  <Application>Microsoft Office PowerPoint</Application>
  <PresentationFormat>On-screen Show (4:3)</PresentationFormat>
  <Paragraphs>84</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Deliverable Template_JMS</vt:lpstr>
      <vt:lpstr>House Resources Committee  Alaska Fiscal System Discussion Slides</vt:lpstr>
      <vt:lpstr>$5 production credit like ‘reverse progressivity’…</vt:lpstr>
      <vt:lpstr>…variable production credit increases progressive effect…</vt:lpstr>
      <vt:lpstr>…but rates with fixed $5/bbl credit and GVR are lower</vt:lpstr>
      <vt:lpstr>Linear Function for Credit may be preferable to Step Function</vt:lpstr>
      <vt:lpstr>ACES – Base Production</vt:lpstr>
      <vt:lpstr>SB21 Base Production</vt:lpstr>
      <vt:lpstr>SB21 with variable production credit Base Production</vt:lpstr>
      <vt:lpstr>Why is Government Take Higher at $100/bbl?</vt:lpstr>
      <vt:lpstr>ACES $18/bbl New Development</vt:lpstr>
      <vt:lpstr>SB21 $18/bbl New Development, 12.5% Royalty, 20% GRE</vt:lpstr>
      <vt:lpstr>Government Take Competitiveness</vt:lpstr>
      <vt:lpstr>SB21 $18/bbl New Development, 12.5% Royalty, 20% GRE</vt:lpstr>
      <vt:lpstr>SB21 $18/bbl New Development, 16.7% Royalty, 20% GRE</vt:lpstr>
      <vt:lpstr>SB21 $18/bbl New Development, 16.7% Royalty, 30% GRE</vt:lpstr>
      <vt:lpstr>Notice</vt:lpstr>
      <vt:lpstr>PFC Energy Locations and Contact Information</vt:lpstr>
    </vt:vector>
  </TitlesOfParts>
  <Company>PFC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rknight</dc:creator>
  <cp:lastModifiedBy>Administrator</cp:lastModifiedBy>
  <cp:revision>115</cp:revision>
  <cp:lastPrinted>2011-08-18T01:39:18Z</cp:lastPrinted>
  <dcterms:created xsi:type="dcterms:W3CDTF">2011-11-17T15:40:34Z</dcterms:created>
  <dcterms:modified xsi:type="dcterms:W3CDTF">2013-04-02T20:29:35Z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0x0101008BB4483606F18C498C0258A956E4780D</vt:lpwstr>
  </property>
  <property fmtid="{D5CDD505-2E9C-101B-9397-08002B2CF9AE}" pid="3" name="_MarkAsFinal">
    <vt:bool>true</vt:bool>
  </property>
</Properties>
</file>