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7" r:id="rId2"/>
    <p:sldId id="283" r:id="rId3"/>
    <p:sldId id="279" r:id="rId4"/>
    <p:sldId id="280" r:id="rId5"/>
    <p:sldId id="281" r:id="rId6"/>
    <p:sldId id="285" r:id="rId7"/>
    <p:sldId id="284" r:id="rId8"/>
    <p:sldId id="275" r:id="rId9"/>
    <p:sldId id="276" r:id="rId10"/>
    <p:sldId id="274" r:id="rId11"/>
    <p:sldId id="277" r:id="rId12"/>
    <p:sldId id="278" r:id="rId13"/>
    <p:sldId id="273" r:id="rId14"/>
    <p:sldId id="259" r:id="rId15"/>
    <p:sldId id="271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9" autoAdjust="0"/>
    <p:restoredTop sz="94660"/>
  </p:normalViewPr>
  <p:slideViewPr>
    <p:cSldViewPr>
      <p:cViewPr>
        <p:scale>
          <a:sx n="75" d="100"/>
          <a:sy n="75" d="100"/>
        </p:scale>
        <p:origin x="-1320" y="-10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-2082" y="-108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r">
              <a:defRPr sz="1200"/>
            </a:lvl1pPr>
          </a:lstStyle>
          <a:p>
            <a:fld id="{0D46180A-F972-4C9C-A07C-83C55E7AC5B1}" type="datetimeFigureOut">
              <a:rPr lang="en-US" smtClean="0"/>
              <a:pPr/>
              <a:t>3/16/2011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0" tIns="46576" rIns="93150" bIns="4657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50" tIns="46576" rIns="93150" bIns="4657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r">
              <a:defRPr sz="1200"/>
            </a:lvl1pPr>
          </a:lstStyle>
          <a:p>
            <a:fld id="{6FC2007D-B178-43BA-B0E4-AE7E1AEB2A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9906A4-0AB6-4ACE-A89C-2EEC90D4B1AA}" type="slidenum">
              <a:rPr lang="en-US" smtClean="0">
                <a:latin typeface="Times New Roman" pitchFamily="18" charset="0"/>
              </a:rPr>
              <a:pPr/>
              <a:t>1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9906A4-0AB6-4ACE-A89C-2EEC90D4B1AA}" type="slidenum">
              <a:rPr lang="en-US" smtClean="0">
                <a:latin typeface="Times New Roman" pitchFamily="18" charset="0"/>
              </a:rPr>
              <a:pPr/>
              <a:t>15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364D-1E59-4DDD-827F-420C2EE23E11}" type="datetime1">
              <a:rPr lang="en-US" smtClean="0"/>
              <a:pPr/>
              <a:t>3/16/2011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the Department of Commerce, Community and Economic Development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83E2-2892-45B7-86CD-B60761A89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FC6EC-B9F2-4C5D-B0FB-BB822AF17E0D}" type="datetime1">
              <a:rPr lang="en-US" smtClean="0"/>
              <a:pPr/>
              <a:t>3/16/2011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the Department of Commerce, Community and Economic Development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83E2-2892-45B7-86CD-B60761A89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800D9-EB03-4FAE-8A1B-F4268A95DACA}" type="datetime1">
              <a:rPr lang="en-US" smtClean="0"/>
              <a:pPr/>
              <a:t>3/16/2011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the Department of Commerce, Community and Economic Development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83E2-2892-45B7-86CD-B60761A89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EA9BC-67D3-4154-9871-6EC5C9775BA0}" type="datetime1">
              <a:rPr lang="en-US" smtClean="0"/>
              <a:pPr/>
              <a:t>3/16/2011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the Department of Commerce, Community and Economic Development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83E2-2892-45B7-86CD-B60761A89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371BF-7AFD-4661-B30A-8D152CA93A30}" type="datetime1">
              <a:rPr lang="en-US" smtClean="0"/>
              <a:pPr/>
              <a:t>3/16/2011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the Department of Commerce, Community and Economic Development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83E2-2892-45B7-86CD-B60761A89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2E074-E907-4BA1-B108-2D5870ECD873}" type="datetime1">
              <a:rPr lang="en-US" smtClean="0"/>
              <a:pPr/>
              <a:t>3/16/2011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the Department of Commerce, Community and Economic Development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83E2-2892-45B7-86CD-B60761A89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74BF-8856-4C70-9C4C-2B140F808A2B}" type="datetime1">
              <a:rPr lang="en-US" smtClean="0"/>
              <a:pPr/>
              <a:t>3/16/2011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the Department of Commerce, Community and Economic Development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83E2-2892-45B7-86CD-B60761A89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C5B6D-8464-4AF0-9559-00D63148F52A}" type="datetime1">
              <a:rPr lang="en-US" smtClean="0"/>
              <a:pPr/>
              <a:t>3/16/2011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the Department of Commerce, Community and Economic Development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83E2-2892-45B7-86CD-B60761A89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B23E6-9635-4A4C-96DB-F43887C23108}" type="datetime1">
              <a:rPr lang="en-US" smtClean="0"/>
              <a:pPr/>
              <a:t>3/16/2011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the Department of Commerce, Community and Economic Development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83E2-2892-45B7-86CD-B60761A89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FB92-20EE-483D-8BAF-4F47FDBAA003}" type="datetime1">
              <a:rPr lang="en-US" smtClean="0"/>
              <a:pPr/>
              <a:t>3/16/2011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the Department of Commerce, Community and Economic Development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83E2-2892-45B7-86CD-B60761A89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F9CC-2290-416F-8068-600446FB79A0}" type="datetime1">
              <a:rPr lang="en-US" smtClean="0"/>
              <a:pPr/>
              <a:t>3/16/2011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the Department of Commerce, Community and Economic Development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83E2-2892-45B7-86CD-B60761A89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02192-DBD9-4A08-94D3-E4D544BB0260}" type="datetime1">
              <a:rPr lang="en-US" smtClean="0"/>
              <a:pPr/>
              <a:t>3/16/2011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Prepared by the Department of Commerce, Community and Economic Development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F83E2-2892-45B7-86CD-B60761A89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fakr.noaa.gov/sustainablefisheries/halibut/images/areas2C_3A.pdf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ED-Banner-2011-84x3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3962400" cy="9245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62400" y="304801"/>
            <a:ext cx="5181600" cy="650434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>
              <a:lnSpc>
                <a:spcPts val="2500"/>
              </a:lnSpc>
            </a:pPr>
            <a:r>
              <a:rPr lang="en-US" sz="2800" b="1" kern="900" cap="small" spc="150" dirty="0" smtClean="0">
                <a:latin typeface="Garamond" pitchFamily="18" charset="0"/>
              </a:rPr>
              <a:t>HB 121</a:t>
            </a:r>
          </a:p>
          <a:p>
            <a:pPr algn="ctr">
              <a:lnSpc>
                <a:spcPts val="2500"/>
              </a:lnSpc>
            </a:pPr>
            <a:endParaRPr lang="en-US" sz="2800" b="1" kern="900" cap="small" spc="150" dirty="0" smtClean="0">
              <a:latin typeface="Garamond" pitchFamily="18" charset="0"/>
            </a:endParaRPr>
          </a:p>
          <a:p>
            <a:pPr algn="ctr">
              <a:lnSpc>
                <a:spcPts val="2500"/>
              </a:lnSpc>
            </a:pPr>
            <a:endParaRPr lang="en-US" sz="2000" b="1" kern="900" cap="small" spc="150" dirty="0" smtClean="0">
              <a:latin typeface="Garamond" pitchFamily="18" charset="0"/>
            </a:endParaRPr>
          </a:p>
          <a:p>
            <a:pPr algn="ctr">
              <a:lnSpc>
                <a:spcPts val="2500"/>
              </a:lnSpc>
            </a:pPr>
            <a:r>
              <a:rPr lang="en-US" sz="2000" b="1" kern="900" cap="small" spc="150" dirty="0" smtClean="0">
                <a:latin typeface="Garamond" pitchFamily="18" charset="0"/>
              </a:rPr>
              <a:t>Commercial Charter Fisheries </a:t>
            </a:r>
          </a:p>
          <a:p>
            <a:pPr algn="ctr">
              <a:lnSpc>
                <a:spcPts val="2500"/>
              </a:lnSpc>
            </a:pPr>
            <a:r>
              <a:rPr lang="en-US" sz="2000" b="1" kern="900" cap="small" spc="150" dirty="0" smtClean="0">
                <a:latin typeface="Garamond" pitchFamily="18" charset="0"/>
              </a:rPr>
              <a:t>Revolving Loan Fund</a:t>
            </a:r>
          </a:p>
          <a:p>
            <a:pPr algn="ctr">
              <a:lnSpc>
                <a:spcPts val="2500"/>
              </a:lnSpc>
            </a:pPr>
            <a:endParaRPr lang="en-US" sz="2000" b="1" kern="900" cap="small" spc="150" dirty="0" smtClean="0">
              <a:latin typeface="Garamond" pitchFamily="18" charset="0"/>
            </a:endParaRPr>
          </a:p>
          <a:p>
            <a:pPr algn="ctr">
              <a:lnSpc>
                <a:spcPts val="2500"/>
              </a:lnSpc>
            </a:pPr>
            <a:r>
              <a:rPr lang="en-US" sz="2000" b="1" kern="900" cap="small" spc="150" dirty="0" err="1" smtClean="0">
                <a:latin typeface="Garamond" pitchFamily="18" charset="0"/>
              </a:rPr>
              <a:t>Mariculture</a:t>
            </a:r>
            <a:endParaRPr lang="en-US" sz="2000" b="1" kern="900" cap="small" spc="150" dirty="0" smtClean="0">
              <a:latin typeface="Garamond" pitchFamily="18" charset="0"/>
            </a:endParaRPr>
          </a:p>
          <a:p>
            <a:pPr algn="ctr">
              <a:lnSpc>
                <a:spcPts val="2500"/>
              </a:lnSpc>
            </a:pPr>
            <a:r>
              <a:rPr lang="en-US" sz="2000" b="1" kern="900" cap="small" spc="150" dirty="0" smtClean="0">
                <a:latin typeface="Garamond" pitchFamily="18" charset="0"/>
              </a:rPr>
              <a:t>Revolving Loan Fund</a:t>
            </a:r>
          </a:p>
          <a:p>
            <a:pPr algn="ctr">
              <a:lnSpc>
                <a:spcPts val="2500"/>
              </a:lnSpc>
            </a:pPr>
            <a:endParaRPr lang="en-US" sz="2000" b="1" kern="900" cap="small" spc="150" dirty="0" smtClean="0">
              <a:latin typeface="Garamond" pitchFamily="18" charset="0"/>
            </a:endParaRPr>
          </a:p>
          <a:p>
            <a:pPr algn="ctr">
              <a:lnSpc>
                <a:spcPts val="2500"/>
              </a:lnSpc>
            </a:pPr>
            <a:r>
              <a:rPr lang="en-US" sz="2000" b="1" kern="900" cap="small" spc="150" dirty="0" smtClean="0">
                <a:latin typeface="Garamond" pitchFamily="18" charset="0"/>
              </a:rPr>
              <a:t>Alaska Microloan</a:t>
            </a:r>
          </a:p>
          <a:p>
            <a:pPr algn="ctr">
              <a:lnSpc>
                <a:spcPts val="2500"/>
              </a:lnSpc>
            </a:pPr>
            <a:r>
              <a:rPr lang="en-US" sz="2000" b="1" kern="900" cap="small" spc="150" dirty="0" smtClean="0">
                <a:latin typeface="Garamond" pitchFamily="18" charset="0"/>
              </a:rPr>
              <a:t>Revolving Loan Fund</a:t>
            </a:r>
          </a:p>
          <a:p>
            <a:pPr algn="ctr">
              <a:lnSpc>
                <a:spcPts val="2500"/>
              </a:lnSpc>
            </a:pPr>
            <a:endParaRPr lang="en-US" sz="2800" b="1" kern="900" cap="small" spc="150" dirty="0" smtClean="0">
              <a:latin typeface="Garamond" pitchFamily="18" charset="0"/>
            </a:endParaRPr>
          </a:p>
          <a:p>
            <a:pPr algn="ctr">
              <a:lnSpc>
                <a:spcPts val="2500"/>
              </a:lnSpc>
            </a:pPr>
            <a:r>
              <a:rPr lang="en-US" sz="2800" b="1" kern="900" cap="small" spc="150" dirty="0" smtClean="0">
                <a:latin typeface="Garamond" pitchFamily="18" charset="0"/>
              </a:rPr>
              <a:t>House </a:t>
            </a:r>
            <a:r>
              <a:rPr lang="en-US" sz="2800" b="1" kern="900" cap="small" spc="150" dirty="0" smtClean="0">
                <a:latin typeface="Garamond" pitchFamily="18" charset="0"/>
              </a:rPr>
              <a:t>Resources</a:t>
            </a:r>
            <a:endParaRPr lang="en-US" sz="2800" b="1" kern="900" cap="small" spc="150" dirty="0" smtClean="0">
              <a:latin typeface="Garamond" pitchFamily="18" charset="0"/>
            </a:endParaRPr>
          </a:p>
          <a:p>
            <a:pPr algn="ctr">
              <a:lnSpc>
                <a:spcPts val="2500"/>
              </a:lnSpc>
            </a:pPr>
            <a:r>
              <a:rPr lang="en-US" sz="2800" b="1" kern="900" cap="small" spc="150" dirty="0" smtClean="0">
                <a:latin typeface="Garamond" pitchFamily="18" charset="0"/>
              </a:rPr>
              <a:t>Committee</a:t>
            </a:r>
          </a:p>
          <a:p>
            <a:pPr algn="ctr">
              <a:lnSpc>
                <a:spcPts val="2500"/>
              </a:lnSpc>
            </a:pPr>
            <a:endParaRPr lang="en-US" sz="2800" b="1" kern="900" cap="small" spc="150" dirty="0" smtClean="0">
              <a:latin typeface="Garamond" pitchFamily="18" charset="0"/>
            </a:endParaRPr>
          </a:p>
          <a:p>
            <a:pPr algn="ctr">
              <a:lnSpc>
                <a:spcPts val="2500"/>
              </a:lnSpc>
            </a:pPr>
            <a:r>
              <a:rPr lang="en-US" sz="2800" b="1" kern="900" cap="small" spc="150" dirty="0" smtClean="0">
                <a:latin typeface="Garamond" pitchFamily="18" charset="0"/>
              </a:rPr>
              <a:t>Wednesday, March 16, </a:t>
            </a:r>
            <a:r>
              <a:rPr lang="en-US" sz="2800" b="1" kern="900" cap="small" spc="150" dirty="0" smtClean="0">
                <a:latin typeface="Garamond" pitchFamily="18" charset="0"/>
              </a:rPr>
              <a:t>2011</a:t>
            </a:r>
          </a:p>
          <a:p>
            <a:pPr algn="ctr">
              <a:lnSpc>
                <a:spcPts val="2500"/>
              </a:lnSpc>
            </a:pPr>
            <a:endParaRPr lang="en-US" sz="2800" b="1" kern="900" cap="small" spc="150" dirty="0" smtClean="0">
              <a:latin typeface="Garamond" pitchFamily="18" charset="0"/>
            </a:endParaRPr>
          </a:p>
          <a:p>
            <a:pPr algn="ctr">
              <a:lnSpc>
                <a:spcPts val="2500"/>
              </a:lnSpc>
            </a:pPr>
            <a:endParaRPr lang="en-US" sz="2800" b="1" kern="900" cap="small" spc="150" dirty="0" smtClean="0">
              <a:latin typeface="Garamond" pitchFamily="18" charset="0"/>
            </a:endParaRPr>
          </a:p>
          <a:p>
            <a:pPr algn="ctr">
              <a:lnSpc>
                <a:spcPts val="2500"/>
              </a:lnSpc>
            </a:pPr>
            <a:endParaRPr lang="en-US" sz="2800" b="1" kern="900" cap="small" spc="150" dirty="0" smtClean="0">
              <a:latin typeface="Garamond" pitchFamily="18" charset="0"/>
            </a:endParaRPr>
          </a:p>
          <a:p>
            <a:pPr algn="ctr">
              <a:lnSpc>
                <a:spcPts val="2500"/>
              </a:lnSpc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83E2-2892-45B7-86CD-B60761A8944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0"/>
            <a:ext cx="8153400" cy="1295400"/>
          </a:xfrm>
        </p:spPr>
        <p:txBody>
          <a:bodyPr>
            <a:noAutofit/>
          </a:bodyPr>
          <a:lstStyle/>
          <a:p>
            <a:pPr algn="l">
              <a:lnSpc>
                <a:spcPts val="2700"/>
              </a:lnSpc>
            </a:pPr>
            <a:r>
              <a:rPr lang="en-US" sz="2800" b="1" kern="900" cap="small" spc="150" dirty="0" smtClean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HB 121 – Revolving Loan Funds</a:t>
            </a:r>
          </a:p>
        </p:txBody>
      </p:sp>
      <p:sp>
        <p:nvSpPr>
          <p:cNvPr id="8" name="Line 22"/>
          <p:cNvSpPr>
            <a:spLocks noChangeShapeType="1"/>
          </p:cNvSpPr>
          <p:nvPr/>
        </p:nvSpPr>
        <p:spPr bwMode="auto">
          <a:xfrm>
            <a:off x="609600" y="1219200"/>
            <a:ext cx="0" cy="533400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Line 23"/>
          <p:cNvSpPr>
            <a:spLocks noChangeShapeType="1"/>
          </p:cNvSpPr>
          <p:nvPr/>
        </p:nvSpPr>
        <p:spPr bwMode="auto">
          <a:xfrm>
            <a:off x="609600" y="1219200"/>
            <a:ext cx="8229600" cy="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0" y="1447800"/>
            <a:ext cx="6705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1">
                    <a:lumMod val="75000"/>
                  </a:schemeClr>
                </a:solidFill>
              </a:rPr>
              <a:t>Mariculture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Revolving Loan Fund</a:t>
            </a:r>
            <a:b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lvl="2"/>
            <a:r>
              <a:rPr lang="en-US" sz="2000" u="sng" dirty="0" smtClean="0">
                <a:solidFill>
                  <a:schemeClr val="accent1">
                    <a:lumMod val="75000"/>
                  </a:schemeClr>
                </a:solidFill>
              </a:rPr>
              <a:t>Current </a:t>
            </a:r>
            <a:r>
              <a:rPr lang="en-US" sz="2000" u="sng" dirty="0" err="1" smtClean="0">
                <a:solidFill>
                  <a:schemeClr val="accent1">
                    <a:lumMod val="75000"/>
                  </a:schemeClr>
                </a:solidFill>
              </a:rPr>
              <a:t>Mariculture</a:t>
            </a:r>
            <a:r>
              <a:rPr lang="en-US" sz="2000" u="sng" dirty="0" smtClean="0">
                <a:solidFill>
                  <a:schemeClr val="accent1">
                    <a:lumMod val="75000"/>
                  </a:schemeClr>
                </a:solidFill>
              </a:rPr>
              <a:t> Activity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0716" y="2438400"/>
            <a:ext cx="6975084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75F83E2-2892-45B7-86CD-B60761A89441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3" name="Footer Placeholder 7"/>
          <p:cNvSpPr txBox="1">
            <a:spLocks/>
          </p:cNvSpPr>
          <p:nvPr/>
        </p:nvSpPr>
        <p:spPr>
          <a:xfrm>
            <a:off x="1752600" y="6477000"/>
            <a:ext cx="64008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Prepared by the Department of Commerce, Community and Economic Development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0"/>
            <a:ext cx="8153400" cy="1295400"/>
          </a:xfrm>
        </p:spPr>
        <p:txBody>
          <a:bodyPr>
            <a:noAutofit/>
          </a:bodyPr>
          <a:lstStyle/>
          <a:p>
            <a:pPr algn="l">
              <a:lnSpc>
                <a:spcPts val="2700"/>
              </a:lnSpc>
            </a:pPr>
            <a:r>
              <a:rPr lang="en-US" sz="2800" b="1" kern="900" cap="small" spc="150" dirty="0" smtClean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HB 121 – Revolving Loan Funds</a:t>
            </a:r>
          </a:p>
        </p:txBody>
      </p:sp>
      <p:sp>
        <p:nvSpPr>
          <p:cNvPr id="8" name="Line 22"/>
          <p:cNvSpPr>
            <a:spLocks noChangeShapeType="1"/>
          </p:cNvSpPr>
          <p:nvPr/>
        </p:nvSpPr>
        <p:spPr bwMode="auto">
          <a:xfrm>
            <a:off x="609600" y="1219200"/>
            <a:ext cx="0" cy="533400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Line 23"/>
          <p:cNvSpPr>
            <a:spLocks noChangeShapeType="1"/>
          </p:cNvSpPr>
          <p:nvPr/>
        </p:nvSpPr>
        <p:spPr bwMode="auto">
          <a:xfrm>
            <a:off x="609600" y="1219200"/>
            <a:ext cx="8229600" cy="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0" y="1447800"/>
            <a:ext cx="6705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1">
                    <a:lumMod val="75000"/>
                  </a:schemeClr>
                </a:solidFill>
              </a:rPr>
              <a:t>Mariculture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Revolving Loan Fund</a:t>
            </a:r>
            <a:b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lvl="2"/>
            <a:r>
              <a:rPr lang="en-US" sz="2000" u="sng" dirty="0" smtClean="0">
                <a:solidFill>
                  <a:schemeClr val="accent1">
                    <a:lumMod val="75000"/>
                  </a:schemeClr>
                </a:solidFill>
              </a:rPr>
              <a:t>Current </a:t>
            </a:r>
            <a:r>
              <a:rPr lang="en-US" sz="2000" u="sng" dirty="0" err="1" smtClean="0">
                <a:solidFill>
                  <a:schemeClr val="accent1">
                    <a:lumMod val="75000"/>
                  </a:schemeClr>
                </a:solidFill>
              </a:rPr>
              <a:t>Mariculture</a:t>
            </a:r>
            <a:r>
              <a:rPr lang="en-US" sz="2000" u="sng" dirty="0" smtClean="0">
                <a:solidFill>
                  <a:schemeClr val="accent1">
                    <a:lumMod val="75000"/>
                  </a:schemeClr>
                </a:solidFill>
              </a:rPr>
              <a:t> Activity</a:t>
            </a:r>
          </a:p>
          <a:p>
            <a:pPr marL="457200" lvl="2"/>
            <a:endParaRPr lang="en-US" sz="2000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lvl="2"/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Training Resources</a:t>
            </a:r>
            <a:b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914400" lvl="3"/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Alaska Sea Grant/Marine Advisory Program</a:t>
            </a:r>
          </a:p>
          <a:p>
            <a:pPr marL="1371600" lvl="4"/>
            <a:r>
              <a:rPr lang="en-US" sz="2000" dirty="0" err="1" smtClean="0">
                <a:solidFill>
                  <a:schemeClr val="accent1">
                    <a:lumMod val="75000"/>
                  </a:schemeClr>
                </a:solidFill>
              </a:rPr>
              <a:t>Mariculture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research education and extension</a:t>
            </a:r>
            <a:b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NOAA </a:t>
            </a:r>
            <a:r>
              <a:rPr lang="en-US" sz="2000" dirty="0" err="1" smtClean="0">
                <a:solidFill>
                  <a:schemeClr val="accent1">
                    <a:lumMod val="75000"/>
                  </a:schemeClr>
                </a:solidFill>
              </a:rPr>
              <a:t>Mariculture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Initiative</a:t>
            </a:r>
            <a:b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914400" lvl="3"/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Collaborative Research</a:t>
            </a:r>
          </a:p>
          <a:p>
            <a:pPr marL="914400" lvl="3"/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914400" lvl="3"/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Alaska Shellfish Growers Association</a:t>
            </a:r>
          </a:p>
          <a:p>
            <a:pPr marL="1371600" lvl="4"/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EDA grant to write  best management practices for the industry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75F83E2-2892-45B7-86CD-B60761A89441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7" name="Footer Placeholder 7"/>
          <p:cNvSpPr txBox="1">
            <a:spLocks/>
          </p:cNvSpPr>
          <p:nvPr/>
        </p:nvSpPr>
        <p:spPr>
          <a:xfrm>
            <a:off x="1752600" y="6477000"/>
            <a:ext cx="64008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Prepared by the Department of Commerce, Community and Economic Development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0"/>
            <a:ext cx="8153400" cy="1295400"/>
          </a:xfrm>
        </p:spPr>
        <p:txBody>
          <a:bodyPr>
            <a:noAutofit/>
          </a:bodyPr>
          <a:lstStyle/>
          <a:p>
            <a:pPr algn="l">
              <a:lnSpc>
                <a:spcPts val="2700"/>
              </a:lnSpc>
            </a:pPr>
            <a:r>
              <a:rPr lang="en-US" sz="2800" b="1" kern="900" cap="small" spc="150" dirty="0" smtClean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HB 121 – Revolving Loan Funds</a:t>
            </a:r>
          </a:p>
        </p:txBody>
      </p:sp>
      <p:sp>
        <p:nvSpPr>
          <p:cNvPr id="8" name="Line 22"/>
          <p:cNvSpPr>
            <a:spLocks noChangeShapeType="1"/>
          </p:cNvSpPr>
          <p:nvPr/>
        </p:nvSpPr>
        <p:spPr bwMode="auto">
          <a:xfrm>
            <a:off x="609600" y="1219200"/>
            <a:ext cx="0" cy="533400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Line 23"/>
          <p:cNvSpPr>
            <a:spLocks noChangeShapeType="1"/>
          </p:cNvSpPr>
          <p:nvPr/>
        </p:nvSpPr>
        <p:spPr bwMode="auto">
          <a:xfrm>
            <a:off x="609600" y="1219200"/>
            <a:ext cx="8229600" cy="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0" y="1447800"/>
            <a:ext cx="6705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1">
                    <a:lumMod val="75000"/>
                  </a:schemeClr>
                </a:solidFill>
              </a:rPr>
              <a:t>Mariculture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Revolving Loan Fund</a:t>
            </a:r>
            <a:b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lvl="2"/>
            <a:r>
              <a:rPr lang="en-US" sz="2000" u="sng" dirty="0" smtClean="0">
                <a:solidFill>
                  <a:schemeClr val="accent1">
                    <a:lumMod val="75000"/>
                  </a:schemeClr>
                </a:solidFill>
              </a:rPr>
              <a:t>Loan Fund Features</a:t>
            </a:r>
          </a:p>
          <a:p>
            <a:pPr marL="457200" lvl="2"/>
            <a:endParaRPr lang="en-US" sz="2000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886200" y="2133600"/>
          <a:ext cx="3771900" cy="44391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5950"/>
                <a:gridCol w="1885950"/>
              </a:tblGrid>
              <a:tr h="576943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Mariculture</a:t>
                      </a:r>
                      <a:endParaRPr lang="en-US" dirty="0"/>
                    </a:p>
                  </a:txBody>
                  <a:tcPr anchor="ctr"/>
                </a:tc>
              </a:tr>
              <a:tr h="576943">
                <a:tc>
                  <a:txBody>
                    <a:bodyPr/>
                    <a:lstStyle/>
                    <a:p>
                      <a:r>
                        <a:rPr lang="en-US" dirty="0" smtClean="0"/>
                        <a:t>Capitalization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$3,000.0</a:t>
                      </a:r>
                      <a:endParaRPr lang="en-US" dirty="0"/>
                    </a:p>
                  </a:txBody>
                  <a:tcPr anchor="ctr"/>
                </a:tc>
              </a:tr>
              <a:tr h="576943">
                <a:tc>
                  <a:txBody>
                    <a:bodyPr/>
                    <a:lstStyle/>
                    <a:p>
                      <a:r>
                        <a:rPr lang="en-US" dirty="0" smtClean="0"/>
                        <a:t>Loan Limit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$100.0</a:t>
                      </a:r>
                      <a:endParaRPr lang="en-US" dirty="0"/>
                    </a:p>
                  </a:txBody>
                  <a:tcPr anchor="ctr"/>
                </a:tc>
              </a:tr>
              <a:tr h="576943">
                <a:tc>
                  <a:txBody>
                    <a:bodyPr/>
                    <a:lstStyle/>
                    <a:p>
                      <a:r>
                        <a:rPr lang="en-US" dirty="0" smtClean="0"/>
                        <a:t>Term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 years</a:t>
                      </a:r>
                      <a:endParaRPr lang="en-US" dirty="0"/>
                    </a:p>
                  </a:txBody>
                  <a:tcPr anchor="ctr"/>
                </a:tc>
              </a:tr>
              <a:tr h="576943">
                <a:tc>
                  <a:txBody>
                    <a:bodyPr/>
                    <a:lstStyle/>
                    <a:p>
                      <a:r>
                        <a:rPr lang="en-US" dirty="0" smtClean="0"/>
                        <a:t>Interest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may not exceed </a:t>
                      </a:r>
                    </a:p>
                    <a:p>
                      <a:pPr algn="ctr"/>
                      <a:r>
                        <a:rPr lang="en-US" dirty="0" smtClean="0"/>
                        <a:t>Prime + 1</a:t>
                      </a:r>
                      <a:endParaRPr lang="en-US" dirty="0"/>
                    </a:p>
                  </a:txBody>
                  <a:tcPr anchor="ctr"/>
                </a:tc>
              </a:tr>
              <a:tr h="576943">
                <a:tc>
                  <a:txBody>
                    <a:bodyPr/>
                    <a:lstStyle/>
                    <a:p>
                      <a:pPr lvl="1"/>
                      <a:r>
                        <a:rPr lang="en-US" dirty="0" smtClean="0"/>
                        <a:t>Floor/Ceiling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 – 9 %</a:t>
                      </a:r>
                      <a:endParaRPr lang="en-US" dirty="0"/>
                    </a:p>
                  </a:txBody>
                  <a:tcPr anchor="ctr"/>
                </a:tc>
              </a:tr>
              <a:tr h="57694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Delayed</a:t>
                      </a:r>
                      <a:r>
                        <a:rPr lang="en-US" baseline="0" dirty="0" smtClean="0"/>
                        <a:t> Repayment &amp; Accrual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75F83E2-2892-45B7-86CD-B60761A89441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2" name="Footer Placeholder 7"/>
          <p:cNvSpPr txBox="1">
            <a:spLocks/>
          </p:cNvSpPr>
          <p:nvPr/>
        </p:nvSpPr>
        <p:spPr>
          <a:xfrm>
            <a:off x="1752600" y="6477000"/>
            <a:ext cx="64008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Prepared by the Department of Commerce, Community and Economic Development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0"/>
            <a:ext cx="8153400" cy="1295400"/>
          </a:xfrm>
        </p:spPr>
        <p:txBody>
          <a:bodyPr>
            <a:noAutofit/>
          </a:bodyPr>
          <a:lstStyle/>
          <a:p>
            <a:pPr algn="l">
              <a:lnSpc>
                <a:spcPts val="2700"/>
              </a:lnSpc>
            </a:pPr>
            <a:r>
              <a:rPr lang="en-US" sz="2800" b="1" kern="900" cap="small" spc="150" dirty="0" smtClean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HB 121 – Revolving Loan Funds</a:t>
            </a:r>
          </a:p>
        </p:txBody>
      </p:sp>
      <p:sp>
        <p:nvSpPr>
          <p:cNvPr id="8" name="Line 22"/>
          <p:cNvSpPr>
            <a:spLocks noChangeShapeType="1"/>
          </p:cNvSpPr>
          <p:nvPr/>
        </p:nvSpPr>
        <p:spPr bwMode="auto">
          <a:xfrm>
            <a:off x="609600" y="1219200"/>
            <a:ext cx="0" cy="533400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Line 23"/>
          <p:cNvSpPr>
            <a:spLocks noChangeShapeType="1"/>
          </p:cNvSpPr>
          <p:nvPr/>
        </p:nvSpPr>
        <p:spPr bwMode="auto">
          <a:xfrm>
            <a:off x="609600" y="1219200"/>
            <a:ext cx="8229600" cy="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0" y="1447800"/>
            <a:ext cx="7086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Alaska Microloan Revolving Loan Fund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000" dirty="0" smtClean="0"/>
              <a:t>26th Legislature (2009-2010) </a:t>
            </a:r>
            <a:br>
              <a:rPr lang="en-US" sz="2000" dirty="0" smtClean="0"/>
            </a:br>
            <a:r>
              <a:rPr lang="en-US" sz="2000" b="1" dirty="0" smtClean="0"/>
              <a:t>Bill History/Action for 26 Legislature</a:t>
            </a:r>
            <a:endParaRPr lang="en-US" sz="2000" dirty="0" smtClean="0"/>
          </a:p>
          <a:p>
            <a:r>
              <a:rPr lang="en-US" sz="2000" b="1" dirty="0" smtClean="0"/>
              <a:t> </a:t>
            </a:r>
            <a:endParaRPr lang="en-US" sz="2000" dirty="0" smtClean="0"/>
          </a:p>
          <a:p>
            <a:r>
              <a:rPr lang="en-US" sz="2000" b="1" dirty="0" smtClean="0"/>
              <a:t>BILL:</a:t>
            </a:r>
            <a:r>
              <a:rPr lang="en-US" sz="2000" dirty="0" smtClean="0"/>
              <a:t> HB 412 </a:t>
            </a:r>
            <a:r>
              <a:rPr lang="en-US" sz="2000" b="1" dirty="0" smtClean="0"/>
              <a:t>SHORT TITLE:</a:t>
            </a:r>
            <a:r>
              <a:rPr lang="en-US" sz="2000" dirty="0" smtClean="0"/>
              <a:t> MICROLOAN REVOLVING FUND</a:t>
            </a:r>
          </a:p>
          <a:p>
            <a:endParaRPr lang="en-US" sz="2000" dirty="0" smtClean="0"/>
          </a:p>
          <a:p>
            <a:r>
              <a:rPr lang="en-US" sz="2000" dirty="0" smtClean="0"/>
              <a:t> 04/13/10 - PASSED Y40</a:t>
            </a:r>
          </a:p>
          <a:p>
            <a:r>
              <a:rPr lang="en-US" sz="2000" dirty="0" smtClean="0"/>
              <a:t> </a:t>
            </a:r>
          </a:p>
          <a:p>
            <a:r>
              <a:rPr lang="en-US" sz="2000" dirty="0" smtClean="0"/>
              <a:t> </a:t>
            </a: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75F83E2-2892-45B7-86CD-B60761A89441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7" name="Footer Placeholder 7"/>
          <p:cNvSpPr txBox="1">
            <a:spLocks/>
          </p:cNvSpPr>
          <p:nvPr/>
        </p:nvSpPr>
        <p:spPr>
          <a:xfrm>
            <a:off x="1752600" y="6477000"/>
            <a:ext cx="64008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Prepared by the Department of Commerce, Community and Economic Development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0"/>
            <a:ext cx="8153400" cy="1295400"/>
          </a:xfrm>
        </p:spPr>
        <p:txBody>
          <a:bodyPr>
            <a:noAutofit/>
          </a:bodyPr>
          <a:lstStyle/>
          <a:p>
            <a:pPr algn="l">
              <a:lnSpc>
                <a:spcPts val="2700"/>
              </a:lnSpc>
            </a:pPr>
            <a:r>
              <a:rPr lang="en-US" sz="2800" b="1" kern="900" cap="small" spc="150" dirty="0" smtClean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HB 121 – Revolving Loan Funds</a:t>
            </a:r>
          </a:p>
        </p:txBody>
      </p:sp>
      <p:sp>
        <p:nvSpPr>
          <p:cNvPr id="8" name="Line 22"/>
          <p:cNvSpPr>
            <a:spLocks noChangeShapeType="1"/>
          </p:cNvSpPr>
          <p:nvPr/>
        </p:nvSpPr>
        <p:spPr bwMode="auto">
          <a:xfrm>
            <a:off x="609600" y="1219200"/>
            <a:ext cx="0" cy="533400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Line 23"/>
          <p:cNvSpPr>
            <a:spLocks noChangeShapeType="1"/>
          </p:cNvSpPr>
          <p:nvPr/>
        </p:nvSpPr>
        <p:spPr bwMode="auto">
          <a:xfrm>
            <a:off x="609600" y="1219200"/>
            <a:ext cx="8229600" cy="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0" y="1447800"/>
            <a:ext cx="6705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 Alaska Microloan Revolving Loan Fund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lvl="2"/>
            <a:r>
              <a:rPr lang="en-US" sz="2000" u="sng" dirty="0" smtClean="0">
                <a:solidFill>
                  <a:schemeClr val="accent1">
                    <a:lumMod val="75000"/>
                  </a:schemeClr>
                </a:solidFill>
              </a:rPr>
              <a:t>Loan Fund Features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Arial" pitchFamily="34" charset="0"/>
              <a:buChar char="•"/>
            </a:pP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191000" y="2438400"/>
          <a:ext cx="3771900" cy="4038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5950"/>
                <a:gridCol w="1885950"/>
              </a:tblGrid>
              <a:tr h="576943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Microloans</a:t>
                      </a:r>
                      <a:endParaRPr lang="en-US" dirty="0"/>
                    </a:p>
                  </a:txBody>
                  <a:tcPr anchor="ctr"/>
                </a:tc>
              </a:tr>
              <a:tr h="576943">
                <a:tc>
                  <a:txBody>
                    <a:bodyPr/>
                    <a:lstStyle/>
                    <a:p>
                      <a:r>
                        <a:rPr lang="en-US" dirty="0" smtClean="0"/>
                        <a:t>Capitalization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$3,500.0</a:t>
                      </a:r>
                      <a:endParaRPr lang="en-US" dirty="0"/>
                    </a:p>
                  </a:txBody>
                  <a:tcPr anchor="ctr"/>
                </a:tc>
              </a:tr>
              <a:tr h="576943">
                <a:tc>
                  <a:txBody>
                    <a:bodyPr/>
                    <a:lstStyle/>
                    <a:p>
                      <a:r>
                        <a:rPr lang="en-US" dirty="0" smtClean="0"/>
                        <a:t>Loan Limit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$35.0/$70.0</a:t>
                      </a:r>
                      <a:endParaRPr lang="en-US" dirty="0"/>
                    </a:p>
                  </a:txBody>
                  <a:tcPr anchor="ctr"/>
                </a:tc>
              </a:tr>
              <a:tr h="576943">
                <a:tc>
                  <a:txBody>
                    <a:bodyPr/>
                    <a:lstStyle/>
                    <a:p>
                      <a:r>
                        <a:rPr lang="en-US" dirty="0" smtClean="0"/>
                        <a:t>Term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 years</a:t>
                      </a:r>
                      <a:endParaRPr lang="en-US" dirty="0"/>
                    </a:p>
                  </a:txBody>
                  <a:tcPr anchor="ctr"/>
                </a:tc>
              </a:tr>
              <a:tr h="576943">
                <a:tc>
                  <a:txBody>
                    <a:bodyPr/>
                    <a:lstStyle/>
                    <a:p>
                      <a:r>
                        <a:rPr lang="en-US" dirty="0" smtClean="0"/>
                        <a:t>Interest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Prime + 1</a:t>
                      </a:r>
                    </a:p>
                  </a:txBody>
                  <a:tcPr anchor="ctr"/>
                </a:tc>
              </a:tr>
              <a:tr h="576943">
                <a:tc>
                  <a:txBody>
                    <a:bodyPr/>
                    <a:lstStyle/>
                    <a:p>
                      <a:pPr lvl="1"/>
                      <a:r>
                        <a:rPr lang="en-US" dirty="0" smtClean="0"/>
                        <a:t>Floor/Ceiling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 – 8%</a:t>
                      </a:r>
                      <a:endParaRPr lang="en-US" dirty="0"/>
                    </a:p>
                  </a:txBody>
                  <a:tcPr anchor="ctr"/>
                </a:tc>
              </a:tr>
              <a:tr h="57694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75F83E2-2892-45B7-86CD-B60761A89441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2" name="Footer Placeholder 7"/>
          <p:cNvSpPr txBox="1">
            <a:spLocks/>
          </p:cNvSpPr>
          <p:nvPr/>
        </p:nvSpPr>
        <p:spPr>
          <a:xfrm>
            <a:off x="1752600" y="6477000"/>
            <a:ext cx="64008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Prepared by the Department of Commerce, Community and Economic Development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ED-Banner-2011-84x3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3962400" cy="9245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62400" y="457200"/>
            <a:ext cx="5181600" cy="628120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>
              <a:lnSpc>
                <a:spcPts val="2500"/>
              </a:lnSpc>
            </a:pPr>
            <a:r>
              <a:rPr lang="en-US" sz="3600" b="1" kern="900" cap="small" spc="150" dirty="0" smtClean="0">
                <a:latin typeface="Garamond" pitchFamily="18" charset="0"/>
              </a:rPr>
              <a:t>HB 121</a:t>
            </a:r>
          </a:p>
          <a:p>
            <a:pPr algn="ctr">
              <a:lnSpc>
                <a:spcPts val="2500"/>
              </a:lnSpc>
            </a:pPr>
            <a:endParaRPr lang="en-US" sz="3600" b="1" kern="900" cap="small" spc="150" dirty="0" smtClean="0">
              <a:latin typeface="Garamond" pitchFamily="18" charset="0"/>
            </a:endParaRPr>
          </a:p>
          <a:p>
            <a:pPr algn="ctr">
              <a:lnSpc>
                <a:spcPts val="2500"/>
              </a:lnSpc>
            </a:pPr>
            <a:endParaRPr lang="en-US" sz="2000" b="1" kern="900" cap="small" spc="150" dirty="0" smtClean="0">
              <a:latin typeface="Garamond" pitchFamily="18" charset="0"/>
            </a:endParaRPr>
          </a:p>
          <a:p>
            <a:pPr algn="ctr">
              <a:lnSpc>
                <a:spcPts val="2500"/>
              </a:lnSpc>
            </a:pPr>
            <a:r>
              <a:rPr lang="en-US" sz="2000" b="1" kern="900" cap="small" spc="150" dirty="0" smtClean="0">
                <a:latin typeface="Garamond" pitchFamily="18" charset="0"/>
              </a:rPr>
              <a:t>Commercial Charter Fisheries </a:t>
            </a:r>
          </a:p>
          <a:p>
            <a:pPr algn="ctr">
              <a:lnSpc>
                <a:spcPts val="2500"/>
              </a:lnSpc>
            </a:pPr>
            <a:r>
              <a:rPr lang="en-US" sz="2000" b="1" kern="900" cap="small" spc="150" dirty="0" smtClean="0">
                <a:latin typeface="Garamond" pitchFamily="18" charset="0"/>
              </a:rPr>
              <a:t>Revolving Loan Fund</a:t>
            </a:r>
          </a:p>
          <a:p>
            <a:pPr algn="ctr">
              <a:lnSpc>
                <a:spcPts val="2500"/>
              </a:lnSpc>
            </a:pPr>
            <a:endParaRPr lang="en-US" sz="2000" b="1" kern="900" cap="small" spc="150" dirty="0" smtClean="0">
              <a:latin typeface="Garamond" pitchFamily="18" charset="0"/>
            </a:endParaRPr>
          </a:p>
          <a:p>
            <a:pPr algn="ctr">
              <a:lnSpc>
                <a:spcPts val="2500"/>
              </a:lnSpc>
            </a:pPr>
            <a:r>
              <a:rPr lang="en-US" sz="2000" b="1" kern="900" cap="small" spc="150" dirty="0" err="1" smtClean="0">
                <a:latin typeface="Garamond" pitchFamily="18" charset="0"/>
              </a:rPr>
              <a:t>Mariculture</a:t>
            </a:r>
            <a:endParaRPr lang="en-US" sz="2000" b="1" kern="900" cap="small" spc="150" dirty="0" smtClean="0">
              <a:latin typeface="Garamond" pitchFamily="18" charset="0"/>
            </a:endParaRPr>
          </a:p>
          <a:p>
            <a:pPr algn="ctr">
              <a:lnSpc>
                <a:spcPts val="2500"/>
              </a:lnSpc>
            </a:pPr>
            <a:r>
              <a:rPr lang="en-US" sz="2000" b="1" kern="900" cap="small" spc="150" dirty="0" smtClean="0">
                <a:latin typeface="Garamond" pitchFamily="18" charset="0"/>
              </a:rPr>
              <a:t>Revolving Loan Fund</a:t>
            </a:r>
          </a:p>
          <a:p>
            <a:pPr algn="ctr">
              <a:lnSpc>
                <a:spcPts val="2500"/>
              </a:lnSpc>
            </a:pPr>
            <a:endParaRPr lang="en-US" sz="2000" b="1" kern="900" cap="small" spc="150" dirty="0" smtClean="0">
              <a:latin typeface="Garamond" pitchFamily="18" charset="0"/>
            </a:endParaRPr>
          </a:p>
          <a:p>
            <a:pPr algn="ctr">
              <a:lnSpc>
                <a:spcPts val="2500"/>
              </a:lnSpc>
            </a:pPr>
            <a:r>
              <a:rPr lang="en-US" sz="2000" b="1" kern="900" cap="small" spc="150" dirty="0" smtClean="0">
                <a:latin typeface="Garamond" pitchFamily="18" charset="0"/>
              </a:rPr>
              <a:t>Alaska Microloan</a:t>
            </a:r>
          </a:p>
          <a:p>
            <a:pPr algn="ctr">
              <a:lnSpc>
                <a:spcPts val="2500"/>
              </a:lnSpc>
            </a:pPr>
            <a:r>
              <a:rPr lang="en-US" sz="2000" b="1" kern="900" cap="small" spc="150" dirty="0" smtClean="0">
                <a:latin typeface="Garamond" pitchFamily="18" charset="0"/>
              </a:rPr>
              <a:t>Revolving Loan Fund</a:t>
            </a:r>
          </a:p>
          <a:p>
            <a:pPr algn="ctr">
              <a:lnSpc>
                <a:spcPts val="2500"/>
              </a:lnSpc>
            </a:pPr>
            <a:endParaRPr lang="en-US" sz="2000" b="1" kern="900" cap="small" spc="150" dirty="0" smtClean="0">
              <a:latin typeface="Garamond" pitchFamily="18" charset="0"/>
            </a:endParaRPr>
          </a:p>
          <a:p>
            <a:pPr algn="ctr">
              <a:lnSpc>
                <a:spcPts val="2500"/>
              </a:lnSpc>
            </a:pPr>
            <a:r>
              <a:rPr lang="en-US" sz="2000" b="1" kern="900" cap="small" spc="150" dirty="0" smtClean="0">
                <a:latin typeface="Garamond" pitchFamily="18" charset="0"/>
              </a:rPr>
              <a:t>House </a:t>
            </a:r>
            <a:r>
              <a:rPr lang="en-US" sz="2000" b="1" kern="900" cap="small" spc="150" dirty="0" smtClean="0">
                <a:latin typeface="Garamond" pitchFamily="18" charset="0"/>
              </a:rPr>
              <a:t>Resources Committee</a:t>
            </a:r>
            <a:endParaRPr lang="en-US" sz="2000" b="1" kern="900" cap="small" spc="150" dirty="0" smtClean="0">
              <a:latin typeface="Garamond" pitchFamily="18" charset="0"/>
            </a:endParaRPr>
          </a:p>
          <a:p>
            <a:pPr algn="ctr">
              <a:lnSpc>
                <a:spcPts val="2500"/>
              </a:lnSpc>
            </a:pPr>
            <a:endParaRPr lang="en-US" sz="2000" b="1" kern="900" cap="small" spc="150" dirty="0" smtClean="0">
              <a:latin typeface="Garamond" pitchFamily="18" charset="0"/>
            </a:endParaRPr>
          </a:p>
          <a:p>
            <a:pPr algn="ctr">
              <a:lnSpc>
                <a:spcPts val="2500"/>
              </a:lnSpc>
            </a:pPr>
            <a:r>
              <a:rPr lang="en-US" sz="2000" b="1" kern="900" cap="small" spc="150" dirty="0" smtClean="0">
                <a:latin typeface="Garamond" pitchFamily="18" charset="0"/>
              </a:rPr>
              <a:t>Wednesday, March 16, </a:t>
            </a:r>
            <a:r>
              <a:rPr lang="en-US" sz="2000" b="1" kern="900" cap="small" spc="150" dirty="0" smtClean="0">
                <a:latin typeface="Garamond" pitchFamily="18" charset="0"/>
              </a:rPr>
              <a:t>2011</a:t>
            </a:r>
          </a:p>
          <a:p>
            <a:pPr algn="ctr">
              <a:lnSpc>
                <a:spcPts val="2500"/>
              </a:lnSpc>
            </a:pPr>
            <a:endParaRPr lang="en-US" sz="2800" b="1" kern="900" cap="small" spc="150" dirty="0" smtClean="0">
              <a:latin typeface="Garamond" pitchFamily="18" charset="0"/>
            </a:endParaRPr>
          </a:p>
          <a:p>
            <a:pPr algn="ctr">
              <a:lnSpc>
                <a:spcPts val="2500"/>
              </a:lnSpc>
            </a:pPr>
            <a:endParaRPr lang="en-US" sz="2800" b="1" kern="900" cap="small" spc="150" dirty="0" smtClean="0">
              <a:latin typeface="Garamond" pitchFamily="18" charset="0"/>
            </a:endParaRPr>
          </a:p>
          <a:p>
            <a:pPr algn="ctr"/>
            <a:r>
              <a:rPr lang="en-US" sz="1200" b="1" kern="900" cap="small" spc="150" dirty="0" smtClean="0">
                <a:latin typeface="Garamond" pitchFamily="18" charset="0"/>
              </a:rPr>
              <a:t>Wanetta Ayers, Director</a:t>
            </a:r>
          </a:p>
          <a:p>
            <a:pPr algn="ctr"/>
            <a:r>
              <a:rPr lang="en-US" sz="1200" b="1" kern="900" cap="small" spc="150" dirty="0" smtClean="0">
                <a:latin typeface="Garamond" pitchFamily="18" charset="0"/>
              </a:rPr>
              <a:t>Division of Economic Development</a:t>
            </a:r>
          </a:p>
          <a:p>
            <a:pPr algn="ctr"/>
            <a:r>
              <a:rPr lang="en-US" sz="1200" b="1" kern="900" cap="small" spc="150" dirty="0" smtClean="0">
                <a:latin typeface="Garamond" pitchFamily="18" charset="0"/>
              </a:rPr>
              <a:t>(907) 269-4048</a:t>
            </a:r>
          </a:p>
          <a:p>
            <a:pPr algn="ctr"/>
            <a:r>
              <a:rPr lang="en-US" sz="1200" b="1" kern="900" cap="small" spc="150" dirty="0" smtClean="0">
                <a:latin typeface="Garamond" pitchFamily="18" charset="0"/>
              </a:rPr>
              <a:t>Wanetta.ayers@alaska.gov </a:t>
            </a:r>
            <a:endParaRPr lang="en-US" sz="1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83E2-2892-45B7-86CD-B60761A89441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0"/>
            <a:ext cx="8153400" cy="1295400"/>
          </a:xfrm>
        </p:spPr>
        <p:txBody>
          <a:bodyPr>
            <a:noAutofit/>
          </a:bodyPr>
          <a:lstStyle/>
          <a:p>
            <a:pPr algn="l">
              <a:lnSpc>
                <a:spcPts val="2700"/>
              </a:lnSpc>
            </a:pPr>
            <a:r>
              <a:rPr lang="en-US" sz="2800" b="1" kern="900" cap="small" spc="150" dirty="0" smtClean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HB 121 – Revolving Loan Funds</a:t>
            </a:r>
          </a:p>
        </p:txBody>
      </p:sp>
      <p:sp>
        <p:nvSpPr>
          <p:cNvPr id="8" name="Line 22"/>
          <p:cNvSpPr>
            <a:spLocks noChangeShapeType="1"/>
          </p:cNvSpPr>
          <p:nvPr/>
        </p:nvSpPr>
        <p:spPr bwMode="auto">
          <a:xfrm>
            <a:off x="609600" y="1219200"/>
            <a:ext cx="0" cy="533400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Line 23"/>
          <p:cNvSpPr>
            <a:spLocks noChangeShapeType="1"/>
          </p:cNvSpPr>
          <p:nvPr/>
        </p:nvSpPr>
        <p:spPr bwMode="auto">
          <a:xfrm>
            <a:off x="609600" y="1219200"/>
            <a:ext cx="8229600" cy="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0" y="1447800"/>
            <a:ext cx="6705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A Suite of Three Revolving Loan Funds</a:t>
            </a:r>
          </a:p>
          <a:p>
            <a:pPr lvl="1">
              <a:buFont typeface="Arial" pitchFamily="34" charset="0"/>
              <a:buChar char="•"/>
            </a:pP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066800" y="2209800"/>
          <a:ext cx="7543800" cy="45023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5950"/>
                <a:gridCol w="1885950"/>
                <a:gridCol w="1885950"/>
                <a:gridCol w="1885950"/>
              </a:tblGrid>
              <a:tr h="576943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Commercial 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Charter Fisheries 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Mariculture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Microloans</a:t>
                      </a:r>
                      <a:endParaRPr lang="en-US" dirty="0"/>
                    </a:p>
                  </a:txBody>
                  <a:tcPr anchor="ctr"/>
                </a:tc>
              </a:tr>
              <a:tr h="576943">
                <a:tc>
                  <a:txBody>
                    <a:bodyPr/>
                    <a:lstStyle/>
                    <a:p>
                      <a:r>
                        <a:rPr lang="en-US" dirty="0" smtClean="0"/>
                        <a:t>Capitalization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$5,000.0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$3,000.0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$3,500.0</a:t>
                      </a:r>
                      <a:endParaRPr lang="en-US" dirty="0"/>
                    </a:p>
                  </a:txBody>
                  <a:tcPr anchor="ctr"/>
                </a:tc>
              </a:tr>
              <a:tr h="576943">
                <a:tc>
                  <a:txBody>
                    <a:bodyPr/>
                    <a:lstStyle/>
                    <a:p>
                      <a:r>
                        <a:rPr lang="en-US" dirty="0" smtClean="0"/>
                        <a:t>Loan Limit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$100.0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$100.0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$35.0/$70.0</a:t>
                      </a:r>
                      <a:endParaRPr lang="en-US" dirty="0"/>
                    </a:p>
                  </a:txBody>
                  <a:tcPr anchor="ctr"/>
                </a:tc>
              </a:tr>
              <a:tr h="576943">
                <a:tc>
                  <a:txBody>
                    <a:bodyPr/>
                    <a:lstStyle/>
                    <a:p>
                      <a:r>
                        <a:rPr lang="en-US" dirty="0" smtClean="0"/>
                        <a:t>Term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 years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 years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 years</a:t>
                      </a:r>
                      <a:endParaRPr lang="en-US" dirty="0"/>
                    </a:p>
                  </a:txBody>
                  <a:tcPr anchor="ctr"/>
                </a:tc>
              </a:tr>
              <a:tr h="576943">
                <a:tc>
                  <a:txBody>
                    <a:bodyPr/>
                    <a:lstStyle/>
                    <a:p>
                      <a:r>
                        <a:rPr lang="en-US" dirty="0" smtClean="0"/>
                        <a:t>Interest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may not exceed Prime + 2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may not exceed </a:t>
                      </a:r>
                    </a:p>
                    <a:p>
                      <a:pPr algn="ctr"/>
                      <a:r>
                        <a:rPr lang="en-US" dirty="0" smtClean="0"/>
                        <a:t>Prime + 1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may not exceed </a:t>
                      </a:r>
                    </a:p>
                    <a:p>
                      <a:pPr algn="ctr"/>
                      <a:r>
                        <a:rPr lang="en-US" dirty="0" smtClean="0"/>
                        <a:t>Prime + 1</a:t>
                      </a:r>
                    </a:p>
                  </a:txBody>
                  <a:tcPr anchor="ctr"/>
                </a:tc>
              </a:tr>
              <a:tr h="576943">
                <a:tc>
                  <a:txBody>
                    <a:bodyPr/>
                    <a:lstStyle/>
                    <a:p>
                      <a:pPr lvl="1"/>
                      <a:r>
                        <a:rPr lang="en-US" dirty="0" smtClean="0"/>
                        <a:t>Floor/Ceiling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 –</a:t>
                      </a:r>
                      <a:r>
                        <a:rPr lang="en-US" baseline="0" dirty="0" smtClean="0"/>
                        <a:t> 10.5%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 – 9 %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 – 8%</a:t>
                      </a:r>
                      <a:endParaRPr lang="en-US" dirty="0"/>
                    </a:p>
                  </a:txBody>
                  <a:tcPr anchor="ctr"/>
                </a:tc>
              </a:tr>
              <a:tr h="57694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Delayed</a:t>
                      </a:r>
                      <a:r>
                        <a:rPr lang="en-US" baseline="0" dirty="0" smtClean="0"/>
                        <a:t> Repayment &amp; Accrual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4" name="Footer Placeholder 7"/>
          <p:cNvSpPr txBox="1">
            <a:spLocks/>
          </p:cNvSpPr>
          <p:nvPr/>
        </p:nvSpPr>
        <p:spPr>
          <a:xfrm>
            <a:off x="1752600" y="6629400"/>
            <a:ext cx="6400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Prepared by the Department of Commerce, Community and Economic Development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2133600" cy="365125"/>
          </a:xfrm>
        </p:spPr>
        <p:txBody>
          <a:bodyPr/>
          <a:lstStyle/>
          <a:p>
            <a:fld id="{375F83E2-2892-45B7-86CD-B60761A89441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0"/>
            <a:ext cx="8153400" cy="1295400"/>
          </a:xfrm>
        </p:spPr>
        <p:txBody>
          <a:bodyPr>
            <a:noAutofit/>
          </a:bodyPr>
          <a:lstStyle/>
          <a:p>
            <a:pPr algn="l">
              <a:lnSpc>
                <a:spcPts val="2700"/>
              </a:lnSpc>
            </a:pPr>
            <a:r>
              <a:rPr lang="en-US" sz="2800" b="1" kern="900" cap="small" spc="150" dirty="0" smtClean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HB 121 – Revolving Loan Funds</a:t>
            </a:r>
          </a:p>
        </p:txBody>
      </p:sp>
      <p:sp>
        <p:nvSpPr>
          <p:cNvPr id="8" name="Line 22"/>
          <p:cNvSpPr>
            <a:spLocks noChangeShapeType="1"/>
          </p:cNvSpPr>
          <p:nvPr/>
        </p:nvSpPr>
        <p:spPr bwMode="auto">
          <a:xfrm>
            <a:off x="609600" y="1219200"/>
            <a:ext cx="0" cy="533400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Line 23"/>
          <p:cNvSpPr>
            <a:spLocks noChangeShapeType="1"/>
          </p:cNvSpPr>
          <p:nvPr/>
        </p:nvSpPr>
        <p:spPr bwMode="auto">
          <a:xfrm>
            <a:off x="609600" y="1219200"/>
            <a:ext cx="8229600" cy="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0" y="1447800"/>
            <a:ext cx="7696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Background</a:t>
            </a:r>
          </a:p>
          <a:p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All three funds are set up as revolving loan funds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All earnings, loan repayments and fees would be retained by the fund for future loans.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All operating expenses would also be paid from earnings of the fund  </a:t>
            </a:r>
          </a:p>
          <a:p>
            <a:r>
              <a:rPr lang="en-US" sz="2000" dirty="0" smtClean="0"/>
              <a:t> </a:t>
            </a:r>
          </a:p>
          <a:p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Arial" pitchFamily="34" charset="0"/>
              <a:buChar char="•"/>
            </a:pP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Footer Placeholder 7"/>
          <p:cNvSpPr txBox="1">
            <a:spLocks/>
          </p:cNvSpPr>
          <p:nvPr/>
        </p:nvSpPr>
        <p:spPr>
          <a:xfrm>
            <a:off x="1752600" y="6477000"/>
            <a:ext cx="64008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Prepared by the Department of Commerce, Community and Economic Development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75F83E2-2892-45B7-86CD-B60761A89441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0"/>
            <a:ext cx="8153400" cy="1295400"/>
          </a:xfrm>
        </p:spPr>
        <p:txBody>
          <a:bodyPr>
            <a:noAutofit/>
          </a:bodyPr>
          <a:lstStyle/>
          <a:p>
            <a:pPr algn="l">
              <a:lnSpc>
                <a:spcPts val="2700"/>
              </a:lnSpc>
            </a:pPr>
            <a:r>
              <a:rPr lang="en-US" sz="2800" b="1" kern="900" cap="small" spc="150" dirty="0" smtClean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HB 121 – Revolving Loan Funds</a:t>
            </a:r>
          </a:p>
        </p:txBody>
      </p:sp>
      <p:sp>
        <p:nvSpPr>
          <p:cNvPr id="8" name="Line 22"/>
          <p:cNvSpPr>
            <a:spLocks noChangeShapeType="1"/>
          </p:cNvSpPr>
          <p:nvPr/>
        </p:nvSpPr>
        <p:spPr bwMode="auto">
          <a:xfrm>
            <a:off x="609600" y="1219200"/>
            <a:ext cx="0" cy="533400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Line 23"/>
          <p:cNvSpPr>
            <a:spLocks noChangeShapeType="1"/>
          </p:cNvSpPr>
          <p:nvPr/>
        </p:nvSpPr>
        <p:spPr bwMode="auto">
          <a:xfrm>
            <a:off x="609600" y="1219200"/>
            <a:ext cx="8229600" cy="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0" y="1447800"/>
            <a:ext cx="76962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Background</a:t>
            </a:r>
          </a:p>
          <a:p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Input from:</a:t>
            </a:r>
          </a:p>
          <a:p>
            <a:pPr lvl="1"/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2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 ADEPT/Legacy Working Groups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 Non-Governmental Organizations and Trade Associations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 Commissioner’s Economic Advisors Council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 ARDORs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 CDQs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 ANCSA Corporations</a:t>
            </a:r>
          </a:p>
          <a:p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Footer Placeholder 7"/>
          <p:cNvSpPr txBox="1">
            <a:spLocks/>
          </p:cNvSpPr>
          <p:nvPr/>
        </p:nvSpPr>
        <p:spPr>
          <a:xfrm>
            <a:off x="1752600" y="6477000"/>
            <a:ext cx="64008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Prepared by the Department of Commerce, Community and Economic Development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75F83E2-2892-45B7-86CD-B60761A89441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0"/>
            <a:ext cx="8153400" cy="1295400"/>
          </a:xfrm>
        </p:spPr>
        <p:txBody>
          <a:bodyPr>
            <a:noAutofit/>
          </a:bodyPr>
          <a:lstStyle/>
          <a:p>
            <a:pPr algn="l">
              <a:lnSpc>
                <a:spcPts val="2700"/>
              </a:lnSpc>
            </a:pPr>
            <a:r>
              <a:rPr lang="en-US" sz="2800" b="1" kern="900" cap="small" spc="150" dirty="0" smtClean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HB 121 – Revolving Loan Funds</a:t>
            </a:r>
          </a:p>
        </p:txBody>
      </p:sp>
      <p:sp>
        <p:nvSpPr>
          <p:cNvPr id="8" name="Line 22"/>
          <p:cNvSpPr>
            <a:spLocks noChangeShapeType="1"/>
          </p:cNvSpPr>
          <p:nvPr/>
        </p:nvSpPr>
        <p:spPr bwMode="auto">
          <a:xfrm>
            <a:off x="609600" y="1219200"/>
            <a:ext cx="0" cy="533400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Line 23"/>
          <p:cNvSpPr>
            <a:spLocks noChangeShapeType="1"/>
          </p:cNvSpPr>
          <p:nvPr/>
        </p:nvSpPr>
        <p:spPr bwMode="auto">
          <a:xfrm>
            <a:off x="609600" y="1219200"/>
            <a:ext cx="8229600" cy="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1066800"/>
            <a:ext cx="81534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Commercial Charter Fisheries Revolving Loan Fund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en-US" sz="2000" u="sng" dirty="0" smtClean="0">
                <a:solidFill>
                  <a:schemeClr val="accent1">
                    <a:lumMod val="75000"/>
                  </a:schemeClr>
                </a:solidFill>
              </a:rPr>
              <a:t>Current Halibut Charter Activity</a:t>
            </a:r>
            <a:br>
              <a:rPr lang="en-US" sz="2000" u="sng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000" u="sng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2000" u="sng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000" dirty="0" smtClean="0"/>
              <a:t>Effective February 1, 2011 all vessel </a:t>
            </a:r>
            <a:br>
              <a:rPr lang="en-US" sz="2000" dirty="0" smtClean="0"/>
            </a:br>
            <a:r>
              <a:rPr lang="en-US" sz="2000" dirty="0" smtClean="0"/>
              <a:t>operators in Areas 2C and 3A with </a:t>
            </a:r>
            <a:br>
              <a:rPr lang="en-US" sz="2000" dirty="0" smtClean="0"/>
            </a:br>
            <a:r>
              <a:rPr lang="en-US" sz="2000" dirty="0" smtClean="0"/>
              <a:t>charter anglers onboard </a:t>
            </a:r>
            <a:br>
              <a:rPr lang="en-US" sz="2000" dirty="0" smtClean="0"/>
            </a:br>
            <a:r>
              <a:rPr lang="en-US" sz="2000" dirty="0" smtClean="0"/>
              <a:t>catching and retaining Pacific </a:t>
            </a:r>
            <a:br>
              <a:rPr lang="en-US" sz="2000" dirty="0" smtClean="0"/>
            </a:br>
            <a:r>
              <a:rPr lang="en-US" sz="2000" dirty="0" smtClean="0"/>
              <a:t>halibut must have an original, </a:t>
            </a:r>
            <a:br>
              <a:rPr lang="en-US" sz="2000" dirty="0" smtClean="0"/>
            </a:br>
            <a:r>
              <a:rPr lang="en-US" sz="2000" dirty="0" smtClean="0"/>
              <a:t>valid Charter Halibut Permit (CHP).</a:t>
            </a:r>
          </a:p>
          <a:p>
            <a:pPr lvl="1"/>
            <a:endParaRPr lang="en-US" sz="2000" u="sng" dirty="0" smtClean="0"/>
          </a:p>
          <a:p>
            <a:pPr lvl="1"/>
            <a:r>
              <a:rPr lang="en-US" sz="2000" dirty="0" smtClean="0"/>
              <a:t>Based on log books NOAA </a:t>
            </a:r>
            <a:br>
              <a:rPr lang="en-US" sz="2000" dirty="0" smtClean="0"/>
            </a:br>
            <a:r>
              <a:rPr lang="en-US" sz="2000" dirty="0" smtClean="0"/>
              <a:t>estimates 532 Eligible </a:t>
            </a:r>
            <a:r>
              <a:rPr lang="en-US" sz="2000" dirty="0" err="1" smtClean="0"/>
              <a:t>Permitees</a:t>
            </a:r>
            <a:r>
              <a:rPr lang="en-US" sz="2000" dirty="0" smtClean="0"/>
              <a:t>;  some 800 applications were received.</a:t>
            </a:r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Permit prices are still being established in the marketplace. Current asking prices range from $40,000 to over $100,000 depending on the number of fishermen the permit allows.</a:t>
            </a:r>
          </a:p>
          <a:p>
            <a:pPr lvl="1"/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IPHC areas 2c and 3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1828800"/>
            <a:ext cx="3505200" cy="2762251"/>
          </a:xfrm>
          <a:prstGeom prst="rect">
            <a:avLst/>
          </a:prstGeom>
          <a:noFill/>
        </p:spPr>
      </p:pic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75F83E2-2892-45B7-86CD-B60761A89441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2" name="Footer Placeholder 7"/>
          <p:cNvSpPr txBox="1">
            <a:spLocks/>
          </p:cNvSpPr>
          <p:nvPr/>
        </p:nvSpPr>
        <p:spPr>
          <a:xfrm>
            <a:off x="1752600" y="6477000"/>
            <a:ext cx="64008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Prepared by the Department of Commerce, Community and Economic Development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0"/>
            <a:ext cx="8153400" cy="1295400"/>
          </a:xfrm>
        </p:spPr>
        <p:txBody>
          <a:bodyPr>
            <a:noAutofit/>
          </a:bodyPr>
          <a:lstStyle/>
          <a:p>
            <a:pPr algn="l">
              <a:lnSpc>
                <a:spcPts val="2700"/>
              </a:lnSpc>
            </a:pPr>
            <a:r>
              <a:rPr lang="en-US" sz="2800" b="1" kern="900" cap="small" spc="150" dirty="0" smtClean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HB 121 – Revolving Loan Funds</a:t>
            </a:r>
          </a:p>
        </p:txBody>
      </p:sp>
      <p:sp>
        <p:nvSpPr>
          <p:cNvPr id="8" name="Line 22"/>
          <p:cNvSpPr>
            <a:spLocks noChangeShapeType="1"/>
          </p:cNvSpPr>
          <p:nvPr/>
        </p:nvSpPr>
        <p:spPr bwMode="auto">
          <a:xfrm>
            <a:off x="609600" y="1219200"/>
            <a:ext cx="0" cy="533400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Line 23"/>
          <p:cNvSpPr>
            <a:spLocks noChangeShapeType="1"/>
          </p:cNvSpPr>
          <p:nvPr/>
        </p:nvSpPr>
        <p:spPr bwMode="auto">
          <a:xfrm>
            <a:off x="609600" y="1219200"/>
            <a:ext cx="8229600" cy="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0" y="1447800"/>
            <a:ext cx="7848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Commercial Charter Fisheries Revolving Loan Fund</a:t>
            </a:r>
          </a:p>
          <a:p>
            <a:pPr lvl="1"/>
            <a:endParaRPr lang="en-US" sz="2000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 Provide access to capital for Alaskan-owned Charters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 Repatriate permits to Alaska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 Increase economic benefits from this sector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dirty="0" smtClean="0"/>
              <a:t>By offering a loan program to Alaska residents, business owners will have greater access to capital when purchasing permits over non-residents. This in turn should allow Alaska business owners to repatriate more permits than otherwise using traditional financing. Additionally, with Alaska’s year-round residents owning permits, Alaska’s economy will realize more of the benefits associated with the sport/charter industry. Resident’s contribution to the local economy will be greater than non-resident permit holders as they circulate funds in the economy year round. 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75F83E2-2892-45B7-86CD-B60761A89441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Footer Placeholder 7"/>
          <p:cNvSpPr txBox="1">
            <a:spLocks/>
          </p:cNvSpPr>
          <p:nvPr/>
        </p:nvSpPr>
        <p:spPr>
          <a:xfrm>
            <a:off x="1752600" y="6477000"/>
            <a:ext cx="64008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Prepared by the Department of Commerce, Community and Economic Development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0"/>
            <a:ext cx="8153400" cy="1295400"/>
          </a:xfrm>
        </p:spPr>
        <p:txBody>
          <a:bodyPr>
            <a:noAutofit/>
          </a:bodyPr>
          <a:lstStyle/>
          <a:p>
            <a:pPr algn="l">
              <a:lnSpc>
                <a:spcPts val="2700"/>
              </a:lnSpc>
            </a:pPr>
            <a:r>
              <a:rPr lang="en-US" sz="2800" b="1" kern="900" cap="small" spc="150" dirty="0" smtClean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HB 121 – Revolving Loan Funds</a:t>
            </a:r>
          </a:p>
        </p:txBody>
      </p:sp>
      <p:sp>
        <p:nvSpPr>
          <p:cNvPr id="8" name="Line 22"/>
          <p:cNvSpPr>
            <a:spLocks noChangeShapeType="1"/>
          </p:cNvSpPr>
          <p:nvPr/>
        </p:nvSpPr>
        <p:spPr bwMode="auto">
          <a:xfrm>
            <a:off x="609600" y="1219200"/>
            <a:ext cx="0" cy="533400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Line 23"/>
          <p:cNvSpPr>
            <a:spLocks noChangeShapeType="1"/>
          </p:cNvSpPr>
          <p:nvPr/>
        </p:nvSpPr>
        <p:spPr bwMode="auto">
          <a:xfrm>
            <a:off x="609600" y="1219200"/>
            <a:ext cx="8229600" cy="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0" y="1447800"/>
            <a:ext cx="67056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Commercial Charter Fisheries Revolving Loan Fund</a:t>
            </a:r>
          </a:p>
          <a:p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lvl="2"/>
            <a:r>
              <a:rPr lang="en-US" sz="2000" u="sng" dirty="0" smtClean="0">
                <a:solidFill>
                  <a:schemeClr val="accent1">
                    <a:lumMod val="75000"/>
                  </a:schemeClr>
                </a:solidFill>
              </a:rPr>
              <a:t>Loan Fund Features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Arial" pitchFamily="34" charset="0"/>
              <a:buChar char="•"/>
            </a:pP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191000" y="2438400"/>
          <a:ext cx="3771900" cy="4164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5950"/>
                <a:gridCol w="1885950"/>
              </a:tblGrid>
              <a:tr h="576943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Commercial 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Charter Fisheries </a:t>
                      </a:r>
                      <a:endParaRPr lang="en-US" dirty="0"/>
                    </a:p>
                  </a:txBody>
                  <a:tcPr anchor="ctr"/>
                </a:tc>
              </a:tr>
              <a:tr h="576943">
                <a:tc>
                  <a:txBody>
                    <a:bodyPr/>
                    <a:lstStyle/>
                    <a:p>
                      <a:r>
                        <a:rPr lang="en-US" dirty="0" smtClean="0"/>
                        <a:t>Capitalization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$5,000.0</a:t>
                      </a:r>
                      <a:endParaRPr lang="en-US" dirty="0"/>
                    </a:p>
                  </a:txBody>
                  <a:tcPr anchor="ctr"/>
                </a:tc>
              </a:tr>
              <a:tr h="576943">
                <a:tc>
                  <a:txBody>
                    <a:bodyPr/>
                    <a:lstStyle/>
                    <a:p>
                      <a:r>
                        <a:rPr lang="en-US" dirty="0" smtClean="0"/>
                        <a:t>Loan Limit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$100.0</a:t>
                      </a:r>
                      <a:endParaRPr lang="en-US" dirty="0"/>
                    </a:p>
                  </a:txBody>
                  <a:tcPr anchor="ctr"/>
                </a:tc>
              </a:tr>
              <a:tr h="576943">
                <a:tc>
                  <a:txBody>
                    <a:bodyPr/>
                    <a:lstStyle/>
                    <a:p>
                      <a:r>
                        <a:rPr lang="en-US" dirty="0" smtClean="0"/>
                        <a:t>Term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 years</a:t>
                      </a:r>
                      <a:endParaRPr lang="en-US" dirty="0"/>
                    </a:p>
                  </a:txBody>
                  <a:tcPr anchor="ctr"/>
                </a:tc>
              </a:tr>
              <a:tr h="576943">
                <a:tc>
                  <a:txBody>
                    <a:bodyPr/>
                    <a:lstStyle/>
                    <a:p>
                      <a:r>
                        <a:rPr lang="en-US" dirty="0" smtClean="0"/>
                        <a:t>Interest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may not exceed Prime + 2</a:t>
                      </a:r>
                      <a:endParaRPr lang="en-US" dirty="0"/>
                    </a:p>
                  </a:txBody>
                  <a:tcPr anchor="ctr"/>
                </a:tc>
              </a:tr>
              <a:tr h="576943">
                <a:tc>
                  <a:txBody>
                    <a:bodyPr/>
                    <a:lstStyle/>
                    <a:p>
                      <a:pPr lvl="1"/>
                      <a:r>
                        <a:rPr lang="en-US" dirty="0" smtClean="0"/>
                        <a:t>Floor/Ceiling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 –</a:t>
                      </a:r>
                      <a:r>
                        <a:rPr lang="en-US" baseline="0" dirty="0" smtClean="0"/>
                        <a:t> 10.5%</a:t>
                      </a:r>
                      <a:endParaRPr lang="en-US" dirty="0"/>
                    </a:p>
                  </a:txBody>
                  <a:tcPr anchor="ctr"/>
                </a:tc>
              </a:tr>
              <a:tr h="57694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75F83E2-2892-45B7-86CD-B60761A89441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12" name="Footer Placeholder 7"/>
          <p:cNvSpPr txBox="1">
            <a:spLocks/>
          </p:cNvSpPr>
          <p:nvPr/>
        </p:nvSpPr>
        <p:spPr>
          <a:xfrm>
            <a:off x="1752600" y="6477000"/>
            <a:ext cx="64008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Prepared by the Department of Commerce, Community and Economic Development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0"/>
            <a:ext cx="8153400" cy="1295400"/>
          </a:xfrm>
        </p:spPr>
        <p:txBody>
          <a:bodyPr>
            <a:noAutofit/>
          </a:bodyPr>
          <a:lstStyle/>
          <a:p>
            <a:pPr algn="l">
              <a:lnSpc>
                <a:spcPts val="2700"/>
              </a:lnSpc>
            </a:pPr>
            <a:r>
              <a:rPr lang="en-US" sz="2800" b="1" kern="900" cap="small" spc="150" dirty="0" smtClean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HB 121 – Revolving Loan Funds</a:t>
            </a:r>
          </a:p>
        </p:txBody>
      </p:sp>
      <p:sp>
        <p:nvSpPr>
          <p:cNvPr id="8" name="Line 22"/>
          <p:cNvSpPr>
            <a:spLocks noChangeShapeType="1"/>
          </p:cNvSpPr>
          <p:nvPr/>
        </p:nvSpPr>
        <p:spPr bwMode="auto">
          <a:xfrm>
            <a:off x="609600" y="1219200"/>
            <a:ext cx="0" cy="533400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Line 23"/>
          <p:cNvSpPr>
            <a:spLocks noChangeShapeType="1"/>
          </p:cNvSpPr>
          <p:nvPr/>
        </p:nvSpPr>
        <p:spPr bwMode="auto">
          <a:xfrm>
            <a:off x="609600" y="1219200"/>
            <a:ext cx="8229600" cy="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0" y="1447800"/>
            <a:ext cx="6705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1">
                    <a:lumMod val="75000"/>
                  </a:schemeClr>
                </a:solidFill>
              </a:rPr>
              <a:t>Mariculture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Revolving Loan Fund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en-US" sz="2000" u="sng" dirty="0" smtClean="0">
                <a:solidFill>
                  <a:schemeClr val="accent1">
                    <a:lumMod val="75000"/>
                  </a:schemeClr>
                </a:solidFill>
              </a:rPr>
              <a:t>Current </a:t>
            </a:r>
            <a:r>
              <a:rPr lang="en-US" sz="2000" u="sng" dirty="0" err="1" smtClean="0">
                <a:solidFill>
                  <a:schemeClr val="accent1">
                    <a:lumMod val="75000"/>
                  </a:schemeClr>
                </a:solidFill>
              </a:rPr>
              <a:t>Mariculture</a:t>
            </a:r>
            <a:r>
              <a:rPr lang="en-US" sz="2000" u="sng" dirty="0" smtClean="0">
                <a:solidFill>
                  <a:schemeClr val="accent1">
                    <a:lumMod val="75000"/>
                  </a:schemeClr>
                </a:solidFill>
              </a:rPr>
              <a:t> Activity</a:t>
            </a:r>
          </a:p>
          <a:p>
            <a:pPr lvl="1"/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2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67 permitted farms</a:t>
            </a:r>
          </a:p>
          <a:p>
            <a:pPr lvl="2">
              <a:buFont typeface="Arial" pitchFamily="34" charset="0"/>
              <a:buChar char="•"/>
            </a:pP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2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25 producing farms</a:t>
            </a:r>
          </a:p>
          <a:p>
            <a:pPr lvl="3"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Ten farms in Southeast Alaska</a:t>
            </a:r>
          </a:p>
          <a:p>
            <a:pPr lvl="3"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15 farms in </a:t>
            </a:r>
            <a:r>
              <a:rPr lang="en-US" sz="2000" dirty="0" err="1" smtClean="0">
                <a:solidFill>
                  <a:schemeClr val="accent1">
                    <a:lumMod val="75000"/>
                  </a:schemeClr>
                </a:solidFill>
              </a:rPr>
              <a:t>Southcentral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Alaska</a:t>
            </a:r>
          </a:p>
          <a:p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75F83E2-2892-45B7-86CD-B60761A8944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Footer Placeholder 7"/>
          <p:cNvSpPr txBox="1">
            <a:spLocks/>
          </p:cNvSpPr>
          <p:nvPr/>
        </p:nvSpPr>
        <p:spPr>
          <a:xfrm>
            <a:off x="1752600" y="6477000"/>
            <a:ext cx="64008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Prepared by the Department of Commerce, Community and Economic Development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0"/>
            <a:ext cx="8153400" cy="1295400"/>
          </a:xfrm>
        </p:spPr>
        <p:txBody>
          <a:bodyPr>
            <a:noAutofit/>
          </a:bodyPr>
          <a:lstStyle/>
          <a:p>
            <a:pPr algn="l">
              <a:lnSpc>
                <a:spcPts val="2700"/>
              </a:lnSpc>
            </a:pPr>
            <a:r>
              <a:rPr lang="en-US" sz="2800" b="1" kern="900" cap="small" spc="150" dirty="0" smtClean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HB 121 – Revolving Loan Funds</a:t>
            </a:r>
          </a:p>
        </p:txBody>
      </p:sp>
      <p:sp>
        <p:nvSpPr>
          <p:cNvPr id="8" name="Line 22"/>
          <p:cNvSpPr>
            <a:spLocks noChangeShapeType="1"/>
          </p:cNvSpPr>
          <p:nvPr/>
        </p:nvSpPr>
        <p:spPr bwMode="auto">
          <a:xfrm>
            <a:off x="609600" y="1219200"/>
            <a:ext cx="0" cy="533400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Line 23"/>
          <p:cNvSpPr>
            <a:spLocks noChangeShapeType="1"/>
          </p:cNvSpPr>
          <p:nvPr/>
        </p:nvSpPr>
        <p:spPr bwMode="auto">
          <a:xfrm>
            <a:off x="609600" y="1219200"/>
            <a:ext cx="8229600" cy="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0" y="1447800"/>
            <a:ext cx="78486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1">
                    <a:lumMod val="75000"/>
                  </a:schemeClr>
                </a:solidFill>
              </a:rPr>
              <a:t>Mariculture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Revolving Loan Fund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en-US" sz="2000" u="sng" dirty="0" smtClean="0">
                <a:solidFill>
                  <a:schemeClr val="accent1">
                    <a:lumMod val="75000"/>
                  </a:schemeClr>
                </a:solidFill>
              </a:rPr>
              <a:t>Current </a:t>
            </a:r>
            <a:r>
              <a:rPr lang="en-US" sz="2000" u="sng" dirty="0" err="1" smtClean="0">
                <a:solidFill>
                  <a:schemeClr val="accent1">
                    <a:lumMod val="75000"/>
                  </a:schemeClr>
                </a:solidFill>
              </a:rPr>
              <a:t>Mariculture</a:t>
            </a:r>
            <a:r>
              <a:rPr lang="en-US" sz="2000" u="sng" dirty="0" smtClean="0">
                <a:solidFill>
                  <a:schemeClr val="accent1">
                    <a:lumMod val="75000"/>
                  </a:schemeClr>
                </a:solidFill>
              </a:rPr>
              <a:t> Activity</a:t>
            </a:r>
          </a:p>
          <a:p>
            <a:pPr lvl="1"/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Regulated By</a:t>
            </a:r>
            <a:b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n-US" sz="1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2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Department of Fish &amp; Game</a:t>
            </a:r>
            <a:b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  - Commercial Fisheries Division/</a:t>
            </a:r>
            <a:r>
              <a:rPr lang="en-US" sz="2000" dirty="0" err="1" smtClean="0">
                <a:solidFill>
                  <a:schemeClr val="accent1">
                    <a:lumMod val="75000"/>
                  </a:schemeClr>
                </a:solidFill>
              </a:rPr>
              <a:t>Mariculture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Program</a:t>
            </a:r>
            <a:b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2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Department of Natural Resources</a:t>
            </a:r>
          </a:p>
          <a:p>
            <a:pPr lvl="2"/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  - Aquatic Farm Lease Program</a:t>
            </a:r>
          </a:p>
          <a:p>
            <a:pPr lvl="2"/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2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Department of Environmental Conservation</a:t>
            </a:r>
            <a:b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  - Food Safety and Sanitation Program/Shellfish Section</a:t>
            </a:r>
            <a:b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2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Alaska Coastal Management Program</a:t>
            </a:r>
          </a:p>
          <a:p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75F83E2-2892-45B7-86CD-B60761A89441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Footer Placeholder 7"/>
          <p:cNvSpPr txBox="1">
            <a:spLocks/>
          </p:cNvSpPr>
          <p:nvPr/>
        </p:nvSpPr>
        <p:spPr>
          <a:xfrm>
            <a:off x="1752600" y="6477000"/>
            <a:ext cx="64008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Prepared by the Department of Commerce, Community and Economic Development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892</TotalTime>
  <Words>641</Words>
  <Application>Microsoft Office PowerPoint</Application>
  <PresentationFormat>On-screen Show (4:3)</PresentationFormat>
  <Paragraphs>251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HB 121 – Revolving Loan Funds</vt:lpstr>
      <vt:lpstr>HB 121 – Revolving Loan Funds</vt:lpstr>
      <vt:lpstr>HB 121 – Revolving Loan Funds</vt:lpstr>
      <vt:lpstr>HB 121 – Revolving Loan Funds</vt:lpstr>
      <vt:lpstr>HB 121 – Revolving Loan Funds</vt:lpstr>
      <vt:lpstr>HB 121 – Revolving Loan Funds</vt:lpstr>
      <vt:lpstr>HB 121 – Revolving Loan Funds</vt:lpstr>
      <vt:lpstr>HB 121 – Revolving Loan Funds</vt:lpstr>
      <vt:lpstr>HB 121 – Revolving Loan Funds</vt:lpstr>
      <vt:lpstr>HB 121 – Revolving Loan Funds</vt:lpstr>
      <vt:lpstr>HB 121 – Revolving Loan Funds</vt:lpstr>
      <vt:lpstr>HB 121 – Revolving Loan Funds</vt:lpstr>
      <vt:lpstr>HB 121 – Revolving Loan Funds</vt:lpstr>
      <vt:lpstr>Slide 15</vt:lpstr>
    </vt:vector>
  </TitlesOfParts>
  <Company>State of Alaska, CCED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wjayers</dc:creator>
  <cp:lastModifiedBy>CCED User</cp:lastModifiedBy>
  <cp:revision>97</cp:revision>
  <dcterms:created xsi:type="dcterms:W3CDTF">2011-02-06T20:58:29Z</dcterms:created>
  <dcterms:modified xsi:type="dcterms:W3CDTF">2011-03-16T20:57:39Z</dcterms:modified>
</cp:coreProperties>
</file>