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5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5" r:id="rId4"/>
    <p:sldId id="259" r:id="rId5"/>
    <p:sldId id="257" r:id="rId6"/>
    <p:sldId id="261" r:id="rId7"/>
    <p:sldId id="262" r:id="rId8"/>
    <p:sldId id="263" r:id="rId9"/>
    <p:sldId id="260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Garamond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19514-EF30-144D-99F2-88AED5552CF6}" type="datetimeFigureOut">
              <a:rPr lang="en-US" smtClean="0"/>
              <a:t>12/9/19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CE081-6326-2548-875C-B134A128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39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6A7FD-AE24-E84D-B4B5-CCE26C85A030}" type="datetimeFigureOut">
              <a:rPr lang="en-US" smtClean="0"/>
              <a:t>12/9/19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2E31B-B387-7643-BC41-2B5F5F6F7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628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46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44646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646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6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7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8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8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648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648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46484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6485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6486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FA37C7-4D7A-7D45-8D46-20CDE7D836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A847C-2545-1F43-AB71-885FC5514D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2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BD7E1-BCED-C64E-A2A9-F41E1D5983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39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3737C-CC5D-0F4A-9FDA-D0C1D5AE0B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4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39100-20EE-5A45-88D6-15E1532263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8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5BC79-A339-AD4F-AC82-52788AC8ED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3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973BF-2460-B54E-B01C-35C751700A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3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30148-405E-104B-8C47-4F66CB4087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5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912EA-D565-6948-ACF5-FB7D8FF05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1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C9C1E-5B3D-1741-AA7F-300679C5A9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53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7B0EB-0FE7-3447-A66B-60124678F7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7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44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445443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5444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45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46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47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48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49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0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1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2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3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4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5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6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57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45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4545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546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546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B2EDD24-1AD4-D54D-9E57-17B88B4BD5D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4546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239300" y="848250"/>
            <a:ext cx="8706840" cy="3053501"/>
          </a:xfrm>
        </p:spPr>
        <p:txBody>
          <a:bodyPr/>
          <a:lstStyle/>
          <a:p>
            <a:r>
              <a:rPr lang="en-US" dirty="0" smtClean="0"/>
              <a:t>Compacts: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Tribal, State, &amp; Federal Partnerships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Valerie </a:t>
            </a:r>
            <a:r>
              <a:rPr lang="en-US" b="1" dirty="0" err="1" smtClean="0"/>
              <a:t>Nurr’araaluk</a:t>
            </a:r>
            <a:r>
              <a:rPr lang="en-US" b="1" dirty="0" smtClean="0"/>
              <a:t> Davidson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FA37C7-4D7A-7D45-8D46-20CDE7D8366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48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5582" y="1895646"/>
            <a:ext cx="8229600" cy="2760718"/>
          </a:xfrm>
        </p:spPr>
        <p:txBody>
          <a:bodyPr/>
          <a:lstStyle/>
          <a:p>
            <a:r>
              <a:rPr lang="en-US" sz="5400" dirty="0" smtClean="0"/>
              <a:t>Questions?</a:t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vdavidson907@gmail.com</a:t>
            </a:r>
            <a:endParaRPr lang="en-US" sz="5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0148-405E-104B-8C47-4F66CB40877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5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Government to Government agreement</a:t>
            </a:r>
          </a:p>
          <a:p>
            <a:r>
              <a:rPr lang="en-US" b="1" dirty="0" smtClean="0"/>
              <a:t>Federal 	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	 </a:t>
            </a:r>
            <a:r>
              <a:rPr lang="en-US" b="1" dirty="0" smtClean="0">
                <a:sym typeface="Wingdings"/>
              </a:rPr>
              <a:t>State</a:t>
            </a:r>
          </a:p>
          <a:p>
            <a:r>
              <a:rPr lang="en-US" b="1" dirty="0" smtClean="0">
                <a:sym typeface="Wingdings"/>
              </a:rPr>
              <a:t>Federal 	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b="1" dirty="0" smtClean="0">
                <a:sym typeface="Wingdings"/>
              </a:rPr>
              <a:t> </a:t>
            </a:r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  Tribe</a:t>
            </a:r>
          </a:p>
          <a:p>
            <a:r>
              <a:rPr lang="en-US" b="1" dirty="0" smtClean="0">
                <a:sym typeface="Wingdings"/>
              </a:rPr>
              <a:t>State 	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dirty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b="1" dirty="0" smtClean="0">
                <a:sym typeface="Wingdings"/>
              </a:rPr>
              <a:t>State</a:t>
            </a:r>
          </a:p>
          <a:p>
            <a:r>
              <a:rPr lang="en-US" b="1" dirty="0" smtClean="0">
                <a:sym typeface="Wingdings"/>
              </a:rPr>
              <a:t>State 	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dirty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b="1" dirty="0" smtClean="0">
                <a:sym typeface="Wingdings"/>
              </a:rPr>
              <a:t>Tribe </a:t>
            </a:r>
          </a:p>
          <a:p>
            <a:r>
              <a:rPr lang="en-US" b="1" dirty="0" smtClean="0">
                <a:sym typeface="Wingdings"/>
              </a:rPr>
              <a:t>Tribe 	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 </a:t>
            </a:r>
            <a:r>
              <a:rPr lang="en-US" b="1" dirty="0">
                <a:sym typeface="Wingdings"/>
              </a:rPr>
              <a:t>Tribe</a:t>
            </a:r>
          </a:p>
          <a:p>
            <a:pPr marL="0" indent="0">
              <a:buNone/>
            </a:pPr>
            <a:endParaRPr lang="en-US" b="1" dirty="0" smtClean="0">
              <a:sym typeface="Wingdings"/>
            </a:endParaRPr>
          </a:p>
          <a:p>
            <a:pPr marL="0" indent="0">
              <a:buNone/>
            </a:pPr>
            <a:endParaRPr lang="en-US" b="1" dirty="0">
              <a:sym typeface="Wingdings"/>
            </a:endParaRPr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37C-CC5D-0F4A-9FDA-D0C1D5AE0B0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84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Self Determination &amp; Education Assistance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Federal law authorizes Tribes / Tribal Organizations to contract or compact with the federal government to provide programs, functions, services or activities that the federal government would otherwise provide for American Indians / Alaska Natives (AI/AN)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37C-CC5D-0F4A-9FDA-D0C1D5AE0B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9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Political, government to government relationship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Not a race based relationship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Trust Relationship repeatedly upheld by U.S. Supreme Court 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37C-CC5D-0F4A-9FDA-D0C1D5AE0B0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      v.      Compact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ISDEAA Title I</a:t>
            </a:r>
          </a:p>
          <a:p>
            <a:r>
              <a:rPr lang="en-US" b="1" dirty="0" smtClean="0"/>
              <a:t>25 USC § 450 et </a:t>
            </a:r>
            <a:r>
              <a:rPr lang="en-US" b="1" dirty="0" err="1" smtClean="0"/>
              <a:t>seq</a:t>
            </a:r>
            <a:endParaRPr lang="en-US" b="1" dirty="0" smtClean="0"/>
          </a:p>
          <a:p>
            <a:r>
              <a:rPr lang="en-US" b="1" dirty="0" smtClean="0"/>
              <a:t>25 CFR § 900 et </a:t>
            </a:r>
            <a:r>
              <a:rPr lang="en-US" b="1" dirty="0" err="1" smtClean="0"/>
              <a:t>seq</a:t>
            </a:r>
            <a:endParaRPr lang="en-US" b="1" dirty="0" smtClean="0"/>
          </a:p>
          <a:p>
            <a:r>
              <a:rPr lang="en-US" b="1" dirty="0" smtClean="0"/>
              <a:t>Tribal Resolution </a:t>
            </a:r>
          </a:p>
          <a:p>
            <a:endParaRPr lang="en-US" b="1" dirty="0" smtClean="0"/>
          </a:p>
          <a:p>
            <a:endParaRPr lang="en-US" b="1" dirty="0"/>
          </a:p>
          <a:p>
            <a:endParaRPr lang="en-US" sz="1800" b="1" dirty="0" smtClean="0"/>
          </a:p>
          <a:p>
            <a:r>
              <a:rPr lang="en-US" b="1" dirty="0" smtClean="0"/>
              <a:t>Less flexibility</a:t>
            </a:r>
          </a:p>
          <a:p>
            <a:r>
              <a:rPr lang="en-US" b="1" dirty="0" smtClean="0"/>
              <a:t>Less local control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ISDEAA Title V</a:t>
            </a:r>
          </a:p>
          <a:p>
            <a:r>
              <a:rPr lang="en-US" b="1" dirty="0" smtClean="0"/>
              <a:t>25 USC § 458aaa et </a:t>
            </a:r>
            <a:r>
              <a:rPr lang="en-US" b="1" dirty="0" err="1" smtClean="0"/>
              <a:t>seq</a:t>
            </a:r>
            <a:endParaRPr lang="en-US" b="1" dirty="0" smtClean="0"/>
          </a:p>
          <a:p>
            <a:r>
              <a:rPr lang="en-US" b="1" dirty="0" smtClean="0"/>
              <a:t>42 CFR § 137 et </a:t>
            </a:r>
            <a:r>
              <a:rPr lang="en-US" b="1" dirty="0" err="1" smtClean="0"/>
              <a:t>seq</a:t>
            </a:r>
            <a:endParaRPr lang="en-US" b="1" dirty="0" smtClean="0"/>
          </a:p>
          <a:p>
            <a:r>
              <a:rPr lang="en-US" b="1" dirty="0" smtClean="0"/>
              <a:t>Resolution, planning phase and 3 fiscal years of financial stability/</a:t>
            </a:r>
            <a:r>
              <a:rPr lang="en-US" b="1" dirty="0" err="1" smtClean="0"/>
              <a:t>mgt</a:t>
            </a:r>
            <a:endParaRPr lang="en-US" b="1" dirty="0"/>
          </a:p>
          <a:p>
            <a:r>
              <a:rPr lang="en-US" b="1" dirty="0" smtClean="0"/>
              <a:t>More flexibility</a:t>
            </a:r>
          </a:p>
          <a:p>
            <a:r>
              <a:rPr lang="en-US" b="1" dirty="0" smtClean="0"/>
              <a:t>More local control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BC79-A339-AD4F-AC82-52788AC8EDC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4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dirty="0" smtClean="0"/>
              <a:t>Health/Human </a:t>
            </a:r>
            <a:r>
              <a:rPr lang="en-US" dirty="0" err="1" smtClean="0"/>
              <a:t>Svcs</a:t>
            </a:r>
            <a:r>
              <a:rPr lang="en-US" dirty="0" smtClean="0"/>
              <a:t> v. Interior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4698"/>
            <a:ext cx="4038600" cy="4881302"/>
          </a:xfrm>
        </p:spPr>
        <p:txBody>
          <a:bodyPr/>
          <a:lstStyle/>
          <a:p>
            <a:r>
              <a:rPr lang="en-US" b="1" dirty="0" smtClean="0"/>
              <a:t>Community Health</a:t>
            </a:r>
          </a:p>
          <a:p>
            <a:r>
              <a:rPr lang="en-US" b="1" dirty="0" smtClean="0"/>
              <a:t>Health </a:t>
            </a:r>
            <a:r>
              <a:rPr lang="en-US" b="1" dirty="0" err="1" smtClean="0"/>
              <a:t>Svcs</a:t>
            </a:r>
            <a:endParaRPr lang="en-US" b="1" dirty="0" smtClean="0"/>
          </a:p>
          <a:p>
            <a:r>
              <a:rPr lang="en-US" b="1" dirty="0" smtClean="0"/>
              <a:t>Research &amp; Data</a:t>
            </a:r>
          </a:p>
          <a:p>
            <a:r>
              <a:rPr lang="en-US" b="1" dirty="0" smtClean="0"/>
              <a:t>Technology</a:t>
            </a:r>
          </a:p>
          <a:p>
            <a:r>
              <a:rPr lang="en-US" b="1" dirty="0" smtClean="0"/>
              <a:t>Health Training</a:t>
            </a:r>
          </a:p>
          <a:p>
            <a:r>
              <a:rPr lang="en-US" b="1" dirty="0" smtClean="0"/>
              <a:t>Rural Energy</a:t>
            </a:r>
          </a:p>
          <a:p>
            <a:r>
              <a:rPr lang="en-US" b="1" dirty="0" smtClean="0"/>
              <a:t>Sanitation &amp;</a:t>
            </a:r>
            <a:r>
              <a:rPr lang="en-US" b="1" dirty="0"/>
              <a:t> </a:t>
            </a:r>
            <a:r>
              <a:rPr lang="en-US" b="1" dirty="0" smtClean="0"/>
              <a:t>Health Facilities </a:t>
            </a:r>
            <a:r>
              <a:rPr lang="en-US" b="1" dirty="0" err="1" smtClean="0"/>
              <a:t>mgt</a:t>
            </a:r>
            <a:r>
              <a:rPr lang="en-US" b="1" dirty="0" smtClean="0"/>
              <a:t> /construction</a:t>
            </a:r>
          </a:p>
          <a:p>
            <a:r>
              <a:rPr lang="en-US" b="1" dirty="0" smtClean="0"/>
              <a:t>Wellness &amp; Prevention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272"/>
            <a:ext cx="4038600" cy="4899728"/>
          </a:xfrm>
        </p:spPr>
        <p:txBody>
          <a:bodyPr/>
          <a:lstStyle/>
          <a:p>
            <a:r>
              <a:rPr lang="en-US" b="1" dirty="0" smtClean="0"/>
              <a:t>Child/Family Services</a:t>
            </a:r>
          </a:p>
          <a:p>
            <a:r>
              <a:rPr lang="en-US" b="1" dirty="0" smtClean="0"/>
              <a:t>Economic </a:t>
            </a:r>
            <a:r>
              <a:rPr lang="en-US" b="1" dirty="0" err="1" smtClean="0"/>
              <a:t>Devt</a:t>
            </a:r>
            <a:r>
              <a:rPr lang="en-US" b="1" dirty="0"/>
              <a:t>.</a:t>
            </a:r>
            <a:endParaRPr lang="en-US" b="1" dirty="0" smtClean="0"/>
          </a:p>
          <a:p>
            <a:r>
              <a:rPr lang="en-US" b="1" dirty="0" smtClean="0"/>
              <a:t>Education, Employment &amp; Training</a:t>
            </a:r>
          </a:p>
          <a:p>
            <a:r>
              <a:rPr lang="en-US" b="1" dirty="0" smtClean="0"/>
              <a:t>Elder Services</a:t>
            </a:r>
          </a:p>
          <a:p>
            <a:r>
              <a:rPr lang="en-US" b="1" dirty="0" smtClean="0"/>
              <a:t>Natural Resources</a:t>
            </a:r>
          </a:p>
          <a:p>
            <a:r>
              <a:rPr lang="en-US" b="1" dirty="0" smtClean="0"/>
              <a:t>Public Safety</a:t>
            </a:r>
          </a:p>
          <a:p>
            <a:r>
              <a:rPr lang="en-US" b="1" dirty="0" smtClean="0"/>
              <a:t>TANF</a:t>
            </a:r>
          </a:p>
          <a:p>
            <a:r>
              <a:rPr lang="en-US" b="1" dirty="0" smtClean="0"/>
              <a:t>Transportation</a:t>
            </a:r>
          </a:p>
          <a:p>
            <a:r>
              <a:rPr lang="en-US" b="1" dirty="0" smtClean="0"/>
              <a:t>Tribal Justice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BC79-A339-AD4F-AC82-52788AC8EDC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07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/>
          <a:lstStyle/>
          <a:p>
            <a:r>
              <a:rPr lang="en-US" b="1" dirty="0" smtClean="0"/>
              <a:t>Better coordinated care for beneficiaries</a:t>
            </a:r>
          </a:p>
          <a:p>
            <a:pPr lvl="1"/>
            <a:r>
              <a:rPr lang="en-US" b="1" dirty="0" smtClean="0"/>
              <a:t>Public Health function</a:t>
            </a:r>
          </a:p>
          <a:p>
            <a:pPr lvl="1"/>
            <a:r>
              <a:rPr lang="en-US" b="1" dirty="0" smtClean="0"/>
              <a:t>Veterans Services</a:t>
            </a:r>
          </a:p>
          <a:p>
            <a:pPr lvl="1"/>
            <a:r>
              <a:rPr lang="en-US" b="1" dirty="0" smtClean="0"/>
              <a:t>Care Coordination Agreements</a:t>
            </a:r>
            <a:endParaRPr lang="en-US" sz="2000" b="1" dirty="0" smtClean="0"/>
          </a:p>
          <a:p>
            <a:r>
              <a:rPr lang="en-US" b="1" dirty="0" smtClean="0"/>
              <a:t>Leveraging Partnerships = GF Savings</a:t>
            </a:r>
          </a:p>
          <a:p>
            <a:pPr lvl="1"/>
            <a:r>
              <a:rPr lang="en-US" b="1" dirty="0" smtClean="0"/>
              <a:t>SFY 17	    ($35 M)</a:t>
            </a:r>
          </a:p>
          <a:p>
            <a:pPr lvl="1"/>
            <a:r>
              <a:rPr lang="en-US" b="1" dirty="0" smtClean="0"/>
              <a:t>SFY 18	    ($45 M)</a:t>
            </a:r>
          </a:p>
          <a:p>
            <a:pPr lvl="1"/>
            <a:r>
              <a:rPr lang="en-US" b="1" dirty="0" smtClean="0"/>
              <a:t>SFY19	    ($72M)</a:t>
            </a:r>
            <a:r>
              <a:rPr lang="en-US" b="1" dirty="0"/>
              <a:t>	</a:t>
            </a:r>
            <a:endParaRPr lang="en-US" b="1" dirty="0" smtClean="0"/>
          </a:p>
          <a:p>
            <a:pPr lvl="1"/>
            <a:r>
              <a:rPr lang="en-US" b="1" dirty="0" smtClean="0"/>
              <a:t>SFY 20  </a:t>
            </a:r>
            <a:r>
              <a:rPr lang="en-US" b="1" u="sng" dirty="0" smtClean="0"/>
              <a:t>  ($</a:t>
            </a:r>
            <a:r>
              <a:rPr lang="en-US" b="1" u="sng" dirty="0" smtClean="0"/>
              <a:t>20M) </a:t>
            </a:r>
            <a:r>
              <a:rPr lang="en-US" b="1" u="sng" dirty="0" smtClean="0"/>
              <a:t>first </a:t>
            </a:r>
            <a:r>
              <a:rPr lang="en-US" b="1" u="sng" dirty="0" smtClean="0"/>
              <a:t>quarter</a:t>
            </a:r>
            <a:r>
              <a:rPr lang="en-US" b="1" dirty="0" smtClean="0"/>
              <a:t>	 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  ($172 </a:t>
            </a:r>
            <a:r>
              <a:rPr lang="en-US" b="1" dirty="0" smtClean="0"/>
              <a:t>M) </a:t>
            </a:r>
            <a:r>
              <a:rPr lang="en-US" b="1" dirty="0" smtClean="0"/>
              <a:t>to date in Medicaid </a:t>
            </a:r>
            <a:r>
              <a:rPr lang="en-US" b="1" dirty="0" smtClean="0"/>
              <a:t>GF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37C-CC5D-0F4A-9FDA-D0C1D5AE0B0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3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Compact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Alaska Tribal Child Welfare Compact</a:t>
            </a:r>
          </a:p>
          <a:p>
            <a:pPr lvl="1"/>
            <a:r>
              <a:rPr lang="en-US" b="1" dirty="0" err="1" smtClean="0"/>
              <a:t>Govt</a:t>
            </a:r>
            <a:r>
              <a:rPr lang="en-US" b="1" dirty="0" smtClean="0"/>
              <a:t> to </a:t>
            </a:r>
            <a:r>
              <a:rPr lang="en-US" b="1" dirty="0" err="1" smtClean="0"/>
              <a:t>Govt</a:t>
            </a:r>
            <a:r>
              <a:rPr lang="en-US" b="1" dirty="0" smtClean="0"/>
              <a:t> Agreement with 18 Co-signers representing over 160 Tribes</a:t>
            </a:r>
          </a:p>
          <a:p>
            <a:pPr lvl="1"/>
            <a:r>
              <a:rPr lang="en-US" b="1" dirty="0" smtClean="0"/>
              <a:t>Recognition of Tribes’ inherent authority </a:t>
            </a:r>
            <a:endParaRPr lang="en-US" b="1" dirty="0"/>
          </a:p>
          <a:p>
            <a:pPr lvl="1"/>
            <a:r>
              <a:rPr lang="en-US" b="1" dirty="0" smtClean="0"/>
              <a:t> Path to Yes</a:t>
            </a:r>
          </a:p>
          <a:p>
            <a:r>
              <a:rPr lang="en-US" b="1" dirty="0" smtClean="0"/>
              <a:t>Other areas:</a:t>
            </a:r>
          </a:p>
          <a:p>
            <a:pPr lvl="1"/>
            <a:r>
              <a:rPr lang="en-US" b="1" dirty="0" smtClean="0"/>
              <a:t>Education</a:t>
            </a:r>
          </a:p>
          <a:p>
            <a:pPr lvl="1"/>
            <a:r>
              <a:rPr lang="en-US" b="1" dirty="0" smtClean="0"/>
              <a:t>Public Safety </a:t>
            </a:r>
          </a:p>
          <a:p>
            <a:pPr lvl="1"/>
            <a:r>
              <a:rPr lang="en-US" b="1" dirty="0" smtClean="0"/>
              <a:t>Transportation</a:t>
            </a:r>
          </a:p>
          <a:p>
            <a:pPr lvl="1"/>
            <a:r>
              <a:rPr lang="en-US" b="1" dirty="0" smtClean="0"/>
              <a:t>Others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37C-CC5D-0F4A-9FDA-D0C1D5AE0B0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84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Federal Consultation</a:t>
            </a:r>
          </a:p>
          <a:p>
            <a:pPr lvl="1"/>
            <a:r>
              <a:rPr lang="en-US" b="1" dirty="0" smtClean="0"/>
              <a:t>Every Department</a:t>
            </a:r>
          </a:p>
          <a:p>
            <a:pPr lvl="1"/>
            <a:r>
              <a:rPr lang="en-US" b="1" dirty="0" smtClean="0"/>
              <a:t>Centers for Medicare &amp; Medicaid Services</a:t>
            </a:r>
          </a:p>
          <a:p>
            <a:r>
              <a:rPr lang="en-US" b="1" dirty="0" smtClean="0"/>
              <a:t>State Consultation</a:t>
            </a:r>
          </a:p>
          <a:p>
            <a:pPr lvl="1"/>
            <a:r>
              <a:rPr lang="en-US" b="1" dirty="0" smtClean="0"/>
              <a:t>AK Dept. of Health &amp; Social Services</a:t>
            </a:r>
          </a:p>
          <a:p>
            <a:pPr lvl="1"/>
            <a:r>
              <a:rPr lang="en-US" b="1" dirty="0" smtClean="0"/>
              <a:t>AK Dept. of Transportation</a:t>
            </a:r>
          </a:p>
          <a:p>
            <a:pPr lvl="1"/>
            <a:r>
              <a:rPr lang="en-US" b="1" dirty="0" smtClean="0"/>
              <a:t>AO 300 required every department to develop consultation policies</a:t>
            </a:r>
          </a:p>
          <a:p>
            <a:pPr lvl="1"/>
            <a:r>
              <a:rPr lang="en-US" b="1" dirty="0" smtClean="0"/>
              <a:t>Compacting Opportunities?</a:t>
            </a:r>
          </a:p>
          <a:p>
            <a:pPr marL="457200" lvl="1" indent="0">
              <a:buNone/>
            </a:pPr>
            <a:endParaRPr lang="en-US" b="1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37C-CC5D-0F4A-9FDA-D0C1D5AE0B0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67636"/>
      </p:ext>
    </p:extLst>
  </p:cSld>
  <p:clrMapOvr>
    <a:masterClrMapping/>
  </p:clrMapOvr>
</p:sld>
</file>

<file path=ppt/theme/theme1.xml><?xml version="1.0" encoding="utf-8"?>
<a:theme xmlns:a="http://schemas.openxmlformats.org/drawingml/2006/main" name="TM10203796">
  <a:themeElements>
    <a:clrScheme name="Office Theme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Office Theme">
      <a:majorFont>
        <a:latin typeface="Garamond"/>
        <a:ea typeface="ＭＳ Ｐゴシック"/>
        <a:cs typeface=""/>
      </a:majorFont>
      <a:minorFont>
        <a:latin typeface="Garamond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charset="0"/>
            <a:ea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TM10203796</Template>
  <TotalTime>180</TotalTime>
  <Words>301</Words>
  <Application>Microsoft Macintosh PowerPoint</Application>
  <PresentationFormat>On-screen Show (4:3)</PresentationFormat>
  <Paragraphs>100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TM10203796</vt:lpstr>
      <vt:lpstr>Compacts:  Tribal, State, &amp; Federal Partnerships</vt:lpstr>
      <vt:lpstr>Compact</vt:lpstr>
      <vt:lpstr>Indian Self Determination &amp; Education Assistance Act</vt:lpstr>
      <vt:lpstr> </vt:lpstr>
      <vt:lpstr>Contract       v.      Compact</vt:lpstr>
      <vt:lpstr>Health/Human Svcs v. Interior</vt:lpstr>
      <vt:lpstr>Benefits</vt:lpstr>
      <vt:lpstr>State Compact Opportunities</vt:lpstr>
      <vt:lpstr>Consultation</vt:lpstr>
      <vt:lpstr>Questions?  vdavidson907@gmail.com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Valerie Davidson</cp:lastModifiedBy>
  <cp:revision>21</cp:revision>
  <cp:lastPrinted>1601-01-01T00:00:00Z</cp:lastPrinted>
  <dcterms:created xsi:type="dcterms:W3CDTF">1601-01-01T00:00:00Z</dcterms:created>
  <dcterms:modified xsi:type="dcterms:W3CDTF">2019-12-09T21:12:48Z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TC102037961033</vt:lpwstr>
  </property>
</Properties>
</file>