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99" r:id="rId3"/>
    <p:sldId id="414" r:id="rId4"/>
    <p:sldId id="403" r:id="rId5"/>
    <p:sldId id="353" r:id="rId6"/>
    <p:sldId id="408" r:id="rId7"/>
    <p:sldId id="412" r:id="rId8"/>
    <p:sldId id="377" r:id="rId9"/>
    <p:sldId id="382" r:id="rId10"/>
    <p:sldId id="418" r:id="rId11"/>
    <p:sldId id="363" r:id="rId12"/>
    <p:sldId id="384" r:id="rId13"/>
    <p:sldId id="366" r:id="rId14"/>
    <p:sldId id="400" r:id="rId15"/>
    <p:sldId id="424" r:id="rId16"/>
    <p:sldId id="426" r:id="rId17"/>
    <p:sldId id="425" r:id="rId18"/>
    <p:sldId id="423" r:id="rId19"/>
    <p:sldId id="431" r:id="rId20"/>
    <p:sldId id="432" r:id="rId21"/>
    <p:sldId id="433" r:id="rId22"/>
    <p:sldId id="428" r:id="rId23"/>
    <p:sldId id="429" r:id="rId24"/>
    <p:sldId id="427" r:id="rId25"/>
    <p:sldId id="420" r:id="rId26"/>
    <p:sldId id="390" r:id="rId27"/>
    <p:sldId id="422" r:id="rId28"/>
    <p:sldId id="395" r:id="rId29"/>
    <p:sldId id="421" r:id="rId30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99"/>
    <a:srgbClr val="33CCCC"/>
    <a:srgbClr val="0099CC"/>
    <a:srgbClr val="0099FF"/>
    <a:srgbClr val="CCCCFF"/>
    <a:srgbClr val="CCECFF"/>
    <a:srgbClr val="CCFFCC"/>
    <a:srgbClr val="99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728" autoAdjust="0"/>
  </p:normalViewPr>
  <p:slideViewPr>
    <p:cSldViewPr snapToGrid="0">
      <p:cViewPr varScale="1">
        <p:scale>
          <a:sx n="70" d="100"/>
          <a:sy n="70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2" d="100"/>
        <a:sy n="142" d="100"/>
      </p:scale>
      <p:origin x="0" y="105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Tier 2 DB</c:v>
                </c:pt>
                <c:pt idx="1">
                  <c:v>Tier 3 DC</c:v>
                </c:pt>
                <c:pt idx="2">
                  <c:v>Social Security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29000</c:v>
                </c:pt>
                <c:pt idx="1">
                  <c:v>17000</c:v>
                </c:pt>
                <c:pt idx="2">
                  <c:v>13000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8-44E7-9F8C-CDA7C44FE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927616"/>
        <c:axId val="104929152"/>
      </c:barChart>
      <c:catAx>
        <c:axId val="104927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4929152"/>
        <c:crosses val="autoZero"/>
        <c:auto val="1"/>
        <c:lblAlgn val="ctr"/>
        <c:lblOffset val="100"/>
        <c:noMultiLvlLbl val="0"/>
      </c:catAx>
      <c:valAx>
        <c:axId val="10492915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04927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Pre-2006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8.6499999999999994E-2</c:v>
                </c:pt>
                <c:pt idx="1">
                  <c:v>7.4999999999999997E-2</c:v>
                </c:pt>
                <c:pt idx="2">
                  <c:v>6.7500000000000004E-2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28-420C-B6A6-605FC736E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DCR / DC Option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28-420C-B6A6-605FC736E2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DB Option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Sheet1!$D$2:$D$4</c:f>
              <c:numCache>
                <c:formatCode>0.00%</c:formatCode>
                <c:ptCount val="3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28-420C-B6A6-605FC736E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455168"/>
        <c:axId val="36456704"/>
      </c:barChart>
      <c:catAx>
        <c:axId val="3645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456704"/>
        <c:crosses val="autoZero"/>
        <c:auto val="1"/>
        <c:lblAlgn val="ctr"/>
        <c:lblOffset val="100"/>
        <c:noMultiLvlLbl val="0"/>
      </c:catAx>
      <c:valAx>
        <c:axId val="36456704"/>
        <c:scaling>
          <c:orientation val="minMax"/>
          <c:max val="0.1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645516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40C3E423-443F-4975-BE46-CF65C0714294}" type="datetimeFigureOut">
              <a:rPr lang="en-US" smtClean="0"/>
              <a:t>3/21/16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2358B3D5-BB72-43A1-9C3B-7AA6132C4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1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317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28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909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806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67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27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6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 descr="PTA_locku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0"/>
            <a:ext cx="4267200" cy="14482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4273" y="6172200"/>
            <a:ext cx="1078727" cy="685798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buNone/>
            </a:pPr>
            <a:r>
              <a:rPr lang="en-US" sz="4800" spc="-15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P</a:t>
            </a:r>
            <a:r>
              <a:rPr lang="en-US" sz="4800" spc="-30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TA</a:t>
            </a:r>
            <a:endParaRPr lang="en-US" sz="8000" spc="-300" dirty="0">
              <a:ln w="3175">
                <a:solidFill>
                  <a:schemeClr val="accent2">
                    <a:lumMod val="7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Cambria" pitchFamily="18" charset="0"/>
              <a:cs typeface="Segoe UI" pitchFamily="34" charset="0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Copyright Pension Trustee Advisors, Inc.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42234" y="6515099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Copyright Pension Trustee Advisors,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057400"/>
            <a:ext cx="7924800" cy="3276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915400" y="6629400"/>
            <a:ext cx="228600" cy="228600"/>
          </a:xfrm>
        </p:spPr>
        <p:txBody>
          <a:bodyPr/>
          <a:lstStyle>
            <a:lvl1pPr>
              <a:defRPr/>
            </a:lvl1pPr>
          </a:lstStyle>
          <a:p>
            <a:fld id="{A9D4A628-FA74-42AB-87D5-5B53BE753B5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2375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3886200" cy="327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53000" y="2057400"/>
            <a:ext cx="3886200" cy="3276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915400" y="6629400"/>
            <a:ext cx="228600" cy="228600"/>
          </a:xfrm>
        </p:spPr>
        <p:txBody>
          <a:bodyPr/>
          <a:lstStyle>
            <a:lvl1pPr>
              <a:defRPr/>
            </a:lvl1pPr>
          </a:lstStyle>
          <a:p>
            <a:fld id="{42538F87-2396-4C62-A61E-F7B8E55F03D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13670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20574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AD49FC-43A8-48CB-913C-556EF78AA5B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49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7524" y="6553200"/>
            <a:ext cx="2181225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 rot="16200000">
            <a:off x="4440969" y="1959832"/>
            <a:ext cx="262064" cy="9144002"/>
            <a:chOff x="3148811" y="2184400"/>
            <a:chExt cx="219329" cy="417579"/>
          </a:xfrm>
        </p:grpSpPr>
        <p:sp>
          <p:nvSpPr>
            <p:cNvPr id="10" name="Rectangle 9"/>
            <p:cNvSpPr>
              <a:spLocks/>
            </p:cNvSpPr>
            <p:nvPr/>
          </p:nvSpPr>
          <p:spPr>
            <a:xfrm>
              <a:off x="3221836" y="2184400"/>
              <a:ext cx="73152" cy="417579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3294988" y="2184400"/>
              <a:ext cx="73152" cy="417579"/>
            </a:xfrm>
            <a:prstGeom prst="rect">
              <a:avLst/>
            </a:prstGeom>
            <a:solidFill>
              <a:schemeClr val="bg1">
                <a:lumMod val="75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>
              <a:off x="3148811" y="2184400"/>
              <a:ext cx="73152" cy="41757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4273" y="6172200"/>
            <a:ext cx="1078727" cy="685798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buNone/>
            </a:pPr>
            <a:r>
              <a:rPr lang="en-US" sz="4800" spc="-15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P</a:t>
            </a:r>
            <a:r>
              <a:rPr lang="en-US" sz="4800" spc="-30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TA</a:t>
            </a:r>
            <a:endParaRPr lang="en-US" sz="8000" spc="-300" dirty="0">
              <a:ln w="3175">
                <a:solidFill>
                  <a:schemeClr val="accent2">
                    <a:lumMod val="7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Cambria" pitchFamily="18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8985" y="6440911"/>
            <a:ext cx="7472855" cy="25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  <a:buNone/>
            </a:pPr>
            <a:r>
              <a:rPr lang="en-US" sz="1400" b="1" baseline="0" dirty="0">
                <a:latin typeface="Calibri" pitchFamily="34" charset="0"/>
                <a:cs typeface="Segoe UI" pitchFamily="34" charset="0"/>
              </a:rPr>
              <a:t>Alaska Pension Option Legislation HB 280 / SB 88 –  March 24, 2016</a:t>
            </a:r>
            <a:endParaRPr lang="en-US" sz="4000" dirty="0">
              <a:latin typeface="Calibri" pitchFamily="34" charset="0"/>
              <a:cs typeface="Segoe UI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7" r:id="rId4"/>
    <p:sldLayoutId id="2147483660" r:id="rId5"/>
    <p:sldLayoutId id="2147483662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41232"/>
            <a:ext cx="7772400" cy="2149505"/>
          </a:xfrm>
          <a:gradFill>
            <a:gsLst>
              <a:gs pos="0">
                <a:schemeClr val="accent2"/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US" dirty="0"/>
              <a:t>Alaska Pension Option Legislation</a:t>
            </a:r>
            <a:br>
              <a:rPr lang="en-US" dirty="0"/>
            </a:br>
            <a:r>
              <a:rPr lang="en-US" dirty="0"/>
              <a:t>SB 88 / HB 280</a:t>
            </a:r>
            <a:br>
              <a:rPr lang="en-US" dirty="0"/>
            </a:br>
            <a:r>
              <a:rPr lang="en-US" sz="3100" dirty="0"/>
              <a:t>Senate Community and Regional Affairs Committee</a:t>
            </a:r>
            <a:br>
              <a:rPr lang="en-US" sz="3100" dirty="0"/>
            </a:br>
            <a:r>
              <a:rPr lang="en-US" sz="3100" dirty="0"/>
              <a:t>House State Affairs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102" y="4367463"/>
            <a:ext cx="7750098" cy="1752600"/>
          </a:xfrm>
        </p:spPr>
        <p:txBody>
          <a:bodyPr>
            <a:normAutofit/>
          </a:bodyPr>
          <a:lstStyle/>
          <a:p>
            <a:r>
              <a:rPr lang="en-US" sz="2800" dirty="0"/>
              <a:t>William B. Fornia</a:t>
            </a:r>
          </a:p>
          <a:p>
            <a:r>
              <a:rPr lang="en-US" sz="2800" dirty="0"/>
              <a:t>March 24,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327" y="377589"/>
            <a:ext cx="7924800" cy="1143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dirty="0"/>
              <a:t>Under a DC Plan 24% of Assets Are Not Used for Retirement – 1,000 Sample Teachers </a:t>
            </a:r>
          </a:p>
        </p:txBody>
      </p:sp>
      <p:graphicFrame>
        <p:nvGraphicFramePr>
          <p:cNvPr id="164868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33436338"/>
              </p:ext>
            </p:extLst>
          </p:nvPr>
        </p:nvGraphicFramePr>
        <p:xfrm>
          <a:off x="179688" y="1473959"/>
          <a:ext cx="8868228" cy="4749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Chart" r:id="rId3" imgW="7934372" imgH="3905129" progId="MSGraph.Chart.8">
                  <p:embed followColorScheme="full"/>
                </p:oleObj>
              </mc:Choice>
              <mc:Fallback>
                <p:oleObj name="Chart" r:id="rId3" imgW="7934372" imgH="390512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88" y="1473959"/>
                        <a:ext cx="8868228" cy="47494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5486400" y="2133600"/>
            <a:ext cx="312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990000"/>
                </a:solidFill>
              </a:rPr>
              <a:t>Gray amounts represent “over-savings” in DC plan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619164"/>
            <a:ext cx="533400" cy="238836"/>
          </a:xfrm>
          <a:prstGeom prst="rect">
            <a:avLst/>
          </a:prstGeom>
        </p:spPr>
        <p:txBody>
          <a:bodyPr/>
          <a:lstStyle/>
          <a:p>
            <a:fld id="{26710330-54A6-4132-895E-166CDCE51D89}" type="slidenum">
              <a:rPr lang="en-US" sz="1200"/>
              <a:pPr/>
              <a:t>10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1786138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254" y="338911"/>
            <a:ext cx="8331200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2nd Strength of DB Pension Plans</a:t>
            </a:r>
            <a:br>
              <a:rPr lang="en-US" sz="3600" dirty="0"/>
            </a:br>
            <a:r>
              <a:rPr lang="en-US" sz="3600" dirty="0"/>
              <a:t>More Effective Portfolio Diversification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DB plans can maintain a well diversified portfolio over time – unlike individuals, DB plans do not age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To protect against market shocks, individuals in DC plans are advised to shift toward more conservative investments as they age, sacrificing some expected return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Lower returns mean more money must be contributed to deliver the same level of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26710330-54A6-4132-895E-166CDCE51D89}" type="slidenum">
              <a:rPr lang="en-US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1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61863" y="6632813"/>
            <a:ext cx="382137" cy="225188"/>
          </a:xfrm>
        </p:spPr>
        <p:txBody>
          <a:bodyPr/>
          <a:lstStyle/>
          <a:p>
            <a:fld id="{7FA526F2-DD0F-4680-8D30-744BA451CA5E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/>
              <a:t>As Individuals Shift DC Portfolio Allocation, Expected Return Reduced</a:t>
            </a:r>
          </a:p>
        </p:txBody>
      </p:sp>
      <p:graphicFrame>
        <p:nvGraphicFramePr>
          <p:cNvPr id="107523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32524247"/>
              </p:ext>
            </p:extLst>
          </p:nvPr>
        </p:nvGraphicFramePr>
        <p:xfrm>
          <a:off x="1524000" y="1998663"/>
          <a:ext cx="6781800" cy="390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Chart" r:id="rId3" imgW="8220151" imgH="4733849" progId="MSGraph.Chart.8">
                  <p:embed followColorScheme="full"/>
                </p:oleObj>
              </mc:Choice>
              <mc:Fallback>
                <p:oleObj name="Chart" r:id="rId3" imgW="8220151" imgH="473384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98663"/>
                        <a:ext cx="6781800" cy="3905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006769" y="2719328"/>
            <a:ext cx="5020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8%</a:t>
            </a:r>
          </a:p>
        </p:txBody>
      </p:sp>
      <p:grpSp>
        <p:nvGrpSpPr>
          <p:cNvPr id="107544" name="Group 24"/>
          <p:cNvGrpSpPr>
            <a:grpSpLocks/>
          </p:cNvGrpSpPr>
          <p:nvPr/>
        </p:nvGrpSpPr>
        <p:grpSpPr bwMode="auto">
          <a:xfrm>
            <a:off x="4876800" y="3048000"/>
            <a:ext cx="3124200" cy="1219200"/>
            <a:chOff x="3072" y="1920"/>
            <a:chExt cx="1968" cy="768"/>
          </a:xfrm>
        </p:grpSpPr>
        <p:sp>
          <p:nvSpPr>
            <p:cNvPr id="107532" name="Text Box 12"/>
            <p:cNvSpPr txBox="1">
              <a:spLocks noChangeArrowheads="1"/>
            </p:cNvSpPr>
            <p:nvPr/>
          </p:nvSpPr>
          <p:spPr bwMode="auto">
            <a:xfrm>
              <a:off x="3898" y="1965"/>
              <a:ext cx="31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7%</a:t>
              </a:r>
            </a:p>
          </p:txBody>
        </p:sp>
        <p:sp>
          <p:nvSpPr>
            <p:cNvPr id="107533" name="Text Box 13"/>
            <p:cNvSpPr txBox="1">
              <a:spLocks noChangeArrowheads="1"/>
            </p:cNvSpPr>
            <p:nvPr/>
          </p:nvSpPr>
          <p:spPr bwMode="auto">
            <a:xfrm>
              <a:off x="4608" y="2256"/>
              <a:ext cx="31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6%</a:t>
              </a:r>
            </a:p>
          </p:txBody>
        </p:sp>
        <p:grpSp>
          <p:nvGrpSpPr>
            <p:cNvPr id="107543" name="Group 23"/>
            <p:cNvGrpSpPr>
              <a:grpSpLocks/>
            </p:cNvGrpSpPr>
            <p:nvPr/>
          </p:nvGrpSpPr>
          <p:grpSpPr bwMode="auto">
            <a:xfrm>
              <a:off x="3072" y="1920"/>
              <a:ext cx="1968" cy="768"/>
              <a:chOff x="3120" y="2016"/>
              <a:chExt cx="1968" cy="528"/>
            </a:xfrm>
          </p:grpSpPr>
          <p:sp>
            <p:nvSpPr>
              <p:cNvPr id="107530" name="Line 10"/>
              <p:cNvSpPr>
                <a:spLocks noChangeShapeType="1"/>
              </p:cNvSpPr>
              <p:nvPr/>
            </p:nvSpPr>
            <p:spPr bwMode="auto">
              <a:xfrm>
                <a:off x="3120" y="2016"/>
                <a:ext cx="1968" cy="52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35" name="AutoShape 15"/>
              <p:cNvSpPr>
                <a:spLocks noChangeArrowheads="1"/>
              </p:cNvSpPr>
              <p:nvPr/>
            </p:nvSpPr>
            <p:spPr bwMode="auto">
              <a:xfrm>
                <a:off x="3360" y="2047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7536" name="AutoShape 16"/>
              <p:cNvSpPr>
                <a:spLocks noChangeArrowheads="1"/>
              </p:cNvSpPr>
              <p:nvPr/>
            </p:nvSpPr>
            <p:spPr bwMode="auto">
              <a:xfrm>
                <a:off x="4048" y="2216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7537" name="AutoShape 17"/>
              <p:cNvSpPr>
                <a:spLocks noChangeArrowheads="1"/>
              </p:cNvSpPr>
              <p:nvPr/>
            </p:nvSpPr>
            <p:spPr bwMode="auto">
              <a:xfrm>
                <a:off x="4751" y="2415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107542" name="Group 22"/>
          <p:cNvGrpSpPr>
            <a:grpSpLocks/>
          </p:cNvGrpSpPr>
          <p:nvPr/>
        </p:nvGrpSpPr>
        <p:grpSpPr bwMode="auto">
          <a:xfrm>
            <a:off x="1562100" y="3975100"/>
            <a:ext cx="1809750" cy="457200"/>
            <a:chOff x="634" y="2640"/>
            <a:chExt cx="1140" cy="288"/>
          </a:xfrm>
        </p:grpSpPr>
        <p:grpSp>
          <p:nvGrpSpPr>
            <p:cNvPr id="107541" name="Group 21"/>
            <p:cNvGrpSpPr>
              <a:grpSpLocks/>
            </p:cNvGrpSpPr>
            <p:nvPr/>
          </p:nvGrpSpPr>
          <p:grpSpPr bwMode="auto">
            <a:xfrm>
              <a:off x="634" y="2667"/>
              <a:ext cx="192" cy="96"/>
              <a:chOff x="1248" y="2736"/>
              <a:chExt cx="192" cy="96"/>
            </a:xfrm>
          </p:grpSpPr>
          <p:sp>
            <p:nvSpPr>
              <p:cNvPr id="107538" name="Line 18"/>
              <p:cNvSpPr>
                <a:spLocks noChangeShapeType="1"/>
              </p:cNvSpPr>
              <p:nvPr/>
            </p:nvSpPr>
            <p:spPr bwMode="auto">
              <a:xfrm>
                <a:off x="1248" y="2784"/>
                <a:ext cx="192" cy="0"/>
              </a:xfrm>
              <a:prstGeom prst="line">
                <a:avLst/>
              </a:prstGeom>
              <a:noFill/>
              <a:ln w="31750">
                <a:solidFill>
                  <a:srgbClr val="99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39" name="AutoShape 19"/>
              <p:cNvSpPr>
                <a:spLocks noChangeArrowheads="1"/>
              </p:cNvSpPr>
              <p:nvPr/>
            </p:nvSpPr>
            <p:spPr bwMode="auto">
              <a:xfrm>
                <a:off x="1296" y="2736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7540" name="Text Box 20"/>
            <p:cNvSpPr txBox="1">
              <a:spLocks noChangeArrowheads="1"/>
            </p:cNvSpPr>
            <p:nvPr/>
          </p:nvSpPr>
          <p:spPr bwMode="auto">
            <a:xfrm>
              <a:off x="816" y="2640"/>
              <a:ext cx="95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Expected Annual </a:t>
              </a:r>
            </a:p>
            <a:p>
              <a:r>
                <a:rPr lang="en-US" sz="1200" b="1" dirty="0"/>
                <a:t>Investment Return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65191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605" y="350908"/>
            <a:ext cx="8331200" cy="113669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/>
              <a:t>3rd Strength of DB Pension Plans</a:t>
            </a:r>
            <a:br>
              <a:rPr lang="en-US" dirty="0"/>
            </a:br>
            <a:r>
              <a:rPr lang="en-US" dirty="0"/>
              <a:t>Pooled, Professionally-Managed Assets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0496" y="1686632"/>
            <a:ext cx="8077200" cy="415460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Assets in DB plans are professionally managed. Despite their best efforts, individuals tend to underperform when it comes to investing in DC plans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Pooled investments in DB plans can lower expenses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Large group pricing negotiation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Avoid expenses of individual recordkeeping, investment education, investment transactions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Studies generally have shown that DB plan returns outperform DC plans by at least 1% annually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Watson Wyatt 2013 found 0.76% difference net of fees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CEM Benchmarking 2013 found 0.99% difference net of fees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Boston College found 0.35% to 1.45% fee differential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Recent Alaska experience shows even larger DC shortfall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Even a mere 1% differential generates tremendous efficiencies – more than 20%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61863" y="6619164"/>
            <a:ext cx="382137" cy="238835"/>
          </a:xfrm>
        </p:spPr>
        <p:txBody>
          <a:bodyPr/>
          <a:lstStyle/>
          <a:p>
            <a:fld id="{9964FF2F-8F73-4C1A-A1E4-A3CFFF224E91}" type="slidenum">
              <a:rPr lang="en-US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76840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Recent Research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800" dirty="0"/>
              <a:t>Update on “Better Bang for the Buck – Economic Efficiencies of Defined Benefit Plans</a:t>
            </a:r>
          </a:p>
          <a:p>
            <a:r>
              <a:rPr lang="en-US" sz="2800" dirty="0"/>
              <a:t>National Institute on Retirement Security – Experience of states that switched to DC</a:t>
            </a:r>
          </a:p>
          <a:p>
            <a:r>
              <a:rPr lang="en-US" sz="2800" dirty="0"/>
              <a:t>University of California – Are Teachers better off with pension or 401(k)? </a:t>
            </a:r>
          </a:p>
          <a:p>
            <a:r>
              <a:rPr lang="en-US" sz="2800" dirty="0"/>
              <a:t>Buck Investigation of Actuarial Experience 2009-2013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356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Update on Economic Efficiency Research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Defined Benefit (DB) plan cost 46% less than a Defined Contribution (DC) plan for the same benefit.</a:t>
            </a:r>
          </a:p>
          <a:p>
            <a:pPr lvl="0"/>
            <a:r>
              <a:rPr lang="en-US" sz="2800" dirty="0"/>
              <a:t>Misperception that DC plans inherently “save money.”</a:t>
            </a:r>
          </a:p>
          <a:p>
            <a:pPr marL="255950" lvl="0" indent="-255950" defTabSz="905255">
              <a:lnSpc>
                <a:spcPct val="90000"/>
              </a:lnSpc>
              <a:spcBef>
                <a:spcPts val="17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Updated assumptions, methodology to reflect changing retirement benefit landscape </a:t>
            </a:r>
          </a:p>
          <a:p>
            <a:pPr marL="701467" lvl="1" indent="-248839" defTabSz="905255">
              <a:lnSpc>
                <a:spcPct val="90000"/>
              </a:lnSpc>
              <a:spcBef>
                <a:spcPts val="4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DC plans: lower fees, increased use of Target Date Funds (TDFs).</a:t>
            </a:r>
          </a:p>
          <a:p>
            <a:pPr marL="701467" lvl="1" indent="-248839" defTabSz="905255">
              <a:lnSpc>
                <a:spcPct val="90000"/>
              </a:lnSpc>
              <a:spcBef>
                <a:spcPts val="4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DB asset allocation changes.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04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NIRS Case Studies on States which switched from DB to DC – What NIRS did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167056"/>
            <a:ext cx="8001000" cy="4523096"/>
          </a:xfrm>
        </p:spPr>
        <p:txBody>
          <a:bodyPr>
            <a:noAutofit/>
          </a:bodyPr>
          <a:lstStyle/>
          <a:p>
            <a:r>
              <a:rPr lang="en-US" dirty="0"/>
              <a:t>Case studies of three states: </a:t>
            </a:r>
            <a:r>
              <a:rPr lang="en-US" b="1" dirty="0"/>
              <a:t>West Virginia, Michigan, and Alaska.</a:t>
            </a:r>
          </a:p>
          <a:p>
            <a:r>
              <a:rPr lang="en-US" dirty="0"/>
              <a:t>Examined the issues in play and impact of plan changes over time. Specifically: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Impact of overall demographic changes on system membership;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Changes in the cost of providing benefits; 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Percent of actuarially required contribution (ARC) made over time;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dirty="0"/>
              <a:t>Effect on retirement security of workers impacted by the change;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dirty="0"/>
              <a:t>Impact on overall funding level of the plan.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184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NIRS Case Studies on States which switched from DB to DC – Common Trends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Changing from a DB plan to a DC plan did not help an existing underfunding problem, and, in fact, increased pension plan costs.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Workers in the DC plan face increased levels of retirement insecurity.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best way to address underfunding problem is to implement a responsible funding policy of making the full annual required contribution each year, and to evaluate and adjust assumptions and funding over time, as appropriate.</a:t>
            </a:r>
            <a:endParaRPr lang="en-US" alt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674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Actuarial Best Practice is to review the actuarial experience every 3-5 years to compare experience with actuarial assumptions</a:t>
            </a:r>
          </a:p>
          <a:p>
            <a:r>
              <a:rPr lang="en-US" sz="2400" dirty="0"/>
              <a:t>Buck completed this study and reported September – November 2014</a:t>
            </a:r>
          </a:p>
          <a:p>
            <a:r>
              <a:rPr lang="en-US" sz="2400" dirty="0"/>
              <a:t>All actuarial assumptions were reviewed, but we paid particular attention to the terminations by those with less than 5-8 years of experience</a:t>
            </a:r>
          </a:p>
          <a:p>
            <a:pPr lvl="1"/>
            <a:r>
              <a:rPr lang="en-US" sz="2000" dirty="0"/>
              <a:t>This could be evidence that DCR plan is distorting labor patterns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99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Are Teachers Better off with Ppension or 401(k)? – Purpose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1"/>
            <a:ext cx="4739053" cy="4273826"/>
          </a:xfrm>
        </p:spPr>
        <p:txBody>
          <a:bodyPr/>
          <a:lstStyle/>
          <a:p>
            <a:r>
              <a:rPr lang="en-US" sz="2800"/>
              <a:t>Evaluate suitability of CalSTRS pension benefits for California teachers—given turnover &amp; tenure patterns—compared</a:t>
            </a:r>
            <a:br>
              <a:rPr lang="en-US" sz="2800"/>
            </a:br>
            <a:r>
              <a:rPr lang="en-US" sz="2800"/>
              <a:t>to alternative plans</a:t>
            </a:r>
          </a:p>
          <a:p>
            <a:pPr lvl="1"/>
            <a:r>
              <a:rPr lang="en-US" sz="2500"/>
              <a:t>Defined Contribution (DC), e.g., 401(k)</a:t>
            </a:r>
          </a:p>
          <a:p>
            <a:pPr lvl="1"/>
            <a:r>
              <a:rPr lang="en-US" sz="2500"/>
              <a:t>Cash Balance (CB) plan </a:t>
            </a:r>
          </a:p>
          <a:p>
            <a:pPr lvl="1"/>
            <a:endParaRPr lang="en-US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"/>
          <a:stretch/>
        </p:blipFill>
        <p:spPr>
          <a:xfrm>
            <a:off x="5196255" y="1600201"/>
            <a:ext cx="3490546" cy="41540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686800" y="633500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73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Pension Option Legislation would work</a:t>
            </a:r>
          </a:p>
          <a:p>
            <a:endParaRPr lang="en-US" sz="2400" dirty="0"/>
          </a:p>
          <a:p>
            <a:r>
              <a:rPr lang="en-US" sz="2400" dirty="0"/>
              <a:t>Why is Defined Benefit Plan Option important to Alaskans</a:t>
            </a:r>
          </a:p>
          <a:p>
            <a:endParaRPr lang="en-US" sz="2400" dirty="0"/>
          </a:p>
          <a:p>
            <a:r>
              <a:rPr lang="en-US" sz="2400" dirty="0"/>
              <a:t>Financial Analysis of Defined Benefit Plan Option</a:t>
            </a:r>
          </a:p>
          <a:p>
            <a:endParaRPr lang="en-US" sz="2400" dirty="0"/>
          </a:p>
          <a:p>
            <a:r>
              <a:rPr lang="en-US" sz="2400" dirty="0"/>
              <a:t>Actuarial issues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40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2" t="4682" b="4108"/>
          <a:stretch/>
        </p:blipFill>
        <p:spPr>
          <a:xfrm>
            <a:off x="128080" y="365760"/>
            <a:ext cx="6407811" cy="545592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429251" y="247650"/>
            <a:ext cx="3581399" cy="372427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b="1" dirty="0">
                <a:solidFill>
                  <a:srgbClr val="E09E19"/>
                </a:solidFill>
              </a:rPr>
              <a:t>1) Most classroom teaching in CA is performed by long-career teachers who are well-positioned to benefit from a traditional pension.</a:t>
            </a:r>
          </a:p>
          <a:p>
            <a:pPr indent="-228600"/>
            <a:r>
              <a:rPr lang="en-US" sz="1800" dirty="0">
                <a:solidFill>
                  <a:srgbClr val="003162"/>
                </a:solidFill>
              </a:rPr>
              <a:t>3 out of 4 current teachers will retire with at least 20 years</a:t>
            </a:r>
            <a:br>
              <a:rPr lang="en-US" sz="1800" dirty="0">
                <a:solidFill>
                  <a:srgbClr val="003162"/>
                </a:solidFill>
              </a:rPr>
            </a:br>
            <a:r>
              <a:rPr lang="en-US" sz="1800" dirty="0">
                <a:solidFill>
                  <a:srgbClr val="003162"/>
                </a:solidFill>
              </a:rPr>
              <a:t>of service*.</a:t>
            </a:r>
          </a:p>
          <a:p>
            <a:pPr indent="-228600"/>
            <a:r>
              <a:rPr lang="en-US" sz="1800" u="sng" dirty="0">
                <a:solidFill>
                  <a:srgbClr val="003162"/>
                </a:solidFill>
              </a:rPr>
              <a:t>About 1/2 will retire with at least 30 years.</a:t>
            </a:r>
          </a:p>
          <a:p>
            <a:pPr indent="-228600"/>
            <a:r>
              <a:rPr lang="en-US" sz="1800" dirty="0">
                <a:solidFill>
                  <a:srgbClr val="003162"/>
                </a:solidFill>
              </a:rPr>
              <a:t>Median age at exit:  61, with 29 years of service.</a:t>
            </a:r>
          </a:p>
          <a:p>
            <a:pPr indent="-228600"/>
            <a:endParaRPr lang="en-US" sz="1800" dirty="0"/>
          </a:p>
          <a:p>
            <a:pPr indent="-228600"/>
            <a:endParaRPr lang="en-US" sz="1800" dirty="0">
              <a:solidFill>
                <a:srgbClr val="003162"/>
              </a:solidFill>
            </a:endParaRPr>
          </a:p>
          <a:p>
            <a:pPr lvl="1"/>
            <a:endParaRPr lang="en-US" sz="3400" dirty="0"/>
          </a:p>
        </p:txBody>
      </p:sp>
      <p:sp>
        <p:nvSpPr>
          <p:cNvPr id="9" name="TextBox 8"/>
          <p:cNvSpPr txBox="1"/>
          <p:nvPr/>
        </p:nvSpPr>
        <p:spPr>
          <a:xfrm>
            <a:off x="6535891" y="5391151"/>
            <a:ext cx="2398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1200" dirty="0"/>
              <a:t>* FT and PT treated equally for service year calculation purposes</a:t>
            </a:r>
          </a:p>
          <a:p>
            <a:endParaRPr lang="en-US" sz="1200" dirty="0"/>
          </a:p>
        </p:txBody>
      </p:sp>
      <p:sp>
        <p:nvSpPr>
          <p:cNvPr id="2" name="Rectangle 1"/>
          <p:cNvSpPr/>
          <p:nvPr/>
        </p:nvSpPr>
        <p:spPr>
          <a:xfrm>
            <a:off x="8725296" y="633500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34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E09E19"/>
                </a:solidFill>
              </a:rPr>
              <a:t>2) For the vast majority of California teachers (6 out of 7), the </a:t>
            </a:r>
            <a:r>
              <a:rPr lang="en-US" sz="2400" b="1" dirty="0" err="1">
                <a:solidFill>
                  <a:srgbClr val="E09E19"/>
                </a:solidFill>
              </a:rPr>
              <a:t>CalSTRS</a:t>
            </a:r>
            <a:r>
              <a:rPr lang="en-US" sz="2400" b="1" dirty="0">
                <a:solidFill>
                  <a:srgbClr val="E09E19"/>
                </a:solidFill>
              </a:rPr>
              <a:t> defined benefit pension provides greater, more secure retirement income compared to a 401(k)-style plan.</a:t>
            </a:r>
          </a:p>
          <a:p>
            <a:r>
              <a:rPr lang="en-US" sz="1800" dirty="0">
                <a:solidFill>
                  <a:srgbClr val="003162"/>
                </a:solidFill>
              </a:rPr>
              <a:t>4 out of 5 (79%) better off compared to a generous Cash Balance Plan.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5" r="11136" b="2813"/>
          <a:stretch/>
        </p:blipFill>
        <p:spPr>
          <a:xfrm>
            <a:off x="377347" y="2208331"/>
            <a:ext cx="8421214" cy="32143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725296" y="629322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02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Actuarial Best Practice is to review the actuarial experience every 3-5 years to compare experience with actuarial assumptions</a:t>
            </a:r>
          </a:p>
          <a:p>
            <a:r>
              <a:rPr lang="en-US" sz="2400" dirty="0"/>
              <a:t>Buck completed this study and reported September – November 2014</a:t>
            </a:r>
          </a:p>
          <a:p>
            <a:r>
              <a:rPr lang="en-US" sz="2400" dirty="0"/>
              <a:t>All actuarial assumptions were reviewed, but we paid particular attention to the terminations by those with less than 5-8 years of experience</a:t>
            </a:r>
          </a:p>
          <a:p>
            <a:pPr lvl="1"/>
            <a:r>
              <a:rPr lang="en-US" sz="2000" dirty="0"/>
              <a:t>This could be evidence that DCR plan is distorting labor patterns</a:t>
            </a:r>
          </a:p>
          <a:p>
            <a:pPr lvl="1"/>
            <a:r>
              <a:rPr lang="en-US" sz="2000" dirty="0"/>
              <a:t>Buck report did not distinguish between DCR and DB</a:t>
            </a:r>
          </a:p>
          <a:p>
            <a:pPr lvl="1"/>
            <a:r>
              <a:rPr lang="en-US" sz="2000" dirty="0"/>
              <a:t>But we are able to draw conclusions based on length of service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9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– Data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Teacher turnover in first eight years is 12% higher than expected</a:t>
            </a:r>
          </a:p>
          <a:p>
            <a:r>
              <a:rPr lang="en-US" dirty="0"/>
              <a:t>Police and Fire turnover in first five years is 4% higher than expected</a:t>
            </a:r>
          </a:p>
          <a:p>
            <a:r>
              <a:rPr lang="en-US" dirty="0"/>
              <a:t>Other PERS turnover in first five years was 15% less than expected</a:t>
            </a:r>
          </a:p>
          <a:p>
            <a:r>
              <a:rPr lang="en-US" dirty="0"/>
              <a:t>Normally in recessions, lower turnover is expected</a:t>
            </a:r>
          </a:p>
        </p:txBody>
      </p:sp>
    </p:spTree>
    <p:extLst>
      <p:ext uri="{BB962C8B-B14F-4D97-AF65-F5344CB8AC3E}">
        <p14:creationId xmlns:p14="http://schemas.microsoft.com/office/powerpoint/2010/main" val="814852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What about Unfunded Liabilities?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Unfunded Liability has grown by more than $3 billion since 2005</a:t>
            </a:r>
          </a:p>
          <a:p>
            <a:pPr lvl="1"/>
            <a:r>
              <a:rPr lang="en-US" sz="1800" dirty="0"/>
              <a:t>“Unfunded Liability” is attributable to prior benefits, not future benefits</a:t>
            </a:r>
          </a:p>
          <a:p>
            <a:pPr lvl="1"/>
            <a:r>
              <a:rPr lang="en-US" sz="1800" dirty="0"/>
              <a:t>SB 141 DC approach was not designed to solve unfunded liability</a:t>
            </a:r>
          </a:p>
          <a:p>
            <a:pPr lvl="1"/>
            <a:r>
              <a:rPr lang="en-US" sz="1800" dirty="0"/>
              <a:t>Several safeguards have been introduced to manage unfunded liability</a:t>
            </a:r>
          </a:p>
          <a:p>
            <a:r>
              <a:rPr lang="en-US" sz="2400" dirty="0"/>
              <a:t>Addition of DB option not anticipated to increase unfunded liabilities</a:t>
            </a:r>
          </a:p>
          <a:p>
            <a:pPr lvl="1"/>
            <a:r>
              <a:rPr lang="en-US" sz="1800" dirty="0"/>
              <a:t>To the extent that actuarial assumptions’ conservatism is borne out, would actually decrease unfunded liabilities </a:t>
            </a:r>
          </a:p>
          <a:p>
            <a:pPr lvl="1"/>
            <a:r>
              <a:rPr lang="en-US" sz="1800" dirty="0"/>
              <a:t>As likely to have favorable actuarial outcomes as unfavorable</a:t>
            </a:r>
          </a:p>
          <a:p>
            <a:r>
              <a:rPr lang="en-US" sz="2400" dirty="0"/>
              <a:t>DB systems are advance funded, not left to future generations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334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to be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02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379856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Major implications of the proposal for those who elect DB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4" y="1509215"/>
            <a:ext cx="8001000" cy="4191000"/>
          </a:xfrm>
        </p:spPr>
        <p:txBody>
          <a:bodyPr>
            <a:noAutofit/>
          </a:bodyPr>
          <a:lstStyle/>
          <a:p>
            <a:r>
              <a:rPr lang="en-US" dirty="0"/>
              <a:t>Pension benefits will be the same as the prior defined benefit plan tiers for those hired prior to July 1, 2006</a:t>
            </a:r>
          </a:p>
          <a:p>
            <a:pPr lvl="1"/>
            <a:r>
              <a:rPr lang="en-US" dirty="0"/>
              <a:t>The tiers which were reduced in the 1990’s</a:t>
            </a:r>
          </a:p>
          <a:p>
            <a:r>
              <a:rPr lang="en-US" dirty="0"/>
              <a:t>Retiree DB health benefits will be stronger than those under DCR, but not as strong as those provided under the latest tier DB plans.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19164"/>
            <a:ext cx="368490" cy="238835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023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1445" y="379856"/>
            <a:ext cx="7929349" cy="914400"/>
          </a:xfrm>
        </p:spPr>
        <p:txBody>
          <a:bodyPr>
            <a:noAutofit/>
          </a:bodyPr>
          <a:lstStyle/>
          <a:p>
            <a:r>
              <a:rPr lang="en-US" sz="2800" dirty="0"/>
              <a:t>Contributions for Various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02806" y="6629400"/>
            <a:ext cx="341194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27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3159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6280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from Cost Comparison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32259" y="1528546"/>
            <a:ext cx="8088573" cy="4353636"/>
          </a:xfrm>
        </p:spPr>
        <p:txBody>
          <a:bodyPr>
            <a:normAutofit/>
          </a:bodyPr>
          <a:lstStyle/>
          <a:p>
            <a:r>
              <a:rPr lang="en-US" dirty="0"/>
              <a:t>Stronger pension benefits through a Defined Benefit option for members hired since 2006.</a:t>
            </a:r>
          </a:p>
          <a:p>
            <a:r>
              <a:rPr lang="en-US" dirty="0"/>
              <a:t>It would provide improved health care plan benefits, but no future HRA contributions. </a:t>
            </a:r>
          </a:p>
          <a:p>
            <a:r>
              <a:rPr lang="en-US" dirty="0"/>
              <a:t>Designed so that employer costs would not increase and may fall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3994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to be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0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Features of SB 88 / HB 280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Gives employees a choice between DC and DB</a:t>
            </a:r>
          </a:p>
          <a:p>
            <a:pPr lvl="1"/>
            <a:r>
              <a:rPr lang="en-US" sz="2000" dirty="0"/>
              <a:t>DC tends to be preferred by shorter service &amp; younger workers</a:t>
            </a:r>
          </a:p>
          <a:p>
            <a:pPr lvl="1"/>
            <a:r>
              <a:rPr lang="en-US" sz="2000" dirty="0"/>
              <a:t>DB still very popular, particularly for full career workers</a:t>
            </a:r>
          </a:p>
          <a:p>
            <a:r>
              <a:rPr lang="en-US" sz="2400" dirty="0"/>
              <a:t>Legislation structures DB option to be long-term cost neutral</a:t>
            </a:r>
          </a:p>
          <a:p>
            <a:pPr lvl="1"/>
            <a:r>
              <a:rPr lang="en-US" sz="2000" dirty="0"/>
              <a:t>Costs will not be more than current tier DC program</a:t>
            </a:r>
          </a:p>
          <a:p>
            <a:pPr lvl="1"/>
            <a:r>
              <a:rPr lang="en-US" sz="2000" dirty="0"/>
              <a:t>Worker contributions same as current DC tier</a:t>
            </a:r>
          </a:p>
          <a:p>
            <a:pPr lvl="1"/>
            <a:r>
              <a:rPr lang="en-US" sz="2000" dirty="0"/>
              <a:t>Short term cost savings</a:t>
            </a:r>
          </a:p>
          <a:p>
            <a:pPr lvl="1"/>
            <a:r>
              <a:rPr lang="en-US" sz="2000" dirty="0"/>
              <a:t>Legislation also shifts much of the risk from the employers to the workers</a:t>
            </a:r>
          </a:p>
          <a:p>
            <a:pPr lvl="1"/>
            <a:r>
              <a:rPr lang="en-US" sz="2000" dirty="0"/>
              <a:t>Healthcare benefit will be reduced if employer normal costs increase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4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 delivery of retirement benefits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as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701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1728" y="327545"/>
            <a:ext cx="8003654" cy="1351130"/>
          </a:xfrm>
        </p:spPr>
        <p:txBody>
          <a:bodyPr>
            <a:noAutofit/>
          </a:bodyPr>
          <a:lstStyle/>
          <a:p>
            <a:r>
              <a:rPr lang="en-US" sz="3200" dirty="0"/>
              <a:t>Why should Alaska public employees have a Defined Benefit Option?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55092" y="1877705"/>
            <a:ext cx="8001000" cy="4191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By their nature, Defined Benefit (DB) plans provide workers what they need for retirement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DB plans deliver benefits more efficiently than Defined Contribution (DC) plans, thereby saving money for same retirement benefit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Particularly necessary because vast majority of Alaska public employees not covered by Social Security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99157" y="6635578"/>
            <a:ext cx="444843" cy="222422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9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62672" y="354837"/>
            <a:ext cx="8003654" cy="1075899"/>
          </a:xfrm>
        </p:spPr>
        <p:txBody>
          <a:bodyPr>
            <a:noAutofit/>
          </a:bodyPr>
          <a:lstStyle/>
          <a:p>
            <a:r>
              <a:rPr lang="en-US" sz="3200" dirty="0"/>
              <a:t>Benefits Available from DCR Program are Substantially Lower than from Latest DB Tier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86800" y="6623222"/>
            <a:ext cx="457200" cy="234778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6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159050"/>
              </p:ext>
            </p:extLst>
          </p:nvPr>
        </p:nvGraphicFramePr>
        <p:xfrm>
          <a:off x="764273" y="1651373"/>
          <a:ext cx="7820166" cy="4188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5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34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&amp; Fire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PERS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Hire Age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Retirement Age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Years of Service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40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DB Benefit as Percent of Final Average Compensation (defined under the terms of the plan)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040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DCR Benefit as Percent of Final Average Compensation (calculated based on assumptions above)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6938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of Benefit % due to DCR program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1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Illustration of Hypothetical Teacher Benefits - $50,000 Final Average Salary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7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1180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2759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52560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Why DB? – More Economically Efficient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95560"/>
            <a:ext cx="8001000" cy="4191000"/>
          </a:xfrm>
        </p:spPr>
        <p:txBody>
          <a:bodyPr>
            <a:noAutofit/>
          </a:bodyPr>
          <a:lstStyle/>
          <a:p>
            <a:r>
              <a:rPr lang="en-US" sz="2400" b="1" i="1" dirty="0"/>
              <a:t>Longevity Risk Pooling </a:t>
            </a:r>
          </a:p>
          <a:p>
            <a:pPr lvl="1"/>
            <a:r>
              <a:rPr lang="en-US" sz="2000" dirty="0"/>
              <a:t>DB plans better manage longevity risk, or the chance of running out of money in retirement</a:t>
            </a:r>
          </a:p>
          <a:p>
            <a:pPr lvl="1"/>
            <a:r>
              <a:rPr lang="en-US" sz="2000" dirty="0"/>
              <a:t>DB plans avoid the “over-saving” dilemma and do more with less</a:t>
            </a:r>
          </a:p>
          <a:p>
            <a:r>
              <a:rPr lang="en-US" sz="2400" b="1" i="1" dirty="0"/>
              <a:t>Maintenance of Portfolio Diversification </a:t>
            </a:r>
          </a:p>
          <a:p>
            <a:pPr lvl="1"/>
            <a:r>
              <a:rPr lang="en-US" sz="2000" dirty="0"/>
              <a:t>DB plans are able to take advantage of the enhanced investment returns that come from a balanced portfolio throughout an individual’s lifetime</a:t>
            </a:r>
          </a:p>
          <a:p>
            <a:r>
              <a:rPr lang="en-US" sz="2400" b="1" i="1" dirty="0"/>
              <a:t>Superior Returns </a:t>
            </a:r>
          </a:p>
          <a:p>
            <a:pPr lvl="1"/>
            <a:r>
              <a:rPr lang="en-US" sz="2000" dirty="0"/>
              <a:t>DB plans, which are professionally managed, achieve greater investment returns versus those of individual accounts</a:t>
            </a:r>
          </a:p>
          <a:p>
            <a:pPr marL="0" lvl="0" indent="0">
              <a:buNone/>
            </a:pPr>
            <a:endParaRPr lang="en-US" sz="1600" dirty="0"/>
          </a:p>
          <a:p>
            <a:pPr marL="0" lvl="0" indent="0">
              <a:buNone/>
            </a:pPr>
            <a:r>
              <a:rPr lang="en-US" sz="1600" dirty="0"/>
              <a:t>Source: Still A Better Bang for The Buck – National Institute on Retirement Security,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62086" y="6635578"/>
            <a:ext cx="481914" cy="222422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37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4148" y="379855"/>
            <a:ext cx="8065827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1st Strength of DB Plans </a:t>
            </a:r>
            <a:br>
              <a:rPr lang="en-US" sz="3600" dirty="0"/>
            </a:br>
            <a:r>
              <a:rPr lang="en-US" sz="3600" dirty="0"/>
              <a:t>Longevity Risk Pooling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2296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Because they cover large numbers of retirees, DB plans can pay out over the </a:t>
            </a:r>
            <a:r>
              <a:rPr lang="en-US" sz="2400" i="1" dirty="0"/>
              <a:t>average</a:t>
            </a:r>
            <a:r>
              <a:rPr lang="en-US" sz="2400" dirty="0"/>
              <a:t> life expectancy, not </a:t>
            </a:r>
            <a:r>
              <a:rPr lang="en-US" sz="2400" i="1" dirty="0"/>
              <a:t>maximum</a:t>
            </a:r>
            <a:r>
              <a:rPr lang="en-US" sz="2400" dirty="0"/>
              <a:t> life expectancy</a:t>
            </a:r>
          </a:p>
          <a:p>
            <a:endParaRPr lang="en-US" sz="2400" dirty="0"/>
          </a:p>
          <a:p>
            <a:r>
              <a:rPr lang="en-US" sz="2400" dirty="0"/>
              <a:t>An individual under a DC plan will want to avoid the risk of running out of money if they live a long life</a:t>
            </a:r>
          </a:p>
          <a:p>
            <a:endParaRPr lang="en-US" sz="2400" dirty="0"/>
          </a:p>
          <a:p>
            <a:r>
              <a:rPr lang="en-US" sz="2400" dirty="0"/>
              <a:t>Because individuals must plan for a maximum life expectancy, much more money must be accumulated in a DC plan, compared to a DB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D94746CC-CCDA-41EF-932C-5EA2E33B2AC9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28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3734</TotalTime>
  <Words>1760</Words>
  <Application>Microsoft Office PowerPoint</Application>
  <PresentationFormat>On-screen Show (4:3)</PresentationFormat>
  <Paragraphs>240</Paragraphs>
  <Slides>29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</vt:lpstr>
      <vt:lpstr>Segoe UI</vt:lpstr>
      <vt:lpstr>Times New Roman</vt:lpstr>
      <vt:lpstr>Office Theme</vt:lpstr>
      <vt:lpstr>Chart</vt:lpstr>
      <vt:lpstr>Alaska Pension Option Legislation SB 88 / HB 280 Senate Community and Regional Affairs Committee House State Affairs Committee</vt:lpstr>
      <vt:lpstr>Agenda</vt:lpstr>
      <vt:lpstr>Key Features of SB 88 / HB 280</vt:lpstr>
      <vt:lpstr>Findings </vt:lpstr>
      <vt:lpstr>Why should Alaska public employees have a Defined Benefit Option?</vt:lpstr>
      <vt:lpstr>Benefits Available from DCR Program are Substantially Lower than from Latest DB Tier</vt:lpstr>
      <vt:lpstr>Illustration of Hypothetical Teacher Benefits - $50,000 Final Average Salary</vt:lpstr>
      <vt:lpstr>Why DB? – More Economically Efficient</vt:lpstr>
      <vt:lpstr>1st Strength of DB Plans  Longevity Risk Pooling</vt:lpstr>
      <vt:lpstr>Under a DC Plan 24% of Assets Are Not Used for Retirement – 1,000 Sample Teachers </vt:lpstr>
      <vt:lpstr>2nd Strength of DB Pension Plans More Effective Portfolio Diversification</vt:lpstr>
      <vt:lpstr>As Individuals Shift DC Portfolio Allocation, Expected Return Reduced</vt:lpstr>
      <vt:lpstr>3rd Strength of DB Pension Plans Pooled, Professionally-Managed Assets</vt:lpstr>
      <vt:lpstr>Recent Research</vt:lpstr>
      <vt:lpstr>Update on Economic Efficiency Research</vt:lpstr>
      <vt:lpstr>NIRS Case Studies on States which switched from DB to DC – What NIRS did</vt:lpstr>
      <vt:lpstr>NIRS Case Studies on States which switched from DB to DC – Common Trends</vt:lpstr>
      <vt:lpstr>Findings from Buck Actuarial Experience Investigation </vt:lpstr>
      <vt:lpstr>Are Teachers Better off with Ppension or 401(k)? – Purpose of Study</vt:lpstr>
      <vt:lpstr>PowerPoint Presentation</vt:lpstr>
      <vt:lpstr>PowerPoint Presentation</vt:lpstr>
      <vt:lpstr>Findings from Buck Actuarial Experience Investigation </vt:lpstr>
      <vt:lpstr>Findings from Buck Actuarial Experience Investigation – Data </vt:lpstr>
      <vt:lpstr>What about Unfunded Liabilities?</vt:lpstr>
      <vt:lpstr>Findings </vt:lpstr>
      <vt:lpstr>Major implications of the proposal for those who elect DB</vt:lpstr>
      <vt:lpstr>Contributions for Various Members</vt:lpstr>
      <vt:lpstr>Results from Cost Comparison</vt:lpstr>
      <vt:lpstr>Conclusions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JFS</dc:creator>
  <cp:lastModifiedBy>William Fornia</cp:lastModifiedBy>
  <cp:revision>260</cp:revision>
  <cp:lastPrinted>2011-06-28T23:45:41Z</cp:lastPrinted>
  <dcterms:created xsi:type="dcterms:W3CDTF">2010-08-09T03:01:39Z</dcterms:created>
  <dcterms:modified xsi:type="dcterms:W3CDTF">2016-03-21T23:30:02Z</dcterms:modified>
</cp:coreProperties>
</file>