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7" r:id="rId3"/>
    <p:sldId id="264" r:id="rId4"/>
    <p:sldId id="272" r:id="rId5"/>
    <p:sldId id="257" r:id="rId6"/>
    <p:sldId id="269" r:id="rId7"/>
    <p:sldId id="284" r:id="rId8"/>
    <p:sldId id="286" r:id="rId9"/>
    <p:sldId id="273" r:id="rId10"/>
    <p:sldId id="265" r:id="rId11"/>
    <p:sldId id="276" r:id="rId12"/>
    <p:sldId id="280" r:id="rId13"/>
    <p:sldId id="278" r:id="rId14"/>
    <p:sldId id="279" r:id="rId15"/>
    <p:sldId id="288" r:id="rId16"/>
    <p:sldId id="285" r:id="rId17"/>
    <p:sldId id="289"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8">
          <p15:clr>
            <a:srgbClr val="A4A3A4"/>
          </p15:clr>
        </p15:guide>
        <p15:guide id="2" pos="3158">
          <p15:clr>
            <a:srgbClr val="A4A3A4"/>
          </p15:clr>
        </p15:guide>
        <p15:guide id="3" pos="34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oore" initials="DM" lastIdx="59" clrIdx="0">
    <p:extLst/>
  </p:cmAuthor>
  <p:cmAuthor id="2" name="Bridget M. Stockdale" initials="BMS" lastIdx="8" clrIdx="1">
    <p:extLst/>
  </p:cmAuthor>
  <p:cmAuthor id="3" name="Danielle Loffler" initials="" lastIdx="0" clrIdx="2"/>
  <p:cmAuthor id="4" name="HintonT" initials="H" lastIdx="13" clrIdx="6">
    <p:extLst>
      <p:ext uri="{19B8F6BF-5375-455C-9EA6-DF929625EA0E}">
        <p15:presenceInfo xmlns:p15="http://schemas.microsoft.com/office/powerpoint/2012/main" userId="HintonT" providerId="None"/>
      </p:ext>
    </p:extLst>
  </p:cmAuthor>
  <p:cmAuthor id="5" name="Jacqueline Burnett" initials="JB" lastIdx="13" clrIdx="4">
    <p:extLst>
      <p:ext uri="{19B8F6BF-5375-455C-9EA6-DF929625EA0E}">
        <p15:presenceInfo xmlns:p15="http://schemas.microsoft.com/office/powerpoint/2012/main" userId="Jacqueline Burnett" providerId="None"/>
      </p:ext>
    </p:extLst>
  </p:cmAuthor>
  <p:cmAuthor id="6" name="Perreault, Tammie L CIV OSD OUSD P-R" initials="PTLCOOP" lastIdx="1" clrIdx="5">
    <p:extLst>
      <p:ext uri="{19B8F6BF-5375-455C-9EA6-DF929625EA0E}">
        <p15:presenceInfo xmlns:p15="http://schemas.microsoft.com/office/powerpoint/2012/main" userId="S-1-5-21-412667653-668731278-4213794525-645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42"/>
    <a:srgbClr val="FDBA12"/>
    <a:srgbClr val="093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3963" autoAdjust="0"/>
  </p:normalViewPr>
  <p:slideViewPr>
    <p:cSldViewPr snapToGrid="0" snapToObjects="1">
      <p:cViewPr varScale="1">
        <p:scale>
          <a:sx n="69" d="100"/>
          <a:sy n="69" d="100"/>
        </p:scale>
        <p:origin x="1256" y="40"/>
      </p:cViewPr>
      <p:guideLst>
        <p:guide orient="horz" pos="2068"/>
        <p:guide pos="3158"/>
        <p:guide pos="3486"/>
      </p:guideLst>
    </p:cSldViewPr>
  </p:slideViewPr>
  <p:outlineViewPr>
    <p:cViewPr>
      <p:scale>
        <a:sx n="33" d="100"/>
        <a:sy n="33" d="100"/>
      </p:scale>
      <p:origin x="0" y="-76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hade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4DA-4082-A605-437434307835}"/>
              </c:ext>
            </c:extLst>
          </c:dPt>
          <c:dPt>
            <c:idx val="1"/>
            <c:bubble3D val="0"/>
            <c:spPr>
              <a:solidFill>
                <a:schemeClr val="accent2">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4DA-4082-A605-437434307835}"/>
              </c:ext>
            </c:extLst>
          </c:dPt>
          <c:dPt>
            <c:idx val="2"/>
            <c:bubble3D val="0"/>
            <c:spPr>
              <a:solidFill>
                <a:schemeClr val="accent2">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4DA-4082-A605-437434307835}"/>
              </c:ext>
            </c:extLst>
          </c:dPt>
          <c:dPt>
            <c:idx val="3"/>
            <c:bubble3D val="0"/>
            <c:spPr>
              <a:solidFill>
                <a:schemeClr val="accent2">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4DA-4082-A605-437434307835}"/>
              </c:ext>
            </c:extLst>
          </c:dPt>
          <c:dLbls>
            <c:dLbl>
              <c:idx val="1"/>
              <c:layout>
                <c:manualLayout>
                  <c:x val="0.1169374967834903"/>
                  <c:y val="-0.1597391732283464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4DA-4082-A605-437434307835}"/>
                </c:ext>
              </c:extLst>
            </c:dLbl>
            <c:dLbl>
              <c:idx val="2"/>
              <c:layout>
                <c:manualLayout>
                  <c:x val="5.3585507693891234E-2"/>
                  <c:y val="8.83108361454817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4DA-4082-A605-437434307835}"/>
                </c:ext>
              </c:extLst>
            </c:dLbl>
            <c:dLbl>
              <c:idx val="3"/>
              <c:layout>
                <c:manualLayout>
                  <c:x val="6.3595414543770198E-2"/>
                  <c:y val="8.438695163104609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4DA-4082-A605-43743430783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Health related</c:v>
                </c:pt>
                <c:pt idx="1">
                  <c:v>Education</c:v>
                </c:pt>
                <c:pt idx="2">
                  <c:v>Crafts and trades</c:v>
                </c:pt>
                <c:pt idx="3">
                  <c:v>Other</c:v>
                </c:pt>
              </c:strCache>
            </c:strRef>
          </c:cat>
          <c:val>
            <c:numRef>
              <c:f>Sheet1!$B$2:$B$5</c:f>
              <c:numCache>
                <c:formatCode>General</c:formatCode>
                <c:ptCount val="4"/>
                <c:pt idx="0">
                  <c:v>18</c:v>
                </c:pt>
                <c:pt idx="1">
                  <c:v>12</c:v>
                </c:pt>
                <c:pt idx="2">
                  <c:v>3</c:v>
                </c:pt>
                <c:pt idx="3">
                  <c:v>4</c:v>
                </c:pt>
              </c:numCache>
            </c:numRef>
          </c:val>
          <c:extLst>
            <c:ext xmlns:c16="http://schemas.microsoft.com/office/drawing/2014/chart" uri="{C3380CC4-5D6E-409C-BE32-E72D297353CC}">
              <c16:uniqueId val="{00000008-D4DA-4082-A605-43743430783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152166640934594"/>
          <c:y val="0.43653191788526435"/>
          <c:w val="0.21867441202202662"/>
          <c:h val="0.342099737532808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0.74765</cdr:x>
      <cdr:y>0.82624</cdr:y>
    </cdr:from>
    <cdr:to>
      <cdr:x>0.85089</cdr:x>
      <cdr:y>1</cdr:y>
    </cdr:to>
    <cdr:sp macro="" textlink="">
      <cdr:nvSpPr>
        <cdr:cNvPr id="3" name="TextBox 2"/>
        <cdr:cNvSpPr txBox="1"/>
      </cdr:nvSpPr>
      <cdr:spPr>
        <a:xfrm xmlns:a="http://schemas.openxmlformats.org/drawingml/2006/main">
          <a:off x="6622471" y="45050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0.61418</cdr:x>
      <cdr:y>0.82624</cdr:y>
    </cdr:from>
    <cdr:to>
      <cdr:x>1</cdr:x>
      <cdr:y>1</cdr:y>
    </cdr:to>
    <cdr:sp macro="" textlink="">
      <cdr:nvSpPr>
        <cdr:cNvPr id="4" name="TextBox 3"/>
        <cdr:cNvSpPr txBox="1"/>
      </cdr:nvSpPr>
      <cdr:spPr>
        <a:xfrm xmlns:a="http://schemas.openxmlformats.org/drawingml/2006/main">
          <a:off x="5440218" y="4348018"/>
          <a:ext cx="341745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Source: 2015 Survey of Active Duty Military Spouses: </a:t>
          </a:r>
        </a:p>
        <a:p xmlns:a="http://schemas.openxmlformats.org/drawingml/2006/main">
          <a:r>
            <a:rPr lang="en-US" sz="1100" dirty="0" smtClean="0"/>
            <a:t>Tabulation of Responses, Defense Manpower </a:t>
          </a:r>
        </a:p>
        <a:p xmlns:a="http://schemas.openxmlformats.org/drawingml/2006/main">
          <a:r>
            <a:rPr lang="en-US" sz="1100" dirty="0" smtClean="0"/>
            <a:t>Data Center Report No. 2015-028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BC2D40-B630-416D-9126-7A308383F3D0}"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6BAEBE-6FF7-434A-9BC2-246B1C77FB9F}" type="slidenum">
              <a:rPr lang="en-US" smtClean="0"/>
              <a:t>‹#›</a:t>
            </a:fld>
            <a:endParaRPr lang="en-US"/>
          </a:p>
        </p:txBody>
      </p:sp>
    </p:spTree>
    <p:extLst>
      <p:ext uri="{BB962C8B-B14F-4D97-AF65-F5344CB8AC3E}">
        <p14:creationId xmlns:p14="http://schemas.microsoft.com/office/powerpoint/2010/main" val="92536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7BE48-1283-49B9-9AC2-0192B9C329A7}" type="datetimeFigureOut">
              <a:rPr lang="en-US" smtClean="0"/>
              <a:t>3/27/2019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D2BEA-4365-4339-814C-62C8073155F7}" type="slidenum">
              <a:rPr lang="en-US" smtClean="0"/>
              <a:t>‹#›</a:t>
            </a:fld>
            <a:endParaRPr lang="en-US"/>
          </a:p>
        </p:txBody>
      </p:sp>
    </p:spTree>
    <p:extLst>
      <p:ext uri="{BB962C8B-B14F-4D97-AF65-F5344CB8AC3E}">
        <p14:creationId xmlns:p14="http://schemas.microsoft.com/office/powerpoint/2010/main" val="329634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3D2BEA-4365-4339-814C-62C8073155F7}" type="slidenum">
              <a:rPr lang="en-US" smtClean="0"/>
              <a:t>1</a:t>
            </a:fld>
            <a:endParaRPr lang="en-US"/>
          </a:p>
        </p:txBody>
      </p:sp>
    </p:spTree>
    <p:extLst>
      <p:ext uri="{BB962C8B-B14F-4D97-AF65-F5344CB8AC3E}">
        <p14:creationId xmlns:p14="http://schemas.microsoft.com/office/powerpoint/2010/main" val="784439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smiling service member in uniform holds his daughter as his smiling wife holds his son who is reaching for a hug."/>
          <p:cNvPicPr>
            <a:picLocks noChangeAspect="1"/>
          </p:cNvPicPr>
          <p:nvPr userDrawn="1"/>
        </p:nvPicPr>
        <p:blipFill rotWithShape="1">
          <a:blip r:embed="rId2" cstate="screen">
            <a:extLst>
              <a:ext uri="{28A0092B-C50C-407E-A947-70E740481C1C}">
                <a14:useLocalDpi xmlns:a14="http://schemas.microsoft.com/office/drawing/2010/main"/>
              </a:ext>
            </a:extLst>
          </a:blip>
          <a:srcRect b="-7761"/>
          <a:stretch/>
        </p:blipFill>
        <p:spPr>
          <a:xfrm>
            <a:off x="0" y="0"/>
            <a:ext cx="9144000" cy="6089649"/>
          </a:xfrm>
          <a:prstGeom prst="rect">
            <a:avLst/>
          </a:prstGeom>
        </p:spPr>
      </p:pic>
      <p:sp>
        <p:nvSpPr>
          <p:cNvPr id="4" name="Date Placeholder 3">
            <a:extLst>
              <a:ext uri="{FF2B5EF4-FFF2-40B4-BE49-F238E27FC236}">
                <a16:creationId xmlns:a16="http://schemas.microsoft.com/office/drawing/2014/main" id="{9590D65E-3087-FF4B-85BA-A730B89A253F}"/>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5" name="Footer Placeholder 4">
            <a:extLst>
              <a:ext uri="{FF2B5EF4-FFF2-40B4-BE49-F238E27FC236}">
                <a16:creationId xmlns:a16="http://schemas.microsoft.com/office/drawing/2014/main" id="{88F48EAC-1B75-D14A-B7F5-45E29CF0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D2ADE-EBE2-564B-80CC-D620F1129887}"/>
              </a:ext>
            </a:extLst>
          </p:cNvPr>
          <p:cNvSpPr>
            <a:spLocks noGrp="1"/>
          </p:cNvSpPr>
          <p:nvPr>
            <p:ph type="sldNum" sz="quarter" idx="12"/>
          </p:nvPr>
        </p:nvSpPr>
        <p:spPr/>
        <p:txBody>
          <a:bodyPr/>
          <a:lstStyle/>
          <a:p>
            <a:fld id="{01BB6171-A7B6-6D40-97B4-AC959C12EAA8}" type="slidenum">
              <a:rPr lang="en-US" smtClean="0"/>
              <a:t>‹#›</a:t>
            </a:fld>
            <a:endParaRPr lang="en-US"/>
          </a:p>
        </p:txBody>
      </p:sp>
      <p:sp>
        <p:nvSpPr>
          <p:cNvPr id="14" name="Rectangle 13"/>
          <p:cNvSpPr/>
          <p:nvPr userDrawn="1"/>
        </p:nvSpPr>
        <p:spPr>
          <a:xfrm>
            <a:off x="0" y="4686161"/>
            <a:ext cx="9144000" cy="2171839"/>
          </a:xfrm>
          <a:prstGeom prst="rect">
            <a:avLst/>
          </a:prstGeom>
          <a:solidFill>
            <a:srgbClr val="0932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13F7C10-4148-0E4B-924C-F6DA1B7CDD21}"/>
              </a:ext>
            </a:extLst>
          </p:cNvPr>
          <p:cNvSpPr>
            <a:spLocks noGrp="1"/>
          </p:cNvSpPr>
          <p:nvPr>
            <p:ph type="subTitle" idx="1"/>
          </p:nvPr>
        </p:nvSpPr>
        <p:spPr>
          <a:xfrm>
            <a:off x="357658" y="5799125"/>
            <a:ext cx="6350253" cy="60545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descr="Department of Defense seal and Military Community and Family Policy logo"/>
          <p:cNvGrpSpPr/>
          <p:nvPr userDrawn="1"/>
        </p:nvGrpSpPr>
        <p:grpSpPr>
          <a:xfrm>
            <a:off x="6771920" y="5695435"/>
            <a:ext cx="1827217" cy="825498"/>
            <a:chOff x="6771920" y="5695435"/>
            <a:chExt cx="1827217" cy="825498"/>
          </a:xfrm>
        </p:grpSpPr>
        <p:pic>
          <p:nvPicPr>
            <p:cNvPr id="15" name="Picture 14"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1920" y="5695435"/>
              <a:ext cx="825498" cy="825498"/>
            </a:xfrm>
            <a:prstGeom prst="ellipse">
              <a:avLst/>
            </a:prstGeom>
            <a:ln w="28575" cmpd="sng">
              <a:solidFill>
                <a:schemeClr val="bg1"/>
              </a:solidFill>
            </a:ln>
          </p:spPr>
        </p:pic>
        <p:pic>
          <p:nvPicPr>
            <p:cNvPr id="2" name="Picture 1" descr="MCFP_seal_cmyk.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790602" y="5710977"/>
              <a:ext cx="808535" cy="808535"/>
            </a:xfrm>
            <a:prstGeom prst="ellipse">
              <a:avLst/>
            </a:prstGeom>
            <a:ln w="19050" cmpd="sng">
              <a:solidFill>
                <a:schemeClr val="bg1"/>
              </a:solidFill>
            </a:ln>
          </p:spPr>
        </p:pic>
      </p:grpSp>
      <p:sp>
        <p:nvSpPr>
          <p:cNvPr id="8" name="Title 7">
            <a:extLst>
              <a:ext uri="{FF2B5EF4-FFF2-40B4-BE49-F238E27FC236}">
                <a16:creationId xmlns:a16="http://schemas.microsoft.com/office/drawing/2014/main" id="{92A78C1A-0186-480A-8B49-83E8A773D593}"/>
              </a:ext>
            </a:extLst>
          </p:cNvPr>
          <p:cNvSpPr>
            <a:spLocks noGrp="1"/>
          </p:cNvSpPr>
          <p:nvPr>
            <p:ph type="title" hasCustomPrompt="1"/>
          </p:nvPr>
        </p:nvSpPr>
        <p:spPr>
          <a:xfrm>
            <a:off x="454082" y="4585484"/>
            <a:ext cx="7886700" cy="1325563"/>
          </a:xfrm>
        </p:spPr>
        <p:txBody>
          <a:bodyPr/>
          <a:lstStyle>
            <a:lvl1pPr>
              <a:defRPr>
                <a:solidFill>
                  <a:schemeClr val="bg1"/>
                </a:solidFill>
                <a:latin typeface="Arial Black" panose="020B0A04020102020204" pitchFamily="34" charset="0"/>
              </a:defRPr>
            </a:lvl1pPr>
          </a:lstStyle>
          <a:p>
            <a:r>
              <a:rPr lang="en-US" dirty="0"/>
              <a:t> </a:t>
            </a:r>
          </a:p>
        </p:txBody>
      </p:sp>
    </p:spTree>
    <p:extLst>
      <p:ext uri="{BB962C8B-B14F-4D97-AF65-F5344CB8AC3E}">
        <p14:creationId xmlns:p14="http://schemas.microsoft.com/office/powerpoint/2010/main" val="125032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6ADC-913B-914B-956E-398654B43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677016-8E11-5248-92D6-1CA5EF23C2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6C3A-88D5-074C-B393-56E743D46847}"/>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5" name="Footer Placeholder 4">
            <a:extLst>
              <a:ext uri="{FF2B5EF4-FFF2-40B4-BE49-F238E27FC236}">
                <a16:creationId xmlns:a16="http://schemas.microsoft.com/office/drawing/2014/main" id="{D260B871-360D-164A-BACA-3EBBB855A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CE02D-4A9F-3D4E-81C8-CBEAB7467B33}"/>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211834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BD3D0-254D-DE40-9580-07EE08820CE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B8ABB-2247-8145-8559-9D07E0B31D9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7F6F8-35D1-5E41-9144-D9164B1ADC95}"/>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5" name="Footer Placeholder 4">
            <a:extLst>
              <a:ext uri="{FF2B5EF4-FFF2-40B4-BE49-F238E27FC236}">
                <a16:creationId xmlns:a16="http://schemas.microsoft.com/office/drawing/2014/main" id="{D009E836-79B6-5B46-B7E1-3561D91F1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8BB9D-0C83-0C48-A916-F9A2C9F1F57C}"/>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51420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51CF-A40F-6C47-A710-4B41420533AF}"/>
              </a:ext>
            </a:extLst>
          </p:cNvPr>
          <p:cNvSpPr>
            <a:spLocks noGrp="1"/>
          </p:cNvSpPr>
          <p:nvPr>
            <p:ph type="title"/>
          </p:nvPr>
        </p:nvSpPr>
        <p:spPr>
          <a:xfrm>
            <a:off x="628650" y="201001"/>
            <a:ext cx="7886700" cy="1078094"/>
          </a:xfrm>
        </p:spPr>
        <p:txBody>
          <a:bodyPr>
            <a:normAutofit/>
          </a:bodyPr>
          <a:lstStyle>
            <a:lvl1pPr>
              <a:defRPr sz="3600" b="1">
                <a:solidFill>
                  <a:srgbClr val="0932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4765549-27DE-4D44-87D3-8B7741012796}"/>
              </a:ext>
            </a:extLst>
          </p:cNvPr>
          <p:cNvSpPr>
            <a:spLocks noGrp="1"/>
          </p:cNvSpPr>
          <p:nvPr>
            <p:ph idx="1"/>
          </p:nvPr>
        </p:nvSpPr>
        <p:spPr>
          <a:xfrm>
            <a:off x="628650" y="1507504"/>
            <a:ext cx="7886700" cy="4669459"/>
          </a:xfrm>
        </p:spPr>
        <p:txBody>
          <a:bodyPr/>
          <a:lstStyle>
            <a:lvl1pPr marL="228600" indent="-228600">
              <a:buFont typeface="Wingdings" charset="2"/>
              <a:buChar char="§"/>
              <a:defRPr sz="2000"/>
            </a:lvl1pPr>
            <a:lvl2pPr marL="685800" indent="-228600">
              <a:buFont typeface="Wingdings" charset="2"/>
              <a:buChar char="§"/>
              <a:defRPr sz="1800"/>
            </a:lvl2pPr>
            <a:lvl3pPr marL="1143000" indent="-228600">
              <a:buFont typeface="Wingdings" charset="2"/>
              <a:buChar char="§"/>
              <a:defRPr sz="1800"/>
            </a:lvl3pPr>
            <a:lvl4pPr marL="1600200" indent="-228600">
              <a:buFont typeface="Wingdings" charset="2"/>
              <a:buChar char="§"/>
              <a:defRPr sz="1800"/>
            </a:lvl4pPr>
            <a:lvl5pPr marL="2057400" indent="-228600">
              <a:buFont typeface="Wingdings" charset="2"/>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94BFB4-DE78-0942-8F0A-D4A062D284C9}"/>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5" name="Footer Placeholder 4">
            <a:extLst>
              <a:ext uri="{FF2B5EF4-FFF2-40B4-BE49-F238E27FC236}">
                <a16:creationId xmlns:a16="http://schemas.microsoft.com/office/drawing/2014/main" id="{8704EE98-007E-564C-8291-6C237CB4A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944D4-A74B-4349-87D8-D22BDBECFE91}"/>
              </a:ext>
            </a:extLst>
          </p:cNvPr>
          <p:cNvSpPr>
            <a:spLocks noGrp="1"/>
          </p:cNvSpPr>
          <p:nvPr>
            <p:ph type="sldNum" sz="quarter" idx="12"/>
          </p:nvPr>
        </p:nvSpPr>
        <p:spPr/>
        <p:txBody>
          <a:bodyPr/>
          <a:lstStyle/>
          <a:p>
            <a:fld id="{01BB6171-A7B6-6D40-97B4-AC959C12EAA8}" type="slidenum">
              <a:rPr lang="en-US" smtClean="0"/>
              <a:t>‹#›</a:t>
            </a:fld>
            <a:endParaRPr lang="en-US"/>
          </a:p>
        </p:txBody>
      </p:sp>
      <p:sp>
        <p:nvSpPr>
          <p:cNvPr id="8" name="Rectangle 7"/>
          <p:cNvSpPr/>
          <p:nvPr userDrawn="1"/>
        </p:nvSpPr>
        <p:spPr>
          <a:xfrm>
            <a:off x="0" y="6117953"/>
            <a:ext cx="9144000" cy="740047"/>
          </a:xfrm>
          <a:prstGeom prst="rect">
            <a:avLst/>
          </a:prstGeom>
          <a:solidFill>
            <a:srgbClr val="0932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epartment of Defense seal"/>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0319" y="5654160"/>
            <a:ext cx="908048" cy="908048"/>
          </a:xfrm>
          <a:prstGeom prst="ellipse">
            <a:avLst/>
          </a:prstGeom>
          <a:ln w="28575" cmpd="sng">
            <a:solidFill>
              <a:schemeClr val="bg1"/>
            </a:solidFill>
          </a:ln>
        </p:spPr>
      </p:pic>
      <p:pic>
        <p:nvPicPr>
          <p:cNvPr id="11" name="Picture 10">
            <a:extLst>
              <a:ext uri="{FF2B5EF4-FFF2-40B4-BE49-F238E27FC236}">
                <a16:creationId xmlns:a16="http://schemas.microsoft.com/office/drawing/2014/main" id="{48E387F4-1749-FB4C-9EE0-D50880CAFE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65" y="6200415"/>
            <a:ext cx="4863071" cy="594376"/>
          </a:xfrm>
          <a:prstGeom prst="rect">
            <a:avLst/>
          </a:prstGeom>
        </p:spPr>
      </p:pic>
    </p:spTree>
    <p:extLst>
      <p:ext uri="{BB962C8B-B14F-4D97-AF65-F5344CB8AC3E}">
        <p14:creationId xmlns:p14="http://schemas.microsoft.com/office/powerpoint/2010/main" val="3017345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268A2C-6771-2E44-BD27-8491320A81ED}"/>
              </a:ext>
            </a:extLst>
          </p:cNvPr>
          <p:cNvSpPr>
            <a:spLocks noGrp="1"/>
          </p:cNvSpPr>
          <p:nvPr>
            <p:ph type="dt" sz="half" idx="10"/>
          </p:nvPr>
        </p:nvSpPr>
        <p:spPr/>
        <p:txBody>
          <a:bodyPr/>
          <a:lstStyle/>
          <a:p>
            <a:fld id="{B6F2FD0B-776A-E642-98A7-74014885B376}" type="datetimeFigureOut">
              <a:rPr lang="en-US" smtClean="0"/>
              <a:t>3/27/2019</a:t>
            </a:fld>
            <a:endParaRPr lang="en-US" dirty="0"/>
          </a:p>
        </p:txBody>
      </p:sp>
      <p:sp>
        <p:nvSpPr>
          <p:cNvPr id="5" name="Footer Placeholder 4">
            <a:extLst>
              <a:ext uri="{FF2B5EF4-FFF2-40B4-BE49-F238E27FC236}">
                <a16:creationId xmlns:a16="http://schemas.microsoft.com/office/drawing/2014/main" id="{461F57AC-CF9A-B84B-BC87-D30AC178F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3AC50-AEBB-BF4F-B1CA-C9F9DBBD519F}"/>
              </a:ext>
            </a:extLst>
          </p:cNvPr>
          <p:cNvSpPr>
            <a:spLocks noGrp="1"/>
          </p:cNvSpPr>
          <p:nvPr>
            <p:ph type="sldNum" sz="quarter" idx="12"/>
          </p:nvPr>
        </p:nvSpPr>
        <p:spPr/>
        <p:txBody>
          <a:bodyPr/>
          <a:lstStyle/>
          <a:p>
            <a:fld id="{01BB6171-A7B6-6D40-97B4-AC959C12EAA8}" type="slidenum">
              <a:rPr lang="en-US" smtClean="0"/>
              <a:t>‹#›</a:t>
            </a:fld>
            <a:endParaRPr lang="en-US"/>
          </a:p>
        </p:txBody>
      </p:sp>
      <p:sp>
        <p:nvSpPr>
          <p:cNvPr id="10" name="Title 1">
            <a:extLst>
              <a:ext uri="{FF2B5EF4-FFF2-40B4-BE49-F238E27FC236}">
                <a16:creationId xmlns:a16="http://schemas.microsoft.com/office/drawing/2014/main" id="{76E451CF-A40F-6C47-A710-4B41420533AF}"/>
              </a:ext>
            </a:extLst>
          </p:cNvPr>
          <p:cNvSpPr>
            <a:spLocks noGrp="1"/>
          </p:cNvSpPr>
          <p:nvPr>
            <p:ph type="title"/>
          </p:nvPr>
        </p:nvSpPr>
        <p:spPr>
          <a:xfrm>
            <a:off x="628650" y="201001"/>
            <a:ext cx="7886700" cy="1078094"/>
          </a:xfrm>
        </p:spPr>
        <p:txBody>
          <a:bodyPr>
            <a:normAutofit/>
          </a:bodyPr>
          <a:lstStyle>
            <a:lvl1pPr>
              <a:defRPr sz="3600" b="1">
                <a:solidFill>
                  <a:srgbClr val="093266"/>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94765549-27DE-4D44-87D3-8B7741012796}"/>
              </a:ext>
            </a:extLst>
          </p:cNvPr>
          <p:cNvSpPr>
            <a:spLocks noGrp="1"/>
          </p:cNvSpPr>
          <p:nvPr>
            <p:ph idx="1"/>
          </p:nvPr>
        </p:nvSpPr>
        <p:spPr>
          <a:xfrm>
            <a:off x="628650" y="1507504"/>
            <a:ext cx="4506427" cy="4669459"/>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3"/>
          </p:nvPr>
        </p:nvSpPr>
        <p:spPr>
          <a:xfrm>
            <a:off x="5455251" y="1508125"/>
            <a:ext cx="3425825" cy="3900616"/>
          </a:xfrm>
        </p:spPr>
        <p:txBody>
          <a:bodyPr/>
          <a:lstStyle/>
          <a:p>
            <a:endParaRPr lang="en-US"/>
          </a:p>
        </p:txBody>
      </p:sp>
      <p:pic>
        <p:nvPicPr>
          <p:cNvPr id="2" name="Picture 1"/>
          <p:cNvPicPr>
            <a:picLocks noChangeAspect="1"/>
          </p:cNvPicPr>
          <p:nvPr userDrawn="1"/>
        </p:nvPicPr>
        <p:blipFill>
          <a:blip r:embed="rId2"/>
          <a:stretch>
            <a:fillRect/>
          </a:stretch>
        </p:blipFill>
        <p:spPr>
          <a:xfrm>
            <a:off x="0" y="6114224"/>
            <a:ext cx="9150889" cy="743776"/>
          </a:xfrm>
          <a:prstGeom prst="rect">
            <a:avLst/>
          </a:prstGeom>
        </p:spPr>
      </p:pic>
      <p:pic>
        <p:nvPicPr>
          <p:cNvPr id="8" name="Picture 7" descr="Department of Defense seal"/>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0319" y="5654160"/>
            <a:ext cx="908048" cy="908048"/>
          </a:xfrm>
          <a:prstGeom prst="ellipse">
            <a:avLst/>
          </a:prstGeom>
          <a:ln w="28575" cmpd="sng">
            <a:solidFill>
              <a:schemeClr val="bg1"/>
            </a:solidFill>
          </a:ln>
        </p:spPr>
      </p:pic>
      <p:pic>
        <p:nvPicPr>
          <p:cNvPr id="12" name="Picture 11">
            <a:extLst>
              <a:ext uri="{FF2B5EF4-FFF2-40B4-BE49-F238E27FC236}">
                <a16:creationId xmlns:a16="http://schemas.microsoft.com/office/drawing/2014/main" id="{8B228968-EF55-3143-8C12-0A0FF9E37A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5965" y="6200415"/>
            <a:ext cx="4863071" cy="594376"/>
          </a:xfrm>
          <a:prstGeom prst="rect">
            <a:avLst/>
          </a:prstGeom>
        </p:spPr>
      </p:pic>
    </p:spTree>
    <p:extLst>
      <p:ext uri="{BB962C8B-B14F-4D97-AF65-F5344CB8AC3E}">
        <p14:creationId xmlns:p14="http://schemas.microsoft.com/office/powerpoint/2010/main" val="79882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495FCF-66D4-284F-AA5B-AA69644533C7}"/>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6" name="Footer Placeholder 5">
            <a:extLst>
              <a:ext uri="{FF2B5EF4-FFF2-40B4-BE49-F238E27FC236}">
                <a16:creationId xmlns:a16="http://schemas.microsoft.com/office/drawing/2014/main" id="{225AE940-434A-EC46-8C5C-3871F9073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A8FA2-7A3A-BB41-80C6-CAABEFE005D4}"/>
              </a:ext>
            </a:extLst>
          </p:cNvPr>
          <p:cNvSpPr>
            <a:spLocks noGrp="1"/>
          </p:cNvSpPr>
          <p:nvPr>
            <p:ph type="sldNum" sz="quarter" idx="12"/>
          </p:nvPr>
        </p:nvSpPr>
        <p:spPr/>
        <p:txBody>
          <a:bodyPr/>
          <a:lstStyle/>
          <a:p>
            <a:fld id="{01BB6171-A7B6-6D40-97B4-AC959C12EAA8}" type="slidenum">
              <a:rPr lang="en-US" smtClean="0"/>
              <a:t>‹#›</a:t>
            </a:fld>
            <a:endParaRPr lang="en-US"/>
          </a:p>
        </p:txBody>
      </p:sp>
      <p:sp>
        <p:nvSpPr>
          <p:cNvPr id="8" name="Rectangle 7"/>
          <p:cNvSpPr/>
          <p:nvPr userDrawn="1"/>
        </p:nvSpPr>
        <p:spPr>
          <a:xfrm>
            <a:off x="0" y="6117953"/>
            <a:ext cx="9144000" cy="740047"/>
          </a:xfrm>
          <a:prstGeom prst="rect">
            <a:avLst/>
          </a:prstGeom>
          <a:solidFill>
            <a:srgbClr val="0932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epartment of Defense seal"/>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0319" y="5654160"/>
            <a:ext cx="908048" cy="908048"/>
          </a:xfrm>
          <a:prstGeom prst="ellipse">
            <a:avLst/>
          </a:prstGeom>
          <a:ln w="28575" cmpd="sng">
            <a:solidFill>
              <a:schemeClr val="bg1"/>
            </a:solidFill>
          </a:ln>
        </p:spPr>
      </p:pic>
      <p:sp>
        <p:nvSpPr>
          <p:cNvPr id="11" name="Picture Placeholder 12"/>
          <p:cNvSpPr>
            <a:spLocks noGrp="1"/>
          </p:cNvSpPr>
          <p:nvPr>
            <p:ph type="pic" sz="quarter" idx="13"/>
          </p:nvPr>
        </p:nvSpPr>
        <p:spPr>
          <a:xfrm>
            <a:off x="628649" y="1508125"/>
            <a:ext cx="8252427" cy="3900616"/>
          </a:xfrm>
        </p:spPr>
        <p:txBody>
          <a:bodyPr/>
          <a:lstStyle/>
          <a:p>
            <a:endParaRPr lang="en-US"/>
          </a:p>
        </p:txBody>
      </p:sp>
      <p:sp>
        <p:nvSpPr>
          <p:cNvPr id="12" name="Title 1">
            <a:extLst>
              <a:ext uri="{FF2B5EF4-FFF2-40B4-BE49-F238E27FC236}">
                <a16:creationId xmlns:a16="http://schemas.microsoft.com/office/drawing/2014/main" id="{76E451CF-A40F-6C47-A710-4B41420533AF}"/>
              </a:ext>
            </a:extLst>
          </p:cNvPr>
          <p:cNvSpPr>
            <a:spLocks noGrp="1"/>
          </p:cNvSpPr>
          <p:nvPr>
            <p:ph type="title"/>
          </p:nvPr>
        </p:nvSpPr>
        <p:spPr>
          <a:xfrm>
            <a:off x="628650" y="201001"/>
            <a:ext cx="7886700" cy="1078094"/>
          </a:xfrm>
        </p:spPr>
        <p:txBody>
          <a:bodyPr>
            <a:normAutofit/>
          </a:bodyPr>
          <a:lstStyle>
            <a:lvl1pPr>
              <a:defRPr sz="3600" b="1">
                <a:solidFill>
                  <a:srgbClr val="093266"/>
                </a:solidFill>
                <a:latin typeface="+mn-lt"/>
              </a:defRPr>
            </a:lvl1pPr>
          </a:lstStyle>
          <a:p>
            <a:r>
              <a:rPr lang="en-US" dirty="0"/>
              <a:t>Click to edit Master title style</a:t>
            </a:r>
          </a:p>
        </p:txBody>
      </p:sp>
      <p:pic>
        <p:nvPicPr>
          <p:cNvPr id="13" name="Picture 12">
            <a:extLst>
              <a:ext uri="{FF2B5EF4-FFF2-40B4-BE49-F238E27FC236}">
                <a16:creationId xmlns:a16="http://schemas.microsoft.com/office/drawing/2014/main" id="{8B228968-EF55-3143-8C12-0A0FF9E37A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965" y="6200415"/>
            <a:ext cx="4863071" cy="594376"/>
          </a:xfrm>
          <a:prstGeom prst="rect">
            <a:avLst/>
          </a:prstGeom>
        </p:spPr>
      </p:pic>
    </p:spTree>
    <p:extLst>
      <p:ext uri="{BB962C8B-B14F-4D97-AF65-F5344CB8AC3E}">
        <p14:creationId xmlns:p14="http://schemas.microsoft.com/office/powerpoint/2010/main" val="339033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7CA-C64C-C445-B5D6-6161CBA7D1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0CC536-E370-4E49-A70A-3A0E701FADA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E8AF74-1940-1E40-A784-4A96CEA422C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31502-4334-B24C-ABE4-E9A4A68435B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B27353-62EB-B64D-8DCD-632CC629E5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49CA2-82B2-5548-A10E-885469B8CE3D}"/>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8" name="Footer Placeholder 7">
            <a:extLst>
              <a:ext uri="{FF2B5EF4-FFF2-40B4-BE49-F238E27FC236}">
                <a16:creationId xmlns:a16="http://schemas.microsoft.com/office/drawing/2014/main" id="{744281AB-2D6C-8F4E-9FB5-2E53E94F14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1BAD92-70EF-9244-B3E0-D0928DD943F1}"/>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122800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B391-896A-1549-80D1-C3DF621D6E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758F43-53AB-2544-8FE1-CEA82BDF3EC8}"/>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4" name="Footer Placeholder 3">
            <a:extLst>
              <a:ext uri="{FF2B5EF4-FFF2-40B4-BE49-F238E27FC236}">
                <a16:creationId xmlns:a16="http://schemas.microsoft.com/office/drawing/2014/main" id="{342E862B-CE32-B546-B1B3-DF5CD1593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828CB9-F69A-BC48-96E9-1BA544C233A3}"/>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166742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5506F-FEEF-5242-B76E-CF0B5CCBF117}"/>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3" name="Footer Placeholder 2">
            <a:extLst>
              <a:ext uri="{FF2B5EF4-FFF2-40B4-BE49-F238E27FC236}">
                <a16:creationId xmlns:a16="http://schemas.microsoft.com/office/drawing/2014/main" id="{2DD51316-0D4F-6947-BFBE-008A450C35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32048-71DA-5E4E-A073-0D5C91F83E23}"/>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133807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546-4416-D343-B65D-E1BEEF2FE65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BA878-BE7B-2045-9975-0BF8CB1DF71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D51322-2DC6-5141-A2CD-259B9912779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5AD3E5-7A96-A946-B80C-E31CA9107E7C}"/>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6" name="Footer Placeholder 5">
            <a:extLst>
              <a:ext uri="{FF2B5EF4-FFF2-40B4-BE49-F238E27FC236}">
                <a16:creationId xmlns:a16="http://schemas.microsoft.com/office/drawing/2014/main" id="{0C483B2A-9DB2-6147-A897-53EF2722B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FEC9A-297F-5844-ACFC-D501479BAC6C}"/>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19474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D4FE-9ECD-654D-8C43-C40A2259028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27A6CA-ABE7-8340-B836-1653C8122992}"/>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C5535-58B7-7640-BC0A-37553B6AD75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3E6E77-A8F2-0A42-B4A2-61565FDCDACB}"/>
              </a:ext>
            </a:extLst>
          </p:cNvPr>
          <p:cNvSpPr>
            <a:spLocks noGrp="1"/>
          </p:cNvSpPr>
          <p:nvPr>
            <p:ph type="dt" sz="half" idx="10"/>
          </p:nvPr>
        </p:nvSpPr>
        <p:spPr/>
        <p:txBody>
          <a:bodyPr/>
          <a:lstStyle/>
          <a:p>
            <a:fld id="{B6F2FD0B-776A-E642-98A7-74014885B376}" type="datetimeFigureOut">
              <a:rPr lang="en-US" smtClean="0"/>
              <a:t>3/27/2019</a:t>
            </a:fld>
            <a:endParaRPr lang="en-US"/>
          </a:p>
        </p:txBody>
      </p:sp>
      <p:sp>
        <p:nvSpPr>
          <p:cNvPr id="6" name="Footer Placeholder 5">
            <a:extLst>
              <a:ext uri="{FF2B5EF4-FFF2-40B4-BE49-F238E27FC236}">
                <a16:creationId xmlns:a16="http://schemas.microsoft.com/office/drawing/2014/main" id="{E092B1A1-DC9D-AF4D-84A1-0D6C5ED26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B7C77-F78C-1241-8DC2-293B1E90AC5D}"/>
              </a:ext>
            </a:extLst>
          </p:cNvPr>
          <p:cNvSpPr>
            <a:spLocks noGrp="1"/>
          </p:cNvSpPr>
          <p:nvPr>
            <p:ph type="sldNum" sz="quarter" idx="12"/>
          </p:nvPr>
        </p:nvSpPr>
        <p:spPr/>
        <p:txBody>
          <a:bodyPr/>
          <a:lstStyle/>
          <a:p>
            <a:fld id="{01BB6171-A7B6-6D40-97B4-AC959C12EAA8}" type="slidenum">
              <a:rPr lang="en-US" smtClean="0"/>
              <a:t>‹#›</a:t>
            </a:fld>
            <a:endParaRPr lang="en-US"/>
          </a:p>
        </p:txBody>
      </p:sp>
    </p:spTree>
    <p:extLst>
      <p:ext uri="{BB962C8B-B14F-4D97-AF65-F5344CB8AC3E}">
        <p14:creationId xmlns:p14="http://schemas.microsoft.com/office/powerpoint/2010/main" val="361813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CD519-27BC-A541-BE82-2DF449D810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BD3AFF-E0BF-A343-A113-6E3188AAF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DC7FD-9D47-5C43-AE38-3B7DE35664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FD0B-776A-E642-98A7-74014885B376}" type="datetimeFigureOut">
              <a:rPr lang="en-US" smtClean="0"/>
              <a:t>3/27/2019</a:t>
            </a:fld>
            <a:endParaRPr lang="en-US"/>
          </a:p>
        </p:txBody>
      </p:sp>
      <p:sp>
        <p:nvSpPr>
          <p:cNvPr id="5" name="Footer Placeholder 4">
            <a:extLst>
              <a:ext uri="{FF2B5EF4-FFF2-40B4-BE49-F238E27FC236}">
                <a16:creationId xmlns:a16="http://schemas.microsoft.com/office/drawing/2014/main" id="{9F5392DD-D001-6D46-B0B1-50D08ECBD5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1DFDF-AA9F-E44E-9FE8-569EFC8C9A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B6171-A7B6-6D40-97B4-AC959C12EAA8}" type="slidenum">
              <a:rPr lang="en-US" smtClean="0"/>
              <a:t>‹#›</a:t>
            </a:fld>
            <a:endParaRPr lang="en-US"/>
          </a:p>
        </p:txBody>
      </p:sp>
    </p:spTree>
    <p:extLst>
      <p:ext uri="{BB962C8B-B14F-4D97-AF65-F5344CB8AC3E}">
        <p14:creationId xmlns:p14="http://schemas.microsoft.com/office/powerpoint/2010/main" val="1465773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tammie.l.perreault.civ@mail.mi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4418-3E9E-4186-8250-CEBE45754198}"/>
              </a:ext>
            </a:extLst>
          </p:cNvPr>
          <p:cNvSpPr>
            <a:spLocks noGrp="1"/>
          </p:cNvSpPr>
          <p:nvPr>
            <p:ph type="title"/>
          </p:nvPr>
        </p:nvSpPr>
        <p:spPr>
          <a:xfrm>
            <a:off x="331025" y="4692016"/>
            <a:ext cx="7886700" cy="1325563"/>
          </a:xfrm>
        </p:spPr>
        <p:txBody>
          <a:bodyPr>
            <a:normAutofit/>
          </a:bodyPr>
          <a:lstStyle/>
          <a:p>
            <a:r>
              <a:rPr lang="en-US" sz="3200" dirty="0"/>
              <a:t>DEFENSE-STATE LIAISON OFFICE </a:t>
            </a:r>
          </a:p>
        </p:txBody>
      </p:sp>
      <p:sp>
        <p:nvSpPr>
          <p:cNvPr id="3" name="Subtitle 2">
            <a:extLst>
              <a:ext uri="{FF2B5EF4-FFF2-40B4-BE49-F238E27FC236}">
                <a16:creationId xmlns:a16="http://schemas.microsoft.com/office/drawing/2014/main" id="{5AC5495C-240A-114F-8038-B170312C340D}"/>
              </a:ext>
            </a:extLst>
          </p:cNvPr>
          <p:cNvSpPr>
            <a:spLocks noGrp="1"/>
          </p:cNvSpPr>
          <p:nvPr>
            <p:ph type="subTitle" idx="1"/>
          </p:nvPr>
        </p:nvSpPr>
        <p:spPr/>
        <p:txBody>
          <a:bodyPr>
            <a:noAutofit/>
          </a:bodyPr>
          <a:lstStyle/>
          <a:p>
            <a:pPr algn="l"/>
            <a:r>
              <a:rPr lang="en-US" sz="2000" dirty="0">
                <a:solidFill>
                  <a:srgbClr val="FDBA12"/>
                </a:solidFill>
              </a:rPr>
              <a:t>Working with state policymakers to support </a:t>
            </a:r>
            <a:br>
              <a:rPr lang="en-US" sz="2000" dirty="0">
                <a:solidFill>
                  <a:srgbClr val="FDBA12"/>
                </a:solidFill>
              </a:rPr>
            </a:br>
            <a:r>
              <a:rPr lang="en-US" sz="2000" dirty="0">
                <a:solidFill>
                  <a:srgbClr val="FDBA12"/>
                </a:solidFill>
              </a:rPr>
              <a:t>military families </a:t>
            </a:r>
          </a:p>
        </p:txBody>
      </p:sp>
    </p:spTree>
    <p:extLst>
      <p:ext uri="{BB962C8B-B14F-4D97-AF65-F5344CB8AC3E}">
        <p14:creationId xmlns:p14="http://schemas.microsoft.com/office/powerpoint/2010/main" val="32069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9DF5-4D54-7F46-83CC-AD7FF8A05C19}"/>
              </a:ext>
            </a:extLst>
          </p:cNvPr>
          <p:cNvSpPr>
            <a:spLocks noGrp="1"/>
          </p:cNvSpPr>
          <p:nvPr>
            <p:ph type="title"/>
          </p:nvPr>
        </p:nvSpPr>
        <p:spPr/>
        <p:txBody>
          <a:bodyPr>
            <a:normAutofit/>
          </a:bodyPr>
          <a:lstStyle/>
          <a:p>
            <a:r>
              <a:rPr lang="en-US" dirty="0" smtClean="0"/>
              <a:t>What is happening in 2019?</a:t>
            </a:r>
            <a:endParaRPr lang="en-US" dirty="0"/>
          </a:p>
        </p:txBody>
      </p:sp>
      <p:sp>
        <p:nvSpPr>
          <p:cNvPr id="3" name="Content Placeholder 2">
            <a:extLst>
              <a:ext uri="{FF2B5EF4-FFF2-40B4-BE49-F238E27FC236}">
                <a16:creationId xmlns:a16="http://schemas.microsoft.com/office/drawing/2014/main" id="{0A4AB16E-F0F3-9041-B155-B565BD59B72B}"/>
              </a:ext>
            </a:extLst>
          </p:cNvPr>
          <p:cNvSpPr>
            <a:spLocks noGrp="1"/>
          </p:cNvSpPr>
          <p:nvPr>
            <p:ph idx="1"/>
          </p:nvPr>
        </p:nvSpPr>
        <p:spPr>
          <a:xfrm>
            <a:off x="628650" y="1507504"/>
            <a:ext cx="4506427" cy="4274460"/>
          </a:xfrm>
        </p:spPr>
        <p:txBody>
          <a:bodyPr>
            <a:normAutofit/>
          </a:bodyPr>
          <a:lstStyle/>
          <a:p>
            <a:r>
              <a:rPr lang="en-US" sz="2800" dirty="0" smtClean="0"/>
              <a:t>Compacts</a:t>
            </a:r>
            <a:endParaRPr lang="en-US" sz="2800" dirty="0"/>
          </a:p>
          <a:p>
            <a:r>
              <a:rPr lang="en-US" sz="2800" dirty="0"/>
              <a:t>Occupational Licensing Learning Policy </a:t>
            </a:r>
            <a:r>
              <a:rPr lang="en-US" sz="2800" dirty="0" smtClean="0"/>
              <a:t>Consortium</a:t>
            </a:r>
            <a:endParaRPr lang="en-US" sz="2800" dirty="0"/>
          </a:p>
          <a:p>
            <a:r>
              <a:rPr lang="en-US" sz="2800" dirty="0" smtClean="0"/>
              <a:t>“</a:t>
            </a:r>
            <a:r>
              <a:rPr lang="en-US" sz="2800" dirty="0" smtClean="0"/>
              <a:t>Shall” vs. “May</a:t>
            </a:r>
            <a:r>
              <a:rPr lang="en-US" sz="2800" dirty="0" smtClean="0"/>
              <a:t>” (Montana)</a:t>
            </a:r>
            <a:endParaRPr lang="en-US" sz="2800" dirty="0"/>
          </a:p>
          <a:p>
            <a:r>
              <a:rPr lang="en-US" sz="2800" dirty="0" smtClean="0"/>
              <a:t>Executive </a:t>
            </a:r>
            <a:r>
              <a:rPr lang="en-US" sz="2800" dirty="0" smtClean="0"/>
              <a:t>Order and Pending </a:t>
            </a:r>
            <a:r>
              <a:rPr lang="en-US" sz="2800" dirty="0" smtClean="0"/>
              <a:t>Legislation (</a:t>
            </a:r>
            <a:r>
              <a:rPr lang="en-US" sz="2800" dirty="0" smtClean="0"/>
              <a:t>Idaho)</a:t>
            </a:r>
            <a:endParaRPr lang="en-US" sz="2800" dirty="0" smtClean="0"/>
          </a:p>
          <a:p>
            <a:r>
              <a:rPr lang="en-US" sz="2800" dirty="0" smtClean="0"/>
              <a:t>Evaluation (Oregon)</a:t>
            </a:r>
            <a:endParaRPr lang="en-US" sz="2800" dirty="0" smtClean="0"/>
          </a:p>
          <a:p>
            <a:r>
              <a:rPr lang="en-US" sz="2800" dirty="0" smtClean="0"/>
              <a:t>Exemption</a:t>
            </a:r>
          </a:p>
          <a:p>
            <a:pPr marL="0" indent="0">
              <a:buNone/>
            </a:pPr>
            <a:endParaRPr lang="en-US" dirty="0"/>
          </a:p>
        </p:txBody>
      </p:sp>
      <p:pic>
        <p:nvPicPr>
          <p:cNvPr id="7" name="Picture Placeholder 17" descr="A woman in a yellow shirt watches as a female student in a striped shirt completes an activity book."/>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455251" y="1508125"/>
            <a:ext cx="3425825" cy="3900616"/>
          </a:xfrm>
        </p:spPr>
      </p:pic>
    </p:spTree>
    <p:extLst>
      <p:ext uri="{BB962C8B-B14F-4D97-AF65-F5344CB8AC3E}">
        <p14:creationId xmlns:p14="http://schemas.microsoft.com/office/powerpoint/2010/main" val="40010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Key Compacts</a:t>
            </a:r>
            <a:endParaRPr lang="en-US" dirty="0"/>
          </a:p>
        </p:txBody>
      </p:sp>
      <p:sp>
        <p:nvSpPr>
          <p:cNvPr id="4" name="Slide Number Placeholder 3"/>
          <p:cNvSpPr>
            <a:spLocks noGrp="1"/>
          </p:cNvSpPr>
          <p:nvPr>
            <p:ph type="sldNum" sz="quarter" idx="12"/>
          </p:nvPr>
        </p:nvSpPr>
        <p:spPr/>
        <p:txBody>
          <a:bodyPr/>
          <a:lstStyle/>
          <a:p>
            <a:fld id="{2B60EF13-9B5D-41A9-BB74-028B8980BA52}" type="slidenum">
              <a:rPr lang="en-US" smtClean="0">
                <a:solidFill>
                  <a:srgbClr val="000000"/>
                </a:solidFill>
              </a:rPr>
              <a:pPr/>
              <a:t>11</a:t>
            </a:fld>
            <a:endParaRPr lang="en-US">
              <a:solidFill>
                <a:srgbClr val="000000"/>
              </a:solidFill>
            </a:endParaRPr>
          </a:p>
        </p:txBody>
      </p:sp>
      <p:sp>
        <p:nvSpPr>
          <p:cNvPr id="5" name="Content Placeholder 2"/>
          <p:cNvSpPr>
            <a:spLocks noGrp="1"/>
          </p:cNvSpPr>
          <p:nvPr>
            <p:ph idx="1"/>
          </p:nvPr>
        </p:nvSpPr>
        <p:spPr>
          <a:xfrm>
            <a:off x="628650" y="1129009"/>
            <a:ext cx="7772400" cy="4969163"/>
          </a:xfrm>
        </p:spPr>
        <p:txBody>
          <a:bodyPr>
            <a:normAutofit fontScale="92500" lnSpcReduction="20000"/>
          </a:bodyPr>
          <a:lstStyle/>
          <a:p>
            <a:pPr marL="0" lvl="1" indent="0">
              <a:lnSpc>
                <a:spcPct val="100000"/>
              </a:lnSpc>
              <a:spcBef>
                <a:spcPts val="0"/>
              </a:spcBef>
              <a:spcAft>
                <a:spcPts val="200"/>
              </a:spcAft>
              <a:buNone/>
            </a:pPr>
            <a:r>
              <a:rPr lang="en-US" sz="2300" b="1" dirty="0">
                <a:solidFill>
                  <a:prstClr val="black"/>
                </a:solidFill>
              </a:rPr>
              <a:t>Physical Therapy License </a:t>
            </a:r>
            <a:r>
              <a:rPr lang="en-US" sz="2300" b="1" dirty="0" smtClean="0">
                <a:solidFill>
                  <a:prstClr val="black"/>
                </a:solidFill>
              </a:rPr>
              <a:t>Compact</a:t>
            </a:r>
            <a:endParaRPr lang="en-US" sz="1900" dirty="0">
              <a:solidFill>
                <a:prstClr val="black"/>
              </a:solidFill>
            </a:endParaRPr>
          </a:p>
          <a:p>
            <a:pPr marL="398462" lvl="2" indent="0">
              <a:lnSpc>
                <a:spcPct val="100000"/>
              </a:lnSpc>
              <a:spcBef>
                <a:spcPts val="0"/>
              </a:spcBef>
              <a:spcAft>
                <a:spcPts val="200"/>
              </a:spcAft>
              <a:buNone/>
            </a:pPr>
            <a:r>
              <a:rPr lang="en-US" sz="1900" dirty="0">
                <a:solidFill>
                  <a:prstClr val="black"/>
                </a:solidFill>
              </a:rPr>
              <a:t>Approved in 21 states (including 7 states </a:t>
            </a:r>
            <a:r>
              <a:rPr lang="en-US" sz="1900" dirty="0" smtClean="0">
                <a:solidFill>
                  <a:prstClr val="black"/>
                </a:solidFill>
              </a:rPr>
              <a:t>which </a:t>
            </a:r>
            <a:r>
              <a:rPr lang="en-US" sz="1900" dirty="0">
                <a:solidFill>
                  <a:prstClr val="black"/>
                </a:solidFill>
              </a:rPr>
              <a:t>enacted in 2018)</a:t>
            </a:r>
          </a:p>
          <a:p>
            <a:pPr marL="400050" lvl="2" indent="0">
              <a:lnSpc>
                <a:spcPct val="100000"/>
              </a:lnSpc>
              <a:spcBef>
                <a:spcPts val="0"/>
              </a:spcBef>
              <a:spcAft>
                <a:spcPts val="200"/>
              </a:spcAft>
              <a:buNone/>
            </a:pPr>
            <a:r>
              <a:rPr lang="en-US" sz="1900" dirty="0">
                <a:solidFill>
                  <a:prstClr val="black"/>
                </a:solidFill>
              </a:rPr>
              <a:t>Privilege to practice provision allows military spouse to work in any member state with an unencumbered license in the home state</a:t>
            </a:r>
          </a:p>
          <a:p>
            <a:pPr marL="0" lvl="1" indent="0">
              <a:lnSpc>
                <a:spcPct val="100000"/>
              </a:lnSpc>
              <a:spcBef>
                <a:spcPts val="0"/>
              </a:spcBef>
              <a:spcAft>
                <a:spcPts val="200"/>
              </a:spcAft>
              <a:buNone/>
            </a:pPr>
            <a:endParaRPr lang="en-US" sz="1900" dirty="0">
              <a:solidFill>
                <a:prstClr val="black"/>
              </a:solidFill>
            </a:endParaRPr>
          </a:p>
          <a:p>
            <a:pPr marL="0" lvl="1" indent="0">
              <a:lnSpc>
                <a:spcPct val="100000"/>
              </a:lnSpc>
              <a:spcBef>
                <a:spcPts val="0"/>
              </a:spcBef>
              <a:spcAft>
                <a:spcPts val="200"/>
              </a:spcAft>
              <a:buNone/>
            </a:pPr>
            <a:r>
              <a:rPr lang="en-US" sz="2400" b="1" dirty="0">
                <a:solidFill>
                  <a:prstClr val="black"/>
                </a:solidFill>
              </a:rPr>
              <a:t>Enhanced Nurse Licensure </a:t>
            </a:r>
            <a:r>
              <a:rPr lang="en-US" sz="2400" b="1" dirty="0" smtClean="0">
                <a:solidFill>
                  <a:prstClr val="black"/>
                </a:solidFill>
              </a:rPr>
              <a:t>Compact</a:t>
            </a:r>
            <a:r>
              <a:rPr lang="en-US" sz="2400" dirty="0" smtClean="0">
                <a:solidFill>
                  <a:prstClr val="black"/>
                </a:solidFill>
              </a:rPr>
              <a:t> </a:t>
            </a:r>
            <a:r>
              <a:rPr lang="en-US" sz="2400" b="1" dirty="0" smtClean="0">
                <a:solidFill>
                  <a:prstClr val="black"/>
                </a:solidFill>
              </a:rPr>
              <a:t>(</a:t>
            </a:r>
            <a:r>
              <a:rPr lang="en-US" sz="2400" b="1" dirty="0" err="1" smtClean="0">
                <a:solidFill>
                  <a:prstClr val="black"/>
                </a:solidFill>
              </a:rPr>
              <a:t>eNLC</a:t>
            </a:r>
            <a:r>
              <a:rPr lang="en-US" sz="2400" b="1" dirty="0" smtClean="0">
                <a:solidFill>
                  <a:prstClr val="black"/>
                </a:solidFill>
              </a:rPr>
              <a:t>)</a:t>
            </a:r>
          </a:p>
          <a:p>
            <a:pPr marL="398463" lvl="2" indent="0">
              <a:lnSpc>
                <a:spcPct val="100000"/>
              </a:lnSpc>
              <a:spcBef>
                <a:spcPts val="0"/>
              </a:spcBef>
              <a:spcAft>
                <a:spcPts val="200"/>
              </a:spcAft>
              <a:buNone/>
            </a:pPr>
            <a:r>
              <a:rPr lang="en-US" sz="1900" dirty="0" smtClean="0">
                <a:solidFill>
                  <a:prstClr val="black"/>
                </a:solidFill>
              </a:rPr>
              <a:t> Approved in 31 states (including 6 states which enacted in 2018)</a:t>
            </a:r>
          </a:p>
          <a:p>
            <a:pPr marL="455612" lvl="1" indent="0">
              <a:lnSpc>
                <a:spcPct val="100000"/>
              </a:lnSpc>
              <a:spcBef>
                <a:spcPts val="0"/>
              </a:spcBef>
              <a:spcAft>
                <a:spcPts val="200"/>
              </a:spcAft>
              <a:buNone/>
            </a:pPr>
            <a:r>
              <a:rPr lang="en-US" sz="1900" dirty="0" smtClean="0">
                <a:solidFill>
                  <a:prstClr val="black"/>
                </a:solidFill>
              </a:rPr>
              <a:t>Pr</a:t>
            </a:r>
            <a:r>
              <a:rPr lang="en-US" sz="1900" dirty="0" smtClean="0"/>
              <a:t>ivilege </a:t>
            </a:r>
            <a:r>
              <a:rPr lang="en-US" sz="1900" dirty="0"/>
              <a:t>to practice provision</a:t>
            </a:r>
          </a:p>
          <a:p>
            <a:pPr marL="455612" lvl="1" indent="0">
              <a:lnSpc>
                <a:spcPct val="100000"/>
              </a:lnSpc>
              <a:spcBef>
                <a:spcPts val="0"/>
              </a:spcBef>
              <a:spcAft>
                <a:spcPts val="200"/>
              </a:spcAft>
              <a:buNone/>
            </a:pPr>
            <a:r>
              <a:rPr lang="en-US" sz="1900" dirty="0"/>
              <a:t>Flexibility through Military Spouse Residence Relief Act</a:t>
            </a:r>
          </a:p>
          <a:p>
            <a:pPr marL="0" lvl="1" indent="0">
              <a:lnSpc>
                <a:spcPct val="100000"/>
              </a:lnSpc>
              <a:spcBef>
                <a:spcPct val="0"/>
              </a:spcBef>
              <a:spcAft>
                <a:spcPts val="200"/>
              </a:spcAft>
              <a:buNone/>
            </a:pPr>
            <a:endParaRPr lang="en-US" sz="1900" dirty="0"/>
          </a:p>
          <a:p>
            <a:pPr marL="0" lvl="1" indent="0">
              <a:lnSpc>
                <a:spcPct val="100000"/>
              </a:lnSpc>
              <a:spcBef>
                <a:spcPct val="0"/>
              </a:spcBef>
              <a:spcAft>
                <a:spcPts val="200"/>
              </a:spcAft>
              <a:buNone/>
            </a:pPr>
            <a:r>
              <a:rPr lang="en-US" sz="2400" b="1" dirty="0"/>
              <a:t>REPLICA – Emergency Medical Services Compact</a:t>
            </a:r>
          </a:p>
          <a:p>
            <a:pPr marL="400050" lvl="2" indent="0">
              <a:lnSpc>
                <a:spcPct val="100000"/>
              </a:lnSpc>
              <a:spcBef>
                <a:spcPct val="0"/>
              </a:spcBef>
              <a:spcAft>
                <a:spcPts val="200"/>
              </a:spcAft>
              <a:buNone/>
            </a:pPr>
            <a:r>
              <a:rPr lang="en-US" sz="1900" dirty="0">
                <a:solidFill>
                  <a:prstClr val="black"/>
                </a:solidFill>
              </a:rPr>
              <a:t>Approved in 16 states </a:t>
            </a:r>
            <a:r>
              <a:rPr lang="en-US" sz="1900" dirty="0" smtClean="0">
                <a:solidFill>
                  <a:prstClr val="black"/>
                </a:solidFill>
              </a:rPr>
              <a:t>(including </a:t>
            </a:r>
            <a:r>
              <a:rPr lang="en-US" sz="1900" dirty="0">
                <a:solidFill>
                  <a:prstClr val="black"/>
                </a:solidFill>
              </a:rPr>
              <a:t>4 states </a:t>
            </a:r>
            <a:r>
              <a:rPr lang="en-US" sz="1900" dirty="0" smtClean="0">
                <a:solidFill>
                  <a:prstClr val="black"/>
                </a:solidFill>
              </a:rPr>
              <a:t>which </a:t>
            </a:r>
            <a:r>
              <a:rPr lang="en-US" sz="1900" dirty="0">
                <a:solidFill>
                  <a:prstClr val="black"/>
                </a:solidFill>
              </a:rPr>
              <a:t>enacted in 2018)</a:t>
            </a:r>
          </a:p>
          <a:p>
            <a:pPr marL="400050" lvl="2" indent="0">
              <a:lnSpc>
                <a:spcPct val="100000"/>
              </a:lnSpc>
              <a:spcBef>
                <a:spcPct val="0"/>
              </a:spcBef>
              <a:spcAft>
                <a:spcPts val="200"/>
              </a:spcAft>
              <a:buNone/>
            </a:pPr>
            <a:r>
              <a:rPr lang="en-US" sz="1900" dirty="0">
                <a:solidFill>
                  <a:prstClr val="black"/>
                </a:solidFill>
              </a:rPr>
              <a:t>Establishes </a:t>
            </a:r>
            <a:r>
              <a:rPr lang="en-US" sz="1900" dirty="0"/>
              <a:t>consistent licensing requirements</a:t>
            </a:r>
          </a:p>
          <a:p>
            <a:pPr marL="400050" lvl="2" indent="0">
              <a:lnSpc>
                <a:spcPct val="100000"/>
              </a:lnSpc>
              <a:spcBef>
                <a:spcPct val="0"/>
              </a:spcBef>
              <a:spcAft>
                <a:spcPts val="200"/>
              </a:spcAft>
              <a:buNone/>
            </a:pPr>
            <a:r>
              <a:rPr lang="en-US" sz="1900" dirty="0"/>
              <a:t>Special provisions for military</a:t>
            </a:r>
          </a:p>
          <a:p>
            <a:pPr marL="400050" lvl="2" indent="0">
              <a:lnSpc>
                <a:spcPct val="100000"/>
              </a:lnSpc>
              <a:spcBef>
                <a:spcPct val="0"/>
              </a:spcBef>
              <a:spcAft>
                <a:spcPts val="200"/>
              </a:spcAft>
              <a:buNone/>
            </a:pPr>
            <a:endParaRPr lang="en-US" sz="1900" dirty="0"/>
          </a:p>
          <a:p>
            <a:pPr marL="0" lvl="1" indent="0">
              <a:lnSpc>
                <a:spcPct val="100000"/>
              </a:lnSpc>
              <a:spcBef>
                <a:spcPct val="0"/>
              </a:spcBef>
              <a:spcAft>
                <a:spcPts val="200"/>
              </a:spcAft>
              <a:buNone/>
            </a:pPr>
            <a:r>
              <a:rPr lang="en-US" sz="2400" b="1" dirty="0">
                <a:solidFill>
                  <a:prstClr val="black"/>
                </a:solidFill>
              </a:rPr>
              <a:t>PSYPACT – Psychological Interjurisdictional Compact</a:t>
            </a:r>
          </a:p>
          <a:p>
            <a:pPr marL="400050" lvl="2" indent="0">
              <a:lnSpc>
                <a:spcPct val="100000"/>
              </a:lnSpc>
              <a:spcBef>
                <a:spcPct val="0"/>
              </a:spcBef>
              <a:spcAft>
                <a:spcPts val="200"/>
              </a:spcAft>
              <a:buNone/>
            </a:pPr>
            <a:r>
              <a:rPr lang="en-US" sz="1900" dirty="0">
                <a:solidFill>
                  <a:prstClr val="black"/>
                </a:solidFill>
              </a:rPr>
              <a:t>Approved in 6 states </a:t>
            </a:r>
            <a:r>
              <a:rPr lang="en-US" sz="1900" dirty="0" smtClean="0">
                <a:solidFill>
                  <a:prstClr val="black"/>
                </a:solidFill>
              </a:rPr>
              <a:t>(including </a:t>
            </a:r>
            <a:r>
              <a:rPr lang="en-US" sz="1900" dirty="0">
                <a:solidFill>
                  <a:prstClr val="black"/>
                </a:solidFill>
              </a:rPr>
              <a:t>3 states </a:t>
            </a:r>
            <a:r>
              <a:rPr lang="en-US" sz="1900" dirty="0" smtClean="0">
                <a:solidFill>
                  <a:prstClr val="black"/>
                </a:solidFill>
              </a:rPr>
              <a:t>which </a:t>
            </a:r>
            <a:r>
              <a:rPr lang="en-US" sz="1900" dirty="0">
                <a:solidFill>
                  <a:prstClr val="black"/>
                </a:solidFill>
              </a:rPr>
              <a:t>enacted in 2018)</a:t>
            </a:r>
          </a:p>
          <a:p>
            <a:pPr marL="400050" lvl="2" indent="0">
              <a:lnSpc>
                <a:spcPct val="100000"/>
              </a:lnSpc>
              <a:spcBef>
                <a:spcPct val="0"/>
              </a:spcBef>
              <a:spcAft>
                <a:spcPts val="200"/>
              </a:spcAft>
              <a:buNone/>
            </a:pPr>
            <a:r>
              <a:rPr lang="en-US" sz="1900" dirty="0">
                <a:solidFill>
                  <a:prstClr val="black"/>
                </a:solidFill>
              </a:rPr>
              <a:t>Supports tele-health – important for access to care</a:t>
            </a:r>
          </a:p>
          <a:p>
            <a:pPr marL="400050" lvl="2" indent="0">
              <a:lnSpc>
                <a:spcPct val="100000"/>
              </a:lnSpc>
              <a:spcBef>
                <a:spcPct val="0"/>
              </a:spcBef>
              <a:spcAft>
                <a:spcPts val="200"/>
              </a:spcAft>
              <a:buNone/>
            </a:pPr>
            <a:r>
              <a:rPr lang="en-US" sz="1900" dirty="0">
                <a:solidFill>
                  <a:prstClr val="black"/>
                </a:solidFill>
              </a:rPr>
              <a:t>Assists military spouse psychologists maintain clients </a:t>
            </a:r>
          </a:p>
          <a:p>
            <a:pPr marL="0" indent="0">
              <a:lnSpc>
                <a:spcPct val="100000"/>
              </a:lnSpc>
              <a:spcBef>
                <a:spcPts val="0"/>
              </a:spcBef>
              <a:spcAft>
                <a:spcPts val="200"/>
              </a:spcAft>
              <a:buNone/>
            </a:pPr>
            <a:endParaRPr lang="en-US" sz="2200" dirty="0"/>
          </a:p>
        </p:txBody>
      </p:sp>
    </p:spTree>
    <p:extLst>
      <p:ext uri="{BB962C8B-B14F-4D97-AF65-F5344CB8AC3E}">
        <p14:creationId xmlns:p14="http://schemas.microsoft.com/office/powerpoint/2010/main" val="406694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LICENSING POLICY LEARNING CONSORTIUM</a:t>
            </a:r>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 </a:t>
            </a:r>
            <a:endParaRPr lang="en-US" sz="3200" dirty="0"/>
          </a:p>
        </p:txBody>
      </p:sp>
      <p:pic>
        <p:nvPicPr>
          <p:cNvPr id="4" name="Picture 3"/>
          <p:cNvPicPr>
            <a:picLocks noChangeAspect="1"/>
          </p:cNvPicPr>
          <p:nvPr/>
        </p:nvPicPr>
        <p:blipFill>
          <a:blip r:embed="rId2"/>
          <a:stretch>
            <a:fillRect/>
          </a:stretch>
        </p:blipFill>
        <p:spPr>
          <a:xfrm>
            <a:off x="974725" y="4242017"/>
            <a:ext cx="6947699" cy="915356"/>
          </a:xfrm>
          <a:prstGeom prst="rect">
            <a:avLst/>
          </a:prstGeom>
          <a:ln>
            <a:solidFill>
              <a:schemeClr val="tx1"/>
            </a:solidFill>
            <a:prstDash val="lgDashDot"/>
          </a:ln>
        </p:spPr>
      </p:pic>
      <p:pic>
        <p:nvPicPr>
          <p:cNvPr id="5" name="Picture 4"/>
          <p:cNvPicPr>
            <a:picLocks noChangeAspect="1"/>
          </p:cNvPicPr>
          <p:nvPr/>
        </p:nvPicPr>
        <p:blipFill>
          <a:blip r:embed="rId3"/>
          <a:stretch>
            <a:fillRect/>
          </a:stretch>
        </p:blipFill>
        <p:spPr>
          <a:xfrm>
            <a:off x="106434" y="1907288"/>
            <a:ext cx="8931131" cy="1934945"/>
          </a:xfrm>
          <a:prstGeom prst="rect">
            <a:avLst/>
          </a:prstGeom>
        </p:spPr>
      </p:pic>
    </p:spTree>
    <p:extLst>
      <p:ext uri="{BB962C8B-B14F-4D97-AF65-F5344CB8AC3E}">
        <p14:creationId xmlns:p14="http://schemas.microsoft.com/office/powerpoint/2010/main" val="285289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HB 105—passed! </a:t>
            </a:r>
            <a:endParaRPr lang="en-US" dirty="0"/>
          </a:p>
        </p:txBody>
      </p:sp>
      <p:pic>
        <p:nvPicPr>
          <p:cNvPr id="4" name="Content Placeholder 3"/>
          <p:cNvPicPr>
            <a:picLocks noGrp="1" noChangeAspect="1"/>
          </p:cNvPicPr>
          <p:nvPr>
            <p:ph idx="1"/>
          </p:nvPr>
        </p:nvPicPr>
        <p:blipFill>
          <a:blip r:embed="rId2"/>
          <a:stretch>
            <a:fillRect/>
          </a:stretch>
        </p:blipFill>
        <p:spPr>
          <a:xfrm>
            <a:off x="628650" y="1417641"/>
            <a:ext cx="7886700" cy="4358640"/>
          </a:xfrm>
          <a:prstGeom prst="rect">
            <a:avLst/>
          </a:prstGeom>
        </p:spPr>
      </p:pic>
    </p:spTree>
    <p:extLst>
      <p:ext uri="{BB962C8B-B14F-4D97-AF65-F5344CB8AC3E}">
        <p14:creationId xmlns:p14="http://schemas.microsoft.com/office/powerpoint/2010/main" val="357140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Idaho EO 2019-01 </a:t>
            </a:r>
            <a:r>
              <a:rPr lang="en-US" dirty="0" smtClean="0"/>
              <a:t>and HB248</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965200" y="1569778"/>
            <a:ext cx="7213600" cy="3972573"/>
          </a:xfrm>
          <a:prstGeom prst="rect">
            <a:avLst/>
          </a:prstGeom>
          <a:ln w="19050">
            <a:solidFill>
              <a:schemeClr val="tx1"/>
            </a:solidFill>
            <a:prstDash val="lgDash"/>
          </a:ln>
        </p:spPr>
      </p:pic>
    </p:spTree>
    <p:extLst>
      <p:ext uri="{BB962C8B-B14F-4D97-AF65-F5344CB8AC3E}">
        <p14:creationId xmlns:p14="http://schemas.microsoft.com/office/powerpoint/2010/main" val="86380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SB 688 Amendment</a:t>
            </a:r>
            <a:endParaRPr lang="en-US" dirty="0"/>
          </a:p>
        </p:txBody>
      </p:sp>
      <p:pic>
        <p:nvPicPr>
          <p:cNvPr id="4" name="Content Placeholder 3"/>
          <p:cNvPicPr>
            <a:picLocks noGrp="1" noChangeAspect="1"/>
          </p:cNvPicPr>
          <p:nvPr>
            <p:ph idx="1"/>
          </p:nvPr>
        </p:nvPicPr>
        <p:blipFill>
          <a:blip r:embed="rId2"/>
          <a:stretch>
            <a:fillRect/>
          </a:stretch>
        </p:blipFill>
        <p:spPr>
          <a:xfrm>
            <a:off x="628650" y="1756908"/>
            <a:ext cx="7886700" cy="4171271"/>
          </a:xfrm>
          <a:prstGeom prst="rect">
            <a:avLst/>
          </a:prstGeom>
        </p:spPr>
      </p:pic>
    </p:spTree>
    <p:extLst>
      <p:ext uri="{BB962C8B-B14F-4D97-AF65-F5344CB8AC3E}">
        <p14:creationId xmlns:p14="http://schemas.microsoft.com/office/powerpoint/2010/main" val="218937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a:t>
            </a:r>
            <a:endParaRPr lang="en-US" dirty="0"/>
          </a:p>
        </p:txBody>
      </p:sp>
      <p:sp>
        <p:nvSpPr>
          <p:cNvPr id="3" name="Content Placeholder 2"/>
          <p:cNvSpPr>
            <a:spLocks noGrp="1"/>
          </p:cNvSpPr>
          <p:nvPr>
            <p:ph idx="1"/>
          </p:nvPr>
        </p:nvSpPr>
        <p:spPr/>
        <p:txBody>
          <a:bodyPr>
            <a:normAutofit/>
          </a:bodyPr>
          <a:lstStyle/>
          <a:p>
            <a:r>
              <a:rPr lang="en-US" sz="2800" dirty="0"/>
              <a:t>Three states allow military spouses to work in the state, based upon having a valid out-of-state license, without evaluating "substantial equivalency." </a:t>
            </a:r>
          </a:p>
          <a:p>
            <a:endParaRPr lang="en-US" sz="2800" dirty="0"/>
          </a:p>
        </p:txBody>
      </p:sp>
      <p:pic>
        <p:nvPicPr>
          <p:cNvPr id="5" name="Picture Placeholder 4"/>
          <p:cNvPicPr>
            <a:picLocks noGrp="1" noChangeAspect="1"/>
          </p:cNvPicPr>
          <p:nvPr>
            <p:ph type="pic" sz="quarter" idx="13"/>
          </p:nvPr>
        </p:nvPicPr>
        <p:blipFill>
          <a:blip r:embed="rId2"/>
          <a:srcRect t="88" b="88"/>
          <a:stretch>
            <a:fillRect/>
          </a:stretch>
        </p:blipFill>
        <p:spPr>
          <a:prstGeom prst="rect">
            <a:avLst/>
          </a:prstGeom>
        </p:spPr>
      </p:pic>
    </p:spTree>
    <p:extLst>
      <p:ext uri="{BB962C8B-B14F-4D97-AF65-F5344CB8AC3E}">
        <p14:creationId xmlns:p14="http://schemas.microsoft.com/office/powerpoint/2010/main" val="422222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400" i="1" dirty="0" smtClean="0"/>
          </a:p>
          <a:p>
            <a:pPr marL="0" indent="0">
              <a:buNone/>
            </a:pPr>
            <a:r>
              <a:rPr lang="en-US" sz="2400" i="1" dirty="0" smtClean="0"/>
              <a:t>But </a:t>
            </a:r>
            <a:r>
              <a:rPr lang="en-US" sz="2400" i="1" dirty="0"/>
              <a:t>I can say without a doubt that the strength of our nation does not just come from the people in uniform who fight to protect our freedoms. The spouses and the families, who serve alongside them, also make tremendous sacrifices to the greater benefit of our country. </a:t>
            </a:r>
          </a:p>
          <a:p>
            <a:pPr marL="0" indent="0">
              <a:buNone/>
            </a:pPr>
            <a:r>
              <a:rPr lang="en-US" sz="2400" i="1" dirty="0" smtClean="0"/>
              <a:t>---Second Lady Karen Pence, Fort Carson, September 2018</a:t>
            </a:r>
            <a:endParaRPr lang="en-US" sz="2400" i="1" dirty="0"/>
          </a:p>
        </p:txBody>
      </p:sp>
    </p:spTree>
    <p:extLst>
      <p:ext uri="{BB962C8B-B14F-4D97-AF65-F5344CB8AC3E}">
        <p14:creationId xmlns:p14="http://schemas.microsoft.com/office/powerpoint/2010/main" val="277319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6C98-0670-C142-90F9-3F185E9897C0}"/>
              </a:ext>
            </a:extLst>
          </p:cNvPr>
          <p:cNvSpPr>
            <a:spLocks noGrp="1"/>
          </p:cNvSpPr>
          <p:nvPr>
            <p:ph type="title"/>
          </p:nvPr>
        </p:nvSpPr>
        <p:spPr/>
        <p:txBody>
          <a:bodyPr>
            <a:normAutofit/>
          </a:bodyPr>
          <a:lstStyle/>
          <a:p>
            <a:r>
              <a:rPr lang="en-US" dirty="0"/>
              <a:t>Here and ready to support your efforts.</a:t>
            </a:r>
          </a:p>
        </p:txBody>
      </p:sp>
      <p:sp>
        <p:nvSpPr>
          <p:cNvPr id="3" name="Content Placeholder 2">
            <a:extLst>
              <a:ext uri="{FF2B5EF4-FFF2-40B4-BE49-F238E27FC236}">
                <a16:creationId xmlns:a16="http://schemas.microsoft.com/office/drawing/2014/main" id="{61D2855E-CFBF-8E4C-8A65-A1B539D2660F}"/>
              </a:ext>
            </a:extLst>
          </p:cNvPr>
          <p:cNvSpPr>
            <a:spLocks noGrp="1"/>
          </p:cNvSpPr>
          <p:nvPr>
            <p:ph idx="1"/>
          </p:nvPr>
        </p:nvSpPr>
        <p:spPr>
          <a:xfrm>
            <a:off x="628650" y="1507504"/>
            <a:ext cx="4212291" cy="4072681"/>
          </a:xfrm>
        </p:spPr>
        <p:txBody>
          <a:bodyPr>
            <a:normAutofit/>
          </a:bodyPr>
          <a:lstStyle/>
          <a:p>
            <a:pPr marL="0" indent="0">
              <a:buNone/>
            </a:pPr>
            <a:endParaRPr lang="en-US" dirty="0"/>
          </a:p>
          <a:p>
            <a:pPr marL="0" indent="0" algn="ctr">
              <a:lnSpc>
                <a:spcPct val="110000"/>
              </a:lnSpc>
              <a:spcBef>
                <a:spcPts val="0"/>
              </a:spcBef>
              <a:buNone/>
            </a:pPr>
            <a:r>
              <a:rPr lang="en-US" b="1" dirty="0" smtClean="0"/>
              <a:t>Tammie Perreault</a:t>
            </a:r>
          </a:p>
          <a:p>
            <a:pPr marL="0" indent="0" algn="ctr">
              <a:lnSpc>
                <a:spcPct val="110000"/>
              </a:lnSpc>
              <a:spcBef>
                <a:spcPts val="0"/>
              </a:spcBef>
              <a:buNone/>
            </a:pPr>
            <a:r>
              <a:rPr lang="en-US" b="1" dirty="0" smtClean="0">
                <a:hlinkClick r:id="rId2"/>
              </a:rPr>
              <a:t>tammie.l.perreault.civ@mail.mil</a:t>
            </a:r>
            <a:endParaRPr lang="en-US" b="1" dirty="0" smtClean="0"/>
          </a:p>
          <a:p>
            <a:pPr marL="0" indent="0" algn="ctr">
              <a:lnSpc>
                <a:spcPct val="110000"/>
              </a:lnSpc>
              <a:spcBef>
                <a:spcPts val="0"/>
              </a:spcBef>
              <a:buNone/>
            </a:pPr>
            <a:r>
              <a:rPr lang="en-US" b="1" dirty="0" smtClean="0"/>
              <a:t>(571) 424-8264</a:t>
            </a:r>
          </a:p>
          <a:p>
            <a:pPr marL="0" indent="0">
              <a:buNone/>
            </a:pPr>
            <a:endParaRPr lang="en-US" dirty="0"/>
          </a:p>
          <a:p>
            <a:pPr marL="0" indent="0" algn="ctr">
              <a:buNone/>
            </a:pPr>
            <a:r>
              <a:rPr lang="sk-SK" dirty="0" smtClean="0"/>
              <a:t>For </a:t>
            </a:r>
            <a:r>
              <a:rPr lang="sk-SK" dirty="0"/>
              <a:t>additional information, visit </a:t>
            </a:r>
            <a:br>
              <a:rPr lang="sk-SK" dirty="0"/>
            </a:br>
            <a:r>
              <a:rPr lang="sk-SK" b="1" dirty="0">
                <a:solidFill>
                  <a:srgbClr val="093266"/>
                </a:solidFill>
              </a:rPr>
              <a:t>statepolicy.militaryonesource.mil</a:t>
            </a:r>
            <a:endParaRPr lang="sk-SK" dirty="0"/>
          </a:p>
          <a:p>
            <a:pPr marL="0" indent="0">
              <a:buNone/>
            </a:pPr>
            <a:endParaRPr lang="sk-SK" dirty="0"/>
          </a:p>
          <a:p>
            <a:pPr marL="0" indent="0" algn="ctr">
              <a:buNone/>
            </a:pPr>
            <a:r>
              <a:rPr lang="sk-SK" dirty="0" smtClean="0"/>
              <a:t>Thank</a:t>
            </a:r>
            <a:r>
              <a:rPr lang="en-US" dirty="0"/>
              <a:t>-</a:t>
            </a:r>
            <a:r>
              <a:rPr lang="sk-SK" dirty="0" smtClean="0"/>
              <a:t>you </a:t>
            </a:r>
            <a:r>
              <a:rPr lang="sk-SK" dirty="0"/>
              <a:t>for helping our military families</a:t>
            </a:r>
            <a:r>
              <a:rPr lang="sk-SK" dirty="0" smtClean="0"/>
              <a:t>.</a:t>
            </a:r>
            <a:r>
              <a:rPr lang="en-US" dirty="0" smtClean="0">
                <a:effectLst/>
              </a:rPr>
              <a:t> </a:t>
            </a:r>
            <a:endParaRPr lang="en-US" dirty="0"/>
          </a:p>
        </p:txBody>
      </p:sp>
      <p:pic>
        <p:nvPicPr>
          <p:cNvPr id="7" name="Picture Placeholder 6" descr="A military family containing a sailor, his wife and their young son hu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6"/>
          <a:stretch/>
        </p:blipFill>
        <p:spPr/>
      </p:pic>
    </p:spTree>
    <p:extLst>
      <p:ext uri="{BB962C8B-B14F-4D97-AF65-F5344CB8AC3E}">
        <p14:creationId xmlns:p14="http://schemas.microsoft.com/office/powerpoint/2010/main" val="131046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4FF-0A40-464C-85D7-A75B12F1413E}"/>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14A89055-8A0C-FF42-94CA-20BAA9B485AE}"/>
              </a:ext>
            </a:extLst>
          </p:cNvPr>
          <p:cNvSpPr>
            <a:spLocks noGrp="1"/>
          </p:cNvSpPr>
          <p:nvPr>
            <p:ph idx="1"/>
          </p:nvPr>
        </p:nvSpPr>
        <p:spPr>
          <a:xfrm>
            <a:off x="628650" y="1507505"/>
            <a:ext cx="4506427" cy="4219040"/>
          </a:xfrm>
        </p:spPr>
        <p:txBody>
          <a:bodyPr>
            <a:normAutofit/>
          </a:bodyPr>
          <a:lstStyle/>
          <a:p>
            <a:pPr marL="0" indent="0">
              <a:buNone/>
            </a:pPr>
            <a:r>
              <a:rPr lang="en-US" dirty="0"/>
              <a:t>The Defense-State Liaison Office, or DSLO, works with state policymakers to change laws and policies to improve military family well-being.</a:t>
            </a:r>
          </a:p>
          <a:p>
            <a:pPr marL="0" indent="0">
              <a:buNone/>
            </a:pPr>
            <a:endParaRPr lang="en-US" dirty="0"/>
          </a:p>
          <a:p>
            <a:pPr marL="0" indent="0">
              <a:buNone/>
            </a:pPr>
            <a:r>
              <a:rPr lang="en-US" b="1" dirty="0"/>
              <a:t>Since 2010, we've worked with </a:t>
            </a:r>
            <a:br>
              <a:rPr lang="en-US" b="1" dirty="0"/>
            </a:br>
            <a:r>
              <a:rPr lang="en-US" b="1" dirty="0"/>
              <a:t>state policymakers to enact over </a:t>
            </a:r>
            <a:br>
              <a:rPr lang="en-US" b="1" dirty="0"/>
            </a:br>
            <a:r>
              <a:rPr lang="en-US" b="1" dirty="0"/>
              <a:t>600 bills that make life better for </a:t>
            </a:r>
            <a:br>
              <a:rPr lang="en-US" b="1" dirty="0"/>
            </a:br>
            <a:r>
              <a:rPr lang="en-US" b="1" dirty="0"/>
              <a:t>the military community</a:t>
            </a:r>
            <a:r>
              <a:rPr lang="en-US" b="1" dirty="0" smtClean="0"/>
              <a:t>.</a:t>
            </a:r>
          </a:p>
          <a:p>
            <a:pPr marL="0" indent="0">
              <a:buNone/>
            </a:pPr>
            <a:endParaRPr lang="en-US" b="1" dirty="0"/>
          </a:p>
          <a:p>
            <a:pPr marL="0" lvl="0" indent="0">
              <a:buNone/>
            </a:pPr>
            <a:r>
              <a:rPr lang="en-US" b="1" dirty="0">
                <a:solidFill>
                  <a:srgbClr val="EE2842"/>
                </a:solidFill>
              </a:rPr>
              <a:t>If it’s a priority for military families, </a:t>
            </a:r>
            <a:br>
              <a:rPr lang="en-US" b="1" dirty="0">
                <a:solidFill>
                  <a:srgbClr val="EE2842"/>
                </a:solidFill>
              </a:rPr>
            </a:br>
            <a:r>
              <a:rPr lang="en-US" b="1" dirty="0">
                <a:solidFill>
                  <a:srgbClr val="EE2842"/>
                </a:solidFill>
              </a:rPr>
              <a:t>it’s a priority for us.  </a:t>
            </a:r>
          </a:p>
          <a:p>
            <a:pPr marL="0" indent="0">
              <a:buNone/>
            </a:pPr>
            <a:endParaRPr lang="en-US" b="1" dirty="0"/>
          </a:p>
        </p:txBody>
      </p:sp>
      <p:pic>
        <p:nvPicPr>
          <p:cNvPr id="5" name="Picture Placeholder 4" descr="Navy wife kisses husband on the cheek while their son leans in at a home coming celebration."/>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603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3EEB-8BAD-EE42-A947-CB888014021F}"/>
              </a:ext>
            </a:extLst>
          </p:cNvPr>
          <p:cNvSpPr>
            <a:spLocks noGrp="1"/>
          </p:cNvSpPr>
          <p:nvPr>
            <p:ph type="title"/>
          </p:nvPr>
        </p:nvSpPr>
        <p:spPr/>
        <p:txBody>
          <a:bodyPr>
            <a:normAutofit/>
          </a:bodyPr>
          <a:lstStyle/>
          <a:p>
            <a:r>
              <a:rPr lang="en-US" dirty="0"/>
              <a:t>Military </a:t>
            </a:r>
            <a:r>
              <a:rPr lang="en-US" dirty="0" smtClean="0"/>
              <a:t>Matters: 10 Key Issues for 2019</a:t>
            </a:r>
            <a:endParaRPr lang="en-US" dirty="0"/>
          </a:p>
        </p:txBody>
      </p:sp>
      <p:sp>
        <p:nvSpPr>
          <p:cNvPr id="3" name="Content Placeholder 2">
            <a:extLst>
              <a:ext uri="{FF2B5EF4-FFF2-40B4-BE49-F238E27FC236}">
                <a16:creationId xmlns:a16="http://schemas.microsoft.com/office/drawing/2014/main" id="{6A63BB3A-C57D-E24B-B1E5-001CE922F983}"/>
              </a:ext>
            </a:extLst>
          </p:cNvPr>
          <p:cNvSpPr>
            <a:spLocks noGrp="1"/>
          </p:cNvSpPr>
          <p:nvPr>
            <p:ph idx="1"/>
          </p:nvPr>
        </p:nvSpPr>
        <p:spPr>
          <a:xfrm>
            <a:off x="628650" y="1165413"/>
            <a:ext cx="3943350" cy="4588842"/>
          </a:xfrm>
          <a:ln w="12700">
            <a:solidFill>
              <a:srgbClr val="EE2842"/>
            </a:solidFill>
          </a:ln>
        </p:spPr>
        <p:txBody>
          <a:bodyPr>
            <a:normAutofit/>
          </a:bodyPr>
          <a:lstStyle/>
          <a:p>
            <a:r>
              <a:rPr lang="en-US" sz="2200" b="1" dirty="0" smtClean="0">
                <a:solidFill>
                  <a:srgbClr val="FF0000"/>
                </a:solidFill>
              </a:rPr>
              <a:t>Occupational </a:t>
            </a:r>
            <a:r>
              <a:rPr lang="en-US" sz="2200" b="1" dirty="0">
                <a:solidFill>
                  <a:srgbClr val="FF0000"/>
                </a:solidFill>
              </a:rPr>
              <a:t>Licensing Compacts</a:t>
            </a:r>
            <a:r>
              <a:rPr lang="en-US" sz="2200" b="1" dirty="0"/>
              <a:t/>
            </a:r>
            <a:br>
              <a:rPr lang="en-US" sz="2200" b="1" dirty="0"/>
            </a:br>
            <a:r>
              <a:rPr lang="en-US" sz="2200" dirty="0"/>
              <a:t>Allowing professionals to maintain a home state license and work in other member states without relicensing</a:t>
            </a:r>
            <a:r>
              <a:rPr lang="en-US" sz="2200" dirty="0" smtClean="0"/>
              <a:t>.</a:t>
            </a:r>
          </a:p>
          <a:p>
            <a:r>
              <a:rPr lang="en-US" sz="2200" b="1" dirty="0" smtClean="0">
                <a:solidFill>
                  <a:srgbClr val="FF0000"/>
                </a:solidFill>
              </a:rPr>
              <a:t>Military Spouse Teacher Licensure</a:t>
            </a:r>
            <a:endParaRPr lang="en-US" sz="2200" b="1" dirty="0">
              <a:solidFill>
                <a:srgbClr val="FF0000"/>
              </a:solidFill>
            </a:endParaRPr>
          </a:p>
          <a:p>
            <a:r>
              <a:rPr lang="en-US" sz="2200" b="1" dirty="0" smtClean="0">
                <a:solidFill>
                  <a:srgbClr val="FF0000"/>
                </a:solidFill>
              </a:rPr>
              <a:t>Licensure </a:t>
            </a:r>
            <a:r>
              <a:rPr lang="en-US" sz="2200" b="1" dirty="0">
                <a:solidFill>
                  <a:srgbClr val="FF0000"/>
                </a:solidFill>
              </a:rPr>
              <a:t>Law and Implementation</a:t>
            </a:r>
            <a:r>
              <a:rPr lang="en-US" sz="2200" b="1" dirty="0">
                <a:solidFill>
                  <a:srgbClr val="093266"/>
                </a:solidFill>
              </a:rPr>
              <a:t/>
            </a:r>
            <a:br>
              <a:rPr lang="en-US" sz="2200" b="1" dirty="0">
                <a:solidFill>
                  <a:srgbClr val="093266"/>
                </a:solidFill>
              </a:rPr>
            </a:br>
            <a:r>
              <a:rPr lang="en-US" sz="2200" dirty="0"/>
              <a:t>Evaluating progress by occupational boards in making and communicating changes to licensing requirements</a:t>
            </a:r>
            <a:r>
              <a:rPr lang="en-US" sz="2200" dirty="0" smtClean="0"/>
              <a:t>.</a:t>
            </a:r>
            <a:endParaRPr lang="en-US" sz="2200" dirty="0">
              <a:solidFill>
                <a:srgbClr val="093266"/>
              </a:solidFill>
            </a:endParaRPr>
          </a:p>
          <a:p>
            <a:pPr marL="0" indent="0">
              <a:buNone/>
            </a:pPr>
            <a:endParaRPr lang="en-US" sz="2200" dirty="0"/>
          </a:p>
        </p:txBody>
      </p:sp>
      <p:sp>
        <p:nvSpPr>
          <p:cNvPr id="5" name="Content Placeholder 2">
            <a:extLst>
              <a:ext uri="{FF2B5EF4-FFF2-40B4-BE49-F238E27FC236}">
                <a16:creationId xmlns:a16="http://schemas.microsoft.com/office/drawing/2014/main" id="{6A63BB3A-C57D-E24B-B1E5-001CE922F983}"/>
              </a:ext>
            </a:extLst>
          </p:cNvPr>
          <p:cNvSpPr txBox="1">
            <a:spLocks/>
          </p:cNvSpPr>
          <p:nvPr/>
        </p:nvSpPr>
        <p:spPr>
          <a:xfrm>
            <a:off x="4833256" y="758601"/>
            <a:ext cx="3812722" cy="4898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endParaRPr lang="en-US" sz="3200" b="1" dirty="0" smtClean="0">
              <a:solidFill>
                <a:srgbClr val="EE2842"/>
              </a:solidFill>
            </a:endParaRPr>
          </a:p>
        </p:txBody>
      </p:sp>
      <p:sp>
        <p:nvSpPr>
          <p:cNvPr id="6" name="Content Placeholder 2">
            <a:extLst>
              <a:ext uri="{FF2B5EF4-FFF2-40B4-BE49-F238E27FC236}">
                <a16:creationId xmlns:a16="http://schemas.microsoft.com/office/drawing/2014/main" id="{6A63BB3A-C57D-E24B-B1E5-001CE922F983}"/>
              </a:ext>
            </a:extLst>
          </p:cNvPr>
          <p:cNvSpPr txBox="1">
            <a:spLocks/>
          </p:cNvSpPr>
          <p:nvPr/>
        </p:nvSpPr>
        <p:spPr>
          <a:xfrm>
            <a:off x="4702628" y="1532964"/>
            <a:ext cx="3812722" cy="4593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In-State Tuition Continuity</a:t>
            </a:r>
          </a:p>
          <a:p>
            <a:r>
              <a:rPr lang="en-US" dirty="0" smtClean="0"/>
              <a:t>Advance Enrollment</a:t>
            </a:r>
          </a:p>
          <a:p>
            <a:r>
              <a:rPr lang="en-US" dirty="0" smtClean="0"/>
              <a:t>Child Abuse and Neglect Reporting</a:t>
            </a:r>
          </a:p>
          <a:p>
            <a:r>
              <a:rPr lang="en-US" dirty="0" smtClean="0"/>
              <a:t>Medicaid Waivers</a:t>
            </a:r>
          </a:p>
          <a:p>
            <a:r>
              <a:rPr lang="en-US" dirty="0" err="1" smtClean="0"/>
              <a:t>ProBono</a:t>
            </a:r>
            <a:r>
              <a:rPr lang="en-US" dirty="0" smtClean="0"/>
              <a:t> Representation</a:t>
            </a:r>
          </a:p>
          <a:p>
            <a:r>
              <a:rPr lang="en-US" dirty="0" smtClean="0"/>
              <a:t>State </a:t>
            </a:r>
            <a:r>
              <a:rPr lang="en-US" dirty="0" err="1" smtClean="0"/>
              <a:t>Servicemember</a:t>
            </a:r>
            <a:r>
              <a:rPr lang="en-US" dirty="0" smtClean="0"/>
              <a:t> Civil Relief Act</a:t>
            </a:r>
          </a:p>
          <a:p>
            <a:r>
              <a:rPr lang="en-US" dirty="0" smtClean="0"/>
              <a:t>State Employment Protections</a:t>
            </a:r>
            <a:endParaRPr lang="en-US" dirty="0"/>
          </a:p>
        </p:txBody>
      </p:sp>
    </p:spTree>
    <p:extLst>
      <p:ext uri="{BB962C8B-B14F-4D97-AF65-F5344CB8AC3E}">
        <p14:creationId xmlns:p14="http://schemas.microsoft.com/office/powerpoint/2010/main" val="141911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4709" y="627529"/>
            <a:ext cx="6916128" cy="5071427"/>
          </a:xfrm>
          <a:prstGeom prst="rect">
            <a:avLst/>
          </a:prstGeom>
          <a:ln>
            <a:noFill/>
            <a:prstDash val="solid"/>
          </a:ln>
          <a:scene3d>
            <a:camera prst="orthographicFront"/>
            <a:lightRig rig="threePt" dir="t"/>
          </a:scene3d>
          <a:sp3d>
            <a:bevelT w="152400" h="50800" prst="softRound"/>
          </a:sp3d>
        </p:spPr>
      </p:pic>
    </p:spTree>
    <p:extLst>
      <p:ext uri="{BB962C8B-B14F-4D97-AF65-F5344CB8AC3E}">
        <p14:creationId xmlns:p14="http://schemas.microsoft.com/office/powerpoint/2010/main" val="383870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4FF-0A40-464C-85D7-A75B12F1413E}"/>
              </a:ext>
            </a:extLst>
          </p:cNvPr>
          <p:cNvSpPr>
            <a:spLocks noGrp="1"/>
          </p:cNvSpPr>
          <p:nvPr>
            <p:ph type="title"/>
          </p:nvPr>
        </p:nvSpPr>
        <p:spPr/>
        <p:txBody>
          <a:bodyPr/>
          <a:lstStyle/>
          <a:p>
            <a:r>
              <a:rPr lang="en-US" dirty="0" smtClean="0"/>
              <a:t>Why this Matters? </a:t>
            </a:r>
            <a:endParaRPr lang="en-US" dirty="0"/>
          </a:p>
        </p:txBody>
      </p:sp>
      <p:sp>
        <p:nvSpPr>
          <p:cNvPr id="3" name="Content Placeholder 2">
            <a:extLst>
              <a:ext uri="{FF2B5EF4-FFF2-40B4-BE49-F238E27FC236}">
                <a16:creationId xmlns:a16="http://schemas.microsoft.com/office/drawing/2014/main" id="{14A89055-8A0C-FF42-94CA-20BAA9B485AE}"/>
              </a:ext>
            </a:extLst>
          </p:cNvPr>
          <p:cNvSpPr>
            <a:spLocks noGrp="1"/>
          </p:cNvSpPr>
          <p:nvPr>
            <p:ph idx="1"/>
          </p:nvPr>
        </p:nvSpPr>
        <p:spPr>
          <a:xfrm>
            <a:off x="628650" y="1191491"/>
            <a:ext cx="4700732" cy="4217250"/>
          </a:xfrm>
        </p:spPr>
        <p:txBody>
          <a:bodyPr>
            <a:normAutofit/>
          </a:bodyPr>
          <a:lstStyle/>
          <a:p>
            <a:pPr marL="0" indent="0">
              <a:buNone/>
            </a:pPr>
            <a:r>
              <a:rPr lang="en-US" sz="3200" dirty="0" smtClean="0"/>
              <a:t>68%</a:t>
            </a:r>
            <a:r>
              <a:rPr lang="en-US" sz="3600" b="1" dirty="0" smtClean="0"/>
              <a:t> </a:t>
            </a:r>
            <a:r>
              <a:rPr lang="en-US" dirty="0" smtClean="0"/>
              <a:t>of married Service Members report their spouse’s ability to maintain a career impacts their decision to remain in the military…</a:t>
            </a:r>
          </a:p>
          <a:p>
            <a:pPr marL="0" indent="0">
              <a:buNone/>
            </a:pPr>
            <a:r>
              <a:rPr lang="en-US" sz="2800" dirty="0" smtClean="0"/>
              <a:t>77% </a:t>
            </a:r>
            <a:r>
              <a:rPr lang="en-US" dirty="0" smtClean="0"/>
              <a:t>of military spouses report they want or need to work…</a:t>
            </a:r>
          </a:p>
          <a:p>
            <a:pPr marL="0" indent="0">
              <a:buNone/>
            </a:pPr>
            <a:r>
              <a:rPr lang="en-US" sz="2800" dirty="0" smtClean="0"/>
              <a:t>15.2% </a:t>
            </a:r>
            <a:r>
              <a:rPr lang="en-US" dirty="0" smtClean="0"/>
              <a:t>of military spouses move from State to State annually…</a:t>
            </a:r>
          </a:p>
          <a:p>
            <a:pPr marL="0" indent="0">
              <a:buNone/>
            </a:pPr>
            <a:r>
              <a:rPr lang="en-US" dirty="0" smtClean="0"/>
              <a:t>As many as </a:t>
            </a:r>
            <a:r>
              <a:rPr lang="en-US" sz="2800" dirty="0" smtClean="0"/>
              <a:t>34%</a:t>
            </a:r>
            <a:r>
              <a:rPr lang="en-US" dirty="0" smtClean="0"/>
              <a:t> of military spouses are requires to maintain occupational licensure for employment.</a:t>
            </a:r>
          </a:p>
          <a:p>
            <a:pPr marL="0" indent="0">
              <a:buNone/>
            </a:pPr>
            <a:endParaRPr lang="en-US" b="1" dirty="0">
              <a:solidFill>
                <a:srgbClr val="FFC000"/>
              </a:solidFill>
              <a:effectLst>
                <a:outerShdw blurRad="38100" dist="38100" dir="2700000" algn="tl">
                  <a:srgbClr val="000000">
                    <a:alpha val="43137"/>
                  </a:srgbClr>
                </a:outerShdw>
              </a:effectLst>
            </a:endParaRPr>
          </a:p>
          <a:p>
            <a:pPr marL="0" indent="0">
              <a:buNone/>
            </a:pPr>
            <a:endParaRPr lang="en-US" sz="1000" b="1" dirty="0" smtClean="0"/>
          </a:p>
          <a:p>
            <a:pPr marL="0" indent="0">
              <a:buNone/>
            </a:pPr>
            <a:endParaRPr lang="en-US" b="1" dirty="0"/>
          </a:p>
        </p:txBody>
      </p:sp>
      <p:pic>
        <p:nvPicPr>
          <p:cNvPr id="7" name="Picture Placeholder 6"/>
          <p:cNvPicPr>
            <a:picLocks noGrp="1" noChangeAspect="1"/>
          </p:cNvPicPr>
          <p:nvPr>
            <p:ph type="pic" sz="quarter" idx="13"/>
          </p:nvPr>
        </p:nvPicPr>
        <p:blipFill>
          <a:blip r:embed="rId2"/>
          <a:srcRect t="10" b="10"/>
          <a:stretch>
            <a:fillRect/>
          </a:stretch>
        </p:blipFill>
        <p:spPr>
          <a:prstGeom prst="rect">
            <a:avLst/>
          </a:prstGeom>
        </p:spPr>
      </p:pic>
      <p:sp>
        <p:nvSpPr>
          <p:cNvPr id="8" name="Rectangle 7"/>
          <p:cNvSpPr/>
          <p:nvPr/>
        </p:nvSpPr>
        <p:spPr>
          <a:xfrm>
            <a:off x="277092" y="5482632"/>
            <a:ext cx="3380508" cy="576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800" dirty="0" smtClean="0">
                <a:solidFill>
                  <a:schemeClr val="tx1"/>
                </a:solidFill>
              </a:rPr>
              <a:t>DMDC Status of Force Survey of Active Duty Members</a:t>
            </a:r>
          </a:p>
          <a:p>
            <a:pPr marL="228600" indent="-228600">
              <a:buAutoNum type="arabicPeriod"/>
            </a:pPr>
            <a:r>
              <a:rPr lang="en-US" sz="800" dirty="0" smtClean="0">
                <a:solidFill>
                  <a:schemeClr val="tx1"/>
                </a:solidFill>
              </a:rPr>
              <a:t>Survey of Active Duty Spouses </a:t>
            </a:r>
          </a:p>
          <a:p>
            <a:pPr marL="228600" indent="-228600">
              <a:buAutoNum type="arabicPeriod"/>
            </a:pPr>
            <a:r>
              <a:rPr lang="en-US" sz="800" dirty="0" smtClean="0">
                <a:solidFill>
                  <a:schemeClr val="tx1"/>
                </a:solidFill>
              </a:rPr>
              <a:t>Current population Survey Data</a:t>
            </a:r>
          </a:p>
          <a:p>
            <a:pPr marL="228600" indent="-228600">
              <a:buAutoNum type="arabicPeriod"/>
            </a:pPr>
            <a:r>
              <a:rPr lang="en-US" sz="800" dirty="0" smtClean="0">
                <a:solidFill>
                  <a:schemeClr val="tx1"/>
                </a:solidFill>
              </a:rPr>
              <a:t>Blue Star Families Survey, May 2010</a:t>
            </a:r>
          </a:p>
          <a:p>
            <a:pPr marL="228600" indent="-228600">
              <a:buAutoNum type="arabicPeriod"/>
            </a:pPr>
            <a:endParaRPr lang="en-US" sz="1000" dirty="0">
              <a:solidFill>
                <a:schemeClr val="tx1"/>
              </a:solidFill>
            </a:endParaRPr>
          </a:p>
        </p:txBody>
      </p:sp>
    </p:spTree>
    <p:extLst>
      <p:ext uri="{BB962C8B-B14F-4D97-AF65-F5344CB8AC3E}">
        <p14:creationId xmlns:p14="http://schemas.microsoft.com/office/powerpoint/2010/main" val="176413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Matters to Alaska?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1206103"/>
              </p:ext>
            </p:extLst>
          </p:nvPr>
        </p:nvGraphicFramePr>
        <p:xfrm>
          <a:off x="718297" y="1387894"/>
          <a:ext cx="6741459" cy="4262375"/>
        </p:xfrm>
        <a:graphic>
          <a:graphicData uri="http://schemas.openxmlformats.org/drawingml/2006/table">
            <a:tbl>
              <a:tblPr/>
              <a:tblGrid>
                <a:gridCol w="3460377">
                  <a:extLst>
                    <a:ext uri="{9D8B030D-6E8A-4147-A177-3AD203B41FA5}">
                      <a16:colId xmlns:a16="http://schemas.microsoft.com/office/drawing/2014/main" val="3778926752"/>
                    </a:ext>
                  </a:extLst>
                </a:gridCol>
                <a:gridCol w="2026023">
                  <a:extLst>
                    <a:ext uri="{9D8B030D-6E8A-4147-A177-3AD203B41FA5}">
                      <a16:colId xmlns:a16="http://schemas.microsoft.com/office/drawing/2014/main" val="3456046683"/>
                    </a:ext>
                  </a:extLst>
                </a:gridCol>
                <a:gridCol w="1255059">
                  <a:extLst>
                    <a:ext uri="{9D8B030D-6E8A-4147-A177-3AD203B41FA5}">
                      <a16:colId xmlns:a16="http://schemas.microsoft.com/office/drawing/2014/main" val="583722265"/>
                    </a:ext>
                  </a:extLst>
                </a:gridCol>
              </a:tblGrid>
              <a:tr h="355803">
                <a:tc>
                  <a:txBody>
                    <a:bodyPr/>
                    <a:lstStyle/>
                    <a:p>
                      <a:pPr algn="l" fontAlgn="b"/>
                      <a:endParaRPr lang="en-US" sz="2000" b="0" i="0" u="none" strike="noStrike" dirty="0">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effectLst/>
                          <a:latin typeface="Arial" panose="020B0604020202020204" pitchFamily="34" charset="0"/>
                        </a:rPr>
                        <a:t>Service </a:t>
                      </a:r>
                      <a:r>
                        <a:rPr lang="en-US" sz="2000" b="0" i="0" u="none" strike="noStrike" baseline="0" dirty="0" smtClean="0">
                          <a:effectLst/>
                          <a:latin typeface="Arial" panose="020B0604020202020204" pitchFamily="34" charset="0"/>
                        </a:rPr>
                        <a:t>Member</a:t>
                      </a:r>
                      <a:endParaRPr lang="en-US" sz="2000" b="0" i="0" u="none" strike="noStrike" dirty="0">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effectLst/>
                          <a:latin typeface="Arial" panose="020B0604020202020204" pitchFamily="34" charset="0"/>
                        </a:rPr>
                        <a:t>Spouse</a:t>
                      </a:r>
                      <a:endParaRPr lang="en-US" sz="2000" b="0" i="0" u="none" strike="noStrike" dirty="0">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246538"/>
                  </a:ext>
                </a:extLst>
              </a:tr>
              <a:tr h="355803">
                <a:tc>
                  <a:txBody>
                    <a:bodyPr/>
                    <a:lstStyle/>
                    <a:p>
                      <a:pPr algn="l" fontAlgn="b"/>
                      <a:r>
                        <a:rPr lang="en-US" sz="2000" b="0" i="0" u="none" strike="noStrike" dirty="0">
                          <a:effectLst/>
                          <a:latin typeface="Arial" panose="020B0604020202020204" pitchFamily="34" charset="0"/>
                        </a:rPr>
                        <a:t>EIELSON AFB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1,798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886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543037"/>
                  </a:ext>
                </a:extLst>
              </a:tr>
              <a:tr h="355803">
                <a:tc>
                  <a:txBody>
                    <a:bodyPr/>
                    <a:lstStyle/>
                    <a:p>
                      <a:pPr algn="l" fontAlgn="b"/>
                      <a:r>
                        <a:rPr lang="en-US" sz="2000" b="0" i="0" u="none" strike="noStrike" dirty="0">
                          <a:effectLst/>
                          <a:latin typeface="Arial" panose="020B0604020202020204" pitchFamily="34" charset="0"/>
                        </a:rPr>
                        <a:t>ELMENDORF AFB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5,351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2,656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464979"/>
                  </a:ext>
                </a:extLst>
              </a:tr>
              <a:tr h="704345">
                <a:tc>
                  <a:txBody>
                    <a:bodyPr/>
                    <a:lstStyle/>
                    <a:p>
                      <a:pPr algn="l" fontAlgn="b"/>
                      <a:r>
                        <a:rPr lang="en-US" sz="2000" b="0" i="0" u="none" strike="noStrike" dirty="0">
                          <a:effectLst/>
                          <a:latin typeface="Arial" panose="020B0604020202020204" pitchFamily="34" charset="0"/>
                        </a:rPr>
                        <a:t>FORT JONATHAN WAINWRIGHT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6,849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3,263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436363"/>
                  </a:ext>
                </a:extLst>
              </a:tr>
              <a:tr h="355803">
                <a:tc>
                  <a:txBody>
                    <a:bodyPr/>
                    <a:lstStyle/>
                    <a:p>
                      <a:pPr algn="l" fontAlgn="b"/>
                      <a:r>
                        <a:rPr lang="en-US" sz="2000" b="0" i="0" u="none" strike="noStrike" dirty="0">
                          <a:effectLst/>
                          <a:latin typeface="Arial" panose="020B0604020202020204" pitchFamily="34" charset="0"/>
                        </a:rPr>
                        <a:t>FORT RICHARDSON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4,742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2,344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50007"/>
                  </a:ext>
                </a:extLst>
              </a:tr>
              <a:tr h="355803">
                <a:tc>
                  <a:txBody>
                    <a:bodyPr/>
                    <a:lstStyle/>
                    <a:p>
                      <a:pPr algn="l" fontAlgn="b"/>
                      <a:r>
                        <a:rPr lang="en-US" sz="2000" b="0" i="0" u="none" strike="noStrike">
                          <a:effectLst/>
                          <a:latin typeface="Arial" panose="020B0604020202020204" pitchFamily="34" charset="0"/>
                        </a:rPr>
                        <a:t>UNK/RESERVE/NO BASE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404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254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614306"/>
                  </a:ext>
                </a:extLst>
              </a:tr>
              <a:tr h="355803">
                <a:tc>
                  <a:txBody>
                    <a:bodyPr/>
                    <a:lstStyle/>
                    <a:p>
                      <a:pPr algn="l" fontAlgn="b"/>
                      <a:r>
                        <a:rPr lang="en-US" sz="2000" b="0" i="0" u="none" strike="noStrike">
                          <a:effectLst/>
                          <a:latin typeface="Arial" panose="020B0604020202020204" pitchFamily="34" charset="0"/>
                        </a:rPr>
                        <a:t>USCG JUNEAU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233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151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012300"/>
                  </a:ext>
                </a:extLst>
              </a:tr>
              <a:tr h="355803">
                <a:tc>
                  <a:txBody>
                    <a:bodyPr/>
                    <a:lstStyle/>
                    <a:p>
                      <a:pPr algn="l" fontAlgn="b"/>
                      <a:r>
                        <a:rPr lang="en-US" sz="2000" b="0" i="0" u="none" strike="noStrike">
                          <a:effectLst/>
                          <a:latin typeface="Arial" panose="020B0604020202020204" pitchFamily="34" charset="0"/>
                        </a:rPr>
                        <a:t>USCG KETCHIKAN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196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101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028801"/>
                  </a:ext>
                </a:extLst>
              </a:tr>
              <a:tr h="355803">
                <a:tc>
                  <a:txBody>
                    <a:bodyPr/>
                    <a:lstStyle/>
                    <a:p>
                      <a:pPr algn="l" fontAlgn="b"/>
                      <a:r>
                        <a:rPr lang="en-US" sz="2000" b="0" i="0" u="none" strike="noStrike">
                          <a:effectLst/>
                          <a:latin typeface="Arial" panose="020B0604020202020204" pitchFamily="34" charset="0"/>
                        </a:rPr>
                        <a:t>USCG KODIAK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971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511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143234"/>
                  </a:ext>
                </a:extLst>
              </a:tr>
              <a:tr h="355803">
                <a:tc>
                  <a:txBody>
                    <a:bodyPr/>
                    <a:lstStyle/>
                    <a:p>
                      <a:pPr algn="l" fontAlgn="b"/>
                      <a:r>
                        <a:rPr lang="en-US" sz="2000" b="0" i="0" u="none" strike="noStrike">
                          <a:effectLst/>
                          <a:latin typeface="Arial" panose="020B0604020202020204" pitchFamily="34" charset="0"/>
                        </a:rPr>
                        <a:t>USCG SITKA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effectLst/>
                          <a:latin typeface="Arial" panose="020B0604020202020204" pitchFamily="34" charset="0"/>
                        </a:rPr>
                        <a:t>194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effectLst/>
                          <a:latin typeface="Arial" panose="020B0604020202020204" pitchFamily="34" charset="0"/>
                        </a:rPr>
                        <a:t>115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899149"/>
                  </a:ext>
                </a:extLst>
              </a:tr>
              <a:tr h="355803">
                <a:tc>
                  <a:txBody>
                    <a:bodyPr/>
                    <a:lstStyle/>
                    <a:p>
                      <a:pPr algn="l" fontAlgn="b"/>
                      <a:r>
                        <a:rPr lang="en-US" sz="2000" b="1" i="0" u="none" strike="noStrike" dirty="0">
                          <a:effectLst/>
                          <a:latin typeface="Arial" panose="020B0604020202020204" pitchFamily="34" charset="0"/>
                        </a:rPr>
                        <a:t>STATE 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b"/>
                      <a:r>
                        <a:rPr lang="en-US" sz="2000" b="1" i="0" u="none" strike="noStrike" dirty="0">
                          <a:effectLst/>
                          <a:latin typeface="Arial" panose="020B0604020202020204" pitchFamily="34" charset="0"/>
                        </a:rPr>
                        <a:t>20,738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b"/>
                      <a:r>
                        <a:rPr lang="en-US" sz="2000" b="1" i="0" u="none" strike="noStrike" dirty="0">
                          <a:effectLst/>
                          <a:latin typeface="Arial" panose="020B0604020202020204" pitchFamily="34" charset="0"/>
                        </a:rPr>
                        <a:t>10,281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15529912"/>
                  </a:ext>
                </a:extLst>
              </a:tr>
            </a:tbl>
          </a:graphicData>
        </a:graphic>
      </p:graphicFrame>
      <p:sp>
        <p:nvSpPr>
          <p:cNvPr id="6" name="Oval Callout 5"/>
          <p:cNvSpPr/>
          <p:nvPr/>
        </p:nvSpPr>
        <p:spPr>
          <a:xfrm>
            <a:off x="7628965" y="3352800"/>
            <a:ext cx="1515035" cy="1522475"/>
          </a:xfrm>
          <a:prstGeom prst="wedgeEllipseCallout">
            <a:avLst>
              <a:gd name="adj1" fmla="val -67187"/>
              <a:gd name="adj2" fmla="val 789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2%</a:t>
            </a:r>
          </a:p>
          <a:p>
            <a:pPr algn="ctr"/>
            <a:r>
              <a:rPr lang="en-US" dirty="0" smtClean="0">
                <a:solidFill>
                  <a:srgbClr val="C00000"/>
                </a:solidFill>
              </a:rPr>
              <a:t>Of the State Pop.</a:t>
            </a:r>
            <a:endParaRPr lang="en-US" dirty="0">
              <a:solidFill>
                <a:srgbClr val="C00000"/>
              </a:solidFill>
            </a:endParaRPr>
          </a:p>
        </p:txBody>
      </p:sp>
      <p:sp>
        <p:nvSpPr>
          <p:cNvPr id="3" name="TextBox 2"/>
          <p:cNvSpPr txBox="1"/>
          <p:nvPr/>
        </p:nvSpPr>
        <p:spPr>
          <a:xfrm>
            <a:off x="718297" y="5759068"/>
            <a:ext cx="3112712" cy="276999"/>
          </a:xfrm>
          <a:prstGeom prst="rect">
            <a:avLst/>
          </a:prstGeom>
          <a:noFill/>
        </p:spPr>
        <p:txBody>
          <a:bodyPr wrap="none" rtlCol="0">
            <a:spAutoFit/>
          </a:bodyPr>
          <a:lstStyle/>
          <a:p>
            <a:r>
              <a:rPr lang="en-US" sz="1200" dirty="0" smtClean="0"/>
              <a:t>Defense Manpower Data Center as of Jan 2019</a:t>
            </a:r>
            <a:endParaRPr lang="en-US" sz="1200" dirty="0"/>
          </a:p>
        </p:txBody>
      </p:sp>
    </p:spTree>
    <p:extLst>
      <p:ext uri="{BB962C8B-B14F-4D97-AF65-F5344CB8AC3E}">
        <p14:creationId xmlns:p14="http://schemas.microsoft.com/office/powerpoint/2010/main" val="118712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of Licensed Occupations</a:t>
            </a:r>
            <a:endParaRPr lang="en-US" dirty="0"/>
          </a:p>
        </p:txBody>
      </p:sp>
      <p:sp>
        <p:nvSpPr>
          <p:cNvPr id="4" name="Slide Number Placeholder 3"/>
          <p:cNvSpPr>
            <a:spLocks noGrp="1"/>
          </p:cNvSpPr>
          <p:nvPr>
            <p:ph type="sldNum" sz="quarter" idx="12"/>
          </p:nvPr>
        </p:nvSpPr>
        <p:spPr/>
        <p:txBody>
          <a:bodyPr/>
          <a:lstStyle/>
          <a:p>
            <a:fld id="{2B60EF13-9B5D-41A9-BB74-028B8980BA52}" type="slidenum">
              <a:rPr lang="en-US" smtClean="0">
                <a:solidFill>
                  <a:srgbClr val="000000"/>
                </a:solidFill>
              </a:rPr>
              <a:pPr/>
              <a:t>7</a:t>
            </a:fld>
            <a:endParaRPr lang="en-US">
              <a:solidFill>
                <a:srgbClr val="000000"/>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079000571"/>
              </p:ext>
            </p:extLst>
          </p:nvPr>
        </p:nvGraphicFramePr>
        <p:xfrm>
          <a:off x="628650" y="1279096"/>
          <a:ext cx="8072005" cy="4364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46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the Licensure Process</a:t>
            </a:r>
            <a:endParaRPr lang="en-US" dirty="0"/>
          </a:p>
        </p:txBody>
      </p:sp>
      <p:sp>
        <p:nvSpPr>
          <p:cNvPr id="3" name="Content Placeholder 2"/>
          <p:cNvSpPr>
            <a:spLocks noGrp="1"/>
          </p:cNvSpPr>
          <p:nvPr>
            <p:ph idx="1"/>
          </p:nvPr>
        </p:nvSpPr>
        <p:spPr>
          <a:xfrm>
            <a:off x="628650" y="1279096"/>
            <a:ext cx="7886700" cy="4897868"/>
          </a:xfrm>
        </p:spPr>
        <p:txBody>
          <a:bodyPr>
            <a:normAutofit/>
          </a:bodyPr>
          <a:lstStyle/>
          <a:p>
            <a:pPr marL="0" indent="0">
              <a:buNone/>
            </a:pPr>
            <a:r>
              <a:rPr lang="en-US" sz="2400" b="1" dirty="0" smtClean="0"/>
              <a:t>Anecdotal Information from JBER spouses, Jan 2019:</a:t>
            </a:r>
          </a:p>
          <a:p>
            <a:pPr marL="0" indent="0">
              <a:buNone/>
            </a:pPr>
            <a:r>
              <a:rPr lang="en-US" i="1" dirty="0" smtClean="0"/>
              <a:t>“Nursing license seemed expensive…hard to find correct contact information for Board of Nursing…”</a:t>
            </a:r>
          </a:p>
          <a:p>
            <a:pPr marL="0" indent="0">
              <a:buNone/>
            </a:pPr>
            <a:r>
              <a:rPr lang="en-US" i="1" dirty="0" smtClean="0"/>
              <a:t>“Bar license was incredibly expensive…”</a:t>
            </a:r>
          </a:p>
          <a:p>
            <a:pPr marL="0" indent="0">
              <a:buNone/>
            </a:pPr>
            <a:r>
              <a:rPr lang="en-US" i="1" dirty="0"/>
              <a:t>“Real Estate process was too long since Alaska specific training </a:t>
            </a:r>
            <a:r>
              <a:rPr lang="en-US" i="1" dirty="0" smtClean="0"/>
              <a:t>is required” </a:t>
            </a:r>
          </a:p>
          <a:p>
            <a:pPr marL="0" indent="0">
              <a:buNone/>
            </a:pPr>
            <a:r>
              <a:rPr lang="en-US" i="1" dirty="0" smtClean="0"/>
              <a:t>Teachers </a:t>
            </a:r>
            <a:r>
              <a:rPr lang="en-US" i="1" dirty="0"/>
              <a:t>identified </a:t>
            </a:r>
            <a:r>
              <a:rPr lang="en-US" i="1" dirty="0" smtClean="0"/>
              <a:t>“having </a:t>
            </a:r>
            <a:r>
              <a:rPr lang="en-US" i="1" dirty="0"/>
              <a:t>to take another test </a:t>
            </a:r>
            <a:r>
              <a:rPr lang="en-US" i="1" dirty="0" smtClean="0"/>
              <a:t>is </a:t>
            </a:r>
            <a:r>
              <a:rPr lang="en-US" i="1" dirty="0"/>
              <a:t>an </a:t>
            </a:r>
            <a:r>
              <a:rPr lang="en-US" i="1" dirty="0" smtClean="0"/>
              <a:t>obstacle…as well as school year hiring cycle…”</a:t>
            </a:r>
          </a:p>
          <a:p>
            <a:pPr marL="0" indent="0">
              <a:buNone/>
            </a:pPr>
            <a:r>
              <a:rPr lang="en-US" i="1" dirty="0" smtClean="0"/>
              <a:t>“…3 months to get licensed…very expensive”</a:t>
            </a:r>
            <a:endParaRPr lang="en-US" sz="400" dirty="0" smtClean="0"/>
          </a:p>
          <a:p>
            <a:pPr marL="0" indent="0">
              <a:buNone/>
            </a:pPr>
            <a:r>
              <a:rPr lang="en-US" dirty="0" smtClean="0"/>
              <a:t>Spouses </a:t>
            </a:r>
            <a:r>
              <a:rPr lang="en-US" dirty="0"/>
              <a:t>didn't seem aware of the expedited license option for military </a:t>
            </a:r>
            <a:r>
              <a:rPr lang="en-US" dirty="0" smtClean="0"/>
              <a:t>and spouses this </a:t>
            </a:r>
            <a:r>
              <a:rPr lang="en-US" dirty="0"/>
              <a:t>info was added to </a:t>
            </a:r>
            <a:r>
              <a:rPr lang="en-US" dirty="0" smtClean="0"/>
              <a:t>“Top </a:t>
            </a:r>
            <a:r>
              <a:rPr lang="en-US" dirty="0"/>
              <a:t>Things to Know Before Moving to </a:t>
            </a:r>
            <a:r>
              <a:rPr lang="en-US" dirty="0" smtClean="0"/>
              <a:t>Alaska” for Sponsors: </a:t>
            </a:r>
            <a:r>
              <a:rPr lang="en-US" sz="1600" dirty="0" smtClean="0"/>
              <a:t>https</a:t>
            </a:r>
            <a:r>
              <a:rPr lang="en-US" sz="1600" dirty="0"/>
              <a:t>://</a:t>
            </a:r>
            <a:r>
              <a:rPr lang="en-US" sz="1600" dirty="0" smtClean="0"/>
              <a:t>www.commerce.alaska.gov/web/cbpl/ProfessionalLicensing/MilitaryLicensing.aspx</a:t>
            </a:r>
            <a:endParaRPr lang="en-US" sz="1600" dirty="0"/>
          </a:p>
          <a:p>
            <a:pPr marL="0" indent="0">
              <a:buNone/>
            </a:pPr>
            <a:endParaRPr lang="en-US" i="1" dirty="0"/>
          </a:p>
        </p:txBody>
      </p:sp>
    </p:spTree>
    <p:extLst>
      <p:ext uri="{BB962C8B-B14F-4D97-AF65-F5344CB8AC3E}">
        <p14:creationId xmlns:p14="http://schemas.microsoft.com/office/powerpoint/2010/main" val="15876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8844" y="1209463"/>
            <a:ext cx="8445648" cy="4693593"/>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b="1" dirty="0">
                <a:cs typeface="Times New Roman" panose="02020603050405020304" pitchFamily="18" charset="0"/>
              </a:rPr>
              <a:t>University of Minnesota </a:t>
            </a:r>
            <a:r>
              <a:rPr lang="en-US" dirty="0">
                <a:cs typeface="Times New Roman" panose="02020603050405020304" pitchFamily="18" charset="0"/>
              </a:rPr>
              <a:t>studied 6 occupations in 50 states</a:t>
            </a:r>
          </a:p>
          <a:p>
            <a:pPr marL="342900" indent="-342900">
              <a:spcAft>
                <a:spcPts val="600"/>
              </a:spcAft>
              <a:buFont typeface="Arial" panose="020B0604020202020204" pitchFamily="34" charset="0"/>
              <a:buChar char="•"/>
            </a:pPr>
            <a:r>
              <a:rPr lang="en-US" dirty="0">
                <a:cs typeface="Times New Roman" panose="02020603050405020304" pitchFamily="18" charset="0"/>
              </a:rPr>
              <a:t>Validated:</a:t>
            </a:r>
          </a:p>
          <a:p>
            <a:pPr marL="800100" lvl="1" indent="-342900">
              <a:spcAft>
                <a:spcPts val="600"/>
              </a:spcAft>
              <a:buFont typeface="Courier New" panose="02070309020205020404" pitchFamily="49" charset="0"/>
              <a:buChar char="o"/>
            </a:pPr>
            <a:r>
              <a:rPr lang="en-US" dirty="0">
                <a:cs typeface="Times New Roman" panose="02020603050405020304" pitchFamily="18" charset="0"/>
              </a:rPr>
              <a:t>42 states provide </a:t>
            </a:r>
            <a:r>
              <a:rPr lang="en-US" sz="2000" b="1" dirty="0">
                <a:cs typeface="Times New Roman" panose="02020603050405020304" pitchFamily="18" charset="0"/>
              </a:rPr>
              <a:t>temporary licensing</a:t>
            </a:r>
          </a:p>
          <a:p>
            <a:pPr marL="800100" lvl="1" indent="-342900">
              <a:spcAft>
                <a:spcPts val="600"/>
              </a:spcAft>
              <a:buFont typeface="Courier New" panose="02070309020205020404" pitchFamily="49" charset="0"/>
              <a:buChar char="o"/>
            </a:pPr>
            <a:r>
              <a:rPr lang="en-US" dirty="0">
                <a:cs typeface="Times New Roman" panose="02020603050405020304" pitchFamily="18" charset="0"/>
              </a:rPr>
              <a:t>39 states make </a:t>
            </a:r>
            <a:r>
              <a:rPr lang="en-US" sz="2000" b="1" dirty="0">
                <a:cs typeface="Times New Roman" panose="02020603050405020304" pitchFamily="18" charset="0"/>
              </a:rPr>
              <a:t>endorsement</a:t>
            </a:r>
            <a:r>
              <a:rPr lang="en-US" dirty="0">
                <a:cs typeface="Times New Roman" panose="02020603050405020304" pitchFamily="18" charset="0"/>
              </a:rPr>
              <a:t> of existing licenses available and attainable </a:t>
            </a:r>
          </a:p>
          <a:p>
            <a:pPr marL="800100" lvl="1" indent="-342900">
              <a:spcAft>
                <a:spcPts val="600"/>
              </a:spcAft>
              <a:buFont typeface="Courier New" panose="02070309020205020404" pitchFamily="49" charset="0"/>
              <a:buChar char="o"/>
            </a:pPr>
            <a:r>
              <a:rPr lang="en-US" dirty="0">
                <a:cs typeface="Times New Roman" panose="02020603050405020304" pitchFamily="18" charset="0"/>
              </a:rPr>
              <a:t>31 states </a:t>
            </a:r>
            <a:r>
              <a:rPr lang="en-US" sz="2000" b="1" dirty="0">
                <a:cs typeface="Times New Roman" panose="02020603050405020304" pitchFamily="18" charset="0"/>
              </a:rPr>
              <a:t>expedite</a:t>
            </a:r>
            <a:r>
              <a:rPr lang="en-US" dirty="0">
                <a:cs typeface="Times New Roman" panose="02020603050405020304" pitchFamily="18" charset="0"/>
              </a:rPr>
              <a:t> the process of getting a </a:t>
            </a:r>
            <a:r>
              <a:rPr lang="en-US" dirty="0" smtClean="0">
                <a:cs typeface="Times New Roman" panose="02020603050405020304" pitchFamily="18" charset="0"/>
              </a:rPr>
              <a:t>license</a:t>
            </a:r>
          </a:p>
          <a:p>
            <a:pPr marL="285750" indent="-285750">
              <a:buFont typeface="Arial" panose="020B0604020202020204" pitchFamily="34" charset="0"/>
              <a:buChar char="•"/>
            </a:pPr>
            <a:r>
              <a:rPr lang="en-US" dirty="0">
                <a:cs typeface="Times New Roman" panose="02020603050405020304" pitchFamily="18" charset="0"/>
              </a:rPr>
              <a:t>Other findings:  </a:t>
            </a:r>
          </a:p>
          <a:p>
            <a:pPr marL="742950" lvl="1" indent="-285750">
              <a:buSzPct val="90000"/>
              <a:buFont typeface="Courier New" panose="02070309020205020404" pitchFamily="49" charset="0"/>
              <a:buChar char="o"/>
            </a:pPr>
            <a:r>
              <a:rPr lang="en-US" b="1" dirty="0">
                <a:cs typeface="Times New Roman" panose="02020603050405020304" pitchFamily="18" charset="0"/>
              </a:rPr>
              <a:t>Endorsement, temporary and expedited generally did not relieve the underlying burden of licensing – only made the process faster</a:t>
            </a:r>
          </a:p>
          <a:p>
            <a:pPr marL="1144588" lvl="2" indent="-285750">
              <a:buSzPct val="90000"/>
              <a:buFont typeface="Wingdings" panose="05000000000000000000" pitchFamily="2" charset="2"/>
              <a:buChar char="§"/>
            </a:pPr>
            <a:r>
              <a:rPr lang="en-US" dirty="0">
                <a:cs typeface="Times New Roman" panose="02020603050405020304" pitchFamily="18" charset="0"/>
              </a:rPr>
              <a:t>Military spouse frequently must still provide transcripts, course descriptions, and test scores to prove current license in good standing meets the new state’s equivalency requirements.</a:t>
            </a:r>
          </a:p>
          <a:p>
            <a:pPr marL="1144588" lvl="2" indent="-285750">
              <a:buSzPct val="90000"/>
              <a:buFont typeface="Wingdings" panose="05000000000000000000" pitchFamily="2" charset="2"/>
              <a:buChar char="§"/>
            </a:pPr>
            <a:r>
              <a:rPr lang="en-US" dirty="0">
                <a:cs typeface="Times New Roman" panose="02020603050405020304" pitchFamily="18" charset="0"/>
              </a:rPr>
              <a:t>Temporary licensing often requires an application for permanent license</a:t>
            </a:r>
          </a:p>
          <a:p>
            <a:pPr marL="687388" lvl="1" indent="-285750">
              <a:buSzPct val="90000"/>
              <a:buFont typeface="Courier New" panose="02070309020205020404" pitchFamily="49" charset="0"/>
              <a:buChar char="o"/>
            </a:pPr>
            <a:r>
              <a:rPr lang="en-US" b="1" dirty="0" smtClean="0">
                <a:cs typeface="Times New Roman" panose="02020603050405020304" pitchFamily="18" charset="0"/>
              </a:rPr>
              <a:t>States/Boards often did </a:t>
            </a:r>
            <a:r>
              <a:rPr lang="en-US" b="1" dirty="0">
                <a:cs typeface="Times New Roman" panose="02020603050405020304" pitchFamily="18" charset="0"/>
              </a:rPr>
              <a:t>not </a:t>
            </a:r>
            <a:r>
              <a:rPr lang="en-US" b="1" dirty="0" smtClean="0">
                <a:cs typeface="Times New Roman" panose="02020603050405020304" pitchFamily="18" charset="0"/>
              </a:rPr>
              <a:t>implement their state law</a:t>
            </a:r>
          </a:p>
          <a:p>
            <a:pPr marL="401638" lvl="1">
              <a:buSzPct val="90000"/>
            </a:pPr>
            <a:endParaRPr lang="en-US" dirty="0">
              <a:solidFill>
                <a:prstClr val="black"/>
              </a:solidFill>
              <a:cs typeface="Times New Roman" panose="02020603050405020304" pitchFamily="18" charset="0"/>
            </a:endParaRPr>
          </a:p>
          <a:p>
            <a:pPr marL="0" lvl="1">
              <a:buSzPct val="90000"/>
            </a:pPr>
            <a:r>
              <a:rPr lang="en-US" sz="1200" i="1" dirty="0">
                <a:solidFill>
                  <a:schemeClr val="accent6"/>
                </a:solidFill>
              </a:rPr>
              <a:t>Study commissioned by the Department of Defense, https://</a:t>
            </a:r>
            <a:r>
              <a:rPr lang="en-US" sz="1200" i="1" dirty="0" smtClean="0">
                <a:solidFill>
                  <a:schemeClr val="accent6"/>
                </a:solidFill>
              </a:rPr>
              <a:t>reachmilitaryfamilies.umn.edu/research/document/13865</a:t>
            </a:r>
            <a:endParaRPr lang="en-US" sz="1200" i="1" dirty="0">
              <a:solidFill>
                <a:schemeClr val="accent6"/>
              </a:solidFill>
            </a:endParaRPr>
          </a:p>
        </p:txBody>
      </p:sp>
      <p:sp>
        <p:nvSpPr>
          <p:cNvPr id="8" name="TextBox 7"/>
          <p:cNvSpPr txBox="1"/>
          <p:nvPr/>
        </p:nvSpPr>
        <p:spPr>
          <a:xfrm>
            <a:off x="6736284" y="2887670"/>
            <a:ext cx="850832" cy="307777"/>
          </a:xfrm>
          <a:prstGeom prst="rect">
            <a:avLst/>
          </a:prstGeom>
          <a:noFill/>
        </p:spPr>
        <p:txBody>
          <a:bodyPr wrap="square" rtlCol="0">
            <a:spAutoFit/>
          </a:bodyPr>
          <a:lstStyle/>
          <a:p>
            <a:r>
              <a:rPr lang="en-US" sz="1400" dirty="0">
                <a:solidFill>
                  <a:schemeClr val="bg1"/>
                </a:solidFill>
              </a:rPr>
              <a:t>2 of 3 </a:t>
            </a:r>
          </a:p>
        </p:txBody>
      </p:sp>
      <p:sp>
        <p:nvSpPr>
          <p:cNvPr id="9" name="TextBox 8"/>
          <p:cNvSpPr txBox="1"/>
          <p:nvPr/>
        </p:nvSpPr>
        <p:spPr>
          <a:xfrm>
            <a:off x="7758469" y="2375282"/>
            <a:ext cx="850832" cy="523220"/>
          </a:xfrm>
          <a:prstGeom prst="rect">
            <a:avLst/>
          </a:prstGeom>
          <a:noFill/>
        </p:spPr>
        <p:txBody>
          <a:bodyPr wrap="square" rtlCol="0">
            <a:spAutoFit/>
          </a:bodyPr>
          <a:lstStyle/>
          <a:p>
            <a:r>
              <a:rPr lang="en-US" sz="1400" dirty="0">
                <a:solidFill>
                  <a:schemeClr val="bg1"/>
                </a:solidFill>
              </a:rPr>
              <a:t>All 3 Options</a:t>
            </a:r>
          </a:p>
        </p:txBody>
      </p:sp>
      <p:sp>
        <p:nvSpPr>
          <p:cNvPr id="11" name="Title 1"/>
          <p:cNvSpPr>
            <a:spLocks noGrp="1"/>
          </p:cNvSpPr>
          <p:nvPr>
            <p:ph type="title"/>
          </p:nvPr>
        </p:nvSpPr>
        <p:spPr>
          <a:xfrm>
            <a:off x="338844" y="76200"/>
            <a:ext cx="8805156" cy="1143000"/>
          </a:xfrm>
        </p:spPr>
        <p:txBody>
          <a:bodyPr/>
          <a:lstStyle/>
          <a:p>
            <a:r>
              <a:rPr lang="en-US" dirty="0"/>
              <a:t>Where have we been? </a:t>
            </a:r>
          </a:p>
        </p:txBody>
      </p:sp>
    </p:spTree>
    <p:extLst>
      <p:ext uri="{BB962C8B-B14F-4D97-AF65-F5344CB8AC3E}">
        <p14:creationId xmlns:p14="http://schemas.microsoft.com/office/powerpoint/2010/main" val="303009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TotalTime>
  <Words>797</Words>
  <Application>Microsoft Office PowerPoint</Application>
  <PresentationFormat>On-screen Show (4:3)</PresentationFormat>
  <Paragraphs>144</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Calibri Light</vt:lpstr>
      <vt:lpstr>Courier New</vt:lpstr>
      <vt:lpstr>Times New Roman</vt:lpstr>
      <vt:lpstr>Wingdings</vt:lpstr>
      <vt:lpstr>Office Theme</vt:lpstr>
      <vt:lpstr>DEFENSE-STATE LIAISON OFFICE </vt:lpstr>
      <vt:lpstr>What We Do</vt:lpstr>
      <vt:lpstr>Military Matters: 10 Key Issues for 2019</vt:lpstr>
      <vt:lpstr>PowerPoint Presentation</vt:lpstr>
      <vt:lpstr>Why this Matters? </vt:lpstr>
      <vt:lpstr>Why this Matters to Alaska? </vt:lpstr>
      <vt:lpstr>Distribution of Licensed Occupations</vt:lpstr>
      <vt:lpstr>Feedback on the Licensure Process</vt:lpstr>
      <vt:lpstr>Where have we been? </vt:lpstr>
      <vt:lpstr>What is happening in 2019?</vt:lpstr>
      <vt:lpstr>Status of Key Compacts</vt:lpstr>
      <vt:lpstr>OCCUPATIONAL LICENSING POLICY LEARNING CONSORTIUM</vt:lpstr>
      <vt:lpstr>Montana HB 105—passed! </vt:lpstr>
      <vt:lpstr>Idaho EO 2019-01 and HB248</vt:lpstr>
      <vt:lpstr>Oregon SB 688 Amendment</vt:lpstr>
      <vt:lpstr>Exemption</vt:lpstr>
      <vt:lpstr>PowerPoint Presentation</vt:lpstr>
      <vt:lpstr>Here and ready to support your efforts.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DSLO Overview PowerPoint</dc:title>
  <dc:subject>Information and resources from DSLO</dc:subject>
  <dc:creator>Military Community and Family Policy</dc:creator>
  <cp:keywords>Defense State Liaison Office, DSLO, Military State Policy Source, policymakers, liaisons, legislation, military families</cp:keywords>
  <cp:lastModifiedBy>Perreault, Tammie L CIV OSD OUSD P-R</cp:lastModifiedBy>
  <cp:revision>125</cp:revision>
  <cp:lastPrinted>2019-03-07T17:56:50Z</cp:lastPrinted>
  <dcterms:created xsi:type="dcterms:W3CDTF">2018-07-19T18:41:06Z</dcterms:created>
  <dcterms:modified xsi:type="dcterms:W3CDTF">2019-03-27T15:55:35Z</dcterms:modified>
  <cp:contentStatus/>
</cp:coreProperties>
</file>