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1pPr>
    <a:lvl2pPr marL="0" marR="0" indent="45720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2pPr>
    <a:lvl3pPr marL="0" marR="0" indent="91440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3pPr>
    <a:lvl4pPr marL="0" marR="0" indent="137160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4pPr>
    <a:lvl5pPr marL="0" marR="0" indent="182880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5pPr>
    <a:lvl6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6pPr>
    <a:lvl7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7pPr>
    <a:lvl8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8pPr>
    <a:lvl9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News Gothic MT"/>
          <a:ea typeface="News Gothic MT"/>
          <a:cs typeface="News Gothic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6DF"/>
          </a:solidFill>
        </a:fill>
      </a:tcStyle>
    </a:wholeTbl>
    <a:band2H>
      <a:tcTxStyle/>
      <a:tcStyle>
        <a:tcBdr/>
        <a:fill>
          <a:solidFill>
            <a:srgbClr val="E7ECEF"/>
          </a:solidFill>
        </a:fill>
      </a:tcStyle>
    </a:band2H>
    <a:firstCol>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News Gothic MT"/>
          <a:ea typeface="News Gothic MT"/>
          <a:cs typeface="News Gothic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News Gothic MT"/>
          <a:ea typeface="News Gothic MT"/>
          <a:cs typeface="News Gothic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News Gothic MT"/>
          <a:ea typeface="News Gothic MT"/>
          <a:cs typeface="News Gothic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News Gothic MT"/>
          <a:ea typeface="News Gothic MT"/>
          <a:cs typeface="News Gothic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News Gothic MT"/>
          <a:ea typeface="News Gothic MT"/>
          <a:cs typeface="News Gothic M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News Gothic MT"/>
          <a:ea typeface="News Gothic MT"/>
          <a:cs typeface="News Gothic M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News Gothic MT"/>
          <a:ea typeface="News Gothic MT"/>
          <a:cs typeface="News Gothic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News Gothic MT"/>
          <a:ea typeface="News Gothic MT"/>
          <a:cs typeface="News Gothic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News Gothic MT"/>
          <a:ea typeface="News Gothic MT"/>
          <a:cs typeface="News Gothic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News Gothic MT"/>
          <a:ea typeface="News Gothic MT"/>
          <a:cs typeface="News Gothic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News Gothic MT"/>
          <a:ea typeface="News Gothic MT"/>
          <a:cs typeface="News Gothic MT"/>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News Gothic MT"/>
          <a:ea typeface="News Gothic MT"/>
          <a:cs typeface="News Gothic M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23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1143000" y="685800"/>
            <a:ext cx="4572000" cy="3429000"/>
          </a:xfrm>
          <a:prstGeom prst="rect">
            <a:avLst/>
          </a:prstGeom>
        </p:spPr>
        <p:txBody>
          <a:bodyPr/>
          <a:lstStyle/>
          <a:p>
            <a:endParaRPr/>
          </a:p>
        </p:txBody>
      </p:sp>
      <p:sp>
        <p:nvSpPr>
          <p:cNvPr id="30" name="Shape 3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046219670"/>
      </p:ext>
    </p:extLst>
  </p:cSld>
  <p:clrMap bg1="lt1" tx1="dk1" bg2="lt2" tx2="dk2" accent1="accent1" accent2="accent2" accent3="accent3" accent4="accent4" accent5="accent5" accent6="accent6" hlink="hlink" folHlink="folHlink"/>
  <p:notesStyle>
    <a:lvl1pPr defTabSz="457200" latinLnBrk="0">
      <a:spcBef>
        <a:spcPts val="400"/>
      </a:spcBef>
      <a:defRPr sz="1200">
        <a:latin typeface="+mj-lt"/>
        <a:ea typeface="+mj-ea"/>
        <a:cs typeface="+mj-cs"/>
        <a:sym typeface="Calibri"/>
      </a:defRPr>
    </a:lvl1pPr>
    <a:lvl2pPr indent="228600" defTabSz="457200" latinLnBrk="0">
      <a:spcBef>
        <a:spcPts val="400"/>
      </a:spcBef>
      <a:defRPr sz="1200">
        <a:latin typeface="+mj-lt"/>
        <a:ea typeface="+mj-ea"/>
        <a:cs typeface="+mj-cs"/>
        <a:sym typeface="Calibri"/>
      </a:defRPr>
    </a:lvl2pPr>
    <a:lvl3pPr indent="457200" defTabSz="457200" latinLnBrk="0">
      <a:spcBef>
        <a:spcPts val="400"/>
      </a:spcBef>
      <a:defRPr sz="1200">
        <a:latin typeface="+mj-lt"/>
        <a:ea typeface="+mj-ea"/>
        <a:cs typeface="+mj-cs"/>
        <a:sym typeface="Calibri"/>
      </a:defRPr>
    </a:lvl3pPr>
    <a:lvl4pPr indent="685800" defTabSz="457200" latinLnBrk="0">
      <a:spcBef>
        <a:spcPts val="400"/>
      </a:spcBef>
      <a:defRPr sz="1200">
        <a:latin typeface="+mj-lt"/>
        <a:ea typeface="+mj-ea"/>
        <a:cs typeface="+mj-cs"/>
        <a:sym typeface="Calibri"/>
      </a:defRPr>
    </a:lvl4pPr>
    <a:lvl5pPr indent="914400" defTabSz="457200" latinLnBrk="0">
      <a:spcBef>
        <a:spcPts val="400"/>
      </a:spcBef>
      <a:defRPr sz="1200">
        <a:latin typeface="+mj-lt"/>
        <a:ea typeface="+mj-ea"/>
        <a:cs typeface="+mj-cs"/>
        <a:sym typeface="Calibri"/>
      </a:defRPr>
    </a:lvl5pPr>
    <a:lvl6pPr indent="1143000" defTabSz="457200" latinLnBrk="0">
      <a:spcBef>
        <a:spcPts val="400"/>
      </a:spcBef>
      <a:defRPr sz="1200">
        <a:latin typeface="+mj-lt"/>
        <a:ea typeface="+mj-ea"/>
        <a:cs typeface="+mj-cs"/>
        <a:sym typeface="Calibri"/>
      </a:defRPr>
    </a:lvl6pPr>
    <a:lvl7pPr indent="1371600" defTabSz="457200" latinLnBrk="0">
      <a:spcBef>
        <a:spcPts val="400"/>
      </a:spcBef>
      <a:defRPr sz="1200">
        <a:latin typeface="+mj-lt"/>
        <a:ea typeface="+mj-ea"/>
        <a:cs typeface="+mj-cs"/>
        <a:sym typeface="Calibri"/>
      </a:defRPr>
    </a:lvl7pPr>
    <a:lvl8pPr indent="1600200" defTabSz="457200" latinLnBrk="0">
      <a:spcBef>
        <a:spcPts val="400"/>
      </a:spcBef>
      <a:defRPr sz="1200">
        <a:latin typeface="+mj-lt"/>
        <a:ea typeface="+mj-ea"/>
        <a:cs typeface="+mj-cs"/>
        <a:sym typeface="Calibri"/>
      </a:defRPr>
    </a:lvl8pPr>
    <a:lvl9pPr indent="1828800" defTabSz="457200"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a:spLocks noGrp="1" noRot="1" noChangeAspect="1"/>
          </p:cNvSpPr>
          <p:nvPr>
            <p:ph type="sldImg"/>
          </p:nvPr>
        </p:nvSpPr>
        <p:spPr>
          <a:prstGeom prst="rect">
            <a:avLst/>
          </a:prstGeom>
        </p:spPr>
        <p:txBody>
          <a:bodyPr/>
          <a:lstStyle/>
          <a:p>
            <a:endParaRPr/>
          </a:p>
        </p:txBody>
      </p:sp>
      <p:sp>
        <p:nvSpPr>
          <p:cNvPr id="43" name="Shape 43"/>
          <p:cNvSpPr>
            <a:spLocks noGrp="1"/>
          </p:cNvSpPr>
          <p:nvPr>
            <p:ph type="body" sz="quarter" idx="1"/>
          </p:nvPr>
        </p:nvSpPr>
        <p:spPr>
          <a:prstGeom prst="rect">
            <a:avLst/>
          </a:prstGeom>
        </p:spPr>
        <p:txBody>
          <a:bodyPr/>
          <a:lstStyle>
            <a:lvl1pPr>
              <a:spcBef>
                <a:spcPts val="0"/>
              </a:spcBef>
            </a:lvl1pPr>
          </a:lstStyle>
          <a:p>
            <a:r>
              <a:t>For a number of years partisan politics has prevented Congressional oversight of federal programs through the appropriations process.  Federal programs, such as ESEA, have languished awaiting reauthorization.  Additionally the federal government has been routinely operating on a continuing resolution (CR).  As a result federal departments, such as USDOE, have been implementing policy decisions through regulations rather than legislation.  ESSA is a great opportunity to return the oversight of federal programs its intended process: Congress enacts legislation, authorization occurs through legislation, appropriations enacted to pay for them, regulations are then enacted and authority for implementation passed to states and local school boards.</a:t>
            </a:r>
          </a:p>
        </p:txBody>
      </p:sp>
    </p:spTree>
    <p:extLst>
      <p:ext uri="{BB962C8B-B14F-4D97-AF65-F5344CB8AC3E}">
        <p14:creationId xmlns:p14="http://schemas.microsoft.com/office/powerpoint/2010/main" val="3585674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prstGeom prst="rect">
            <a:avLst/>
          </a:prstGeom>
        </p:spPr>
        <p:txBody>
          <a:bodyPr/>
          <a:lstStyle/>
          <a:p>
            <a:endParaRPr/>
          </a:p>
        </p:txBody>
      </p:sp>
      <p:sp>
        <p:nvSpPr>
          <p:cNvPr id="49" name="Shape 49"/>
          <p:cNvSpPr>
            <a:spLocks noGrp="1"/>
          </p:cNvSpPr>
          <p:nvPr>
            <p:ph type="body" sz="quarter" idx="1"/>
          </p:nvPr>
        </p:nvSpPr>
        <p:spPr>
          <a:prstGeom prst="rect">
            <a:avLst/>
          </a:prstGeom>
        </p:spPr>
        <p:txBody>
          <a:bodyPr/>
          <a:lstStyle>
            <a:lvl1pPr>
              <a:spcBef>
                <a:spcPts val="0"/>
              </a:spcBef>
            </a:lvl1pPr>
          </a:lstStyle>
          <a:p>
            <a:r>
              <a:t>Alaska, and all other states, now have the task of impacting the regulations and implementing them in ways that benefit the unique needs of our state.  We must have local impact through educators and local school boards.  You are the elected officials and representatives of your communities.  We are the advocates for our students.</a:t>
            </a:r>
          </a:p>
        </p:txBody>
      </p:sp>
    </p:spTree>
    <p:extLst>
      <p:ext uri="{BB962C8B-B14F-4D97-AF65-F5344CB8AC3E}">
        <p14:creationId xmlns:p14="http://schemas.microsoft.com/office/powerpoint/2010/main" val="3219307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a:spLocks noGrp="1" noRot="1" noChangeAspect="1"/>
          </p:cNvSpPr>
          <p:nvPr>
            <p:ph type="sldImg"/>
          </p:nvPr>
        </p:nvSpPr>
        <p:spPr>
          <a:prstGeom prst="rect">
            <a:avLst/>
          </a:prstGeom>
        </p:spPr>
        <p:txBody>
          <a:bodyPr/>
          <a:lstStyle/>
          <a:p>
            <a:endParaRPr/>
          </a:p>
        </p:txBody>
      </p:sp>
      <p:sp>
        <p:nvSpPr>
          <p:cNvPr id="54" name="Shape 54"/>
          <p:cNvSpPr>
            <a:spLocks noGrp="1"/>
          </p:cNvSpPr>
          <p:nvPr>
            <p:ph type="body" sz="quarter" idx="1"/>
          </p:nvPr>
        </p:nvSpPr>
        <p:spPr>
          <a:prstGeom prst="rect">
            <a:avLst/>
          </a:prstGeom>
        </p:spPr>
        <p:txBody>
          <a:bodyPr/>
          <a:lstStyle>
            <a:lvl1pPr>
              <a:spcBef>
                <a:spcPts val="0"/>
              </a:spcBef>
            </a:lvl1pPr>
          </a:lstStyle>
          <a:p>
            <a:r>
              <a:t>The same thing that made NCLB so onerous is occurring in this area.  We need a sensible approach to meal programs.  The current rules dealing with fresh vegetables and fruits are difficult, if not impossible, in rural Alaska.  The restrictions on sugar and whole grains have become overly prescriptive.  We want healthy choices for our students but it cannot be over-regulated from Washington.</a:t>
            </a:r>
          </a:p>
        </p:txBody>
      </p:sp>
    </p:spTree>
    <p:extLst>
      <p:ext uri="{BB962C8B-B14F-4D97-AF65-F5344CB8AC3E}">
        <p14:creationId xmlns:p14="http://schemas.microsoft.com/office/powerpoint/2010/main" val="3668350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5" name="Shape 1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22" name="Shape 22"/>
          <p:cNvSpPr/>
          <p:nvPr/>
        </p:nvSpPr>
        <p:spPr>
          <a:xfrm>
            <a:off x="1328737" y="1295400"/>
            <a:ext cx="6486526" cy="3152775"/>
          </a:xfrm>
          <a:prstGeom prst="rect">
            <a:avLst/>
          </a:prstGeom>
          <a:ln w="3175">
            <a:solidFill>
              <a:srgbClr val="FFFFFF"/>
            </a:solidFill>
          </a:ln>
          <a:effectLst>
            <a:outerShdw blurRad="63500" rotWithShape="0">
              <a:srgbClr val="808080">
                <a:alpha val="50000"/>
              </a:srgbClr>
            </a:outerShdw>
          </a:effectLst>
        </p:spPr>
        <p:txBody>
          <a:bodyPr lIns="45719" rIns="45719"/>
          <a:lstStyle/>
          <a:p>
            <a:pPr defTabSz="914400">
              <a:spcBef>
                <a:spcPts val="2000"/>
              </a:spcBef>
              <a:defRPr sz="3200">
                <a:solidFill>
                  <a:srgbClr val="595959"/>
                </a:solidFill>
              </a:defRPr>
            </a:pPr>
            <a:endParaRPr/>
          </a:p>
        </p:txBody>
      </p:sp>
      <p:sp>
        <p:nvSpPr>
          <p:cNvPr id="23" name="Shape 2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a:srcRect/>
          <a:stretch>
            <a:fillRect/>
          </a:stretch>
        </a:blipFill>
        <a:effectLst/>
      </p:bgPr>
    </p:bg>
    <p:spTree>
      <p:nvGrpSpPr>
        <p:cNvPr id="1" name=""/>
        <p:cNvGrpSpPr/>
        <p:nvPr/>
      </p:nvGrpSpPr>
      <p:grpSpPr>
        <a:xfrm>
          <a:off x="0" y="0"/>
          <a:ext cx="0" cy="0"/>
          <a:chOff x="0" y="0"/>
          <a:chExt cx="0" cy="0"/>
        </a:xfrm>
      </p:grpSpPr>
      <p:grpSp>
        <p:nvGrpSpPr>
          <p:cNvPr id="5" name="Group 5"/>
          <p:cNvGrpSpPr/>
          <p:nvPr/>
        </p:nvGrpSpPr>
        <p:grpSpPr>
          <a:xfrm>
            <a:off x="0" y="5895975"/>
            <a:ext cx="9144000" cy="962026"/>
            <a:chOff x="0" y="0"/>
            <a:chExt cx="9144000" cy="962025"/>
          </a:xfrm>
        </p:grpSpPr>
        <p:pic>
          <p:nvPicPr>
            <p:cNvPr id="2" name="image.png"/>
            <p:cNvPicPr>
              <a:picLocks noChangeAspect="1"/>
            </p:cNvPicPr>
            <p:nvPr/>
          </p:nvPicPr>
          <p:blipFill>
            <a:blip r:embed="rId5">
              <a:extLst/>
            </a:blip>
            <a:stretch>
              <a:fillRect/>
            </a:stretch>
          </p:blipFill>
          <p:spPr>
            <a:xfrm>
              <a:off x="0" y="47625"/>
              <a:ext cx="9144000" cy="914401"/>
            </a:xfrm>
            <a:prstGeom prst="rect">
              <a:avLst/>
            </a:prstGeom>
            <a:ln w="12700" cap="flat">
              <a:noFill/>
              <a:miter lim="400000"/>
            </a:ln>
            <a:effectLst/>
          </p:spPr>
        </p:pic>
        <p:sp>
          <p:nvSpPr>
            <p:cNvPr id="3" name="Shape 3"/>
            <p:cNvSpPr/>
            <p:nvPr/>
          </p:nvSpPr>
          <p:spPr>
            <a:xfrm>
              <a:off x="3581399" y="220663"/>
              <a:ext cx="4572002" cy="52324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9" tIns="45719" rIns="45719" bIns="45719" numCol="1" anchor="t">
              <a:spAutoFit/>
            </a:bodyPr>
            <a:lstStyle/>
            <a:p>
              <a:pPr defTabSz="914400">
                <a:defRPr sz="1400" b="1">
                  <a:solidFill>
                    <a:srgbClr val="FFFFFF"/>
                  </a:solidFill>
                </a:defRPr>
              </a:pPr>
              <a:r>
                <a:t>Association of Alaska School Boards</a:t>
              </a:r>
            </a:p>
            <a:p>
              <a:pPr defTabSz="914400">
                <a:defRPr sz="1400" b="1">
                  <a:solidFill>
                    <a:srgbClr val="FFFFFF"/>
                  </a:solidFill>
                </a:defRPr>
              </a:pPr>
              <a:r>
                <a:t>Advocates for Alaska's Youth</a:t>
              </a:r>
            </a:p>
          </p:txBody>
        </p:sp>
        <p:pic>
          <p:nvPicPr>
            <p:cNvPr id="4" name="Bucky2006_nowords.png" descr="Bucky2006_nowords.gif"/>
            <p:cNvPicPr>
              <a:picLocks noChangeAspect="1"/>
            </p:cNvPicPr>
            <p:nvPr/>
          </p:nvPicPr>
          <p:blipFill>
            <a:blip r:embed="rId6">
              <a:extLst/>
            </a:blip>
            <a:stretch>
              <a:fillRect/>
            </a:stretch>
          </p:blipFill>
          <p:spPr>
            <a:xfrm>
              <a:off x="265112" y="0"/>
              <a:ext cx="2703514" cy="962025"/>
            </a:xfrm>
            <a:prstGeom prst="rect">
              <a:avLst/>
            </a:prstGeom>
            <a:ln w="12700" cap="flat">
              <a:noFill/>
              <a:miter lim="400000"/>
            </a:ln>
            <a:effectLst/>
          </p:spPr>
        </p:pic>
      </p:grpSp>
      <p:sp>
        <p:nvSpPr>
          <p:cNvPr id="6" name="Shape 6"/>
          <p:cNvSpPr>
            <a:spLocks noGrp="1"/>
          </p:cNvSpPr>
          <p:nvPr>
            <p:ph type="title"/>
          </p:nvPr>
        </p:nvSpPr>
        <p:spPr>
          <a:xfrm>
            <a:off x="457200" y="0"/>
            <a:ext cx="8229600" cy="1417638"/>
          </a:xfrm>
          <a:prstGeom prst="rect">
            <a:avLst/>
          </a:prstGeom>
          <a:ln w="12700">
            <a:miter lim="400000"/>
          </a:ln>
        </p:spPr>
        <p:txBody>
          <a:bodyPr lIns="45719" rIns="45719" anchor="b"/>
          <a:lstStyle/>
          <a:p>
            <a:endParaRPr/>
          </a:p>
        </p:txBody>
      </p:sp>
      <p:sp>
        <p:nvSpPr>
          <p:cNvPr id="7" name="Shape 7"/>
          <p:cNvSpPr>
            <a:spLocks noGrp="1"/>
          </p:cNvSpPr>
          <p:nvPr>
            <p:ph type="body" idx="1"/>
          </p:nvPr>
        </p:nvSpPr>
        <p:spPr>
          <a:xfrm>
            <a:off x="457200" y="1600200"/>
            <a:ext cx="8229600" cy="5257800"/>
          </a:xfrm>
          <a:prstGeom prst="rect">
            <a:avLst/>
          </a:prstGeom>
          <a:ln w="12700">
            <a:miter lim="400000"/>
          </a:ln>
        </p:spPr>
        <p:txBody>
          <a:bodyPr lIns="45719" rIns="45719"/>
          <a:lstStyle/>
          <a:p>
            <a:endParaRPr/>
          </a:p>
        </p:txBody>
      </p:sp>
      <p:sp>
        <p:nvSpPr>
          <p:cNvPr id="8" name="Shape 8"/>
          <p:cNvSpPr>
            <a:spLocks noGrp="1"/>
          </p:cNvSpPr>
          <p:nvPr>
            <p:ph type="sldNum" sz="quarter" idx="2"/>
          </p:nvPr>
        </p:nvSpPr>
        <p:spPr>
          <a:xfrm>
            <a:off x="8212772" y="6139180"/>
            <a:ext cx="675641" cy="637541"/>
          </a:xfrm>
          <a:prstGeom prst="rect">
            <a:avLst/>
          </a:prstGeom>
          <a:ln w="12700">
            <a:miter lim="400000"/>
          </a:ln>
        </p:spPr>
        <p:txBody>
          <a:bodyPr wrap="none" lIns="45719" rIns="45719" anchor="ctr">
            <a:spAutoFit/>
          </a:bodyPr>
          <a:lstStyle>
            <a:lvl1pPr algn="r" defTabSz="914400">
              <a:defRPr sz="3600">
                <a:solidFill>
                  <a:srgbClr val="FFFFF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1pPr>
      <a:lvl2pPr marL="0" marR="0" indent="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2pPr>
      <a:lvl3pPr marL="0" marR="0" indent="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3pPr>
      <a:lvl4pPr marL="0" marR="0" indent="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4pPr>
      <a:lvl5pPr marL="0" marR="0" indent="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5pPr>
      <a:lvl6pPr marL="0" marR="0" indent="45720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6pPr>
      <a:lvl7pPr marL="0" marR="0" indent="91440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7pPr>
      <a:lvl8pPr marL="0" marR="0" indent="137160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8pPr>
      <a:lvl9pPr marL="0" marR="0" indent="1828800" algn="ctr" defTabSz="914400" rtl="0" latinLnBrk="0">
        <a:lnSpc>
          <a:spcPct val="100000"/>
        </a:lnSpc>
        <a:spcBef>
          <a:spcPts val="0"/>
        </a:spcBef>
        <a:spcAft>
          <a:spcPts val="0"/>
        </a:spcAft>
        <a:buClrTx/>
        <a:buSzTx/>
        <a:buFontTx/>
        <a:buNone/>
        <a:tabLst/>
        <a:defRPr sz="4600" b="0" i="0" u="none" strike="noStrike" cap="none" spc="0" baseline="0">
          <a:ln>
            <a:noFill/>
          </a:ln>
          <a:solidFill>
            <a:schemeClr val="accent1"/>
          </a:solidFill>
          <a:uFillTx/>
          <a:latin typeface="News Gothic MT"/>
          <a:ea typeface="News Gothic MT"/>
          <a:cs typeface="News Gothic MT"/>
          <a:sym typeface="News Gothic MT"/>
        </a:defRPr>
      </a:lvl9pPr>
    </p:titleStyle>
    <p:bodyStyle>
      <a:lvl1pPr marL="349250" marR="0" indent="-349250"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1pPr>
      <a:lvl2pPr marL="716395" marR="0" indent="-367145"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2pPr>
      <a:lvl3pPr marL="1024889" marR="0" indent="-339089"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3pPr>
      <a:lvl4pPr marL="1362075" marR="0" indent="-393700"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4pPr>
      <a:lvl5pPr marL="1640416" marR="0" indent="-376766"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5pPr>
      <a:lvl6pPr marL="2097616" marR="0" indent="-376766"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6pPr>
      <a:lvl7pPr marL="2554816" marR="0" indent="-376766"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7pPr>
      <a:lvl8pPr marL="3012016" marR="0" indent="-376766"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8pPr>
      <a:lvl9pPr marL="3469216" marR="0" indent="-376766" algn="l" defTabSz="914400" rtl="0" latinLnBrk="0">
        <a:lnSpc>
          <a:spcPct val="100000"/>
        </a:lnSpc>
        <a:spcBef>
          <a:spcPts val="2000"/>
        </a:spcBef>
        <a:spcAft>
          <a:spcPts val="0"/>
        </a:spcAft>
        <a:buClr>
          <a:srgbClr val="6FB7D7"/>
        </a:buClr>
        <a:buSzPct val="110000"/>
        <a:buFont typeface="Wingdings 2"/>
        <a:buChar char="•"/>
        <a:tabLst/>
        <a:defRPr sz="2400" b="0" i="0" u="none" strike="noStrike" cap="none" spc="0" baseline="0">
          <a:ln>
            <a:noFill/>
          </a:ln>
          <a:solidFill>
            <a:srgbClr val="595959"/>
          </a:solidFill>
          <a:uFillTx/>
          <a:latin typeface="News Gothic MT"/>
          <a:ea typeface="News Gothic MT"/>
          <a:cs typeface="News Gothic MT"/>
          <a:sym typeface="News Gothic MT"/>
        </a:defRPr>
      </a:lvl9pPr>
    </p:bodyStyle>
    <p:otherStyle>
      <a:lvl1pPr marL="0" marR="0" indent="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1pPr>
      <a:lvl2pPr marL="0" marR="0" indent="45720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2pPr>
      <a:lvl3pPr marL="0" marR="0" indent="91440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3pPr>
      <a:lvl4pPr marL="0" marR="0" indent="137160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4pPr>
      <a:lvl5pPr marL="0" marR="0" indent="182880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5pPr>
      <a:lvl6pPr marL="0" marR="0" indent="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6pPr>
      <a:lvl7pPr marL="0" marR="0" indent="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7pPr>
      <a:lvl8pPr marL="0" marR="0" indent="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8pPr>
      <a:lvl9pPr marL="0" marR="0" indent="0" algn="r" defTabSz="914400" rtl="0" latinLnBrk="0">
        <a:lnSpc>
          <a:spcPct val="100000"/>
        </a:lnSpc>
        <a:spcBef>
          <a:spcPts val="0"/>
        </a:spcBef>
        <a:spcAft>
          <a:spcPts val="0"/>
        </a:spcAft>
        <a:buClrTx/>
        <a:buSzTx/>
        <a:buFontTx/>
        <a:buNone/>
        <a:tabLst/>
        <a:defRPr sz="3600" b="0" i="0" u="none" strike="noStrike" cap="none" spc="0" baseline="0">
          <a:ln>
            <a:noFill/>
          </a:ln>
          <a:solidFill>
            <a:schemeClr val="tx1"/>
          </a:solidFill>
          <a:uFillTx/>
          <a:latin typeface="+mn-lt"/>
          <a:ea typeface="+mn-ea"/>
          <a:cs typeface="+mn-cs"/>
          <a:sym typeface="News Gothic M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a:spLocks noGrp="1"/>
          </p:cNvSpPr>
          <p:nvPr>
            <p:ph type="body" sz="quarter" idx="4294967295"/>
          </p:nvPr>
        </p:nvSpPr>
        <p:spPr>
          <a:xfrm>
            <a:off x="785018" y="1165224"/>
            <a:ext cx="7573964" cy="1281709"/>
          </a:xfrm>
          <a:prstGeom prst="rect">
            <a:avLst/>
          </a:prstGeom>
          <a:extLst>
            <a:ext uri="{C572A759-6A51-4108-AA02-DFA0A04FC94B}">
              <ma14:wrappingTextBoxFlag xmlns:ma14="http://schemas.microsoft.com/office/mac/drawingml/2011/main" xmlns="" val="1"/>
            </a:ext>
          </a:extLst>
        </p:spPr>
        <p:txBody>
          <a:bodyPr>
            <a:normAutofit/>
          </a:bodyPr>
          <a:lstStyle>
            <a:lvl1pPr marL="0" indent="0" algn="ctr">
              <a:lnSpc>
                <a:spcPct val="80000"/>
              </a:lnSpc>
              <a:spcBef>
                <a:spcPts val="300"/>
              </a:spcBef>
              <a:buSzTx/>
              <a:buNone/>
              <a:defRPr sz="7600" b="1">
                <a:solidFill>
                  <a:srgbClr val="000000"/>
                </a:solidFill>
                <a:latin typeface="+mn-lt"/>
                <a:ea typeface="+mn-ea"/>
                <a:cs typeface="+mn-cs"/>
                <a:sym typeface="Helvetica"/>
              </a:defRPr>
            </a:lvl1pPr>
          </a:lstStyle>
          <a:p>
            <a:r>
              <a:t>What is AASB?</a:t>
            </a:r>
          </a:p>
        </p:txBody>
      </p:sp>
      <p:pic>
        <p:nvPicPr>
          <p:cNvPr id="33" name="pasted-image.png"/>
          <p:cNvPicPr>
            <a:picLocks noChangeAspect="1"/>
          </p:cNvPicPr>
          <p:nvPr/>
        </p:nvPicPr>
        <p:blipFill>
          <a:blip r:embed="rId2">
            <a:extLst/>
          </a:blip>
          <a:stretch>
            <a:fillRect/>
          </a:stretch>
        </p:blipFill>
        <p:spPr>
          <a:xfrm>
            <a:off x="3302000" y="2159000"/>
            <a:ext cx="2540000" cy="2540000"/>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hape 35"/>
          <p:cNvSpPr>
            <a:spLocks noGrp="1"/>
          </p:cNvSpPr>
          <p:nvPr>
            <p:ph type="title" idx="4294967295"/>
          </p:nvPr>
        </p:nvSpPr>
        <p:spPr>
          <a:xfrm>
            <a:off x="550862" y="273050"/>
            <a:ext cx="8042276" cy="683122"/>
          </a:xfrm>
          <a:prstGeom prst="rect">
            <a:avLst/>
          </a:prstGeom>
          <a:extLst>
            <a:ext uri="{C572A759-6A51-4108-AA02-DFA0A04FC94B}">
              <ma14:wrappingTextBoxFlag xmlns:ma14="http://schemas.microsoft.com/office/mac/drawingml/2011/main" xmlns="" val="1"/>
            </a:ext>
          </a:extLst>
        </p:spPr>
        <p:txBody>
          <a:bodyPr>
            <a:normAutofit/>
          </a:bodyPr>
          <a:lstStyle>
            <a:lvl1pPr defTabSz="786384">
              <a:defRPr sz="3956" b="1">
                <a:solidFill>
                  <a:srgbClr val="000000"/>
                </a:solidFill>
                <a:latin typeface="+mn-lt"/>
                <a:ea typeface="+mn-ea"/>
                <a:cs typeface="+mn-cs"/>
                <a:sym typeface="Helvetica"/>
              </a:defRPr>
            </a:lvl1pPr>
          </a:lstStyle>
          <a:p>
            <a:r>
              <a:t>Three Areas of Focus</a:t>
            </a:r>
          </a:p>
        </p:txBody>
      </p:sp>
      <p:graphicFrame>
        <p:nvGraphicFramePr>
          <p:cNvPr id="36" name="Table 36"/>
          <p:cNvGraphicFramePr/>
          <p:nvPr/>
        </p:nvGraphicFramePr>
        <p:xfrm>
          <a:off x="912366" y="1155511"/>
          <a:ext cx="7331968" cy="4788189"/>
        </p:xfrm>
        <a:graphic>
          <a:graphicData uri="http://schemas.openxmlformats.org/drawingml/2006/table">
            <a:tbl>
              <a:tblPr bandRow="1">
                <a:tableStyleId>{4C3C2611-4C71-4FC5-86AE-919BDF0F9419}</a:tableStyleId>
              </a:tblPr>
              <a:tblGrid>
                <a:gridCol w="2439756"/>
                <a:gridCol w="2439756"/>
                <a:gridCol w="2439756"/>
              </a:tblGrid>
              <a:tr h="752096">
                <a:tc>
                  <a:txBody>
                    <a:bodyPr/>
                    <a:lstStyle/>
                    <a:p>
                      <a:pPr algn="ctr">
                        <a:defRPr sz="1000" b="1">
                          <a:solidFill>
                            <a:srgbClr val="FFFFFF"/>
                          </a:solidFill>
                          <a:effectLst>
                            <a:outerShdw blurRad="127000" dist="19050" dir="16200000" rotWithShape="0">
                              <a:srgbClr val="000000">
                                <a:alpha val="33333"/>
                              </a:srgbClr>
                            </a:outerShdw>
                          </a:effectLst>
                          <a:latin typeface="+mn-lt"/>
                          <a:ea typeface="+mn-ea"/>
                          <a:cs typeface="+mn-cs"/>
                          <a:sym typeface="Helvetica"/>
                        </a:defRPr>
                      </a:pPr>
                      <a:endParaRPr/>
                    </a:p>
                    <a:p>
                      <a:pPr algn="ctr">
                        <a:defRPr sz="3000" b="1">
                          <a:solidFill>
                            <a:srgbClr val="FFFFFF"/>
                          </a:solidFill>
                          <a:effectLst>
                            <a:outerShdw blurRad="127000" dist="19050" dir="16200000" rotWithShape="0">
                              <a:srgbClr val="000000">
                                <a:alpha val="33333"/>
                              </a:srgbClr>
                            </a:outerShdw>
                          </a:effectLst>
                          <a:latin typeface="+mn-lt"/>
                          <a:ea typeface="+mn-ea"/>
                          <a:cs typeface="+mn-cs"/>
                          <a:sym typeface="Helvetica"/>
                        </a:defRPr>
                      </a:pPr>
                      <a:r>
                        <a:t>Governance</a:t>
                      </a:r>
                    </a:p>
                  </a:txBody>
                  <a:tcPr marL="0" marR="0" marT="0" marB="0" horzOverflow="overflow">
                    <a:solidFill>
                      <a:schemeClr val="accent3">
                        <a:satOff val="-6373"/>
                        <a:lumOff val="-10823"/>
                      </a:schemeClr>
                    </a:solidFill>
                  </a:tcPr>
                </a:tc>
                <a:tc>
                  <a:txBody>
                    <a:bodyPr/>
                    <a:lstStyle/>
                    <a:p>
                      <a:pPr algn="ctr">
                        <a:defRPr sz="1000" b="1">
                          <a:solidFill>
                            <a:srgbClr val="FFFFFF"/>
                          </a:solidFill>
                          <a:effectLst>
                            <a:outerShdw blurRad="127000" dist="19050" dir="16200000" rotWithShape="0">
                              <a:srgbClr val="000000">
                                <a:alpha val="33333"/>
                              </a:srgbClr>
                            </a:outerShdw>
                          </a:effectLst>
                          <a:latin typeface="+mn-lt"/>
                          <a:ea typeface="+mn-ea"/>
                          <a:cs typeface="+mn-cs"/>
                          <a:sym typeface="Helvetica"/>
                        </a:defRPr>
                      </a:pPr>
                      <a:endParaRPr/>
                    </a:p>
                    <a:p>
                      <a:pPr algn="ctr">
                        <a:defRPr sz="3000" b="1">
                          <a:solidFill>
                            <a:srgbClr val="FFFFFF"/>
                          </a:solidFill>
                          <a:effectLst>
                            <a:outerShdw blurRad="127000" dist="19050" dir="16200000" rotWithShape="0">
                              <a:srgbClr val="000000">
                                <a:alpha val="33333"/>
                              </a:srgbClr>
                            </a:outerShdw>
                          </a:effectLst>
                          <a:latin typeface="+mn-lt"/>
                          <a:ea typeface="+mn-ea"/>
                          <a:cs typeface="+mn-cs"/>
                          <a:sym typeface="Helvetica"/>
                        </a:defRPr>
                      </a:pPr>
                      <a:r>
                        <a:t>Alaska ICE</a:t>
                      </a:r>
                    </a:p>
                  </a:txBody>
                  <a:tcPr marL="0" marR="0" marT="0" marB="0" horzOverflow="overflow">
                    <a:solidFill>
                      <a:schemeClr val="accent5">
                        <a:satOff val="-6843"/>
                        <a:lumOff val="-10705"/>
                      </a:schemeClr>
                    </a:solidFill>
                  </a:tcPr>
                </a:tc>
                <a:tc>
                  <a:txBody>
                    <a:bodyPr/>
                    <a:lstStyle/>
                    <a:p>
                      <a:pPr algn="ctr">
                        <a:defRPr sz="1000" b="1">
                          <a:solidFill>
                            <a:srgbClr val="FFFFFF"/>
                          </a:solidFill>
                          <a:effectLst>
                            <a:outerShdw blurRad="127000" dist="19050" dir="16200000" rotWithShape="0">
                              <a:srgbClr val="000000">
                                <a:alpha val="33333"/>
                              </a:srgbClr>
                            </a:outerShdw>
                          </a:effectLst>
                          <a:latin typeface="+mn-lt"/>
                          <a:ea typeface="+mn-ea"/>
                          <a:cs typeface="+mn-cs"/>
                          <a:sym typeface="Helvetica"/>
                        </a:defRPr>
                      </a:pPr>
                      <a:endParaRPr/>
                    </a:p>
                    <a:p>
                      <a:pPr algn="ctr">
                        <a:defRPr sz="3000" b="1">
                          <a:solidFill>
                            <a:srgbClr val="FFFFFF"/>
                          </a:solidFill>
                          <a:effectLst>
                            <a:outerShdw blurRad="127000" dist="19050" dir="16200000" rotWithShape="0">
                              <a:srgbClr val="000000">
                                <a:alpha val="33333"/>
                              </a:srgbClr>
                            </a:outerShdw>
                          </a:effectLst>
                          <a:latin typeface="+mn-lt"/>
                          <a:ea typeface="+mn-ea"/>
                          <a:cs typeface="+mn-cs"/>
                          <a:sym typeface="Helvetica"/>
                        </a:defRPr>
                      </a:pPr>
                      <a:r>
                        <a:t>CDL</a:t>
                      </a:r>
                    </a:p>
                  </a:txBody>
                  <a:tcPr marL="0" marR="0" marT="0" marB="0" horzOverflow="overflow">
                    <a:solidFill>
                      <a:schemeClr val="accent6">
                        <a:satOff val="-35873"/>
                        <a:lumOff val="-12431"/>
                      </a:schemeClr>
                    </a:solidFill>
                  </a:tcPr>
                </a:tc>
              </a:tr>
              <a:tr h="807532">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Workshops</a:t>
                      </a:r>
                    </a:p>
                  </a:txBody>
                  <a:tcPr marL="0" marR="0" marT="0" marB="0" horzOverflow="overflow">
                    <a:solidFill>
                      <a:schemeClr val="accent3">
                        <a:lumOff val="22941"/>
                      </a:schemeClr>
                    </a:solidFill>
                  </a:tcPr>
                </a:tc>
                <a:tc>
                  <a:txBody>
                    <a:bodyPr/>
                    <a:lstStyle/>
                    <a:p>
                      <a:pPr algn="ctr">
                        <a:defRPr sz="1800"/>
                      </a:pPr>
                      <a:r>
                        <a:rPr sz="2500" b="1">
                          <a:latin typeface="+mn-lt"/>
                          <a:ea typeface="+mn-ea"/>
                          <a:cs typeface="+mn-cs"/>
                          <a:sym typeface="Helvetica"/>
                        </a:rPr>
                        <a:t>Community Engagement</a:t>
                      </a:r>
                    </a:p>
                  </a:txBody>
                  <a:tcPr marL="0" marR="0" marT="0" marB="0" horzOverflow="overflow">
                    <a:solidFill>
                      <a:schemeClr val="accent5">
                        <a:lumOff val="23235"/>
                      </a:schemeClr>
                    </a:solidFill>
                  </a:tcPr>
                </a:tc>
                <a:tc>
                  <a:txBody>
                    <a:bodyPr/>
                    <a:lstStyle/>
                    <a:p>
                      <a:pPr algn="ctr">
                        <a:defRPr sz="1800"/>
                      </a:pPr>
                      <a:r>
                        <a:rPr sz="2500" b="1">
                          <a:latin typeface="+mn-lt"/>
                          <a:ea typeface="+mn-ea"/>
                          <a:cs typeface="+mn-cs"/>
                          <a:sym typeface="Helvetica"/>
                        </a:rPr>
                        <a:t>1:1 
Management</a:t>
                      </a:r>
                    </a:p>
                  </a:txBody>
                  <a:tcPr marL="0" marR="0" marT="0" marB="0" horzOverflow="overflow">
                    <a:solidFill>
                      <a:schemeClr val="accent6">
                        <a:lumOff val="18921"/>
                      </a:schemeClr>
                    </a:solidFill>
                  </a:tcPr>
                </a:tc>
              </a:tr>
              <a:tr h="807532">
                <a:tc>
                  <a:txBody>
                    <a:bodyPr/>
                    <a:lstStyle/>
                    <a:p>
                      <a:pPr algn="ctr">
                        <a:defRPr sz="1800"/>
                      </a:pPr>
                      <a:r>
                        <a:rPr sz="2500" b="1">
                          <a:latin typeface="+mn-lt"/>
                          <a:ea typeface="+mn-ea"/>
                          <a:cs typeface="+mn-cs"/>
                          <a:sym typeface="Helvetica"/>
                        </a:rPr>
                        <a:t>Strategic Planning</a:t>
                      </a:r>
                    </a:p>
                  </a:txBody>
                  <a:tcPr marL="0" marR="0" marT="0" marB="0" horzOverflow="overflow">
                    <a:solidFill>
                      <a:schemeClr val="accent3">
                        <a:lumOff val="22941"/>
                      </a:schemeClr>
                    </a:solidFill>
                  </a:tcPr>
                </a:tc>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SEL</a:t>
                      </a:r>
                    </a:p>
                  </a:txBody>
                  <a:tcPr marL="0" marR="0" marT="0" marB="0" horzOverflow="overflow">
                    <a:solidFill>
                      <a:schemeClr val="accent5">
                        <a:lumOff val="23235"/>
                      </a:schemeClr>
                    </a:solidFill>
                  </a:tcPr>
                </a:tc>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Tech Director</a:t>
                      </a:r>
                    </a:p>
                  </a:txBody>
                  <a:tcPr marL="0" marR="0" marT="0" marB="0" horzOverflow="overflow">
                    <a:solidFill>
                      <a:schemeClr val="accent6">
                        <a:lumOff val="18921"/>
                      </a:schemeClr>
                    </a:solidFill>
                  </a:tcPr>
                </a:tc>
              </a:tr>
              <a:tr h="807532">
                <a:tc>
                  <a:txBody>
                    <a:bodyPr/>
                    <a:lstStyle/>
                    <a:p>
                      <a:pPr algn="ctr">
                        <a:defRPr sz="1800"/>
                      </a:pPr>
                      <a:r>
                        <a:rPr sz="2500" b="1">
                          <a:latin typeface="+mn-lt"/>
                          <a:ea typeface="+mn-ea"/>
                          <a:cs typeface="+mn-cs"/>
                          <a:sym typeface="Helvetica"/>
                        </a:rPr>
                        <a:t>Self 
Assessment</a:t>
                      </a:r>
                    </a:p>
                  </a:txBody>
                  <a:tcPr marL="0" marR="0" marT="0" marB="0" horzOverflow="overflow">
                    <a:solidFill>
                      <a:schemeClr val="accent3">
                        <a:lumOff val="22941"/>
                      </a:schemeClr>
                    </a:solidFill>
                  </a:tcPr>
                </a:tc>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SCCS</a:t>
                      </a:r>
                    </a:p>
                  </a:txBody>
                  <a:tcPr marL="0" marR="0" marT="0" marB="0" horzOverflow="overflow">
                    <a:solidFill>
                      <a:schemeClr val="accent5">
                        <a:lumOff val="23235"/>
                      </a:schemeClr>
                    </a:solidFill>
                  </a:tcPr>
                </a:tc>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Language</a:t>
                      </a:r>
                    </a:p>
                  </a:txBody>
                  <a:tcPr marL="0" marR="0" marT="0" marB="0" horzOverflow="overflow">
                    <a:solidFill>
                      <a:schemeClr val="accent6">
                        <a:lumOff val="18921"/>
                      </a:schemeClr>
                    </a:solidFill>
                  </a:tcPr>
                </a:tc>
              </a:tr>
              <a:tr h="807532">
                <a:tc>
                  <a:txBody>
                    <a:bodyPr/>
                    <a:lstStyle/>
                    <a:p>
                      <a:pPr algn="ctr">
                        <a:defRPr sz="1800"/>
                      </a:pPr>
                      <a:r>
                        <a:rPr sz="2500" b="1">
                          <a:latin typeface="+mn-lt"/>
                          <a:ea typeface="+mn-ea"/>
                          <a:cs typeface="+mn-cs"/>
                          <a:sym typeface="Helvetica"/>
                        </a:rPr>
                        <a:t>Superintendent
Searches</a:t>
                      </a:r>
                    </a:p>
                  </a:txBody>
                  <a:tcPr marL="0" marR="0" marT="0" marB="0" horzOverflow="overflow">
                    <a:solidFill>
                      <a:schemeClr val="accent3">
                        <a:lumOff val="22941"/>
                      </a:schemeClr>
                    </a:solidFill>
                  </a:tcPr>
                </a:tc>
                <a:tc>
                  <a:txBody>
                    <a:bodyPr/>
                    <a:lstStyle/>
                    <a:p>
                      <a:pPr algn="ctr">
                        <a:defRPr sz="2500" b="1">
                          <a:latin typeface="+mn-lt"/>
                          <a:ea typeface="+mn-ea"/>
                          <a:cs typeface="+mn-cs"/>
                          <a:sym typeface="Helvetica"/>
                        </a:defRPr>
                      </a:pPr>
                      <a:endParaRPr/>
                    </a:p>
                  </a:txBody>
                  <a:tcPr marL="0" marR="0" marT="0" marB="0" horzOverflow="overflow">
                    <a:solidFill>
                      <a:schemeClr val="accent5">
                        <a:lumOff val="23235"/>
                      </a:schemeClr>
                    </a:solidFill>
                  </a:tcPr>
                </a:tc>
                <a:tc>
                  <a:txBody>
                    <a:bodyPr/>
                    <a:lstStyle/>
                    <a:p>
                      <a:pPr algn="ctr">
                        <a:defRPr sz="1000" b="1">
                          <a:latin typeface="+mn-lt"/>
                          <a:ea typeface="+mn-ea"/>
                          <a:cs typeface="+mn-cs"/>
                          <a:sym typeface="Helvetica"/>
                        </a:defRPr>
                      </a:pPr>
                      <a:endParaRPr/>
                    </a:p>
                    <a:p>
                      <a:pPr algn="ctr">
                        <a:defRPr sz="2500" b="1">
                          <a:latin typeface="+mn-lt"/>
                          <a:ea typeface="+mn-ea"/>
                          <a:cs typeface="+mn-cs"/>
                          <a:sym typeface="Helvetica"/>
                        </a:defRPr>
                      </a:pPr>
                      <a:r>
                        <a:t>PD</a:t>
                      </a:r>
                    </a:p>
                  </a:txBody>
                  <a:tcPr marL="0" marR="0" marT="0" marB="0" horzOverflow="overflow">
                    <a:solidFill>
                      <a:schemeClr val="accent6">
                        <a:lumOff val="18921"/>
                      </a:schemeClr>
                    </a:solidFill>
                  </a:tcPr>
                </a:tc>
              </a:tr>
              <a:tr h="795413">
                <a:tc>
                  <a:txBody>
                    <a:bodyPr/>
                    <a:lstStyle/>
                    <a:p>
                      <a:pPr algn="ctr">
                        <a:defRPr sz="1500" b="1">
                          <a:latin typeface="+mn-lt"/>
                          <a:ea typeface="+mn-ea"/>
                          <a:cs typeface="+mn-cs"/>
                          <a:sym typeface="Helvetica"/>
                        </a:defRPr>
                      </a:pPr>
                      <a:endParaRPr/>
                    </a:p>
                    <a:p>
                      <a:pPr algn="ctr">
                        <a:defRPr sz="2500" b="1">
                          <a:latin typeface="+mn-lt"/>
                          <a:ea typeface="+mn-ea"/>
                          <a:cs typeface="+mn-cs"/>
                          <a:sym typeface="Helvetica"/>
                        </a:defRPr>
                      </a:pPr>
                      <a:r>
                        <a:t>Conference</a:t>
                      </a:r>
                    </a:p>
                  </a:txBody>
                  <a:tcPr marL="0" marR="0" marT="0" marB="0" horzOverflow="overflow">
                    <a:solidFill>
                      <a:schemeClr val="accent3">
                        <a:lumOff val="22941"/>
                      </a:schemeClr>
                    </a:solidFill>
                  </a:tcPr>
                </a:tc>
                <a:tc>
                  <a:txBody>
                    <a:bodyPr/>
                    <a:lstStyle/>
                    <a:p>
                      <a:pPr algn="ctr">
                        <a:defRPr sz="2500" b="1">
                          <a:latin typeface="+mn-lt"/>
                          <a:ea typeface="+mn-ea"/>
                          <a:cs typeface="+mn-cs"/>
                          <a:sym typeface="Helvetica"/>
                        </a:defRPr>
                      </a:pPr>
                      <a:endParaRPr/>
                    </a:p>
                  </a:txBody>
                  <a:tcPr marL="0" marR="0" marT="0" marB="0" horzOverflow="overflow">
                    <a:solidFill>
                      <a:schemeClr val="accent5">
                        <a:lumOff val="23235"/>
                      </a:schemeClr>
                    </a:solidFill>
                  </a:tcPr>
                </a:tc>
                <a:tc>
                  <a:txBody>
                    <a:bodyPr/>
                    <a:lstStyle/>
                    <a:p>
                      <a:pPr algn="ctr">
                        <a:defRPr sz="1500" b="1">
                          <a:latin typeface="+mn-lt"/>
                          <a:ea typeface="+mn-ea"/>
                          <a:cs typeface="+mn-cs"/>
                          <a:sym typeface="Helvetica"/>
                        </a:defRPr>
                      </a:pPr>
                      <a:endParaRPr/>
                    </a:p>
                  </a:txBody>
                  <a:tcPr marL="0" marR="0" marT="0" marB="0" horzOverflow="overflow">
                    <a:solidFill>
                      <a:schemeClr val="accent6">
                        <a:lumOff val="18921"/>
                      </a:schemeClr>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hape 38"/>
          <p:cNvSpPr>
            <a:spLocks noGrp="1"/>
          </p:cNvSpPr>
          <p:nvPr>
            <p:ph type="body" sz="half" idx="4294967295"/>
          </p:nvPr>
        </p:nvSpPr>
        <p:spPr>
          <a:xfrm>
            <a:off x="550862" y="2931219"/>
            <a:ext cx="8042276" cy="2594274"/>
          </a:xfrm>
          <a:prstGeom prst="rect">
            <a:avLst/>
          </a:prstGeom>
          <a:extLst>
            <a:ext uri="{C572A759-6A51-4108-AA02-DFA0A04FC94B}">
              <ma14:wrappingTextBoxFlag xmlns:ma14="http://schemas.microsoft.com/office/mac/drawingml/2011/main" xmlns="" val="1"/>
            </a:ext>
          </a:extLst>
        </p:spPr>
        <p:txBody>
          <a:bodyPr>
            <a:normAutofit/>
          </a:bodyPr>
          <a:lstStyle/>
          <a:p>
            <a:pPr marL="457200" indent="-457200">
              <a:buClr>
                <a:srgbClr val="000000"/>
              </a:buClr>
              <a:defRPr sz="2600" b="1"/>
            </a:pPr>
            <a:r>
              <a:t>Submitted by school boards &amp; AASB BOD</a:t>
            </a:r>
          </a:p>
          <a:p>
            <a:pPr marL="457200" indent="-457200">
              <a:buClr>
                <a:srgbClr val="000000"/>
              </a:buClr>
              <a:defRPr sz="2600" b="1"/>
            </a:pPr>
            <a:r>
              <a:t>Reviewed and recommended by Resolutions Committee</a:t>
            </a:r>
          </a:p>
          <a:p>
            <a:pPr marL="457200" indent="-457200">
              <a:buClr>
                <a:srgbClr val="000000"/>
              </a:buClr>
              <a:defRPr sz="2600" b="1"/>
            </a:pPr>
            <a:r>
              <a:t>Debated and approved by Delegate Assembly</a:t>
            </a:r>
          </a:p>
        </p:txBody>
      </p:sp>
      <p:pic>
        <p:nvPicPr>
          <p:cNvPr id="39" name="pasted-image.png"/>
          <p:cNvPicPr>
            <a:picLocks noChangeAspect="1"/>
          </p:cNvPicPr>
          <p:nvPr/>
        </p:nvPicPr>
        <p:blipFill>
          <a:blip r:embed="rId3">
            <a:extLst/>
          </a:blip>
          <a:stretch>
            <a:fillRect/>
          </a:stretch>
        </p:blipFill>
        <p:spPr>
          <a:xfrm>
            <a:off x="6299822" y="372814"/>
            <a:ext cx="1207196" cy="1207195"/>
          </a:xfrm>
          <a:prstGeom prst="rect">
            <a:avLst/>
          </a:prstGeom>
          <a:ln w="12700">
            <a:miter lim="400000"/>
          </a:ln>
        </p:spPr>
      </p:pic>
      <p:sp>
        <p:nvSpPr>
          <p:cNvPr id="40" name="Shape 40"/>
          <p:cNvSpPr/>
          <p:nvPr/>
        </p:nvSpPr>
        <p:spPr>
          <a:xfrm>
            <a:off x="1078182" y="644941"/>
            <a:ext cx="5720568" cy="10058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defTabSz="914400">
              <a:spcBef>
                <a:spcPts val="2000"/>
              </a:spcBef>
              <a:buClr>
                <a:srgbClr val="6FB7D7"/>
              </a:buClr>
              <a:buFont typeface="Wingdings 2"/>
              <a:defRPr sz="6000" b="1">
                <a:solidFill>
                  <a:srgbClr val="595959"/>
                </a:solidFill>
                <a:latin typeface="+mn-lt"/>
                <a:ea typeface="+mn-ea"/>
                <a:cs typeface="+mn-cs"/>
                <a:sym typeface="Helvetica"/>
              </a:defRPr>
            </a:lvl1pPr>
          </a:lstStyle>
          <a:p>
            <a:r>
              <a:t>Resolutions</a:t>
            </a:r>
          </a:p>
        </p:txBody>
      </p:sp>
      <p:sp>
        <p:nvSpPr>
          <p:cNvPr id="41" name="Shape 41"/>
          <p:cNvSpPr/>
          <p:nvPr/>
        </p:nvSpPr>
        <p:spPr>
          <a:xfrm>
            <a:off x="2575800" y="2156380"/>
            <a:ext cx="3484400" cy="548641"/>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lgn="ctr" defTabSz="914400">
              <a:spcBef>
                <a:spcPts val="2000"/>
              </a:spcBef>
              <a:buClr>
                <a:srgbClr val="6FB7D7"/>
              </a:buClr>
              <a:buFont typeface="Wingdings 2"/>
              <a:defRPr sz="3000" b="1" i="1">
                <a:solidFill>
                  <a:schemeClr val="accent1"/>
                </a:solidFill>
                <a:latin typeface="+mn-lt"/>
                <a:ea typeface="+mn-ea"/>
                <a:cs typeface="+mn-cs"/>
                <a:sym typeface="Helvetica"/>
              </a:defRPr>
            </a:lvl1pPr>
          </a:lstStyle>
          <a:p>
            <a:r>
              <a:t>“Where We Stand”</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a:spLocks noGrp="1"/>
          </p:cNvSpPr>
          <p:nvPr>
            <p:ph type="title" idx="4294967295"/>
          </p:nvPr>
        </p:nvSpPr>
        <p:spPr>
          <a:xfrm>
            <a:off x="550862" y="983208"/>
            <a:ext cx="8042276" cy="4586784"/>
          </a:xfrm>
          <a:prstGeom prst="rect">
            <a:avLst/>
          </a:prstGeom>
          <a:extLst>
            <a:ext uri="{C572A759-6A51-4108-AA02-DFA0A04FC94B}">
              <ma14:wrappingTextBoxFlag xmlns:ma14="http://schemas.microsoft.com/office/mac/drawingml/2011/main" xmlns="" val="1"/>
            </a:ext>
          </a:extLst>
        </p:spPr>
        <p:txBody>
          <a:bodyPr>
            <a:normAutofit/>
          </a:bodyPr>
          <a:lstStyle/>
          <a:p>
            <a:pPr marL="238539" indent="-238539" algn="l">
              <a:buSzPct val="100000"/>
              <a:buAutoNum type="arabicPeriod"/>
              <a:defRPr b="1"/>
            </a:pPr>
            <a:r>
              <a:rPr sz="2400">
                <a:solidFill>
                  <a:srgbClr val="000000"/>
                </a:solidFill>
              </a:rPr>
              <a:t>Empower our boards to increase the academic success of Alaska Native Students and increase graduation rates of Alaska Native students who are grounded in their cultural identity with the ability to successfully pursue their goals.</a:t>
            </a:r>
            <a:br>
              <a:rPr sz="2400">
                <a:solidFill>
                  <a:srgbClr val="000000"/>
                </a:solidFill>
              </a:rPr>
            </a:br>
            <a:endParaRPr sz="2400">
              <a:solidFill>
                <a:srgbClr val="000000"/>
              </a:solidFill>
            </a:endParaRPr>
          </a:p>
          <a:p>
            <a:pPr marL="228600" indent="-228600" algn="l">
              <a:buSzPct val="100000"/>
              <a:defRPr b="1"/>
            </a:pPr>
            <a:r>
              <a:rPr sz="2400">
                <a:solidFill>
                  <a:srgbClr val="000000"/>
                </a:solidFill>
              </a:rPr>
              <a:t>Strengthen the positive political influence of AASB at the local, state and national level.</a:t>
            </a:r>
          </a:p>
          <a:p>
            <a:pPr algn="l">
              <a:defRPr b="1"/>
            </a:pPr>
            <a:endParaRPr sz="2400">
              <a:solidFill>
                <a:srgbClr val="000000"/>
              </a:solidFill>
            </a:endParaRPr>
          </a:p>
          <a:p>
            <a:pPr marL="228600" indent="-228600" algn="l">
              <a:buSzPct val="100000"/>
              <a:defRPr b="1"/>
            </a:pPr>
            <a:r>
              <a:rPr sz="2400">
                <a:solidFill>
                  <a:srgbClr val="000000"/>
                </a:solidFill>
              </a:rPr>
              <a:t>Support local school boards in engaging parents, families and their communities in shaping and enriching the education of all Alaska’s children.</a:t>
            </a:r>
          </a:p>
        </p:txBody>
      </p:sp>
      <p:sp>
        <p:nvSpPr>
          <p:cNvPr id="46" name="Shape 46"/>
          <p:cNvSpPr>
            <a:spLocks noGrp="1"/>
          </p:cNvSpPr>
          <p:nvPr>
            <p:ph type="body" sz="quarter" idx="4294967295"/>
          </p:nvPr>
        </p:nvSpPr>
        <p:spPr>
          <a:xfrm rot="10800000">
            <a:off x="549275" y="5943599"/>
            <a:ext cx="8042275" cy="46039"/>
          </a:xfrm>
          <a:prstGeom prst="rect">
            <a:avLst/>
          </a:prstGeom>
          <a:extLst>
            <a:ext uri="{C572A759-6A51-4108-AA02-DFA0A04FC94B}">
              <ma14:wrappingTextBoxFlag xmlns:ma14="http://schemas.microsoft.com/office/mac/drawingml/2011/main" xmlns="" val="1"/>
            </a:ext>
          </a:extLst>
        </p:spPr>
        <p:txBody>
          <a:bodyPr>
            <a:normAutofit/>
          </a:bodyPr>
          <a:lstStyle>
            <a:lvl1pPr>
              <a:defRPr sz="2000" b="1"/>
            </a:lvl1pPr>
          </a:lstStyle>
          <a:p>
            <a:r>
              <a:t>.</a:t>
            </a:r>
          </a:p>
        </p:txBody>
      </p:sp>
      <p:sp>
        <p:nvSpPr>
          <p:cNvPr id="47" name="Shape 47"/>
          <p:cNvSpPr/>
          <p:nvPr/>
        </p:nvSpPr>
        <p:spPr>
          <a:xfrm>
            <a:off x="532260" y="172085"/>
            <a:ext cx="8079480" cy="789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defTabSz="914400">
              <a:defRPr sz="4600" b="1">
                <a:solidFill>
                  <a:schemeClr val="accent1"/>
                </a:solidFill>
              </a:defRPr>
            </a:lvl1pPr>
          </a:lstStyle>
          <a:p>
            <a:r>
              <a:t>AASB Board Goals</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p:nvPr/>
        </p:nvSpPr>
        <p:spPr>
          <a:xfrm>
            <a:off x="532260" y="172085"/>
            <a:ext cx="8079480" cy="789941"/>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ctr" defTabSz="914400">
              <a:defRPr sz="4600" b="1">
                <a:solidFill>
                  <a:schemeClr val="accent1"/>
                </a:solidFill>
              </a:defRPr>
            </a:lvl1pPr>
          </a:lstStyle>
          <a:p>
            <a:r>
              <a:t>AASB Board Goals</a:t>
            </a:r>
          </a:p>
        </p:txBody>
      </p:sp>
      <p:sp>
        <p:nvSpPr>
          <p:cNvPr id="52" name="Shape 52"/>
          <p:cNvSpPr>
            <a:spLocks noGrp="1"/>
          </p:cNvSpPr>
          <p:nvPr>
            <p:ph type="title" idx="4294967295"/>
          </p:nvPr>
        </p:nvSpPr>
        <p:spPr>
          <a:xfrm>
            <a:off x="550862" y="1084808"/>
            <a:ext cx="8042276" cy="3177680"/>
          </a:xfrm>
          <a:prstGeom prst="rect">
            <a:avLst/>
          </a:prstGeom>
          <a:extLst>
            <a:ext uri="{C572A759-6A51-4108-AA02-DFA0A04FC94B}">
              <ma14:wrappingTextBoxFlag xmlns:ma14="http://schemas.microsoft.com/office/mac/drawingml/2011/main" xmlns="" val="1"/>
            </a:ext>
          </a:extLst>
        </p:spPr>
        <p:txBody>
          <a:bodyPr>
            <a:normAutofit/>
          </a:bodyPr>
          <a:lstStyle/>
          <a:p>
            <a:pPr marL="238539" indent="-238539" algn="l">
              <a:buSzPct val="100000"/>
              <a:buAutoNum type="arabicPeriod" startAt="4"/>
              <a:defRPr b="1"/>
            </a:pPr>
            <a:r>
              <a:rPr sz="2400">
                <a:solidFill>
                  <a:srgbClr val="000000"/>
                </a:solidFill>
              </a:rPr>
              <a:t>Empower school boards to innovate in order to personalize learning, ensure achievement and prepare Alaska’s children and youth for a rapidly changing world.</a:t>
            </a:r>
            <a:br>
              <a:rPr sz="2400">
                <a:solidFill>
                  <a:srgbClr val="000000"/>
                </a:solidFill>
              </a:rPr>
            </a:br>
            <a:endParaRPr sz="2400">
              <a:solidFill>
                <a:srgbClr val="000000"/>
              </a:solidFill>
            </a:endParaRPr>
          </a:p>
          <a:p>
            <a:pPr marL="228600" indent="-228600" algn="l">
              <a:buSzPct val="100000"/>
              <a:defRPr b="1"/>
            </a:pPr>
            <a:r>
              <a:rPr sz="2400">
                <a:solidFill>
                  <a:srgbClr val="000000"/>
                </a:solidFill>
              </a:rPr>
              <a:t>Sustain the association by strengthening AASB’s capacity to provide board development, preparing board members for effective governance.</a:t>
            </a:r>
          </a:p>
        </p:txBody>
      </p:sp>
    </p:spTree>
  </p:cSld>
  <p:clrMapOvr>
    <a:masterClrMapping/>
  </p:clrMapOvr>
  <p:transition spd="slow"/>
</p:sld>
</file>

<file path=ppt/theme/theme1.xml><?xml version="1.0" encoding="utf-8"?>
<a:theme xmlns:a="http://schemas.openxmlformats.org/drawingml/2006/main" name="Breeze">
  <a:themeElements>
    <a:clrScheme name="Breeze">
      <a:dk1>
        <a:srgbClr val="000000"/>
      </a:dk1>
      <a:lt1>
        <a:srgbClr val="FFFFFF"/>
      </a:lt1>
      <a:dk2>
        <a:srgbClr val="A7A7A7"/>
      </a:dk2>
      <a:lt2>
        <a:srgbClr val="535353"/>
      </a:lt2>
      <a:accent1>
        <a:srgbClr val="2C7C9F"/>
      </a:accent1>
      <a:accent2>
        <a:srgbClr val="244A58"/>
      </a:accent2>
      <a:accent3>
        <a:srgbClr val="9BBB59"/>
      </a:accent3>
      <a:accent4>
        <a:srgbClr val="8064A2"/>
      </a:accent4>
      <a:accent5>
        <a:srgbClr val="4BACC6"/>
      </a:accent5>
      <a:accent6>
        <a:srgbClr val="F79646"/>
      </a:accent6>
      <a:hlink>
        <a:srgbClr val="0000FF"/>
      </a:hlink>
      <a:folHlink>
        <a:srgbClr val="FF00FF"/>
      </a:folHlink>
    </a:clrScheme>
    <a:fontScheme name="Breeze">
      <a:majorFont>
        <a:latin typeface="Calibri"/>
        <a:ea typeface="Calibri"/>
        <a:cs typeface="Calibri"/>
      </a:majorFont>
      <a:minorFont>
        <a:latin typeface="Helvetica"/>
        <a:ea typeface="Helvetica"/>
        <a:cs typeface="Helvetica"/>
      </a:minorFont>
    </a:fontScheme>
    <a:fmtScheme name="Breez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Breeze">
  <a:themeElements>
    <a:clrScheme name="Breeze">
      <a:dk1>
        <a:srgbClr val="000000"/>
      </a:dk1>
      <a:lt1>
        <a:srgbClr val="FFFFFF"/>
      </a:lt1>
      <a:dk2>
        <a:srgbClr val="A7A7A7"/>
      </a:dk2>
      <a:lt2>
        <a:srgbClr val="535353"/>
      </a:lt2>
      <a:accent1>
        <a:srgbClr val="2C7C9F"/>
      </a:accent1>
      <a:accent2>
        <a:srgbClr val="244A58"/>
      </a:accent2>
      <a:accent3>
        <a:srgbClr val="9BBB59"/>
      </a:accent3>
      <a:accent4>
        <a:srgbClr val="8064A2"/>
      </a:accent4>
      <a:accent5>
        <a:srgbClr val="4BACC6"/>
      </a:accent5>
      <a:accent6>
        <a:srgbClr val="F79646"/>
      </a:accent6>
      <a:hlink>
        <a:srgbClr val="0000FF"/>
      </a:hlink>
      <a:folHlink>
        <a:srgbClr val="FF00FF"/>
      </a:folHlink>
    </a:clrScheme>
    <a:fontScheme name="Breeze">
      <a:majorFont>
        <a:latin typeface="Calibri"/>
        <a:ea typeface="Calibri"/>
        <a:cs typeface="Calibri"/>
      </a:majorFont>
      <a:minorFont>
        <a:latin typeface="Helvetica"/>
        <a:ea typeface="Helvetica"/>
        <a:cs typeface="Helvetica"/>
      </a:minorFont>
    </a:fontScheme>
    <a:fmtScheme name="Breez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News Gothic MT"/>
            <a:ea typeface="News Gothic MT"/>
            <a:cs typeface="News Gothic MT"/>
            <a:sym typeface="News Gothic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365</Words>
  <Application>Microsoft Office PowerPoint</Application>
  <PresentationFormat>On-screen Show (4:3)</PresentationFormat>
  <Paragraphs>44</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Calibri</vt:lpstr>
      <vt:lpstr>Helvetica</vt:lpstr>
      <vt:lpstr>News Gothic MT</vt:lpstr>
      <vt:lpstr>Wingdings 2</vt:lpstr>
      <vt:lpstr>Breeze</vt:lpstr>
      <vt:lpstr>PowerPoint Presentation</vt:lpstr>
      <vt:lpstr>Three Areas of Focus</vt:lpstr>
      <vt:lpstr>PowerPoint Presentation</vt:lpstr>
      <vt:lpstr>Empower our boards to increase the academic success of Alaska Native Students and increase graduation rates of Alaska Native students who are grounded in their cultural identity with the ability to successfully pursue their goals.  Strengthen the positive political influence of AASB at the local, state and national level.  Support local school boards in engaging parents, families and their communities in shaping and enriching the education of all Alaska’s children.</vt:lpstr>
      <vt:lpstr>Empower school boards to innovate in order to personalize learning, ensure achievement and prepare Alaska’s children and youth for a rapidly changing world.  Sustain the association by strengthening AASB’s capacity to provide board development, preparing board members for effective governance.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Banks</dc:creator>
  <cp:lastModifiedBy>Joshua Banks</cp:lastModifiedBy>
  <cp:revision>1</cp:revision>
  <dcterms:modified xsi:type="dcterms:W3CDTF">2017-02-11T02:20:26Z</dcterms:modified>
</cp:coreProperties>
</file>