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2" r:id="rId6"/>
    <p:sldId id="261" r:id="rId7"/>
    <p:sldId id="259" r:id="rId8"/>
    <p:sldId id="263" r:id="rId9"/>
    <p:sldId id="264" r:id="rId10"/>
    <p:sldId id="267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032" autoAdjust="0"/>
  </p:normalViewPr>
  <p:slideViewPr>
    <p:cSldViewPr snapToGrid="0">
      <p:cViewPr varScale="1">
        <p:scale>
          <a:sx n="80" d="100"/>
          <a:sy n="80" d="100"/>
        </p:scale>
        <p:origin x="-8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66C26E-17C5-465B-944E-59B0A68B1AF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491B87-A5D3-4C28-B058-AA9947B1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3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1B87-A5D3-4C28-B058-AA9947B199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1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1B87-A5D3-4C28-B058-AA9947B199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1B87-A5D3-4C28-B058-AA9947B199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9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1B87-A5D3-4C28-B058-AA9947B199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1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1B87-A5D3-4C28-B058-AA9947B199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1B87-A5D3-4C28-B058-AA9947B199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9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1B87-A5D3-4C28-B058-AA9947B199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6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1B87-A5D3-4C28-B058-AA9947B199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6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1B87-A5D3-4C28-B058-AA9947B199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6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42C-9FA5-498D-8518-D9CE39E91501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BB75-3AEF-49B9-899F-1BE6F21A3583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AAD57-D4C6-40A3-B54C-403A96F580C9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D6D9C-3BE8-4CFA-8573-8CAAF83FBD48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9000-2241-40B6-AB1E-83EE853BB555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D768-0DF4-4619-BA42-6768E64A253B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BAC9-8D82-4D4B-8C66-363C80E40B32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4A1D-362F-413F-A8C6-AF0EA206223C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49B8-4053-474A-A8E4-604D02C8C89D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912E-5D74-456E-A76E-CF9A0B887490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69BA-34D8-4C9D-BDAA-4F6C9CD25DED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F1CD-606E-4B55-BDD4-6EE09FA3B1DD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FB66-F548-43EC-8221-C0F931E63367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62EB-302D-41D0-BF3E-E54595D8492C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AFA4-406B-407B-BF36-5728FE777C74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3C-2FAA-4236-BE95-DFCB7ECFABE1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4214-31A8-4702-B499-AF79CB6738B3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A033A9C-836F-467B-9839-9E2CE3D540B4}" type="datetime1">
              <a:rPr lang="en-US" smtClean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Sept 5, 2014 Informal Energy Roundtable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883442"/>
            <a:ext cx="12192000" cy="97455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563" y="206829"/>
            <a:ext cx="11487416" cy="36902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63" y="3897086"/>
            <a:ext cx="11487416" cy="160134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System Improvements on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the Western Kenai Peninsula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16917" y="6356350"/>
            <a:ext cx="41148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Sept 5, 2014 Informal Energy Roundtable Workshop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077" y="5883442"/>
            <a:ext cx="2890182" cy="12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387055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Sept 5, 2014 Informal Energy Roundtable Workshop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3252" y="1251594"/>
            <a:ext cx="102338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12"/>
          <a:stretch/>
        </p:blipFill>
        <p:spPr bwMode="auto">
          <a:xfrm>
            <a:off x="1" y="913298"/>
            <a:ext cx="12214087" cy="502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172620"/>
            <a:ext cx="10715139" cy="89819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</a:t>
            </a:r>
            <a:endParaRPr lang="en-US" sz="4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068" y="6225112"/>
            <a:ext cx="6151084" cy="519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Soldotna Combustion Turbine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Transmission</a:t>
            </a:r>
            <a:r>
              <a:rPr lang="en-US" dirty="0" smtClean="0"/>
              <a:t> Line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Re-</a:t>
            </a:r>
            <a:r>
              <a:rPr lang="en-US" dirty="0" err="1" smtClean="0"/>
              <a:t>Conductored</a:t>
            </a:r>
            <a:r>
              <a:rPr lang="en-US" dirty="0" smtClean="0"/>
              <a:t> the 115 kV transmission line connecting the Nikiski Power Plant  (NCC) to the Bernice Lake substation for increased line capacity. </a:t>
            </a:r>
          </a:p>
          <a:p>
            <a:r>
              <a:rPr lang="en-US" dirty="0" smtClean="0"/>
              <a:t>Upgraded the transmission line connecting  NCC to HEA’s Soldotna substation from 69kV to 115kV. Upgrade created a fully-looped  transmission system (i.e. improved reliability) to HEA’s power plants and industrial members.</a:t>
            </a:r>
          </a:p>
          <a:p>
            <a:r>
              <a:rPr lang="en-US" dirty="0" smtClean="0"/>
              <a:t>Installed a 3-way switch at Beaver Creek Substation</a:t>
            </a:r>
          </a:p>
          <a:p>
            <a:r>
              <a:rPr lang="en-US" dirty="0" smtClean="0"/>
              <a:t>Significant re-clearing of Soldotna/Quartz ROW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27427" y="631190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Sept 5, 2014 Informal Energy Roundtable Workshop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New 115kV Transmission Substations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73" y="3720810"/>
            <a:ext cx="6012806" cy="821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Tesoro Substation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5386" y="631190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Sept 5, 2014 Informal Energy Roundtable Workshop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571" y="1384621"/>
            <a:ext cx="6295349" cy="2931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73" y="4401804"/>
            <a:ext cx="6098947" cy="245619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517570" y="4518069"/>
            <a:ext cx="6295349" cy="831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Diamond Ridge Substation</a:t>
            </a:r>
          </a:p>
        </p:txBody>
      </p:sp>
    </p:spTree>
    <p:extLst>
      <p:ext uri="{BB962C8B-B14F-4D97-AF65-F5344CB8AC3E}">
        <p14:creationId xmlns:p14="http://schemas.microsoft.com/office/powerpoint/2010/main" val="34332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8" y="942991"/>
            <a:ext cx="6407557" cy="5385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264633"/>
            <a:ext cx="10515600" cy="571046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Bernice Lake Substation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03" y="942991"/>
            <a:ext cx="4396986" cy="53854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5386" y="631190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Sept 5, 2014 Informal Energy Roundtable Workshop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3076" y="5849970"/>
            <a:ext cx="247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September 2013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214" y="5852363"/>
            <a:ext cx="198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October 2010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68" y="4307215"/>
            <a:ext cx="10152994" cy="2414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352"/>
            <a:ext cx="10515600" cy="9159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115kV Transmission Substations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2531" y="1548899"/>
            <a:ext cx="3307621" cy="6769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Sterling Substation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5386" y="631190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Sept 5, 2014 Informal Energy Roundtable Workshop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385" y="1227221"/>
            <a:ext cx="5762088" cy="299612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9068" y="3555370"/>
            <a:ext cx="6151084" cy="75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Soldotna Substation (Improved)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79" y="365125"/>
            <a:ext cx="10765221" cy="8540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Beaver Creek to Soldotna T-Line Upgrade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06407" y="631190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Sept 5, 2014 Informal Energy Roundtable Workshop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208" y="1409399"/>
            <a:ext cx="8198003" cy="448899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835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 Transmission Tariff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 filed an OATT in the Fall of 2013</a:t>
            </a:r>
          </a:p>
          <a:p>
            <a:r>
              <a:rPr lang="en-US" dirty="0" smtClean="0"/>
              <a:t>This docket is still open</a:t>
            </a:r>
          </a:p>
          <a:p>
            <a:r>
              <a:rPr lang="en-US" dirty="0" smtClean="0"/>
              <a:t>Provides non-discriminatory access to all potential users</a:t>
            </a:r>
          </a:p>
          <a:p>
            <a:r>
              <a:rPr lang="en-US" dirty="0" smtClean="0"/>
              <a:t>Tariff is cost-based</a:t>
            </a:r>
          </a:p>
          <a:p>
            <a:r>
              <a:rPr lang="en-US" dirty="0" smtClean="0"/>
              <a:t>Compensation is Based upon Capacity Reserved as a % of Total</a:t>
            </a:r>
          </a:p>
          <a:p>
            <a:r>
              <a:rPr lang="en-US" dirty="0" smtClean="0"/>
              <a:t>Provides Equal Access to IPP’s, Utilities, and Industrial Producers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06407" y="6311900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Sept 5, 2014 Informal Energy Roundtable Workshop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Railbelt TRANSCO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met with American Transmission Company (ATC) in Kenai last spring.</a:t>
            </a:r>
          </a:p>
          <a:p>
            <a:endParaRPr lang="en-US" sz="1200" dirty="0" smtClean="0"/>
          </a:p>
          <a:p>
            <a:r>
              <a:rPr lang="en-US" dirty="0" smtClean="0"/>
              <a:t>HEA recently toured ATC’s facility in Milwaukee and met with key executives.</a:t>
            </a:r>
          </a:p>
          <a:p>
            <a:endParaRPr lang="en-US" sz="1200" dirty="0" smtClean="0"/>
          </a:p>
          <a:p>
            <a:r>
              <a:rPr lang="en-US" dirty="0" smtClean="0"/>
              <a:t>Reviewed options/costs/benefits of a Railbelt TRANSCO</a:t>
            </a:r>
          </a:p>
          <a:p>
            <a:endParaRPr lang="en-US" sz="1200" dirty="0" smtClean="0"/>
          </a:p>
          <a:p>
            <a:r>
              <a:rPr lang="en-US" dirty="0" smtClean="0"/>
              <a:t>Discussed differences between TRANSCO/ISO/RTO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57457" y="6410779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Sept 5, 2014 Informal Energy Roundtable Workshop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Railbelt TRANSCO </a:t>
            </a:r>
            <a:r>
              <a:rPr lang="en-US" sz="4800" i="1" dirty="0" smtClean="0"/>
              <a:t>(cont.)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07694"/>
            <a:ext cx="10233800" cy="5342021"/>
          </a:xfrm>
        </p:spPr>
        <p:txBody>
          <a:bodyPr>
            <a:normAutofit/>
          </a:bodyPr>
          <a:lstStyle/>
          <a:p>
            <a:r>
              <a:rPr lang="en-US" dirty="0" smtClean="0"/>
              <a:t>HEA believes a TRANSCO would bring benefits to the Alaskan Railbelt, provided the TRANSCO’s objectives</a:t>
            </a:r>
          </a:p>
          <a:p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Independent operator (non-generator) of transmission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Maintains transmission assets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Postage stamp rates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Impartial facilitator for generation &amp; reliability issues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RCA rate regulated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Voluntary energy market (power exchange)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Transmission system planning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Facilitate future transmission investments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Board of Directors consists of utility and non-utility stakeholders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Dispatcher of state owned assets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68343" y="6424863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Sept 5, 2014 Informal Energy Roundtable Workshop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660</TotalTime>
  <Words>371</Words>
  <Application>Microsoft Office PowerPoint</Application>
  <PresentationFormat>Custom</PresentationFormat>
  <Paragraphs>66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Depth</vt:lpstr>
      <vt:lpstr>PowerPoint Presentation</vt:lpstr>
      <vt:lpstr>Transmission Line Upgrades</vt:lpstr>
      <vt:lpstr>New 115kV Transmission Substations</vt:lpstr>
      <vt:lpstr>Bernice Lake Substation</vt:lpstr>
      <vt:lpstr>New 115kV Transmission Substations</vt:lpstr>
      <vt:lpstr>Beaver Creek to Soldotna T-Line Upgrade</vt:lpstr>
      <vt:lpstr>Open Access Transmission Tariff</vt:lpstr>
      <vt:lpstr>Railbelt TRANSCO</vt:lpstr>
      <vt:lpstr>Railbelt TRANSCO (cont.)</vt:lpstr>
      <vt:lpstr>Questions</vt:lpstr>
    </vt:vector>
  </TitlesOfParts>
  <Company>Homer Electric Association,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 Transmission</dc:title>
  <dc:creator>Zubeck, Brad</dc:creator>
  <cp:lastModifiedBy>Legislative Affairs</cp:lastModifiedBy>
  <cp:revision>44</cp:revision>
  <cp:lastPrinted>2014-09-04T20:30:49Z</cp:lastPrinted>
  <dcterms:created xsi:type="dcterms:W3CDTF">2014-08-29T22:56:55Z</dcterms:created>
  <dcterms:modified xsi:type="dcterms:W3CDTF">2014-09-04T20:31:51Z</dcterms:modified>
</cp:coreProperties>
</file>