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57" r:id="rId4"/>
    <p:sldId id="258" r:id="rId5"/>
    <p:sldId id="265" r:id="rId6"/>
    <p:sldId id="277" r:id="rId7"/>
    <p:sldId id="278" r:id="rId8"/>
    <p:sldId id="279" r:id="rId9"/>
    <p:sldId id="281" r:id="rId10"/>
    <p:sldId id="282" r:id="rId11"/>
    <p:sldId id="283" r:id="rId12"/>
    <p:sldId id="284" r:id="rId13"/>
    <p:sldId id="285" r:id="rId14"/>
    <p:sldId id="286" r:id="rId15"/>
    <p:sldId id="287" r:id="rId16"/>
    <p:sldId id="288" r:id="rId17"/>
    <p:sldId id="291" r:id="rId18"/>
    <p:sldId id="289" r:id="rId19"/>
    <p:sldId id="25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p:cViewPr varScale="1">
        <p:scale>
          <a:sx n="108" d="100"/>
          <a:sy n="108" d="100"/>
        </p:scale>
        <p:origin x="8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A27888D-7A3E-4A1F-9ADD-E56868DE3784}" type="datetimeFigureOut">
              <a:rPr lang="en-US" smtClean="0"/>
              <a:t>1/31/2020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EFB20C7-068B-47AC-9FFA-345339C6769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27888D-7A3E-4A1F-9ADD-E56868DE3784}" type="datetimeFigureOut">
              <a:rPr lang="en-US" smtClean="0"/>
              <a:t>1/31/2020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FB20C7-068B-47AC-9FFA-345339C676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27888D-7A3E-4A1F-9ADD-E56868DE3784}" type="datetimeFigureOut">
              <a:rPr lang="en-US" smtClean="0"/>
              <a:t>1/31/2020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FB20C7-068B-47AC-9FFA-345339C676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27888D-7A3E-4A1F-9ADD-E56868DE3784}" type="datetimeFigureOut">
              <a:rPr lang="en-US" smtClean="0"/>
              <a:t>1/31/2020</a:t>
            </a:fld>
            <a:endParaRPr lang="en-US"/>
          </a:p>
        </p:txBody>
      </p:sp>
      <p:sp>
        <p:nvSpPr>
          <p:cNvPr id="5" name="Footer Placeholder 4"/>
          <p:cNvSpPr>
            <a:spLocks noGrp="1"/>
          </p:cNvSpPr>
          <p:nvPr>
            <p:ph type="ftr" sz="quarter" idx="11"/>
          </p:nvPr>
        </p:nvSpPr>
        <p:spPr>
          <a:xfrm>
            <a:off x="4267200" y="6407944"/>
            <a:ext cx="2463553" cy="450056"/>
          </a:xfrm>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EFB20C7-068B-47AC-9FFA-345339C6769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A27888D-7A3E-4A1F-9ADD-E56868DE3784}" type="datetimeFigureOut">
              <a:rPr lang="en-US" smtClean="0"/>
              <a:t>1/31/2020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FB20C7-068B-47AC-9FFA-345339C6769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A27888D-7A3E-4A1F-9ADD-E56868DE3784}" type="datetimeFigureOut">
              <a:rPr lang="en-US" smtClean="0"/>
              <a:t>1/31/2020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EFB20C7-068B-47AC-9FFA-345339C6769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A27888D-7A3E-4A1F-9ADD-E56868DE3784}" type="datetimeFigureOut">
              <a:rPr lang="en-US" smtClean="0"/>
              <a:t>1/31/2020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EFB20C7-068B-47AC-9FFA-345339C6769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A27888D-7A3E-4A1F-9ADD-E56868DE3784}" type="datetimeFigureOut">
              <a:rPr lang="en-US" smtClean="0"/>
              <a:t>1/31/2020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EFB20C7-068B-47AC-9FFA-345339C6769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A27888D-7A3E-4A1F-9ADD-E56868DE3784}" type="datetimeFigureOut">
              <a:rPr lang="en-US" smtClean="0"/>
              <a:t>1/31/2020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EFB20C7-068B-47AC-9FFA-345339C676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A27888D-7A3E-4A1F-9ADD-E56868DE3784}" type="datetimeFigureOut">
              <a:rPr lang="en-US" smtClean="0"/>
              <a:t>1/31/2020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EFB20C7-068B-47AC-9FFA-345339C6769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A27888D-7A3E-4A1F-9ADD-E56868DE3784}" type="datetimeFigureOut">
              <a:rPr lang="en-US" smtClean="0"/>
              <a:t>1/31/2020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EFB20C7-068B-47AC-9FFA-345339C6769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A27888D-7A3E-4A1F-9ADD-E56868DE3784}" type="datetimeFigureOut">
              <a:rPr lang="en-US" smtClean="0"/>
              <a:t>1/31/2020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EFB20C7-068B-47AC-9FFA-345339C676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vimeo.com/321368848" TargetMode="External"/><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kristin.vandagriff@alask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dhss.alaska.gov/gcdse/Pages/projects/SDMA/"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7712" y="4477314"/>
            <a:ext cx="7648575" cy="1200329"/>
          </a:xfrm>
          <a:prstGeom prst="rect">
            <a:avLst/>
          </a:prstGeom>
          <a:gradFill flip="none" rotWithShape="1">
            <a:gsLst>
              <a:gs pos="0">
                <a:schemeClr val="tx1">
                  <a:lumMod val="60000"/>
                  <a:lumOff val="40000"/>
                  <a:tint val="66000"/>
                  <a:satMod val="160000"/>
                </a:schemeClr>
              </a:gs>
              <a:gs pos="50000">
                <a:schemeClr val="tx1">
                  <a:lumMod val="60000"/>
                  <a:lumOff val="40000"/>
                  <a:tint val="44500"/>
                  <a:satMod val="160000"/>
                </a:schemeClr>
              </a:gs>
              <a:gs pos="100000">
                <a:schemeClr val="tx1">
                  <a:lumMod val="60000"/>
                  <a:lumOff val="40000"/>
                  <a:tint val="23500"/>
                  <a:satMod val="160000"/>
                </a:schemeClr>
              </a:gs>
            </a:gsLst>
            <a:lin ang="10800000" scaled="1"/>
            <a:tileRect/>
          </a:gradFill>
          <a:ln>
            <a:noFill/>
          </a:ln>
          <a:effectLst>
            <a:innerShdw blurRad="114300">
              <a:prstClr val="black"/>
            </a:innerShdw>
          </a:effectLst>
        </p:spPr>
        <p:txBody>
          <a:bodyPr wrap="square" rtlCol="0">
            <a:spAutoFit/>
          </a:bodyPr>
          <a:lstStyle/>
          <a:p>
            <a:pPr algn="ctr"/>
            <a:r>
              <a:rPr lang="en-US" b="1" dirty="0" smtClean="0">
                <a:solidFill>
                  <a:schemeClr val="accent1">
                    <a:lumMod val="75000"/>
                  </a:schemeClr>
                </a:solidFill>
              </a:rPr>
              <a:t>Presentation to the 2020 Alaska State Legislature </a:t>
            </a:r>
            <a:endParaRPr lang="en-US" b="1" dirty="0" smtClean="0">
              <a:solidFill>
                <a:schemeClr val="accent1">
                  <a:lumMod val="75000"/>
                </a:schemeClr>
              </a:solidFill>
            </a:endParaRPr>
          </a:p>
          <a:p>
            <a:pPr algn="ctr"/>
            <a:r>
              <a:rPr lang="en-US" b="1" dirty="0" smtClean="0">
                <a:solidFill>
                  <a:schemeClr val="accent1">
                    <a:lumMod val="75000"/>
                  </a:schemeClr>
                </a:solidFill>
              </a:rPr>
              <a:t>House Health </a:t>
            </a:r>
            <a:r>
              <a:rPr lang="en-US" b="1" dirty="0" smtClean="0">
                <a:solidFill>
                  <a:schemeClr val="accent1">
                    <a:lumMod val="75000"/>
                  </a:schemeClr>
                </a:solidFill>
              </a:rPr>
              <a:t>and Social Services Committee </a:t>
            </a:r>
            <a:endParaRPr lang="en-US" b="1" dirty="0" smtClean="0">
              <a:solidFill>
                <a:schemeClr val="accent1">
                  <a:lumMod val="75000"/>
                </a:schemeClr>
              </a:solidFill>
            </a:endParaRPr>
          </a:p>
          <a:p>
            <a:pPr algn="ctr"/>
            <a:r>
              <a:rPr lang="en-US" b="1" i="1" dirty="0" smtClean="0">
                <a:solidFill>
                  <a:schemeClr val="accent1">
                    <a:lumMod val="75000"/>
                  </a:schemeClr>
                </a:solidFill>
              </a:rPr>
              <a:t>Corey </a:t>
            </a:r>
            <a:r>
              <a:rPr lang="en-US" b="1" i="1" dirty="0" smtClean="0">
                <a:solidFill>
                  <a:schemeClr val="accent1">
                    <a:lumMod val="75000"/>
                  </a:schemeClr>
                </a:solidFill>
              </a:rPr>
              <a:t>Gilmore (Chair), </a:t>
            </a:r>
            <a:r>
              <a:rPr lang="en-US" b="1" i="1" dirty="0" smtClean="0">
                <a:solidFill>
                  <a:schemeClr val="accent1">
                    <a:lumMod val="75000"/>
                  </a:schemeClr>
                </a:solidFill>
              </a:rPr>
              <a:t>Art Delaune (Legislative Committee Chair) Kristin </a:t>
            </a:r>
            <a:r>
              <a:rPr lang="en-US" b="1" i="1" dirty="0" smtClean="0">
                <a:solidFill>
                  <a:schemeClr val="accent1">
                    <a:lumMod val="75000"/>
                  </a:schemeClr>
                </a:solidFill>
              </a:rPr>
              <a:t>Vandagriff (Executive Director) </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0077" y="5791200"/>
            <a:ext cx="1843843" cy="843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66999" y="290268"/>
            <a:ext cx="4114800" cy="707886"/>
          </a:xfrm>
          <a:prstGeom prst="rect">
            <a:avLst/>
          </a:prstGeom>
          <a:noFill/>
        </p:spPr>
        <p:txBody>
          <a:bodyPr wrap="square" rtlCol="0">
            <a:spAutoFit/>
          </a:bodyPr>
          <a:lstStyle/>
          <a:p>
            <a:pPr algn="ctr"/>
            <a:r>
              <a:rPr lang="en-US" sz="4000" b="1" dirty="0" smtClean="0">
                <a:solidFill>
                  <a:schemeClr val="accent1">
                    <a:lumMod val="75000"/>
                  </a:schemeClr>
                </a:solidFill>
              </a:rPr>
              <a:t>2020 Update</a:t>
            </a:r>
            <a:endParaRPr lang="en-US" sz="4000" b="1" dirty="0">
              <a:solidFill>
                <a:schemeClr val="accent1">
                  <a:lumMod val="75000"/>
                </a:schemeClr>
              </a:solidFill>
            </a:endParaRPr>
          </a:p>
        </p:txBody>
      </p:sp>
      <p:pic>
        <p:nvPicPr>
          <p:cNvPr id="3" name="Picture 2"/>
          <p:cNvPicPr>
            <a:picLocks noChangeAspect="1"/>
          </p:cNvPicPr>
          <p:nvPr/>
        </p:nvPicPr>
        <p:blipFill rotWithShape="1">
          <a:blip r:embed="rId3"/>
          <a:srcRect l="5000" t="23778" r="5833" b="2184"/>
          <a:stretch/>
        </p:blipFill>
        <p:spPr>
          <a:xfrm>
            <a:off x="1219200" y="1208103"/>
            <a:ext cx="6705600" cy="3008120"/>
          </a:xfrm>
          <a:prstGeom prst="rect">
            <a:avLst/>
          </a:prstGeom>
        </p:spPr>
      </p:pic>
    </p:spTree>
    <p:extLst>
      <p:ext uri="{BB962C8B-B14F-4D97-AF65-F5344CB8AC3E}">
        <p14:creationId xmlns:p14="http://schemas.microsoft.com/office/powerpoint/2010/main" val="2746944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7638"/>
            <a:ext cx="4114800" cy="5376280"/>
          </a:xfrm>
          <a:solidFill>
            <a:schemeClr val="bg1"/>
          </a:solidFill>
        </p:spPr>
        <p:txBody>
          <a:bodyPr>
            <a:normAutofit/>
          </a:bodyPr>
          <a:lstStyle/>
          <a:p>
            <a:pPr marL="109728" indent="0" algn="ctr">
              <a:buNone/>
            </a:pPr>
            <a:endParaRPr lang="en-US" dirty="0">
              <a:solidFill>
                <a:schemeClr val="accent1">
                  <a:lumMod val="75000"/>
                </a:schemeClr>
              </a:solidFill>
            </a:endParaRPr>
          </a:p>
          <a:p>
            <a:pPr marL="109728" indent="0">
              <a:buNone/>
            </a:pPr>
            <a:endParaRPr lang="en-US" dirty="0">
              <a:solidFill>
                <a:schemeClr val="accent1">
                  <a:lumMod val="75000"/>
                </a:schemeClr>
              </a:solidFill>
            </a:endParaRPr>
          </a:p>
        </p:txBody>
      </p:sp>
      <p:sp>
        <p:nvSpPr>
          <p:cNvPr id="2" name="Title 1"/>
          <p:cNvSpPr>
            <a:spLocks noGrp="1"/>
          </p:cNvSpPr>
          <p:nvPr>
            <p:ph type="title"/>
          </p:nvPr>
        </p:nvSpPr>
        <p:spPr>
          <a:xfrm>
            <a:off x="320336" y="74223"/>
            <a:ext cx="8229600" cy="1143000"/>
          </a:xfrm>
        </p:spPr>
        <p:txBody>
          <a:bodyPr>
            <a:normAutofit/>
          </a:bodyPr>
          <a:lstStyle/>
          <a:p>
            <a:r>
              <a:rPr lang="en-US" dirty="0" smtClean="0"/>
              <a:t>SDMA Act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096" y="274638"/>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290744" y="2204532"/>
            <a:ext cx="2194051" cy="1334702"/>
          </a:xfrm>
          <a:prstGeom prst="rect">
            <a:avLst/>
          </a:prstGeom>
        </p:spPr>
      </p:pic>
      <p:sp>
        <p:nvSpPr>
          <p:cNvPr id="5" name="TextBox 4"/>
          <p:cNvSpPr txBox="1"/>
          <p:nvPr/>
        </p:nvSpPr>
        <p:spPr>
          <a:xfrm>
            <a:off x="2572305" y="2030235"/>
            <a:ext cx="6400799" cy="1569660"/>
          </a:xfrm>
          <a:prstGeom prst="rect">
            <a:avLst/>
          </a:prstGeom>
          <a:noFill/>
        </p:spPr>
        <p:txBody>
          <a:bodyPr wrap="square" rtlCol="0">
            <a:spAutoFit/>
          </a:bodyPr>
          <a:lstStyle/>
          <a:p>
            <a:r>
              <a:rPr lang="en-US" sz="1200" i="1" dirty="0">
                <a:solidFill>
                  <a:schemeClr val="accent1">
                    <a:lumMod val="75000"/>
                  </a:schemeClr>
                </a:solidFill>
              </a:rPr>
              <a:t>K.C. Delaune, Fairbanks</a:t>
            </a:r>
          </a:p>
          <a:p>
            <a:r>
              <a:rPr lang="en-US" sz="1200" dirty="0">
                <a:solidFill>
                  <a:schemeClr val="accent1">
                    <a:lumMod val="75000"/>
                  </a:schemeClr>
                </a:solidFill>
              </a:rPr>
              <a:t>K.C. experiences FASD along with mental health issues and has worked hard to overcome obstacles. His goal is to become a better self-advocate, make his own decisions and life choices, and to live independently. </a:t>
            </a:r>
            <a:r>
              <a:rPr lang="en-US" sz="1200" b="1" dirty="0">
                <a:solidFill>
                  <a:schemeClr val="accent6">
                    <a:lumMod val="75000"/>
                  </a:schemeClr>
                </a:solidFill>
              </a:rPr>
              <a:t>He is proud to be the first person in the state to have a SDMA. K.C. says that the most important part of having a SDMA is that he is now able to make his own decisions. A few months ago he was ready to quit his job but he met with his support team who gave him ideas that helped him to keep working</a:t>
            </a:r>
            <a:r>
              <a:rPr lang="en-US" sz="1200" dirty="0">
                <a:solidFill>
                  <a:schemeClr val="accent6">
                    <a:lumMod val="75000"/>
                  </a:schemeClr>
                </a:solidFill>
              </a:rPr>
              <a:t>.</a:t>
            </a:r>
            <a:r>
              <a:rPr lang="en-US" sz="1200" dirty="0">
                <a:solidFill>
                  <a:schemeClr val="accent1">
                    <a:lumMod val="75000"/>
                  </a:schemeClr>
                </a:solidFill>
              </a:rPr>
              <a:t> He feels more independent because of his SDMA</a:t>
            </a:r>
            <a:r>
              <a:rPr lang="en-US" sz="1200" dirty="0" smtClean="0">
                <a:solidFill>
                  <a:schemeClr val="accent1">
                    <a:lumMod val="75000"/>
                  </a:schemeClr>
                </a:solidFill>
              </a:rPr>
              <a:t>.</a:t>
            </a:r>
            <a:endParaRPr lang="en-US" sz="1200" dirty="0">
              <a:solidFill>
                <a:schemeClr val="accent1">
                  <a:lumMod val="75000"/>
                </a:schemeClr>
              </a:solidFill>
            </a:endParaRPr>
          </a:p>
        </p:txBody>
      </p:sp>
      <p:pic>
        <p:nvPicPr>
          <p:cNvPr id="7" name="Picture 6"/>
          <p:cNvPicPr>
            <a:picLocks noChangeAspect="1"/>
          </p:cNvPicPr>
          <p:nvPr/>
        </p:nvPicPr>
        <p:blipFill>
          <a:blip r:embed="rId4"/>
          <a:stretch>
            <a:fillRect/>
          </a:stretch>
        </p:blipFill>
        <p:spPr>
          <a:xfrm>
            <a:off x="304800" y="3736683"/>
            <a:ext cx="2126942" cy="1250278"/>
          </a:xfrm>
          <a:prstGeom prst="rect">
            <a:avLst/>
          </a:prstGeom>
        </p:spPr>
      </p:pic>
      <p:sp>
        <p:nvSpPr>
          <p:cNvPr id="8" name="TextBox 7"/>
          <p:cNvSpPr txBox="1"/>
          <p:nvPr/>
        </p:nvSpPr>
        <p:spPr>
          <a:xfrm>
            <a:off x="2588581" y="3573298"/>
            <a:ext cx="6172199" cy="1815882"/>
          </a:xfrm>
          <a:prstGeom prst="rect">
            <a:avLst/>
          </a:prstGeom>
          <a:noFill/>
        </p:spPr>
        <p:txBody>
          <a:bodyPr wrap="square" rtlCol="0">
            <a:spAutoFit/>
          </a:bodyPr>
          <a:lstStyle/>
          <a:p>
            <a:r>
              <a:rPr lang="en-US" sz="1400" i="1" dirty="0">
                <a:solidFill>
                  <a:schemeClr val="accent1">
                    <a:lumMod val="75000"/>
                  </a:schemeClr>
                </a:solidFill>
                <a:latin typeface="Calibri" panose="020F0502020204030204" pitchFamily="34" charset="0"/>
              </a:rPr>
              <a:t>Ric Nelson, Anchorage </a:t>
            </a:r>
          </a:p>
          <a:p>
            <a:r>
              <a:rPr lang="en-US" sz="1400" dirty="0">
                <a:solidFill>
                  <a:schemeClr val="accent1">
                    <a:lumMod val="75000"/>
                  </a:schemeClr>
                </a:solidFill>
                <a:latin typeface="Calibri" panose="020F0502020204030204" pitchFamily="34" charset="0"/>
              </a:rPr>
              <a:t>Ric has a SDMA only to direct support for communication. Some people have difficulty understanding his speech, so his supporters are available when he has important appointments, meetings, or for his presentations to large audiences at work. He says that SDMAs are important because third parties can’t exclude his supporters from appointments or private meetings. Ric also notes, “Having a SDMA makes it clear to other people that my supporters are not speaking for me, they are only repeating my words.” </a:t>
            </a:r>
            <a:endParaRPr lang="en-US" sz="1400" dirty="0">
              <a:solidFill>
                <a:schemeClr val="accent1">
                  <a:lumMod val="75000"/>
                </a:schemeClr>
              </a:solidFill>
            </a:endParaRPr>
          </a:p>
        </p:txBody>
      </p:sp>
      <p:pic>
        <p:nvPicPr>
          <p:cNvPr id="9" name="Picture 8"/>
          <p:cNvPicPr>
            <a:picLocks noChangeAspect="1"/>
          </p:cNvPicPr>
          <p:nvPr/>
        </p:nvPicPr>
        <p:blipFill>
          <a:blip r:embed="rId5"/>
          <a:stretch>
            <a:fillRect/>
          </a:stretch>
        </p:blipFill>
        <p:spPr>
          <a:xfrm>
            <a:off x="438322" y="5128533"/>
            <a:ext cx="1873213" cy="1568696"/>
          </a:xfrm>
          <a:prstGeom prst="rect">
            <a:avLst/>
          </a:prstGeom>
        </p:spPr>
      </p:pic>
      <p:sp>
        <p:nvSpPr>
          <p:cNvPr id="10" name="TextBox 9"/>
          <p:cNvSpPr txBox="1"/>
          <p:nvPr/>
        </p:nvSpPr>
        <p:spPr>
          <a:xfrm>
            <a:off x="2588581" y="5537992"/>
            <a:ext cx="5791200" cy="1159237"/>
          </a:xfrm>
          <a:prstGeom prst="rect">
            <a:avLst/>
          </a:prstGeom>
          <a:noFill/>
        </p:spPr>
        <p:txBody>
          <a:bodyPr wrap="square" rtlCol="0">
            <a:spAutoFit/>
          </a:bodyPr>
          <a:lstStyle/>
          <a:p>
            <a:r>
              <a:rPr lang="en-US" sz="1400" i="1" dirty="0">
                <a:solidFill>
                  <a:schemeClr val="accent1">
                    <a:lumMod val="75000"/>
                  </a:schemeClr>
                </a:solidFill>
                <a:latin typeface="Calibri" panose="020F0502020204030204" pitchFamily="34" charset="0"/>
              </a:rPr>
              <a:t>Ian Miner, Anchorage </a:t>
            </a:r>
            <a:endParaRPr lang="en-US" sz="1400" dirty="0">
              <a:solidFill>
                <a:schemeClr val="accent1">
                  <a:lumMod val="75000"/>
                </a:schemeClr>
              </a:solidFill>
              <a:latin typeface="Calibri" panose="020F0502020204030204" pitchFamily="34" charset="0"/>
            </a:endParaRPr>
          </a:p>
          <a:p>
            <a:r>
              <a:rPr lang="en-US" sz="1400" dirty="0">
                <a:solidFill>
                  <a:schemeClr val="accent1">
                    <a:lumMod val="75000"/>
                  </a:schemeClr>
                </a:solidFill>
                <a:latin typeface="Calibri" panose="020F0502020204030204" pitchFamily="34" charset="0"/>
              </a:rPr>
              <a:t>Watch Ian’s story about how he works, lives, and plays in Anchorage, Alaska. The Council is grateful to Ian for showing us what he has achieved for himself, with the encouragement and advice of his supporters and friends. </a:t>
            </a:r>
            <a:r>
              <a:rPr lang="en-US" sz="1400" dirty="0">
                <a:solidFill>
                  <a:schemeClr val="accent1">
                    <a:lumMod val="75000"/>
                  </a:schemeClr>
                </a:solidFill>
                <a:latin typeface="Calibri" panose="020F0502020204030204" pitchFamily="34" charset="0"/>
                <a:hlinkClick r:id="rId6"/>
              </a:rPr>
              <a:t>https://</a:t>
            </a:r>
            <a:r>
              <a:rPr lang="en-US" sz="1400" dirty="0" smtClean="0">
                <a:solidFill>
                  <a:schemeClr val="accent1">
                    <a:lumMod val="75000"/>
                  </a:schemeClr>
                </a:solidFill>
                <a:latin typeface="Calibri" panose="020F0502020204030204" pitchFamily="34" charset="0"/>
                <a:hlinkClick r:id="rId6"/>
              </a:rPr>
              <a:t>vimeo.com/321368848</a:t>
            </a:r>
            <a:r>
              <a:rPr lang="en-US" sz="1400" dirty="0" smtClean="0">
                <a:solidFill>
                  <a:schemeClr val="accent1">
                    <a:lumMod val="75000"/>
                  </a:schemeClr>
                </a:solidFill>
                <a:latin typeface="Calibri" panose="020F0502020204030204" pitchFamily="34" charset="0"/>
              </a:rPr>
              <a:t>  </a:t>
            </a:r>
            <a:endParaRPr lang="en-US" sz="1400" dirty="0">
              <a:solidFill>
                <a:schemeClr val="accent1">
                  <a:lumMod val="75000"/>
                </a:schemeClr>
              </a:solidFill>
            </a:endParaRPr>
          </a:p>
        </p:txBody>
      </p:sp>
      <p:sp>
        <p:nvSpPr>
          <p:cNvPr id="11" name="TextBox 10"/>
          <p:cNvSpPr txBox="1"/>
          <p:nvPr/>
        </p:nvSpPr>
        <p:spPr>
          <a:xfrm>
            <a:off x="168305" y="1321673"/>
            <a:ext cx="8382000" cy="646331"/>
          </a:xfrm>
          <a:prstGeom prst="rect">
            <a:avLst/>
          </a:prstGeom>
          <a:noFill/>
        </p:spPr>
        <p:txBody>
          <a:bodyPr wrap="square" rtlCol="0">
            <a:spAutoFit/>
          </a:bodyPr>
          <a:lstStyle/>
          <a:p>
            <a:r>
              <a:rPr lang="en-US" sz="1200" dirty="0">
                <a:solidFill>
                  <a:schemeClr val="accent1">
                    <a:lumMod val="75000"/>
                  </a:schemeClr>
                </a:solidFill>
              </a:rPr>
              <a:t>There are currently 11 Alaskans who have entered into Supported Decision-Making Agreements with trusted friends, family members and advisors. Several more are in the process of developing agreements, with the assistance of service providers and legal services staff. </a:t>
            </a:r>
          </a:p>
        </p:txBody>
      </p:sp>
    </p:spTree>
    <p:extLst>
      <p:ext uri="{BB962C8B-B14F-4D97-AF65-F5344CB8AC3E}">
        <p14:creationId xmlns:p14="http://schemas.microsoft.com/office/powerpoint/2010/main" val="3696556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04132"/>
            <a:ext cx="9067800" cy="5888830"/>
          </a:xfrm>
          <a:solidFill>
            <a:schemeClr val="bg1"/>
          </a:solidFill>
        </p:spPr>
        <p:txBody>
          <a:bodyPr>
            <a:normAutofit fontScale="32500" lnSpcReduction="20000"/>
          </a:bodyPr>
          <a:lstStyle/>
          <a:p>
            <a:pPr marL="109728" indent="0" algn="ctr">
              <a:buNone/>
            </a:pPr>
            <a:r>
              <a:rPr lang="en-US" dirty="0" smtClean="0">
                <a:solidFill>
                  <a:schemeClr val="accent1">
                    <a:lumMod val="75000"/>
                  </a:schemeClr>
                </a:solidFill>
              </a:rPr>
              <a:t> </a:t>
            </a:r>
            <a:endParaRPr lang="en-US" dirty="0">
              <a:solidFill>
                <a:schemeClr val="accent1">
                  <a:lumMod val="75000"/>
                </a:schemeClr>
              </a:solidFill>
            </a:endParaRPr>
          </a:p>
          <a:p>
            <a:endParaRPr lang="en-US" dirty="0"/>
          </a:p>
          <a:p>
            <a:pPr marL="109728" indent="0">
              <a:buNone/>
            </a:pPr>
            <a:r>
              <a:rPr lang="en-US" sz="4300" dirty="0" smtClean="0">
                <a:solidFill>
                  <a:schemeClr val="accent1">
                    <a:lumMod val="75000"/>
                  </a:schemeClr>
                </a:solidFill>
              </a:rPr>
              <a:t>The </a:t>
            </a:r>
            <a:r>
              <a:rPr lang="en-US" sz="4300" dirty="0">
                <a:solidFill>
                  <a:schemeClr val="accent1">
                    <a:lumMod val="75000"/>
                  </a:schemeClr>
                </a:solidFill>
              </a:rPr>
              <a:t>Council commends and appreciates the following developments regarding funding for Home and Community Based Services (HCBS) and other areas important to Alaskans with developmental disabilities. </a:t>
            </a:r>
            <a:endParaRPr lang="en-US" sz="4300" dirty="0" smtClean="0">
              <a:solidFill>
                <a:schemeClr val="accent1">
                  <a:lumMod val="75000"/>
                </a:schemeClr>
              </a:solidFill>
            </a:endParaRPr>
          </a:p>
          <a:p>
            <a:pPr marL="109728" indent="0">
              <a:buNone/>
            </a:pPr>
            <a:endParaRPr lang="en-US" sz="2000" dirty="0">
              <a:solidFill>
                <a:schemeClr val="accent1">
                  <a:lumMod val="75000"/>
                </a:schemeClr>
              </a:solidFill>
            </a:endParaRPr>
          </a:p>
          <a:p>
            <a:r>
              <a:rPr lang="en-US" sz="4300" b="1" dirty="0" smtClean="0">
                <a:solidFill>
                  <a:schemeClr val="accent1">
                    <a:lumMod val="75000"/>
                  </a:schemeClr>
                </a:solidFill>
              </a:rPr>
              <a:t>Proposed </a:t>
            </a:r>
            <a:r>
              <a:rPr lang="en-US" sz="4300" b="1" dirty="0">
                <a:solidFill>
                  <a:schemeClr val="accent1">
                    <a:lumMod val="75000"/>
                  </a:schemeClr>
                </a:solidFill>
              </a:rPr>
              <a:t>$120 million increment to maintain services to eligible Medicaid recipients and make timely payments to providers for serving this population</a:t>
            </a:r>
            <a:r>
              <a:rPr lang="en-US" sz="4300" dirty="0">
                <a:solidFill>
                  <a:schemeClr val="accent1">
                    <a:lumMod val="75000"/>
                  </a:schemeClr>
                </a:solidFill>
              </a:rPr>
              <a:t>: The $120 million is critical in keeping our provider agencies in business and maintaining essential competitive services to our most vulnerable populations. </a:t>
            </a:r>
          </a:p>
          <a:p>
            <a:endParaRPr lang="en-US" sz="2000" dirty="0">
              <a:solidFill>
                <a:schemeClr val="accent1">
                  <a:lumMod val="75000"/>
                </a:schemeClr>
              </a:solidFill>
            </a:endParaRPr>
          </a:p>
          <a:p>
            <a:r>
              <a:rPr lang="en-US" sz="4300" b="1" dirty="0" smtClean="0">
                <a:solidFill>
                  <a:schemeClr val="accent1">
                    <a:lumMod val="75000"/>
                  </a:schemeClr>
                </a:solidFill>
              </a:rPr>
              <a:t>Restoration </a:t>
            </a:r>
            <a:r>
              <a:rPr lang="en-US" sz="4300" b="1" dirty="0">
                <a:solidFill>
                  <a:schemeClr val="accent1">
                    <a:lumMod val="75000"/>
                  </a:schemeClr>
                </a:solidFill>
              </a:rPr>
              <a:t>of Adult Preventative Dental: </a:t>
            </a:r>
            <a:r>
              <a:rPr lang="en-US" sz="4300" dirty="0">
                <a:solidFill>
                  <a:schemeClr val="accent1">
                    <a:lumMod val="75000"/>
                  </a:schemeClr>
                </a:solidFill>
              </a:rPr>
              <a:t>We thank the Administration for restoring Adult Preventative Dental care. This beneficial service impacts many people with intellectual and developmental disabilities (I/DD) who need this preventative care to remain healthy and avoid painful, complex, and very expensive emergency dental care. </a:t>
            </a:r>
          </a:p>
          <a:p>
            <a:endParaRPr lang="en-US" sz="2000" dirty="0">
              <a:solidFill>
                <a:schemeClr val="accent1">
                  <a:lumMod val="75000"/>
                </a:schemeClr>
              </a:solidFill>
            </a:endParaRPr>
          </a:p>
          <a:p>
            <a:r>
              <a:rPr lang="en-US" sz="4300" b="1" dirty="0" smtClean="0">
                <a:solidFill>
                  <a:schemeClr val="accent1">
                    <a:lumMod val="75000"/>
                  </a:schemeClr>
                </a:solidFill>
              </a:rPr>
              <a:t>Maintaining </a:t>
            </a:r>
            <a:r>
              <a:rPr lang="en-US" sz="4300" b="1" dirty="0">
                <a:solidFill>
                  <a:schemeClr val="accent1">
                    <a:lumMod val="75000"/>
                  </a:schemeClr>
                </a:solidFill>
              </a:rPr>
              <a:t>the current payment rates for Home and Community-Based Waiver Services: </a:t>
            </a:r>
            <a:r>
              <a:rPr lang="en-US" sz="4300" dirty="0">
                <a:solidFill>
                  <a:schemeClr val="accent1">
                    <a:lumMod val="75000"/>
                  </a:schemeClr>
                </a:solidFill>
              </a:rPr>
              <a:t>We are grateful for HCBS provider rates being maintained at the old amount as this is imperative for continuing to provide vital supports for Alaskans with I/DD to live independently in their own communities. This was especially important for rural Alaska providers and small providers where concerns expressed included: providers not being able to offer certain services or even worse, some provider agencies closing their doors. </a:t>
            </a:r>
          </a:p>
          <a:p>
            <a:endParaRPr lang="en-US" sz="2000" dirty="0">
              <a:solidFill>
                <a:schemeClr val="accent1">
                  <a:lumMod val="75000"/>
                </a:schemeClr>
              </a:solidFill>
            </a:endParaRPr>
          </a:p>
          <a:p>
            <a:r>
              <a:rPr lang="en-US" sz="4300" b="1" dirty="0" smtClean="0">
                <a:solidFill>
                  <a:schemeClr val="accent1">
                    <a:lumMod val="75000"/>
                  </a:schemeClr>
                </a:solidFill>
              </a:rPr>
              <a:t>Restoring </a:t>
            </a:r>
            <a:r>
              <a:rPr lang="en-US" sz="4300" b="1" dirty="0">
                <a:solidFill>
                  <a:schemeClr val="accent1">
                    <a:lumMod val="75000"/>
                  </a:schemeClr>
                </a:solidFill>
              </a:rPr>
              <a:t>Adult Public Assistance payments: </a:t>
            </a:r>
            <a:r>
              <a:rPr lang="en-US" sz="4300" dirty="0">
                <a:solidFill>
                  <a:schemeClr val="accent1">
                    <a:lumMod val="75000"/>
                  </a:schemeClr>
                </a:solidFill>
              </a:rPr>
              <a:t>We appreciate that the Administration has restored full Adult Public Assistance payments. While we understand the need to control costs, cuts in this area are likely to disproportionately harm the disability community. </a:t>
            </a:r>
          </a:p>
          <a:p>
            <a:endParaRPr lang="en-US" sz="2000" dirty="0">
              <a:solidFill>
                <a:schemeClr val="accent1">
                  <a:lumMod val="75000"/>
                </a:schemeClr>
              </a:solidFill>
            </a:endParaRPr>
          </a:p>
          <a:p>
            <a:r>
              <a:rPr lang="en-US" sz="4300" b="1" dirty="0" smtClean="0">
                <a:solidFill>
                  <a:schemeClr val="accent1">
                    <a:lumMod val="75000"/>
                  </a:schemeClr>
                </a:solidFill>
              </a:rPr>
              <a:t>Governor’s </a:t>
            </a:r>
            <a:r>
              <a:rPr lang="en-US" sz="4300" b="1" dirty="0">
                <a:solidFill>
                  <a:schemeClr val="accent1">
                    <a:lumMod val="75000"/>
                  </a:schemeClr>
                </a:solidFill>
              </a:rPr>
              <a:t>proposed FY21 budget: </a:t>
            </a:r>
            <a:r>
              <a:rPr lang="en-US" sz="4300" dirty="0">
                <a:solidFill>
                  <a:schemeClr val="accent1">
                    <a:lumMod val="75000"/>
                  </a:schemeClr>
                </a:solidFill>
              </a:rPr>
              <a:t>We are grateful that there were no substantial cuts to HCBS noted. The Council also appreciates the constraints of the current budgetary environment. It’s important to note that any substantial cuts to services and supplies for Alaskans with disabilities would be disproportionately harmful, forcing an ever-increasing number of our community into institutional care outside at far higher cost to the state, or even institutionalizing our members in their own home due to lack of services. </a:t>
            </a:r>
          </a:p>
          <a:p>
            <a:pPr marL="109728" indent="0" algn="ctr">
              <a:buNone/>
            </a:pPr>
            <a:endParaRPr lang="en-US" sz="4300" dirty="0">
              <a:solidFill>
                <a:schemeClr val="accent1">
                  <a:lumMod val="75000"/>
                </a:schemeClr>
              </a:solidFill>
            </a:endParaRPr>
          </a:p>
          <a:p>
            <a:pPr marL="109728" indent="0">
              <a:buNone/>
            </a:pPr>
            <a:endParaRPr lang="en-US" sz="4300" dirty="0">
              <a:solidFill>
                <a:schemeClr val="accent1">
                  <a:lumMod val="75000"/>
                </a:schemeClr>
              </a:solidFill>
            </a:endParaRPr>
          </a:p>
        </p:txBody>
      </p:sp>
      <p:sp>
        <p:nvSpPr>
          <p:cNvPr id="2" name="Title 1"/>
          <p:cNvSpPr>
            <a:spLocks noGrp="1"/>
          </p:cNvSpPr>
          <p:nvPr>
            <p:ph type="title"/>
          </p:nvPr>
        </p:nvSpPr>
        <p:spPr>
          <a:xfrm>
            <a:off x="152400" y="161132"/>
            <a:ext cx="8229600" cy="1143000"/>
          </a:xfrm>
        </p:spPr>
        <p:txBody>
          <a:bodyPr>
            <a:normAutofit fontScale="90000"/>
          </a:bodyPr>
          <a:lstStyle/>
          <a:p>
            <a:r>
              <a:rPr lang="en-US" dirty="0" smtClean="0"/>
              <a:t>Home and Community Based</a:t>
            </a:r>
            <a:br>
              <a:rPr lang="en-US" dirty="0" smtClean="0"/>
            </a:br>
            <a:r>
              <a:rPr lang="en-US" dirty="0" smtClean="0"/>
              <a:t>Services are Cost Savings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096" y="274638"/>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41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9" y="2971800"/>
            <a:ext cx="9067800" cy="3733800"/>
          </a:xfrm>
          <a:solidFill>
            <a:schemeClr val="bg1"/>
          </a:solidFill>
        </p:spPr>
        <p:txBody>
          <a:bodyPr>
            <a:normAutofit fontScale="55000" lnSpcReduction="20000"/>
          </a:bodyPr>
          <a:lstStyle/>
          <a:p>
            <a:pPr marL="109728" indent="0" algn="ctr">
              <a:buNone/>
            </a:pPr>
            <a:r>
              <a:rPr lang="en-US" dirty="0" smtClean="0">
                <a:solidFill>
                  <a:schemeClr val="accent1">
                    <a:lumMod val="75000"/>
                  </a:schemeClr>
                </a:solidFill>
              </a:rPr>
              <a:t> </a:t>
            </a:r>
            <a:endParaRPr lang="en-US" dirty="0">
              <a:solidFill>
                <a:schemeClr val="accent1">
                  <a:lumMod val="75000"/>
                </a:schemeClr>
              </a:solidFill>
            </a:endParaRPr>
          </a:p>
          <a:p>
            <a:endParaRPr lang="en-US" dirty="0"/>
          </a:p>
          <a:p>
            <a:endParaRPr lang="en-US" sz="3200" dirty="0">
              <a:solidFill>
                <a:srgbClr val="000000"/>
              </a:solidFill>
              <a:latin typeface="Calibri" panose="020F0502020204030204" pitchFamily="34" charset="0"/>
            </a:endParaRPr>
          </a:p>
          <a:p>
            <a:pPr marL="109728" indent="0">
              <a:buNone/>
            </a:pPr>
            <a:r>
              <a:rPr lang="en-US" sz="3300" b="1" dirty="0" smtClean="0">
                <a:solidFill>
                  <a:schemeClr val="accent1">
                    <a:lumMod val="75000"/>
                  </a:schemeClr>
                </a:solidFill>
                <a:latin typeface="Calibri" panose="020F0502020204030204" pitchFamily="34" charset="0"/>
              </a:rPr>
              <a:t>HCBS </a:t>
            </a:r>
            <a:r>
              <a:rPr lang="en-US" sz="3300" b="1" dirty="0">
                <a:solidFill>
                  <a:schemeClr val="accent1">
                    <a:lumMod val="75000"/>
                  </a:schemeClr>
                </a:solidFill>
                <a:latin typeface="Calibri" panose="020F0502020204030204" pitchFamily="34" charset="0"/>
              </a:rPr>
              <a:t>is not an option for Alaskans who experience intellectual and/or developmental disabilities, it is imperative - - of life and death importance. </a:t>
            </a:r>
            <a:endParaRPr lang="en-US" sz="3300" b="1" dirty="0" smtClean="0">
              <a:solidFill>
                <a:schemeClr val="accent1">
                  <a:lumMod val="75000"/>
                </a:schemeClr>
              </a:solidFill>
              <a:latin typeface="Calibri" panose="020F0502020204030204" pitchFamily="34" charset="0"/>
            </a:endParaRPr>
          </a:p>
          <a:p>
            <a:r>
              <a:rPr lang="en-US" sz="2800" dirty="0" smtClean="0">
                <a:solidFill>
                  <a:schemeClr val="accent1">
                    <a:lumMod val="75000"/>
                  </a:schemeClr>
                </a:solidFill>
                <a:latin typeface="Calibri" panose="020F0502020204030204" pitchFamily="34" charset="0"/>
              </a:rPr>
              <a:t>By </a:t>
            </a:r>
            <a:r>
              <a:rPr lang="en-US" sz="2800" dirty="0">
                <a:solidFill>
                  <a:schemeClr val="accent1">
                    <a:lumMod val="75000"/>
                  </a:schemeClr>
                </a:solidFill>
                <a:latin typeface="Calibri" panose="020F0502020204030204" pitchFamily="34" charset="0"/>
              </a:rPr>
              <a:t>far, for most individuals with significant I/DDs, the only way that they can live a meaningful and productive life is through home-and community based supports. </a:t>
            </a:r>
            <a:endParaRPr lang="en-US" sz="2800" dirty="0" smtClean="0">
              <a:solidFill>
                <a:schemeClr val="accent1">
                  <a:lumMod val="75000"/>
                </a:schemeClr>
              </a:solidFill>
              <a:latin typeface="Calibri" panose="020F0502020204030204" pitchFamily="34" charset="0"/>
            </a:endParaRPr>
          </a:p>
          <a:p>
            <a:r>
              <a:rPr lang="en-US" sz="2800" dirty="0" smtClean="0">
                <a:solidFill>
                  <a:schemeClr val="accent1">
                    <a:lumMod val="75000"/>
                  </a:schemeClr>
                </a:solidFill>
                <a:latin typeface="Calibri" panose="020F0502020204030204" pitchFamily="34" charset="0"/>
              </a:rPr>
              <a:t>HCBS </a:t>
            </a:r>
            <a:r>
              <a:rPr lang="en-US" sz="2800" dirty="0">
                <a:solidFill>
                  <a:schemeClr val="accent1">
                    <a:lumMod val="75000"/>
                  </a:schemeClr>
                </a:solidFill>
                <a:latin typeface="Calibri" panose="020F0502020204030204" pitchFamily="34" charset="0"/>
              </a:rPr>
              <a:t>provide the ability to be fully included within their communities including being employed – everything it takes to lead a meaningful life. </a:t>
            </a:r>
            <a:endParaRPr lang="en-US" sz="2800" dirty="0" smtClean="0">
              <a:solidFill>
                <a:schemeClr val="accent1">
                  <a:lumMod val="75000"/>
                </a:schemeClr>
              </a:solidFill>
              <a:latin typeface="Calibri" panose="020F0502020204030204" pitchFamily="34" charset="0"/>
            </a:endParaRPr>
          </a:p>
          <a:p>
            <a:r>
              <a:rPr lang="en-US" sz="2800" dirty="0" smtClean="0">
                <a:solidFill>
                  <a:schemeClr val="accent1">
                    <a:lumMod val="75000"/>
                  </a:schemeClr>
                </a:solidFill>
                <a:latin typeface="Calibri" panose="020F0502020204030204" pitchFamily="34" charset="0"/>
              </a:rPr>
              <a:t>Without </a:t>
            </a:r>
            <a:r>
              <a:rPr lang="en-US" sz="2800" dirty="0">
                <a:solidFill>
                  <a:schemeClr val="accent1">
                    <a:lumMod val="75000"/>
                  </a:schemeClr>
                </a:solidFill>
                <a:latin typeface="Calibri" panose="020F0502020204030204" pitchFamily="34" charset="0"/>
              </a:rPr>
              <a:t>HCBS, many if not most, Alaskans with significant I/DDs would be forced to be institutionalized out of state and taken away from their home communities. </a:t>
            </a:r>
            <a:endParaRPr lang="en-US" sz="2800" dirty="0" smtClean="0">
              <a:solidFill>
                <a:schemeClr val="accent1">
                  <a:lumMod val="75000"/>
                </a:schemeClr>
              </a:solidFill>
              <a:latin typeface="Calibri" panose="020F0502020204030204" pitchFamily="34" charset="0"/>
            </a:endParaRPr>
          </a:p>
          <a:p>
            <a:pPr lvl="1"/>
            <a:r>
              <a:rPr lang="en-US" sz="2400" dirty="0" smtClean="0">
                <a:solidFill>
                  <a:schemeClr val="accent1">
                    <a:lumMod val="75000"/>
                  </a:schemeClr>
                </a:solidFill>
                <a:latin typeface="Calibri" panose="020F0502020204030204" pitchFamily="34" charset="0"/>
              </a:rPr>
              <a:t>Such </a:t>
            </a:r>
            <a:r>
              <a:rPr lang="en-US" sz="2400" dirty="0">
                <a:solidFill>
                  <a:schemeClr val="accent1">
                    <a:lumMod val="75000"/>
                  </a:schemeClr>
                </a:solidFill>
                <a:latin typeface="Calibri" panose="020F0502020204030204" pitchFamily="34" charset="0"/>
              </a:rPr>
              <a:t>institutional care would be at a far higher cost than HCBS. </a:t>
            </a:r>
            <a:endParaRPr lang="en-US" sz="2400" dirty="0" smtClean="0">
              <a:solidFill>
                <a:schemeClr val="accent1">
                  <a:lumMod val="75000"/>
                </a:schemeClr>
              </a:solidFill>
              <a:latin typeface="Calibri" panose="020F0502020204030204" pitchFamily="34" charset="0"/>
            </a:endParaRPr>
          </a:p>
          <a:p>
            <a:r>
              <a:rPr lang="en-US" sz="2800" dirty="0" smtClean="0">
                <a:solidFill>
                  <a:schemeClr val="accent1">
                    <a:lumMod val="75000"/>
                  </a:schemeClr>
                </a:solidFill>
                <a:latin typeface="Calibri" panose="020F0502020204030204" pitchFamily="34" charset="0"/>
              </a:rPr>
              <a:t>HCBS </a:t>
            </a:r>
            <a:r>
              <a:rPr lang="en-US" sz="2800" dirty="0">
                <a:solidFill>
                  <a:schemeClr val="accent1">
                    <a:lumMod val="75000"/>
                  </a:schemeClr>
                </a:solidFill>
                <a:latin typeface="Calibri" panose="020F0502020204030204" pitchFamily="34" charset="0"/>
              </a:rPr>
              <a:t>are long term supports and services and critical for individuals with intellectual and developmental disabilities (I/DD) oftentimes across their lifespan. </a:t>
            </a:r>
            <a:endParaRPr lang="en-US" sz="2800" dirty="0" smtClean="0">
              <a:solidFill>
                <a:schemeClr val="accent1">
                  <a:lumMod val="75000"/>
                </a:schemeClr>
              </a:solidFill>
              <a:latin typeface="Calibri" panose="020F0502020204030204" pitchFamily="34" charset="0"/>
            </a:endParaRPr>
          </a:p>
          <a:p>
            <a:r>
              <a:rPr lang="en-US" sz="2800" dirty="0" smtClean="0">
                <a:solidFill>
                  <a:schemeClr val="accent1">
                    <a:lumMod val="75000"/>
                  </a:schemeClr>
                </a:solidFill>
                <a:latin typeface="Calibri" panose="020F0502020204030204" pitchFamily="34" charset="0"/>
              </a:rPr>
              <a:t>Individuals </a:t>
            </a:r>
            <a:r>
              <a:rPr lang="en-US" sz="2800" dirty="0">
                <a:solidFill>
                  <a:schemeClr val="accent1">
                    <a:lumMod val="75000"/>
                  </a:schemeClr>
                </a:solidFill>
                <a:latin typeface="Calibri" panose="020F0502020204030204" pitchFamily="34" charset="0"/>
              </a:rPr>
              <a:t>with I/DD also rely heavily on early intervention services, special education services, regular Medicaid for healthcare, as well as services at the cross-section of disability and aging. </a:t>
            </a:r>
            <a:endParaRPr lang="en-US" dirty="0">
              <a:solidFill>
                <a:schemeClr val="accent1">
                  <a:lumMod val="75000"/>
                </a:schemeClr>
              </a:solidFill>
            </a:endParaRPr>
          </a:p>
          <a:p>
            <a:pPr marL="109728" indent="0">
              <a:buNone/>
            </a:pPr>
            <a:endParaRPr lang="en-US" dirty="0">
              <a:solidFill>
                <a:schemeClr val="accent1">
                  <a:lumMod val="75000"/>
                </a:schemeClr>
              </a:solidFill>
            </a:endParaRPr>
          </a:p>
        </p:txBody>
      </p:sp>
      <p:sp>
        <p:nvSpPr>
          <p:cNvPr id="2" name="Title 1"/>
          <p:cNvSpPr>
            <a:spLocks noGrp="1"/>
          </p:cNvSpPr>
          <p:nvPr>
            <p:ph type="title"/>
          </p:nvPr>
        </p:nvSpPr>
        <p:spPr>
          <a:xfrm>
            <a:off x="152400" y="161132"/>
            <a:ext cx="8229600" cy="1143000"/>
          </a:xfrm>
        </p:spPr>
        <p:txBody>
          <a:bodyPr>
            <a:normAutofit fontScale="90000"/>
          </a:bodyPr>
          <a:lstStyle/>
          <a:p>
            <a:r>
              <a:rPr lang="en-US" dirty="0" smtClean="0"/>
              <a:t>Home and Community Based</a:t>
            </a:r>
            <a:br>
              <a:rPr lang="en-US" dirty="0" smtClean="0"/>
            </a:br>
            <a:r>
              <a:rPr lang="en-US" dirty="0" smtClean="0"/>
              <a:t>Services are Cost Savings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096" y="274638"/>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672948" y="1332984"/>
            <a:ext cx="7467600" cy="2127762"/>
          </a:xfrm>
          <a:prstGeom prst="rect">
            <a:avLst/>
          </a:prstGeom>
        </p:spPr>
      </p:pic>
    </p:spTree>
    <p:extLst>
      <p:ext uri="{BB962C8B-B14F-4D97-AF65-F5344CB8AC3E}">
        <p14:creationId xmlns:p14="http://schemas.microsoft.com/office/powerpoint/2010/main" val="3629500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9" y="1304023"/>
            <a:ext cx="9148439" cy="2717137"/>
          </a:xfrm>
          <a:solidFill>
            <a:schemeClr val="bg1"/>
          </a:solidFill>
        </p:spPr>
        <p:txBody>
          <a:bodyPr>
            <a:normAutofit fontScale="55000" lnSpcReduction="20000"/>
          </a:bodyPr>
          <a:lstStyle/>
          <a:p>
            <a:pPr marL="109728" indent="0" algn="ctr">
              <a:buNone/>
            </a:pPr>
            <a:r>
              <a:rPr lang="en-US" dirty="0" smtClean="0">
                <a:solidFill>
                  <a:schemeClr val="accent1">
                    <a:lumMod val="75000"/>
                  </a:schemeClr>
                </a:solidFill>
              </a:rPr>
              <a:t> </a:t>
            </a:r>
            <a:endParaRPr lang="en-US" dirty="0">
              <a:solidFill>
                <a:schemeClr val="accent1">
                  <a:lumMod val="75000"/>
                </a:schemeClr>
              </a:solidFill>
            </a:endParaRPr>
          </a:p>
          <a:p>
            <a:pPr marL="109728" indent="0">
              <a:buNone/>
            </a:pPr>
            <a:r>
              <a:rPr lang="en-US" sz="4400" b="1" dirty="0" smtClean="0">
                <a:solidFill>
                  <a:srgbClr val="FF0000"/>
                </a:solidFill>
                <a:latin typeface="Calibri" panose="020F0502020204030204" pitchFamily="34" charset="0"/>
              </a:rPr>
              <a:t>HCBS </a:t>
            </a:r>
            <a:r>
              <a:rPr lang="en-US" sz="4400" b="1" dirty="0">
                <a:solidFill>
                  <a:srgbClr val="FF0000"/>
                </a:solidFill>
                <a:latin typeface="Calibri" panose="020F0502020204030204" pitchFamily="34" charset="0"/>
              </a:rPr>
              <a:t>allow Alaskans with disabilities to avoid institutional care, remaining in their home community pursuing as much independence as possible, at the least cost to the State</a:t>
            </a:r>
            <a:r>
              <a:rPr lang="en-US" sz="4400" b="1" dirty="0" smtClean="0">
                <a:solidFill>
                  <a:srgbClr val="FF0000"/>
                </a:solidFill>
                <a:latin typeface="Calibri" panose="020F0502020204030204" pitchFamily="34" charset="0"/>
              </a:rPr>
              <a:t>.</a:t>
            </a:r>
          </a:p>
          <a:p>
            <a:pPr marL="109728" indent="0">
              <a:buNone/>
            </a:pPr>
            <a:endParaRPr lang="en-US" sz="3200" dirty="0">
              <a:solidFill>
                <a:srgbClr val="000000"/>
              </a:solidFill>
              <a:latin typeface="Calibri" panose="020F0502020204030204" pitchFamily="34" charset="0"/>
            </a:endParaRPr>
          </a:p>
          <a:p>
            <a:pPr marL="109728" indent="0">
              <a:buNone/>
            </a:pPr>
            <a:r>
              <a:rPr lang="en-US" sz="3200" dirty="0">
                <a:solidFill>
                  <a:srgbClr val="000000"/>
                </a:solidFill>
                <a:latin typeface="Calibri" panose="020F0502020204030204" pitchFamily="34" charset="0"/>
              </a:rPr>
              <a:t>Currently, 2,048 individuals receive HCBS I/DD waiver services at a total cost of just under</a:t>
            </a:r>
          </a:p>
          <a:p>
            <a:pPr marL="109728" indent="0">
              <a:buNone/>
            </a:pPr>
            <a:r>
              <a:rPr lang="en-US" sz="3200" dirty="0">
                <a:solidFill>
                  <a:srgbClr val="000000"/>
                </a:solidFill>
                <a:latin typeface="Calibri" panose="020F0502020204030204" pitchFamily="34" charset="0"/>
              </a:rPr>
              <a:t>$182 million annually. If these 2,048 individuals were in an institution (ICF/IID), at an average</a:t>
            </a:r>
          </a:p>
          <a:p>
            <a:pPr marL="109728" indent="0">
              <a:buNone/>
            </a:pPr>
            <a:r>
              <a:rPr lang="en-US" sz="3200" dirty="0">
                <a:solidFill>
                  <a:srgbClr val="000000"/>
                </a:solidFill>
                <a:latin typeface="Calibri" panose="020F0502020204030204" pitchFamily="34" charset="0"/>
              </a:rPr>
              <a:t>cost of $214,423 per person annually, the total cost for serving these individuals could be </a:t>
            </a:r>
            <a:r>
              <a:rPr lang="en-US" sz="3200" dirty="0" smtClean="0">
                <a:solidFill>
                  <a:srgbClr val="000000"/>
                </a:solidFill>
                <a:latin typeface="Calibri" panose="020F0502020204030204" pitchFamily="34" charset="0"/>
              </a:rPr>
              <a:t>around $439 </a:t>
            </a:r>
            <a:r>
              <a:rPr lang="en-US" sz="3200" dirty="0">
                <a:solidFill>
                  <a:srgbClr val="000000"/>
                </a:solidFill>
                <a:latin typeface="Calibri" panose="020F0502020204030204" pitchFamily="34" charset="0"/>
              </a:rPr>
              <a:t>million annually.</a:t>
            </a:r>
            <a:endParaRPr lang="en-US" sz="3200" dirty="0" smtClean="0">
              <a:solidFill>
                <a:srgbClr val="000000"/>
              </a:solidFill>
              <a:latin typeface="Calibri" panose="020F0502020204030204" pitchFamily="34" charset="0"/>
            </a:endParaRPr>
          </a:p>
          <a:p>
            <a:pPr marL="109728" indent="0">
              <a:buNone/>
            </a:pPr>
            <a:endParaRPr lang="en-US" sz="3200" dirty="0">
              <a:solidFill>
                <a:srgbClr val="000000"/>
              </a:solidFill>
              <a:latin typeface="Calibri" panose="020F0502020204030204" pitchFamily="34" charset="0"/>
            </a:endParaRPr>
          </a:p>
          <a:p>
            <a:pPr marL="109728" indent="0">
              <a:buNone/>
            </a:pPr>
            <a:endParaRPr lang="en-US" sz="3200" dirty="0">
              <a:solidFill>
                <a:srgbClr val="000000"/>
              </a:solidFill>
              <a:latin typeface="Calibri" panose="020F0502020204030204" pitchFamily="34" charset="0"/>
            </a:endParaRPr>
          </a:p>
        </p:txBody>
      </p:sp>
      <p:sp>
        <p:nvSpPr>
          <p:cNvPr id="2" name="Title 1"/>
          <p:cNvSpPr>
            <a:spLocks noGrp="1"/>
          </p:cNvSpPr>
          <p:nvPr>
            <p:ph type="title"/>
          </p:nvPr>
        </p:nvSpPr>
        <p:spPr>
          <a:xfrm>
            <a:off x="152400" y="161132"/>
            <a:ext cx="8229600" cy="1143000"/>
          </a:xfrm>
        </p:spPr>
        <p:txBody>
          <a:bodyPr>
            <a:normAutofit fontScale="90000"/>
          </a:bodyPr>
          <a:lstStyle/>
          <a:p>
            <a:r>
              <a:rPr lang="en-US" dirty="0" smtClean="0"/>
              <a:t>Home and Community Based</a:t>
            </a:r>
            <a:br>
              <a:rPr lang="en-US" dirty="0" smtClean="0"/>
            </a:br>
            <a:r>
              <a:rPr lang="en-US" dirty="0" smtClean="0"/>
              <a:t>Services are Cost Savings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096" y="274638"/>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a:srcRect l="6667" t="51148" r="35833" b="20153"/>
          <a:stretch/>
        </p:blipFill>
        <p:spPr>
          <a:xfrm>
            <a:off x="1178880" y="4134557"/>
            <a:ext cx="6781800" cy="2457174"/>
          </a:xfrm>
          <a:prstGeom prst="rect">
            <a:avLst/>
          </a:prstGeom>
        </p:spPr>
      </p:pic>
    </p:spTree>
    <p:extLst>
      <p:ext uri="{BB962C8B-B14F-4D97-AF65-F5344CB8AC3E}">
        <p14:creationId xmlns:p14="http://schemas.microsoft.com/office/powerpoint/2010/main" val="952820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56" y="1145352"/>
            <a:ext cx="9148439" cy="5290643"/>
          </a:xfrm>
          <a:solidFill>
            <a:schemeClr val="bg1"/>
          </a:solidFill>
        </p:spPr>
        <p:txBody>
          <a:bodyPr>
            <a:normAutofit fontScale="55000" lnSpcReduction="20000"/>
          </a:bodyPr>
          <a:lstStyle/>
          <a:p>
            <a:pPr marL="109728" indent="0" algn="ctr">
              <a:buNone/>
            </a:pPr>
            <a:r>
              <a:rPr lang="en-US" dirty="0" smtClean="0">
                <a:solidFill>
                  <a:schemeClr val="accent1">
                    <a:lumMod val="75000"/>
                  </a:schemeClr>
                </a:solidFill>
              </a:rPr>
              <a:t> </a:t>
            </a:r>
            <a:endParaRPr lang="en-US" dirty="0">
              <a:solidFill>
                <a:schemeClr val="accent1">
                  <a:lumMod val="75000"/>
                </a:schemeClr>
              </a:solidFill>
            </a:endParaRPr>
          </a:p>
          <a:p>
            <a:pPr marL="109728" indent="0">
              <a:buNone/>
            </a:pPr>
            <a:r>
              <a:rPr lang="en-US" sz="3200" dirty="0" smtClean="0">
                <a:solidFill>
                  <a:schemeClr val="accent1">
                    <a:lumMod val="75000"/>
                  </a:schemeClr>
                </a:solidFill>
              </a:rPr>
              <a:t>The </a:t>
            </a:r>
            <a:r>
              <a:rPr lang="en-US" sz="3200" dirty="0">
                <a:solidFill>
                  <a:schemeClr val="accent1">
                    <a:lumMod val="75000"/>
                  </a:schemeClr>
                </a:solidFill>
              </a:rPr>
              <a:t>Council is mindful of budget growth and Alaska’s current fiscal constraints. Home and Community Based Services (HCBS) are the most cost efficient way to deliver critically required services to Alaskans with Intellectual and Developmental Disabilities (I/DD). The Council also knows that Alaskans deserve innovative thinking and the exploration of more efficient ways to deliver services. Savings realized through cutting waste or eliminating inefficiencies should be invested in building capacity to provide the needed HCBS services to keep people healthy, safe, and engaged in meaningful lives. </a:t>
            </a:r>
            <a:endParaRPr lang="en-US" sz="3200" dirty="0" smtClean="0">
              <a:solidFill>
                <a:schemeClr val="accent1">
                  <a:lumMod val="75000"/>
                </a:schemeClr>
              </a:solidFill>
            </a:endParaRPr>
          </a:p>
          <a:p>
            <a:pPr marL="109728" indent="0">
              <a:buNone/>
            </a:pPr>
            <a:endParaRPr lang="en-US" sz="3200" dirty="0">
              <a:solidFill>
                <a:schemeClr val="accent1">
                  <a:lumMod val="75000"/>
                </a:schemeClr>
              </a:solidFill>
            </a:endParaRPr>
          </a:p>
          <a:p>
            <a:pPr marL="109728" indent="0">
              <a:buNone/>
            </a:pPr>
            <a:endParaRPr lang="en-US" sz="3200" dirty="0" smtClean="0">
              <a:solidFill>
                <a:schemeClr val="accent1">
                  <a:lumMod val="75000"/>
                </a:schemeClr>
              </a:solidFill>
            </a:endParaRPr>
          </a:p>
          <a:p>
            <a:pPr marL="109728" indent="0">
              <a:buNone/>
            </a:pPr>
            <a:endParaRPr lang="en-US" sz="3200" dirty="0">
              <a:solidFill>
                <a:schemeClr val="accent1">
                  <a:lumMod val="75000"/>
                </a:schemeClr>
              </a:solidFill>
            </a:endParaRPr>
          </a:p>
          <a:p>
            <a:pPr marL="109728" indent="0">
              <a:buNone/>
            </a:pPr>
            <a:endParaRPr lang="en-US" sz="3200" dirty="0" smtClean="0">
              <a:solidFill>
                <a:schemeClr val="accent1">
                  <a:lumMod val="75000"/>
                </a:schemeClr>
              </a:solidFill>
            </a:endParaRPr>
          </a:p>
          <a:p>
            <a:pPr marL="109728" indent="0">
              <a:buNone/>
            </a:pPr>
            <a:endParaRPr lang="en-US" sz="3200" dirty="0">
              <a:solidFill>
                <a:schemeClr val="accent1">
                  <a:lumMod val="75000"/>
                </a:schemeClr>
              </a:solidFill>
            </a:endParaRPr>
          </a:p>
          <a:p>
            <a:pPr marL="109728" indent="0">
              <a:buNone/>
            </a:pPr>
            <a:endParaRPr lang="en-US" sz="3200" dirty="0" smtClean="0">
              <a:solidFill>
                <a:schemeClr val="accent1">
                  <a:lumMod val="75000"/>
                </a:schemeClr>
              </a:solidFill>
            </a:endParaRPr>
          </a:p>
          <a:p>
            <a:pPr marL="109728" indent="0">
              <a:buNone/>
            </a:pPr>
            <a:endParaRPr lang="en-US" sz="3200" dirty="0" smtClean="0">
              <a:solidFill>
                <a:schemeClr val="accent1">
                  <a:lumMod val="75000"/>
                </a:schemeClr>
              </a:solidFill>
            </a:endParaRPr>
          </a:p>
          <a:p>
            <a:pPr marL="109728" indent="0">
              <a:buNone/>
            </a:pPr>
            <a:endParaRPr lang="en-US" sz="3200" i="1" dirty="0">
              <a:solidFill>
                <a:schemeClr val="accent1">
                  <a:lumMod val="75000"/>
                </a:schemeClr>
              </a:solidFill>
            </a:endParaRPr>
          </a:p>
          <a:p>
            <a:pPr marL="109728" indent="0">
              <a:buNone/>
            </a:pPr>
            <a:r>
              <a:rPr lang="en-US" sz="3200" i="1" dirty="0" smtClean="0">
                <a:solidFill>
                  <a:schemeClr val="accent1">
                    <a:lumMod val="75000"/>
                  </a:schemeClr>
                </a:solidFill>
              </a:rPr>
              <a:t>The </a:t>
            </a:r>
            <a:r>
              <a:rPr lang="en-US" sz="3200" i="1" dirty="0">
                <a:solidFill>
                  <a:schemeClr val="accent1">
                    <a:lumMod val="75000"/>
                  </a:schemeClr>
                </a:solidFill>
              </a:rPr>
              <a:t>Council offers the following recommendations developed by stakeholders to enhance the I/DD service system and achieve cost savings without reducing funding for needed services. </a:t>
            </a:r>
            <a:endParaRPr lang="en-US" sz="3200" dirty="0">
              <a:solidFill>
                <a:schemeClr val="accent1">
                  <a:lumMod val="75000"/>
                </a:schemeClr>
              </a:solidFill>
              <a:latin typeface="Calibri" panose="020F0502020204030204" pitchFamily="34" charset="0"/>
            </a:endParaRPr>
          </a:p>
        </p:txBody>
      </p:sp>
      <p:sp>
        <p:nvSpPr>
          <p:cNvPr id="2" name="Title 1"/>
          <p:cNvSpPr>
            <a:spLocks noGrp="1"/>
          </p:cNvSpPr>
          <p:nvPr>
            <p:ph type="title"/>
          </p:nvPr>
        </p:nvSpPr>
        <p:spPr>
          <a:xfrm>
            <a:off x="152400" y="161132"/>
            <a:ext cx="8229600" cy="1143000"/>
          </a:xfrm>
        </p:spPr>
        <p:txBody>
          <a:bodyPr>
            <a:normAutofit/>
          </a:bodyPr>
          <a:lstStyle/>
          <a:p>
            <a:r>
              <a:rPr lang="en-US" dirty="0" smtClean="0"/>
              <a:t>HCBS Efficiencies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096" y="274638"/>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2971800" y="3352800"/>
            <a:ext cx="2754231" cy="1819708"/>
          </a:xfrm>
          <a:prstGeom prst="rect">
            <a:avLst/>
          </a:prstGeom>
        </p:spPr>
      </p:pic>
    </p:spTree>
    <p:extLst>
      <p:ext uri="{BB962C8B-B14F-4D97-AF65-F5344CB8AC3E}">
        <p14:creationId xmlns:p14="http://schemas.microsoft.com/office/powerpoint/2010/main" val="3888948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56" y="1145352"/>
            <a:ext cx="9148439" cy="5290643"/>
          </a:xfrm>
          <a:solidFill>
            <a:schemeClr val="bg1"/>
          </a:solidFill>
        </p:spPr>
        <p:txBody>
          <a:bodyPr>
            <a:normAutofit fontScale="70000" lnSpcReduction="20000"/>
          </a:bodyPr>
          <a:lstStyle/>
          <a:p>
            <a:endParaRPr lang="en-US" sz="3200" dirty="0">
              <a:solidFill>
                <a:srgbClr val="000000"/>
              </a:solidFill>
              <a:latin typeface="Calibri" panose="020F0502020204030204" pitchFamily="34" charset="0"/>
            </a:endParaRPr>
          </a:p>
          <a:p>
            <a:pPr marL="624078" indent="-514350">
              <a:buAutoNum type="arabicPeriod"/>
            </a:pPr>
            <a:r>
              <a:rPr lang="en-US" sz="2800" b="1" dirty="0" smtClean="0">
                <a:solidFill>
                  <a:schemeClr val="accent1">
                    <a:lumMod val="75000"/>
                  </a:schemeClr>
                </a:solidFill>
                <a:latin typeface="Calibri" panose="020F0502020204030204" pitchFamily="34" charset="0"/>
              </a:rPr>
              <a:t>Remove </a:t>
            </a:r>
            <a:r>
              <a:rPr lang="en-US" sz="2800" b="1" dirty="0">
                <a:solidFill>
                  <a:schemeClr val="accent1">
                    <a:lumMod val="75000"/>
                  </a:schemeClr>
                </a:solidFill>
                <a:latin typeface="Calibri" panose="020F0502020204030204" pitchFamily="34" charset="0"/>
              </a:rPr>
              <a:t>barriers posed by unnecessary regulation and redundant reporting </a:t>
            </a:r>
            <a:endParaRPr lang="en-US" sz="2800" b="1" dirty="0" smtClean="0">
              <a:solidFill>
                <a:schemeClr val="accent1">
                  <a:lumMod val="75000"/>
                </a:schemeClr>
              </a:solidFill>
              <a:latin typeface="Calibri" panose="020F0502020204030204" pitchFamily="34" charset="0"/>
            </a:endParaRPr>
          </a:p>
          <a:p>
            <a:pPr marL="109728" indent="0">
              <a:buNone/>
            </a:pPr>
            <a:endParaRPr lang="en-US" sz="2800" dirty="0">
              <a:solidFill>
                <a:schemeClr val="accent1">
                  <a:lumMod val="75000"/>
                </a:schemeClr>
              </a:solidFill>
              <a:latin typeface="Calibri" panose="020F0502020204030204" pitchFamily="34" charset="0"/>
            </a:endParaRPr>
          </a:p>
          <a:p>
            <a:pPr marL="365760" lvl="1" indent="0">
              <a:buNone/>
            </a:pPr>
            <a:r>
              <a:rPr lang="en-US" sz="2400" dirty="0" smtClean="0">
                <a:solidFill>
                  <a:schemeClr val="accent1">
                    <a:lumMod val="75000"/>
                  </a:schemeClr>
                </a:solidFill>
                <a:latin typeface="Wingdings" panose="05000000000000000000" pitchFamily="2" charset="2"/>
              </a:rPr>
              <a:t> </a:t>
            </a:r>
            <a:r>
              <a:rPr lang="en-US" sz="2400" dirty="0">
                <a:solidFill>
                  <a:schemeClr val="accent1">
                    <a:lumMod val="75000"/>
                  </a:schemeClr>
                </a:solidFill>
                <a:latin typeface="Calibri" panose="020F0502020204030204" pitchFamily="34" charset="0"/>
              </a:rPr>
              <a:t>Routine, repeated evaluations for adults on a waiver whose experience with disability is stable, and who are well-connected to supporters and services, are redundant and unnecessary; costing state staff resources as well as adding to the burden felt by individuals with disabilities and families. Screening and check-ins, instead of annual and triennial evaluations and reporting would appear to be more cost-effective and still satisfy the state’s obligation to oversee its resources and to protect vulnerable adults. </a:t>
            </a:r>
          </a:p>
          <a:p>
            <a:pPr marL="603504" lvl="2" indent="0">
              <a:buNone/>
            </a:pPr>
            <a:r>
              <a:rPr lang="en-US" sz="2200" dirty="0" smtClean="0">
                <a:solidFill>
                  <a:schemeClr val="accent1">
                    <a:lumMod val="75000"/>
                  </a:schemeClr>
                </a:solidFill>
                <a:latin typeface="Wingdings" panose="05000000000000000000" pitchFamily="2" charset="2"/>
              </a:rPr>
              <a:t> </a:t>
            </a:r>
            <a:r>
              <a:rPr lang="en-US" sz="2200" dirty="0">
                <a:solidFill>
                  <a:srgbClr val="FF0000"/>
                </a:solidFill>
                <a:latin typeface="Calibri" panose="020F0502020204030204" pitchFamily="34" charset="0"/>
              </a:rPr>
              <a:t>By eliminating or reducing the number of repeat assessments and reviews of circumstances that don’t change, the state could realize savings that could be better spent providing services that facilitate meaningful lives. </a:t>
            </a:r>
          </a:p>
          <a:p>
            <a:pPr marL="365760" lvl="1" indent="0">
              <a:buNone/>
            </a:pPr>
            <a:r>
              <a:rPr lang="en-US" sz="2400" dirty="0">
                <a:solidFill>
                  <a:schemeClr val="accent1">
                    <a:lumMod val="75000"/>
                  </a:schemeClr>
                </a:solidFill>
                <a:latin typeface="Wingdings" panose="05000000000000000000" pitchFamily="2" charset="2"/>
              </a:rPr>
              <a:t> </a:t>
            </a:r>
            <a:r>
              <a:rPr lang="en-US" sz="2400" dirty="0">
                <a:solidFill>
                  <a:schemeClr val="accent1">
                    <a:lumMod val="75000"/>
                  </a:schemeClr>
                </a:solidFill>
                <a:latin typeface="Calibri" panose="020F0502020204030204" pitchFamily="34" charset="0"/>
              </a:rPr>
              <a:t>In 2014, Alaska became an Employment First state. Regulations remain which present barriers to employment. Alaska regulation 7 AAC 130.231(a)(2) lists the waiver services available outside an individual’s home community. Surprisingly, supported employment is not included. The result is that jobs requiring any travel out of the home community and rely on supported employment services are not available to waiver recipients. People who are already employed risk job loss, as well as having to turn down opportunities for advancement, if travel is required. People seeking employment have reduced opportunities unrelated to their ability to perform the essential functions of the work. Having more Alaskans with disabilities employed is positive for the state’s economy. </a:t>
            </a:r>
          </a:p>
          <a:p>
            <a:pPr marL="603504" lvl="2" indent="0">
              <a:buNone/>
            </a:pPr>
            <a:r>
              <a:rPr lang="en-US" sz="2200" dirty="0">
                <a:solidFill>
                  <a:schemeClr val="accent1">
                    <a:lumMod val="75000"/>
                  </a:schemeClr>
                </a:solidFill>
                <a:latin typeface="Wingdings" panose="05000000000000000000" pitchFamily="2" charset="2"/>
              </a:rPr>
              <a:t> </a:t>
            </a:r>
            <a:r>
              <a:rPr lang="en-US" sz="2200" dirty="0">
                <a:solidFill>
                  <a:srgbClr val="FF0000"/>
                </a:solidFill>
                <a:latin typeface="Calibri" panose="020F0502020204030204" pitchFamily="34" charset="0"/>
              </a:rPr>
              <a:t>A Task Force on Employment for Alaskans with Disabilities would allow for a more in-depth review of this area to achieve more efficiencies through barrier elimination. </a:t>
            </a:r>
          </a:p>
        </p:txBody>
      </p:sp>
      <p:sp>
        <p:nvSpPr>
          <p:cNvPr id="2" name="Title 1"/>
          <p:cNvSpPr>
            <a:spLocks noGrp="1"/>
          </p:cNvSpPr>
          <p:nvPr>
            <p:ph type="title"/>
          </p:nvPr>
        </p:nvSpPr>
        <p:spPr>
          <a:xfrm>
            <a:off x="152400" y="161132"/>
            <a:ext cx="8229600" cy="1143000"/>
          </a:xfrm>
        </p:spPr>
        <p:txBody>
          <a:bodyPr>
            <a:normAutofit/>
          </a:bodyPr>
          <a:lstStyle/>
          <a:p>
            <a:r>
              <a:rPr lang="en-US" dirty="0" smtClean="0"/>
              <a:t>HCBS Efficiencies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096" y="274638"/>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551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 y="1143000"/>
            <a:ext cx="9148439" cy="5290643"/>
          </a:xfrm>
          <a:solidFill>
            <a:schemeClr val="bg1"/>
          </a:solidFill>
        </p:spPr>
        <p:txBody>
          <a:bodyPr>
            <a:normAutofit fontScale="47500" lnSpcReduction="20000"/>
          </a:bodyPr>
          <a:lstStyle/>
          <a:p>
            <a:endParaRPr lang="en-US" sz="3600" dirty="0">
              <a:solidFill>
                <a:srgbClr val="000000"/>
              </a:solidFill>
              <a:latin typeface="Calibri" panose="020F0502020204030204" pitchFamily="34" charset="0"/>
            </a:endParaRPr>
          </a:p>
          <a:p>
            <a:pPr marL="109728" indent="0">
              <a:buNone/>
            </a:pPr>
            <a:r>
              <a:rPr lang="en-US" sz="3400" b="1" dirty="0" smtClean="0">
                <a:solidFill>
                  <a:schemeClr val="accent1">
                    <a:lumMod val="75000"/>
                  </a:schemeClr>
                </a:solidFill>
                <a:latin typeface="Calibri" panose="020F0502020204030204" pitchFamily="34" charset="0"/>
              </a:rPr>
              <a:t>2</a:t>
            </a:r>
            <a:r>
              <a:rPr lang="en-US" sz="3400" b="1" dirty="0">
                <a:solidFill>
                  <a:schemeClr val="accent1">
                    <a:lumMod val="75000"/>
                  </a:schemeClr>
                </a:solidFill>
                <a:latin typeface="Calibri" panose="020F0502020204030204" pitchFamily="34" charset="0"/>
              </a:rPr>
              <a:t>. Eliminate unnecessary costs and bureaucracy by allowing flexible purchasing for home medical supplies </a:t>
            </a:r>
            <a:endParaRPr lang="en-US" sz="3400" b="1" dirty="0" smtClean="0">
              <a:solidFill>
                <a:schemeClr val="accent1">
                  <a:lumMod val="75000"/>
                </a:schemeClr>
              </a:solidFill>
              <a:latin typeface="Calibri" panose="020F0502020204030204" pitchFamily="34" charset="0"/>
            </a:endParaRPr>
          </a:p>
          <a:p>
            <a:pPr marL="109728" indent="0">
              <a:buNone/>
            </a:pPr>
            <a:endParaRPr lang="en-US" sz="3400" dirty="0">
              <a:solidFill>
                <a:schemeClr val="accent1">
                  <a:lumMod val="75000"/>
                </a:schemeClr>
              </a:solidFill>
              <a:latin typeface="Calibri" panose="020F0502020204030204" pitchFamily="34" charset="0"/>
            </a:endParaRPr>
          </a:p>
          <a:p>
            <a:pPr marL="109728" indent="0">
              <a:buNone/>
            </a:pPr>
            <a:r>
              <a:rPr lang="en-US" sz="3400" u="sng" dirty="0">
                <a:solidFill>
                  <a:schemeClr val="accent1">
                    <a:lumMod val="75000"/>
                  </a:schemeClr>
                </a:solidFill>
                <a:latin typeface="Calibri" panose="020F0502020204030204" pitchFamily="34" charset="0"/>
              </a:rPr>
              <a:t>Current process: </a:t>
            </a:r>
          </a:p>
          <a:p>
            <a:pPr marL="109728" indent="0">
              <a:buNone/>
            </a:pPr>
            <a:r>
              <a:rPr lang="en-US" sz="3400" dirty="0">
                <a:solidFill>
                  <a:schemeClr val="accent1">
                    <a:lumMod val="75000"/>
                  </a:schemeClr>
                </a:solidFill>
                <a:latin typeface="Wingdings" panose="05000000000000000000" pitchFamily="2" charset="2"/>
              </a:rPr>
              <a:t> </a:t>
            </a:r>
            <a:r>
              <a:rPr lang="en-US" sz="3400" dirty="0">
                <a:solidFill>
                  <a:schemeClr val="accent1">
                    <a:lumMod val="75000"/>
                  </a:schemeClr>
                </a:solidFill>
                <a:latin typeface="Calibri" panose="020F0502020204030204" pitchFamily="34" charset="0"/>
              </a:rPr>
              <a:t>People with home medical supply needs are restricted by outdated state procurement and purchasing processes. </a:t>
            </a:r>
          </a:p>
          <a:p>
            <a:pPr marL="109728" indent="0">
              <a:buNone/>
            </a:pPr>
            <a:r>
              <a:rPr lang="en-US" sz="3400" dirty="0">
                <a:solidFill>
                  <a:schemeClr val="accent1">
                    <a:lumMod val="75000"/>
                  </a:schemeClr>
                </a:solidFill>
                <a:latin typeface="Wingdings" panose="05000000000000000000" pitchFamily="2" charset="2"/>
              </a:rPr>
              <a:t> </a:t>
            </a:r>
            <a:r>
              <a:rPr lang="en-US" sz="3400" dirty="0">
                <a:solidFill>
                  <a:schemeClr val="accent1">
                    <a:lumMod val="75000"/>
                  </a:schemeClr>
                </a:solidFill>
                <a:latin typeface="Calibri" panose="020F0502020204030204" pitchFamily="34" charset="0"/>
              </a:rPr>
              <a:t>Reimbursement is only available if it conforms to an inflexible advance plan for purchasing with the state supervising approved suppliers, the amount of supplies purchased, the preferred brand, the period in which they must be purchased, etc. </a:t>
            </a:r>
          </a:p>
          <a:p>
            <a:pPr marL="109728" indent="0">
              <a:buNone/>
            </a:pPr>
            <a:r>
              <a:rPr lang="en-US" sz="3400" dirty="0">
                <a:solidFill>
                  <a:schemeClr val="accent1">
                    <a:lumMod val="75000"/>
                  </a:schemeClr>
                </a:solidFill>
                <a:latin typeface="Wingdings" panose="05000000000000000000" pitchFamily="2" charset="2"/>
              </a:rPr>
              <a:t> </a:t>
            </a:r>
            <a:r>
              <a:rPr lang="en-US" sz="3400" dirty="0">
                <a:solidFill>
                  <a:schemeClr val="accent1">
                    <a:lumMod val="75000"/>
                  </a:schemeClr>
                </a:solidFill>
                <a:latin typeface="Calibri" panose="020F0502020204030204" pitchFamily="34" charset="0"/>
              </a:rPr>
              <a:t>Families are restricted from buying items in the amounts or types they prefer and from using reliable low cost source options, unless they request additional approval from the state. </a:t>
            </a:r>
          </a:p>
          <a:p>
            <a:pPr marL="109728" indent="0">
              <a:buNone/>
            </a:pPr>
            <a:r>
              <a:rPr lang="en-US" sz="3400" dirty="0">
                <a:solidFill>
                  <a:schemeClr val="accent1">
                    <a:lumMod val="75000"/>
                  </a:schemeClr>
                </a:solidFill>
                <a:latin typeface="Wingdings" panose="05000000000000000000" pitchFamily="2" charset="2"/>
              </a:rPr>
              <a:t> </a:t>
            </a:r>
            <a:r>
              <a:rPr lang="en-US" sz="3400" dirty="0">
                <a:solidFill>
                  <a:schemeClr val="accent1">
                    <a:lumMod val="75000"/>
                  </a:schemeClr>
                </a:solidFill>
                <a:latin typeface="Calibri" panose="020F0502020204030204" pitchFamily="34" charset="0"/>
              </a:rPr>
              <a:t>Small changes in the lives of recipients can result in families scrambling to get approval for different quantities of basic supplies such as bed pads, gloves, ointment, or incontinence supplies (disposable undergarments). </a:t>
            </a:r>
          </a:p>
          <a:p>
            <a:pPr marL="109728" indent="0">
              <a:buNone/>
            </a:pPr>
            <a:r>
              <a:rPr lang="en-US" sz="3400" dirty="0">
                <a:solidFill>
                  <a:schemeClr val="accent1">
                    <a:lumMod val="75000"/>
                  </a:schemeClr>
                </a:solidFill>
                <a:latin typeface="Wingdings" panose="05000000000000000000" pitchFamily="2" charset="2"/>
              </a:rPr>
              <a:t> </a:t>
            </a:r>
            <a:r>
              <a:rPr lang="en-US" sz="3400" dirty="0">
                <a:solidFill>
                  <a:schemeClr val="accent1">
                    <a:lumMod val="75000"/>
                  </a:schemeClr>
                </a:solidFill>
                <a:latin typeface="Calibri" panose="020F0502020204030204" pitchFamily="34" charset="0"/>
              </a:rPr>
              <a:t>Families often must purchase from more expensive approved suppliers instead of having the flexibility to purchase supplies from low-cost outlets. </a:t>
            </a:r>
          </a:p>
          <a:p>
            <a:pPr marL="109728" indent="0">
              <a:buNone/>
            </a:pPr>
            <a:r>
              <a:rPr lang="en-US" sz="3400" dirty="0">
                <a:solidFill>
                  <a:schemeClr val="accent1">
                    <a:lumMod val="75000"/>
                  </a:schemeClr>
                </a:solidFill>
                <a:latin typeface="Wingdings" panose="05000000000000000000" pitchFamily="2" charset="2"/>
              </a:rPr>
              <a:t> </a:t>
            </a:r>
            <a:r>
              <a:rPr lang="en-US" sz="3400" dirty="0">
                <a:solidFill>
                  <a:schemeClr val="accent1">
                    <a:lumMod val="75000"/>
                  </a:schemeClr>
                </a:solidFill>
                <a:latin typeface="Calibri" panose="020F0502020204030204" pitchFamily="34" charset="0"/>
              </a:rPr>
              <a:t>The approval processes necessary for changes in type of product, brands or amounts adds stress to hard-working Alaskan families and is expensive for the state. </a:t>
            </a:r>
          </a:p>
          <a:p>
            <a:pPr marL="109728" indent="0">
              <a:buNone/>
            </a:pPr>
            <a:r>
              <a:rPr lang="en-US" sz="3400" dirty="0">
                <a:solidFill>
                  <a:schemeClr val="accent1">
                    <a:lumMod val="75000"/>
                  </a:schemeClr>
                </a:solidFill>
                <a:latin typeface="Wingdings" panose="05000000000000000000" pitchFamily="2" charset="2"/>
              </a:rPr>
              <a:t> </a:t>
            </a:r>
            <a:r>
              <a:rPr lang="en-US" sz="3400" dirty="0">
                <a:solidFill>
                  <a:schemeClr val="accent1">
                    <a:lumMod val="75000"/>
                  </a:schemeClr>
                </a:solidFill>
                <a:latin typeface="Calibri" panose="020F0502020204030204" pitchFamily="34" charset="0"/>
              </a:rPr>
              <a:t>The bureaucratic process also siphons attention and fiscal resources away from the important aim of providing resources for meaningful lives in the home and community. </a:t>
            </a:r>
          </a:p>
          <a:p>
            <a:pPr marL="365760" lvl="1" indent="0">
              <a:buNone/>
            </a:pPr>
            <a:r>
              <a:rPr lang="en-US" sz="3400" dirty="0">
                <a:solidFill>
                  <a:schemeClr val="accent1">
                    <a:lumMod val="75000"/>
                  </a:schemeClr>
                </a:solidFill>
                <a:latin typeface="Wingdings" panose="05000000000000000000" pitchFamily="2" charset="2"/>
              </a:rPr>
              <a:t> </a:t>
            </a:r>
            <a:r>
              <a:rPr lang="en-US" sz="3400" dirty="0">
                <a:solidFill>
                  <a:srgbClr val="FF0000"/>
                </a:solidFill>
                <a:latin typeface="Calibri" panose="020F0502020204030204" pitchFamily="34" charset="0"/>
              </a:rPr>
              <a:t>The Council welcomes the opportunity to work with lawmakers and DHSS to develop creative alternatives that meet CMS requirements and meet families’ needs for flexibility in purchasing. </a:t>
            </a:r>
          </a:p>
          <a:p>
            <a:pPr marL="365760" lvl="1" indent="0">
              <a:buNone/>
            </a:pPr>
            <a:endParaRPr lang="en-US" sz="2800" dirty="0">
              <a:solidFill>
                <a:schemeClr val="accent1">
                  <a:lumMod val="75000"/>
                </a:schemeClr>
              </a:solidFill>
              <a:latin typeface="Calibri" panose="020F0502020204030204" pitchFamily="34" charset="0"/>
            </a:endParaRPr>
          </a:p>
        </p:txBody>
      </p:sp>
      <p:sp>
        <p:nvSpPr>
          <p:cNvPr id="2" name="Title 1"/>
          <p:cNvSpPr>
            <a:spLocks noGrp="1"/>
          </p:cNvSpPr>
          <p:nvPr>
            <p:ph type="title"/>
          </p:nvPr>
        </p:nvSpPr>
        <p:spPr>
          <a:xfrm>
            <a:off x="152400" y="161132"/>
            <a:ext cx="8229600" cy="1143000"/>
          </a:xfrm>
        </p:spPr>
        <p:txBody>
          <a:bodyPr>
            <a:normAutofit/>
          </a:bodyPr>
          <a:lstStyle/>
          <a:p>
            <a:r>
              <a:rPr lang="en-US" dirty="0" smtClean="0"/>
              <a:t>HCBS Efficiencies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096" y="274638"/>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1082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6858000"/>
          </a:xfrm>
          <a:solidFill>
            <a:schemeClr val="tx1"/>
          </a:solidFill>
        </p:spPr>
        <p:txBody>
          <a:bodyPr>
            <a:normAutofit/>
          </a:bodyPr>
          <a:lstStyle/>
          <a:p>
            <a:endParaRPr lang="en-US" dirty="0"/>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8007" y="4544913"/>
            <a:ext cx="1076773" cy="1252220"/>
          </a:xfrm>
          <a:prstGeom prst="rect">
            <a:avLst/>
          </a:prstGeom>
        </p:spPr>
      </p:pic>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990600" y="4572000"/>
            <a:ext cx="1109980" cy="1225133"/>
          </a:xfrm>
          <a:prstGeom prst="rect">
            <a:avLst/>
          </a:prstGeom>
        </p:spPr>
      </p:pic>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938019" y="4572000"/>
            <a:ext cx="1076773" cy="1252220"/>
          </a:xfrm>
          <a:prstGeom prst="rect">
            <a:avLst/>
          </a:prstGeom>
        </p:spPr>
      </p:pic>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2852420" y="4572000"/>
            <a:ext cx="1109980" cy="1234658"/>
          </a:xfrm>
          <a:prstGeom prst="rect">
            <a:avLst/>
          </a:prstGeom>
        </p:spPr>
      </p:pic>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6710938" y="4224866"/>
            <a:ext cx="2062721" cy="2094250"/>
          </a:xfrm>
          <a:prstGeom prst="rect">
            <a:avLst/>
          </a:prstGeom>
        </p:spPr>
      </p:pic>
      <p:pic>
        <p:nvPicPr>
          <p:cNvPr id="10" name="Picture 9"/>
          <p:cNvPicPr>
            <a:picLocks noChangeAspect="1"/>
          </p:cNvPicPr>
          <p:nvPr/>
        </p:nvPicPr>
        <p:blipFill>
          <a:blip r:embed="rId3"/>
          <a:stretch>
            <a:fillRect/>
          </a:stretch>
        </p:blipFill>
        <p:spPr>
          <a:xfrm>
            <a:off x="4714240" y="4224866"/>
            <a:ext cx="1848933" cy="1318820"/>
          </a:xfrm>
          <a:prstGeom prst="rect">
            <a:avLst/>
          </a:prstGeom>
        </p:spPr>
      </p:pic>
      <p:sp>
        <p:nvSpPr>
          <p:cNvPr id="11" name="TextBox 10"/>
          <p:cNvSpPr txBox="1"/>
          <p:nvPr/>
        </p:nvSpPr>
        <p:spPr>
          <a:xfrm>
            <a:off x="4734467" y="4374135"/>
            <a:ext cx="1785620" cy="1169551"/>
          </a:xfrm>
          <a:prstGeom prst="rect">
            <a:avLst/>
          </a:prstGeom>
          <a:noFill/>
        </p:spPr>
        <p:txBody>
          <a:bodyPr wrap="square" rtlCol="0">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Same concept could be used for purchasing medical supplies</a:t>
            </a:r>
          </a:p>
          <a:p>
            <a:endParaRPr lang="en-US" sz="1400" dirty="0">
              <a:solidFill>
                <a:schemeClr val="bg1"/>
              </a:solidFill>
            </a:endParaRPr>
          </a:p>
        </p:txBody>
      </p:sp>
      <p:sp>
        <p:nvSpPr>
          <p:cNvPr id="12" name="Text Box 2"/>
          <p:cNvSpPr txBox="1">
            <a:spLocks noChangeArrowheads="1"/>
          </p:cNvSpPr>
          <p:nvPr/>
        </p:nvSpPr>
        <p:spPr bwMode="auto">
          <a:xfrm>
            <a:off x="7050521" y="4633769"/>
            <a:ext cx="1073243" cy="909917"/>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Home and Community Based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bwMode="auto">
          <a:xfrm>
            <a:off x="2932112" y="4709676"/>
            <a:ext cx="775335" cy="518795"/>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Respite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
          <p:cNvSpPr txBox="1">
            <a:spLocks noChangeArrowheads="1"/>
          </p:cNvSpPr>
          <p:nvPr/>
        </p:nvSpPr>
        <p:spPr bwMode="auto">
          <a:xfrm>
            <a:off x="1984504" y="4707132"/>
            <a:ext cx="775335" cy="503555"/>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Supported Living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p:cNvSpPr txBox="1">
            <a:spLocks noChangeArrowheads="1"/>
          </p:cNvSpPr>
          <p:nvPr/>
        </p:nvSpPr>
        <p:spPr bwMode="auto">
          <a:xfrm>
            <a:off x="1046004" y="4688840"/>
            <a:ext cx="775335" cy="518795"/>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Day Habilitation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p:cNvSpPr txBox="1">
            <a:spLocks noChangeArrowheads="1"/>
          </p:cNvSpPr>
          <p:nvPr/>
        </p:nvSpPr>
        <p:spPr bwMode="auto">
          <a:xfrm>
            <a:off x="153989" y="4688840"/>
            <a:ext cx="775335" cy="518795"/>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Supported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Employment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4351985" y="5293888"/>
            <a:ext cx="495649" cy="369332"/>
          </a:xfrm>
          <a:prstGeom prst="rect">
            <a:avLst/>
          </a:prstGeom>
          <a:noFill/>
        </p:spPr>
        <p:txBody>
          <a:bodyPr wrap="none" rtlCol="0">
            <a:spAutoFit/>
          </a:bodyPr>
          <a:lstStyle/>
          <a:p>
            <a:r>
              <a:rPr lang="en-US" dirty="0" smtClean="0">
                <a:solidFill>
                  <a:schemeClr val="accent1">
                    <a:lumMod val="75000"/>
                  </a:schemeClr>
                </a:solidFill>
              </a:rPr>
              <a:t>vs.</a:t>
            </a:r>
            <a:endParaRPr lang="en-US" dirty="0">
              <a:solidFill>
                <a:schemeClr val="accent1">
                  <a:lumMod val="75000"/>
                </a:schemeClr>
              </a:solidFill>
            </a:endParaRPr>
          </a:p>
        </p:txBody>
      </p:sp>
      <p:sp>
        <p:nvSpPr>
          <p:cNvPr id="20" name="Text Box 2"/>
          <p:cNvSpPr txBox="1">
            <a:spLocks noChangeArrowheads="1"/>
          </p:cNvSpPr>
          <p:nvPr/>
        </p:nvSpPr>
        <p:spPr bwMode="auto">
          <a:xfrm>
            <a:off x="422227" y="5870421"/>
            <a:ext cx="2881630" cy="460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Current Process for HCBS:</a:t>
            </a:r>
            <a:endParaRPr lang="en-US" sz="1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Separate buckets of funding for each service</a:t>
            </a:r>
            <a:endParaRPr lang="en-US" sz="1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193"/>
          <p:cNvSpPr txBox="1"/>
          <p:nvPr/>
        </p:nvSpPr>
        <p:spPr>
          <a:xfrm>
            <a:off x="6453221" y="5943532"/>
            <a:ext cx="2135505" cy="819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800" b="1" dirty="0">
                <a:solidFill>
                  <a:schemeClr val="accent1">
                    <a:lumMod val="75000"/>
                  </a:schemeClr>
                </a:solidFill>
                <a:effectLst/>
                <a:ea typeface="Calibri" panose="020F0502020204030204" pitchFamily="34" charset="0"/>
                <a:cs typeface="Times New Roman" panose="02020603050405020304" pitchFamily="18" charset="0"/>
              </a:rPr>
              <a:t>New Option Idea:</a:t>
            </a:r>
            <a:endParaRPr lang="en-US" sz="1100" dirty="0">
              <a:solidFill>
                <a:schemeClr val="accent1">
                  <a:lumMod val="75000"/>
                </a:schemeClr>
              </a:solidFill>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800" dirty="0">
                <a:solidFill>
                  <a:schemeClr val="accent1">
                    <a:lumMod val="75000"/>
                  </a:schemeClr>
                </a:solidFill>
                <a:effectLst/>
                <a:ea typeface="Calibri" panose="020F0502020204030204" pitchFamily="34" charset="0"/>
                <a:cs typeface="Times New Roman" panose="02020603050405020304" pitchFamily="18" charset="0"/>
              </a:rPr>
              <a:t>The same funding allotted total through the current process, placed within one bucket directed by the individual receiving services with financial management support</a:t>
            </a:r>
            <a:endParaRPr lang="en-US" sz="1100" dirty="0">
              <a:solidFill>
                <a:schemeClr val="accent1">
                  <a:lumMod val="75000"/>
                </a:schemeClr>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800" dirty="0">
                <a:solidFill>
                  <a:schemeClr val="accent1">
                    <a:lumMod val="75000"/>
                  </a:schemeClr>
                </a:solidFill>
                <a:effectLst/>
                <a:ea typeface="Calibri" panose="020F0502020204030204" pitchFamily="34" charset="0"/>
                <a:cs typeface="Times New Roman" panose="02020603050405020304" pitchFamily="18" charset="0"/>
              </a:rPr>
              <a:t> </a:t>
            </a:r>
            <a:endParaRPr lang="en-US" sz="1100" dirty="0">
              <a:solidFill>
                <a:schemeClr val="accent1">
                  <a:lumMod val="75000"/>
                </a:schemeClr>
              </a:solidFill>
              <a:effectLst/>
              <a:ea typeface="Calibri" panose="020F0502020204030204" pitchFamily="34" charset="0"/>
              <a:cs typeface="Times New Roman" panose="02020603050405020304" pitchFamily="18" charset="0"/>
            </a:endParaRPr>
          </a:p>
        </p:txBody>
      </p:sp>
      <p:sp>
        <p:nvSpPr>
          <p:cNvPr id="22" name="Content Placeholder 2"/>
          <p:cNvSpPr txBox="1">
            <a:spLocks/>
          </p:cNvSpPr>
          <p:nvPr/>
        </p:nvSpPr>
        <p:spPr>
          <a:xfrm>
            <a:off x="0" y="74613"/>
            <a:ext cx="9148439" cy="4038600"/>
          </a:xfrm>
          <a:prstGeom prst="rect">
            <a:avLst/>
          </a:prstGeom>
          <a:solidFill>
            <a:sysClr val="window" lastClr="FFFFFF"/>
          </a:solidFill>
        </p:spPr>
        <p:txBody>
          <a:bodyPr vert="horz">
            <a:normAutofit fontScale="4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marR="0" lvl="0" indent="-256032" algn="l" defTabSz="914400" rtl="0" eaLnBrk="1" fontAlgn="auto" latinLnBrk="0" hangingPunct="1">
              <a:lnSpc>
                <a:spcPct val="100000"/>
              </a:lnSpc>
              <a:spcBef>
                <a:spcPts val="400"/>
              </a:spcBef>
              <a:spcAft>
                <a:spcPts val="0"/>
              </a:spcAft>
              <a:buClr>
                <a:srgbClr val="4F81BD"/>
              </a:buClr>
              <a:buSzPct val="68000"/>
              <a:buFont typeface="Wingdings 3"/>
              <a:buChar char=""/>
              <a:tabLst/>
              <a:defRPr/>
            </a:pPr>
            <a:endParaRPr kumimoji="0" lang="en-US" sz="3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109728" marR="0" lvl="0" indent="0" algn="l" defTabSz="914400" rtl="0" eaLnBrk="1" fontAlgn="auto" latinLnBrk="0" hangingPunct="1">
              <a:lnSpc>
                <a:spcPct val="100000"/>
              </a:lnSpc>
              <a:spcBef>
                <a:spcPts val="400"/>
              </a:spcBef>
              <a:spcAft>
                <a:spcPts val="0"/>
              </a:spcAft>
              <a:buClr>
                <a:srgbClr val="4F81BD"/>
              </a:buClr>
              <a:buSzPct val="68000"/>
              <a:buFont typeface="Wingdings 3"/>
              <a:buNone/>
              <a:tabLst/>
              <a:defRPr/>
            </a:pPr>
            <a:r>
              <a:rPr kumimoji="0" lang="en-US" sz="3600" b="1"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mn-cs"/>
              </a:rPr>
              <a:t>3. Increase savings and self-determination by offering an option for people with I/DD to more closely direct their services </a:t>
            </a:r>
            <a:endParaRPr kumimoji="0" lang="en-US" sz="36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mn-cs"/>
            </a:endParaRPr>
          </a:p>
          <a:p>
            <a:pPr marL="109728" marR="0" lvl="0" indent="0" algn="l" defTabSz="914400" rtl="0" eaLnBrk="1" fontAlgn="auto" latinLnBrk="0" hangingPunct="1">
              <a:lnSpc>
                <a:spcPct val="100000"/>
              </a:lnSpc>
              <a:spcBef>
                <a:spcPts val="400"/>
              </a:spcBef>
              <a:spcAft>
                <a:spcPts val="0"/>
              </a:spcAft>
              <a:buClr>
                <a:srgbClr val="4F81BD"/>
              </a:buClr>
              <a:buSzPct val="68000"/>
              <a:buFont typeface="Wingdings 3"/>
              <a:buNone/>
              <a:tabLst/>
              <a:defRPr/>
            </a:pPr>
            <a:r>
              <a:rPr kumimoji="0" lang="en-US" sz="3600" b="0" i="0" u="none" strike="noStrike" kern="1200" cap="none" spc="0" normalizeH="0" baseline="0" noProof="0" dirty="0" smtClean="0">
                <a:ln>
                  <a:noFill/>
                </a:ln>
                <a:solidFill>
                  <a:srgbClr val="4F81BD">
                    <a:lumMod val="75000"/>
                  </a:srgbClr>
                </a:solidFill>
                <a:effectLst/>
                <a:uLnTx/>
                <a:uFillTx/>
                <a:latin typeface="Wingdings" panose="05000000000000000000" pitchFamily="2" charset="2"/>
                <a:ea typeface="+mn-ea"/>
                <a:cs typeface="+mn-cs"/>
              </a:rPr>
              <a:t> </a:t>
            </a:r>
            <a:r>
              <a:rPr kumimoji="0" lang="en-US" sz="36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mn-cs"/>
              </a:rPr>
              <a:t>Currently, people receiving Medicaid waiver services have a plan of care that describes goals and areas of support for needs defined by standardized assessments. The plan describes services to meet the need, such as day habilitation, respite, supported living, supported employment services, etc.; services which have a total cost associated with them, a known amount of dollars that is divided up into types of services. </a:t>
            </a:r>
          </a:p>
          <a:p>
            <a:pPr marL="109728" marR="0" lvl="0" indent="0" algn="l" defTabSz="914400" rtl="0" eaLnBrk="1" fontAlgn="auto" latinLnBrk="0" hangingPunct="1">
              <a:lnSpc>
                <a:spcPct val="100000"/>
              </a:lnSpc>
              <a:spcBef>
                <a:spcPts val="400"/>
              </a:spcBef>
              <a:spcAft>
                <a:spcPts val="0"/>
              </a:spcAft>
              <a:buClr>
                <a:srgbClr val="4F81BD"/>
              </a:buClr>
              <a:buSzPct val="68000"/>
              <a:buFont typeface="Wingdings 3"/>
              <a:buNone/>
              <a:tabLst/>
              <a:defRPr/>
            </a:pPr>
            <a:r>
              <a:rPr kumimoji="0" lang="en-US" sz="3600" b="0" i="0" u="none" strike="noStrike" kern="1200" cap="none" spc="0" normalizeH="0" baseline="0" noProof="0" dirty="0" smtClean="0">
                <a:ln>
                  <a:noFill/>
                </a:ln>
                <a:solidFill>
                  <a:srgbClr val="4F81BD">
                    <a:lumMod val="75000"/>
                  </a:srgbClr>
                </a:solidFill>
                <a:effectLst/>
                <a:uLnTx/>
                <a:uFillTx/>
                <a:latin typeface="Wingdings" panose="05000000000000000000" pitchFamily="2" charset="2"/>
                <a:ea typeface="+mn-ea"/>
                <a:cs typeface="+mn-cs"/>
              </a:rPr>
              <a:t> </a:t>
            </a:r>
            <a:r>
              <a:rPr kumimoji="0" lang="en-US" sz="36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mn-cs"/>
              </a:rPr>
              <a:t>Other states have found another option to offer, self-directed services through “budget authority” where the existing service cost total in the plan can be used as a ceiling for spending.</a:t>
            </a:r>
            <a:r>
              <a:rPr kumimoji="0" lang="en-US" sz="8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mn-cs"/>
              </a:rPr>
              <a:t> </a:t>
            </a:r>
            <a:r>
              <a:rPr kumimoji="0" lang="en-US" sz="36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mn-cs"/>
              </a:rPr>
              <a:t>With support from a financial advisor, people can select the services they want to purchase to facilitate a meaningful life of their choosing, as long as they stay below the cost ceiling. People could focus spending on supported employment or for volunteering in the community. Someone else may want increased independence in a home of their own and so would invest in services for supported living, rather than more time in the community. Flexibility, self-determination, reduction of wasteful purchases, and increased community engagement are some of the reported benefits of “budget authority”, and reflect Alaskan values of using resources conservatively, where they will do the most good. </a:t>
            </a:r>
          </a:p>
          <a:p>
            <a:pPr marL="365760" marR="0" lvl="1" indent="0" algn="l" defTabSz="914400" rtl="0" eaLnBrk="1" fontAlgn="auto" latinLnBrk="0" hangingPunct="1">
              <a:lnSpc>
                <a:spcPct val="100000"/>
              </a:lnSpc>
              <a:spcBef>
                <a:spcPts val="324"/>
              </a:spcBef>
              <a:spcAft>
                <a:spcPts val="0"/>
              </a:spcAft>
              <a:buClr>
                <a:srgbClr val="4F81BD"/>
              </a:buClr>
              <a:buSzTx/>
              <a:buFont typeface="Verdana"/>
              <a:buNone/>
              <a:tabLst/>
              <a:defRPr/>
            </a:pPr>
            <a:endParaRPr kumimoji="0" lang="en-US" sz="28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03113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90626"/>
            <a:ext cx="5562599" cy="5623440"/>
          </a:xfrm>
          <a:solidFill>
            <a:schemeClr val="bg1"/>
          </a:solidFill>
        </p:spPr>
        <p:txBody>
          <a:bodyPr>
            <a:normAutofit fontScale="55000" lnSpcReduction="20000"/>
          </a:bodyPr>
          <a:lstStyle/>
          <a:p>
            <a:pPr marL="109728" indent="0">
              <a:buNone/>
            </a:pPr>
            <a:r>
              <a:rPr lang="en-US" sz="3300" b="1" dirty="0" smtClean="0">
                <a:solidFill>
                  <a:schemeClr val="accent1">
                    <a:lumMod val="75000"/>
                  </a:schemeClr>
                </a:solidFill>
                <a:latin typeface="Calibri" panose="020F0502020204030204" pitchFamily="34" charset="0"/>
              </a:rPr>
              <a:t>4</a:t>
            </a:r>
            <a:r>
              <a:rPr lang="en-US" sz="3300" b="1" dirty="0">
                <a:solidFill>
                  <a:schemeClr val="accent1">
                    <a:lumMod val="75000"/>
                  </a:schemeClr>
                </a:solidFill>
                <a:latin typeface="Calibri" panose="020F0502020204030204" pitchFamily="34" charset="0"/>
              </a:rPr>
              <a:t>. Initiate Adult Companion Services </a:t>
            </a:r>
            <a:endParaRPr lang="en-US" sz="3300" dirty="0">
              <a:solidFill>
                <a:schemeClr val="accent1">
                  <a:lumMod val="75000"/>
                </a:schemeClr>
              </a:solidFill>
              <a:latin typeface="Calibri" panose="020F0502020204030204" pitchFamily="34" charset="0"/>
            </a:endParaRPr>
          </a:p>
          <a:p>
            <a:pPr marL="109728" indent="0">
              <a:buNone/>
            </a:pPr>
            <a:endParaRPr lang="en-US" sz="2800" dirty="0">
              <a:solidFill>
                <a:schemeClr val="accent1">
                  <a:lumMod val="75000"/>
                </a:schemeClr>
              </a:solidFill>
              <a:latin typeface="Wingdings" panose="05000000000000000000" pitchFamily="2" charset="2"/>
            </a:endParaRPr>
          </a:p>
          <a:p>
            <a:pPr>
              <a:buFont typeface="Wingdings" panose="05000000000000000000" pitchFamily="2" charset="2"/>
              <a:buChar char="Ø"/>
            </a:pPr>
            <a:r>
              <a:rPr lang="en-US" sz="2900" dirty="0" smtClean="0">
                <a:solidFill>
                  <a:schemeClr val="accent1">
                    <a:lumMod val="75000"/>
                  </a:schemeClr>
                </a:solidFill>
                <a:latin typeface="Calibri" panose="020F0502020204030204" pitchFamily="34" charset="0"/>
              </a:rPr>
              <a:t>For </a:t>
            </a:r>
            <a:r>
              <a:rPr lang="en-US" sz="2900" dirty="0">
                <a:solidFill>
                  <a:schemeClr val="accent1">
                    <a:lumMod val="75000"/>
                  </a:schemeClr>
                </a:solidFill>
                <a:latin typeface="Calibri" panose="020F0502020204030204" pitchFamily="34" charset="0"/>
              </a:rPr>
              <a:t>many adults with disabilities, having meaningful lives requires nonmedical supervision and socialization that can be provided in any community setting to avoid isolation and regression. </a:t>
            </a:r>
          </a:p>
          <a:p>
            <a:pPr>
              <a:buFont typeface="Wingdings" panose="05000000000000000000" pitchFamily="2" charset="2"/>
              <a:buChar char="Ø"/>
            </a:pPr>
            <a:r>
              <a:rPr lang="en-US" sz="2900" dirty="0" smtClean="0">
                <a:solidFill>
                  <a:schemeClr val="accent1">
                    <a:lumMod val="75000"/>
                  </a:schemeClr>
                </a:solidFill>
                <a:latin typeface="Calibri" panose="020F0502020204030204" pitchFamily="34" charset="0"/>
              </a:rPr>
              <a:t>When </a:t>
            </a:r>
            <a:r>
              <a:rPr lang="en-US" sz="2900" dirty="0">
                <a:solidFill>
                  <a:schemeClr val="accent1">
                    <a:lumMod val="75000"/>
                  </a:schemeClr>
                </a:solidFill>
                <a:latin typeface="Calibri" panose="020F0502020204030204" pitchFamily="34" charset="0"/>
              </a:rPr>
              <a:t>day habilitation hours were capped by DHSS in 2018, stakeholders shared that many people lost service hours that they used for building skills in their community. The 30th legislature instructed DHSS to amend the State’s 1915(c) Home and Community Based Waivers to include companion services</a:t>
            </a:r>
            <a:r>
              <a:rPr lang="en-US" sz="2900" dirty="0" smtClean="0">
                <a:solidFill>
                  <a:schemeClr val="accent1">
                    <a:lumMod val="75000"/>
                  </a:schemeClr>
                </a:solidFill>
                <a:latin typeface="Calibri" panose="020F0502020204030204" pitchFamily="34" charset="0"/>
              </a:rPr>
              <a:t>. </a:t>
            </a:r>
            <a:r>
              <a:rPr lang="en-US" sz="2900" dirty="0">
                <a:solidFill>
                  <a:schemeClr val="accent1">
                    <a:lumMod val="75000"/>
                  </a:schemeClr>
                </a:solidFill>
                <a:latin typeface="Calibri" panose="020F0502020204030204" pitchFamily="34" charset="0"/>
              </a:rPr>
              <a:t>DHSS submitted a plan to the Senate Finance Committee on January 31, 2019 for moving forward to provide those services, and a draft concept paper </a:t>
            </a:r>
            <a:r>
              <a:rPr lang="en-US" sz="2900" dirty="0" smtClean="0">
                <a:solidFill>
                  <a:schemeClr val="accent1">
                    <a:lumMod val="75000"/>
                  </a:schemeClr>
                </a:solidFill>
                <a:latin typeface="Calibri" panose="020F0502020204030204" pitchFamily="34" charset="0"/>
              </a:rPr>
              <a:t>was </a:t>
            </a:r>
            <a:r>
              <a:rPr lang="en-US" sz="2900" dirty="0">
                <a:solidFill>
                  <a:schemeClr val="accent1">
                    <a:lumMod val="75000"/>
                  </a:schemeClr>
                </a:solidFill>
                <a:latin typeface="Calibri" panose="020F0502020204030204" pitchFamily="34" charset="0"/>
              </a:rPr>
              <a:t>developed with key stakeholders. </a:t>
            </a:r>
            <a:endParaRPr lang="en-US" sz="2900" dirty="0" smtClean="0">
              <a:solidFill>
                <a:schemeClr val="accent1">
                  <a:lumMod val="75000"/>
                </a:schemeClr>
              </a:solidFill>
              <a:latin typeface="Calibri" panose="020F0502020204030204" pitchFamily="34" charset="0"/>
            </a:endParaRPr>
          </a:p>
          <a:p>
            <a:pPr>
              <a:buFont typeface="Wingdings" panose="05000000000000000000" pitchFamily="2" charset="2"/>
              <a:buChar char="Ø"/>
            </a:pPr>
            <a:r>
              <a:rPr lang="en-US" sz="2900" dirty="0" smtClean="0">
                <a:solidFill>
                  <a:schemeClr val="accent1">
                    <a:lumMod val="75000"/>
                  </a:schemeClr>
                </a:solidFill>
                <a:latin typeface="Calibri" panose="020F0502020204030204" pitchFamily="34" charset="0"/>
              </a:rPr>
              <a:t>To </a:t>
            </a:r>
            <a:r>
              <a:rPr lang="en-US" sz="2900" dirty="0">
                <a:solidFill>
                  <a:schemeClr val="accent1">
                    <a:lumMod val="75000"/>
                  </a:schemeClr>
                </a:solidFill>
                <a:latin typeface="Calibri" panose="020F0502020204030204" pitchFamily="34" charset="0"/>
              </a:rPr>
              <a:t>date, the Council is not aware of any new developments regarding the draft concept paper or other actions proposed under the plan to initiate companion services, but continues to hear from stakeholders how vital and needed this service is for Alaskans with disabilities. </a:t>
            </a:r>
            <a:endParaRPr lang="en-US" sz="2900" dirty="0" smtClean="0">
              <a:solidFill>
                <a:schemeClr val="accent1">
                  <a:lumMod val="75000"/>
                </a:schemeClr>
              </a:solidFill>
              <a:latin typeface="Calibri" panose="020F0502020204030204" pitchFamily="34" charset="0"/>
            </a:endParaRPr>
          </a:p>
          <a:p>
            <a:pPr>
              <a:buFont typeface="Wingdings" panose="05000000000000000000" pitchFamily="2" charset="2"/>
              <a:buChar char="Ø"/>
            </a:pPr>
            <a:r>
              <a:rPr lang="en-US" sz="2900" dirty="0" smtClean="0">
                <a:solidFill>
                  <a:schemeClr val="accent1">
                    <a:lumMod val="75000"/>
                  </a:schemeClr>
                </a:solidFill>
                <a:latin typeface="Calibri" panose="020F0502020204030204" pitchFamily="34" charset="0"/>
              </a:rPr>
              <a:t>Adult </a:t>
            </a:r>
            <a:r>
              <a:rPr lang="en-US" sz="2900" dirty="0">
                <a:solidFill>
                  <a:schemeClr val="accent1">
                    <a:lumMod val="75000"/>
                  </a:schemeClr>
                </a:solidFill>
                <a:latin typeface="Calibri" panose="020F0502020204030204" pitchFamily="34" charset="0"/>
              </a:rPr>
              <a:t>Companion Services facilitate independence, promote community inclusion, and prevent isolation. These services can also help someone maintain a habilitation goal contained in a support plan; perhaps avoiding the skill regression that can occur at home, and which can ultimately lead to higher service costs later. </a:t>
            </a:r>
          </a:p>
          <a:p>
            <a:pPr marL="365760" lvl="1" indent="0">
              <a:buNone/>
            </a:pPr>
            <a:endParaRPr lang="en-US" sz="2800" dirty="0">
              <a:solidFill>
                <a:schemeClr val="accent1">
                  <a:lumMod val="75000"/>
                </a:schemeClr>
              </a:solidFill>
              <a:latin typeface="Calibri" panose="020F0502020204030204" pitchFamily="34" charset="0"/>
            </a:endParaRPr>
          </a:p>
        </p:txBody>
      </p:sp>
      <p:sp>
        <p:nvSpPr>
          <p:cNvPr id="2" name="Title 1"/>
          <p:cNvSpPr>
            <a:spLocks noGrp="1"/>
          </p:cNvSpPr>
          <p:nvPr>
            <p:ph type="title"/>
          </p:nvPr>
        </p:nvSpPr>
        <p:spPr>
          <a:xfrm>
            <a:off x="152400" y="161132"/>
            <a:ext cx="8229600" cy="1143000"/>
          </a:xfrm>
        </p:spPr>
        <p:txBody>
          <a:bodyPr>
            <a:normAutofit/>
          </a:bodyPr>
          <a:lstStyle/>
          <a:p>
            <a:r>
              <a:rPr lang="en-US" dirty="0" smtClean="0"/>
              <a:t>HCBS Efficiencies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096" y="274638"/>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5723872" y="1378274"/>
            <a:ext cx="3335055" cy="3326149"/>
          </a:xfrm>
          <a:prstGeom prst="rect">
            <a:avLst/>
          </a:prstGeom>
        </p:spPr>
      </p:pic>
      <p:sp>
        <p:nvSpPr>
          <p:cNvPr id="5" name="TextBox 4"/>
          <p:cNvSpPr txBox="1"/>
          <p:nvPr/>
        </p:nvSpPr>
        <p:spPr>
          <a:xfrm>
            <a:off x="5715000" y="4782741"/>
            <a:ext cx="3352800" cy="1815882"/>
          </a:xfrm>
          <a:prstGeom prst="rect">
            <a:avLst/>
          </a:prstGeom>
          <a:solidFill>
            <a:schemeClr val="accent1">
              <a:lumMod val="20000"/>
              <a:lumOff val="80000"/>
            </a:schemeClr>
          </a:solidFill>
        </p:spPr>
        <p:txBody>
          <a:bodyPr wrap="square" rtlCol="0">
            <a:spAutoFit/>
          </a:bodyPr>
          <a:lstStyle/>
          <a:p>
            <a:pPr algn="ctr"/>
            <a:r>
              <a:rPr lang="en-US" sz="1400" dirty="0">
                <a:solidFill>
                  <a:schemeClr val="accent1">
                    <a:lumMod val="75000"/>
                  </a:schemeClr>
                </a:solidFill>
                <a:latin typeface="Calibri" panose="020F0502020204030204" pitchFamily="34" charset="0"/>
              </a:rPr>
              <a:t>The Council stands ready to work with the Trust, DHSS, and the Governor’s office to come up with a plan to initiate the efficiency ideas of </a:t>
            </a:r>
            <a:r>
              <a:rPr lang="en-US" sz="1400" dirty="0" smtClean="0">
                <a:solidFill>
                  <a:schemeClr val="accent1">
                    <a:lumMod val="75000"/>
                  </a:schemeClr>
                </a:solidFill>
                <a:latin typeface="Calibri" panose="020F0502020204030204" pitchFamily="34" charset="0"/>
              </a:rPr>
              <a:t>stakeholders. </a:t>
            </a:r>
            <a:r>
              <a:rPr lang="en-US" sz="1400" dirty="0">
                <a:solidFill>
                  <a:schemeClr val="accent1">
                    <a:lumMod val="75000"/>
                  </a:schemeClr>
                </a:solidFill>
                <a:latin typeface="Calibri" panose="020F0502020204030204" pitchFamily="34" charset="0"/>
              </a:rPr>
              <a:t>These areas will help Alaska to fully realize the Developmental Disability Shared Vision of person-directed meaningful lives for Alaskans with developmental disabilities. </a:t>
            </a:r>
            <a:endParaRPr lang="en-US" sz="1400" dirty="0">
              <a:solidFill>
                <a:schemeClr val="accent1">
                  <a:lumMod val="75000"/>
                </a:schemeClr>
              </a:solidFill>
            </a:endParaRPr>
          </a:p>
        </p:txBody>
      </p:sp>
    </p:spTree>
    <p:extLst>
      <p:ext uri="{BB962C8B-B14F-4D97-AF65-F5344CB8AC3E}">
        <p14:creationId xmlns:p14="http://schemas.microsoft.com/office/powerpoint/2010/main" val="3518046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588" y="1981200"/>
            <a:ext cx="8864904" cy="4525963"/>
          </a:xfrm>
        </p:spPr>
        <p:txBody>
          <a:bodyPr/>
          <a:lstStyle/>
          <a:p>
            <a:pPr marL="0" lvl="0" indent="0" algn="ctr" fontAlgn="base">
              <a:spcBef>
                <a:spcPct val="0"/>
              </a:spcBef>
              <a:spcAft>
                <a:spcPct val="0"/>
              </a:spcAft>
              <a:buNone/>
            </a:pPr>
            <a:r>
              <a:rPr lang="en-US" altLang="en-US" sz="3200" b="1" dirty="0" smtClean="0">
                <a:solidFill>
                  <a:schemeClr val="accent1">
                    <a:lumMod val="75000"/>
                  </a:schemeClr>
                </a:solidFill>
                <a:latin typeface="Arial" charset="0"/>
                <a:cs typeface="Arial" charset="0"/>
              </a:rPr>
              <a:t>Kristin Vandagriff</a:t>
            </a:r>
          </a:p>
          <a:p>
            <a:pPr marL="0" lvl="0" indent="0" algn="ctr" fontAlgn="base">
              <a:spcBef>
                <a:spcPct val="0"/>
              </a:spcBef>
              <a:spcAft>
                <a:spcPct val="0"/>
              </a:spcAft>
              <a:buNone/>
            </a:pPr>
            <a:r>
              <a:rPr lang="en-US" altLang="en-US" sz="2800" i="1" dirty="0" smtClean="0">
                <a:solidFill>
                  <a:schemeClr val="tx1">
                    <a:lumMod val="75000"/>
                  </a:schemeClr>
                </a:solidFill>
                <a:latin typeface="Arial" charset="0"/>
                <a:cs typeface="Arial" charset="0"/>
              </a:rPr>
              <a:t>Executive Director</a:t>
            </a:r>
          </a:p>
          <a:p>
            <a:pPr marL="0" lvl="0" indent="0" algn="ctr" fontAlgn="base">
              <a:spcBef>
                <a:spcPct val="0"/>
              </a:spcBef>
              <a:spcAft>
                <a:spcPct val="0"/>
              </a:spcAft>
              <a:buNone/>
            </a:pPr>
            <a:r>
              <a:rPr lang="en-US" altLang="en-US" sz="2800" dirty="0" smtClean="0">
                <a:solidFill>
                  <a:schemeClr val="tx1">
                    <a:lumMod val="75000"/>
                  </a:schemeClr>
                </a:solidFill>
                <a:latin typeface="Arial" charset="0"/>
                <a:cs typeface="Arial" charset="0"/>
              </a:rPr>
              <a:t>Governor’s </a:t>
            </a:r>
            <a:r>
              <a:rPr lang="en-US" altLang="en-US" sz="2800" dirty="0">
                <a:solidFill>
                  <a:schemeClr val="tx1">
                    <a:lumMod val="75000"/>
                  </a:schemeClr>
                </a:solidFill>
                <a:latin typeface="Arial" charset="0"/>
                <a:cs typeface="Arial" charset="0"/>
              </a:rPr>
              <a:t>Council on Disabilities &amp; Special Education</a:t>
            </a:r>
          </a:p>
          <a:p>
            <a:pPr marL="0" lvl="0" indent="0" algn="ctr" fontAlgn="base">
              <a:spcBef>
                <a:spcPct val="0"/>
              </a:spcBef>
              <a:spcAft>
                <a:spcPct val="0"/>
              </a:spcAft>
              <a:buNone/>
            </a:pPr>
            <a:r>
              <a:rPr lang="en-US" altLang="en-US" sz="2800" dirty="0">
                <a:solidFill>
                  <a:schemeClr val="tx1">
                    <a:lumMod val="75000"/>
                  </a:schemeClr>
                </a:solidFill>
                <a:latin typeface="Arial" charset="0"/>
                <a:cs typeface="Arial" charset="0"/>
              </a:rPr>
              <a:t>550 W 7th Ave. Suite 1230</a:t>
            </a:r>
            <a:r>
              <a:rPr lang="fr-FR" altLang="en-US" sz="2800" dirty="0">
                <a:solidFill>
                  <a:schemeClr val="tx1">
                    <a:lumMod val="75000"/>
                  </a:schemeClr>
                </a:solidFill>
                <a:latin typeface="Arial" charset="0"/>
                <a:cs typeface="Arial" charset="0"/>
              </a:rPr>
              <a:t/>
            </a:r>
            <a:br>
              <a:rPr lang="fr-FR" altLang="en-US" sz="2800" dirty="0">
                <a:solidFill>
                  <a:schemeClr val="tx1">
                    <a:lumMod val="75000"/>
                  </a:schemeClr>
                </a:solidFill>
                <a:latin typeface="Arial" charset="0"/>
                <a:cs typeface="Arial" charset="0"/>
              </a:rPr>
            </a:br>
            <a:r>
              <a:rPr lang="fr-FR" altLang="en-US" sz="2800" dirty="0">
                <a:solidFill>
                  <a:schemeClr val="tx1">
                    <a:lumMod val="75000"/>
                  </a:schemeClr>
                </a:solidFill>
                <a:latin typeface="Arial" charset="0"/>
                <a:cs typeface="Arial" charset="0"/>
              </a:rPr>
              <a:t>Anchorage, Alaska </a:t>
            </a:r>
            <a:r>
              <a:rPr lang="fr-FR" altLang="en-US" sz="2800" dirty="0" smtClean="0">
                <a:solidFill>
                  <a:schemeClr val="tx1">
                    <a:lumMod val="75000"/>
                  </a:schemeClr>
                </a:solidFill>
                <a:latin typeface="Arial" charset="0"/>
                <a:cs typeface="Arial" charset="0"/>
              </a:rPr>
              <a:t>99501</a:t>
            </a:r>
            <a:endParaRPr lang="fr-FR" altLang="en-US" sz="2800" dirty="0">
              <a:solidFill>
                <a:schemeClr val="tx1">
                  <a:lumMod val="75000"/>
                </a:schemeClr>
              </a:solidFill>
              <a:latin typeface="Arial" charset="0"/>
              <a:cs typeface="Arial" charset="0"/>
            </a:endParaRPr>
          </a:p>
          <a:p>
            <a:pPr marL="0" lvl="0" indent="0" algn="ctr" fontAlgn="base">
              <a:spcBef>
                <a:spcPct val="0"/>
              </a:spcBef>
              <a:spcAft>
                <a:spcPct val="0"/>
              </a:spcAft>
              <a:buNone/>
            </a:pPr>
            <a:r>
              <a:rPr lang="fr-FR" altLang="en-US" sz="2800" dirty="0" smtClean="0">
                <a:solidFill>
                  <a:schemeClr val="tx1">
                    <a:lumMod val="75000"/>
                  </a:schemeClr>
                </a:solidFill>
                <a:latin typeface="Arial" charset="0"/>
                <a:cs typeface="Arial" charset="0"/>
              </a:rPr>
              <a:t>907-269-8990</a:t>
            </a:r>
            <a:endParaRPr lang="fr-FR" altLang="en-US" sz="2800" dirty="0">
              <a:solidFill>
                <a:schemeClr val="tx1">
                  <a:lumMod val="75000"/>
                </a:schemeClr>
              </a:solidFill>
              <a:latin typeface="Arial" charset="0"/>
              <a:cs typeface="Arial" charset="0"/>
            </a:endParaRPr>
          </a:p>
          <a:p>
            <a:pPr marL="0" lvl="0" indent="0" algn="ctr" fontAlgn="base">
              <a:spcBef>
                <a:spcPct val="0"/>
              </a:spcBef>
              <a:spcAft>
                <a:spcPct val="0"/>
              </a:spcAft>
              <a:buNone/>
            </a:pPr>
            <a:r>
              <a:rPr lang="fr-FR" altLang="en-US" sz="2800" dirty="0">
                <a:solidFill>
                  <a:srgbClr val="FFFF00"/>
                </a:solidFill>
                <a:latin typeface="Arial" charset="0"/>
                <a:cs typeface="Arial" charset="0"/>
                <a:hlinkClick r:id="rId2"/>
              </a:rPr>
              <a:t>k</a:t>
            </a:r>
            <a:r>
              <a:rPr lang="fr-FR" altLang="en-US" sz="2800" dirty="0" smtClean="0">
                <a:solidFill>
                  <a:srgbClr val="FFFF00"/>
                </a:solidFill>
                <a:latin typeface="Arial" charset="0"/>
                <a:cs typeface="Arial" charset="0"/>
                <a:hlinkClick r:id="rId2"/>
              </a:rPr>
              <a:t>ristin.vandagriff@alaska.gov</a:t>
            </a:r>
            <a:r>
              <a:rPr lang="fr-FR" altLang="en-US" sz="2800" dirty="0" smtClean="0">
                <a:solidFill>
                  <a:srgbClr val="FFFF00"/>
                </a:solidFill>
                <a:latin typeface="Arial" charset="0"/>
                <a:cs typeface="Arial" charset="0"/>
              </a:rPr>
              <a:t>   </a:t>
            </a:r>
            <a:endParaRPr lang="fr-FR" altLang="en-US" sz="2800" dirty="0">
              <a:solidFill>
                <a:srgbClr val="FFFF00"/>
              </a:solidFill>
              <a:latin typeface="Arial" charset="0"/>
              <a:cs typeface="Arial" charset="0"/>
            </a:endParaRPr>
          </a:p>
          <a:p>
            <a:endParaRPr lang="en-US" dirty="0"/>
          </a:p>
        </p:txBody>
      </p:sp>
      <p:sp>
        <p:nvSpPr>
          <p:cNvPr id="2" name="Title 1"/>
          <p:cNvSpPr>
            <a:spLocks noGrp="1"/>
          </p:cNvSpPr>
          <p:nvPr>
            <p:ph type="title"/>
          </p:nvPr>
        </p:nvSpPr>
        <p:spPr/>
        <p:txBody>
          <a:bodyPr/>
          <a:lstStyle/>
          <a:p>
            <a:r>
              <a:rPr lang="en-US" dirty="0" smtClean="0"/>
              <a:t>Questions: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57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48507"/>
          </a:xfrm>
        </p:spPr>
        <p:txBody>
          <a:bodyPr>
            <a:normAutofit fontScale="90000"/>
          </a:bodyPr>
          <a:lstStyle/>
          <a:p>
            <a:r>
              <a:rPr lang="en-US" dirty="0" smtClean="0"/>
              <a:t>Council Roles: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I:\GCDSE_Shared\5 year plan\State Plan 2017-2021\State Plan Booklet 2017-2021\Pictures for Booklet\rol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9903" y="627854"/>
            <a:ext cx="5624194" cy="562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State 5-Year Plan: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95546"/>
            <a:ext cx="549684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46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29531"/>
            <a:ext cx="8839200" cy="2455769"/>
          </a:xfrm>
          <a:solidFill>
            <a:schemeClr val="bg1"/>
          </a:solidFill>
        </p:spPr>
        <p:txBody>
          <a:bodyPr>
            <a:normAutofit fontScale="55000" lnSpcReduction="20000"/>
          </a:bodyPr>
          <a:lstStyle/>
          <a:p>
            <a:endParaRPr lang="en-US" dirty="0"/>
          </a:p>
          <a:p>
            <a:pPr marL="109728" indent="0">
              <a:buNone/>
            </a:pPr>
            <a:r>
              <a:rPr lang="en-US" b="1" i="1" dirty="0" smtClean="0">
                <a:solidFill>
                  <a:schemeClr val="accent1">
                    <a:lumMod val="75000"/>
                  </a:schemeClr>
                </a:solidFill>
              </a:rPr>
              <a:t>Dream </a:t>
            </a:r>
            <a:r>
              <a:rPr lang="en-US" b="1" i="1" dirty="0">
                <a:solidFill>
                  <a:schemeClr val="accent1">
                    <a:lumMod val="75000"/>
                  </a:schemeClr>
                </a:solidFill>
              </a:rPr>
              <a:t>Bigger </a:t>
            </a:r>
            <a:r>
              <a:rPr lang="en-US" b="1" i="1" dirty="0" smtClean="0">
                <a:solidFill>
                  <a:schemeClr val="accent1">
                    <a:lumMod val="75000"/>
                  </a:schemeClr>
                </a:solidFill>
              </a:rPr>
              <a:t>		Person-Directed 			Meaningful </a:t>
            </a:r>
            <a:r>
              <a:rPr lang="en-US" b="1" i="1" dirty="0">
                <a:solidFill>
                  <a:schemeClr val="accent1">
                    <a:lumMod val="75000"/>
                  </a:schemeClr>
                </a:solidFill>
              </a:rPr>
              <a:t>Lives </a:t>
            </a:r>
            <a:endParaRPr lang="en-US" b="1" i="1" dirty="0" smtClean="0">
              <a:solidFill>
                <a:schemeClr val="accent1">
                  <a:lumMod val="75000"/>
                </a:schemeClr>
              </a:solidFill>
            </a:endParaRPr>
          </a:p>
          <a:p>
            <a:pPr marL="109728" indent="0">
              <a:buNone/>
            </a:pPr>
            <a:endParaRPr lang="en-US" dirty="0">
              <a:solidFill>
                <a:schemeClr val="accent1">
                  <a:lumMod val="75000"/>
                </a:schemeClr>
              </a:solidFill>
            </a:endParaRPr>
          </a:p>
          <a:p>
            <a:r>
              <a:rPr lang="en-US" b="1" dirty="0">
                <a:solidFill>
                  <a:schemeClr val="accent1">
                    <a:lumMod val="75000"/>
                  </a:schemeClr>
                </a:solidFill>
              </a:rPr>
              <a:t>The Council thanks the Alaska Legislature for passing SB174 in 2018, enshrining the Shared DD Vision’s language within state statute, moving Alaska in a direction which will greatly improve the lives of people with disabilities by placing them in the driver’s seat of their own life to live a meaningful life of their own choosing. </a:t>
            </a:r>
            <a:endParaRPr lang="en-US" dirty="0">
              <a:solidFill>
                <a:schemeClr val="accent1">
                  <a:lumMod val="75000"/>
                </a:schemeClr>
              </a:solidFill>
            </a:endParaRPr>
          </a:p>
          <a:p>
            <a:pPr marL="109728" indent="0">
              <a:buNone/>
            </a:pPr>
            <a:endParaRPr lang="en-US" b="1" dirty="0" smtClean="0">
              <a:solidFill>
                <a:schemeClr val="accent1">
                  <a:lumMod val="75000"/>
                </a:schemeClr>
              </a:solidFill>
            </a:endParaRPr>
          </a:p>
          <a:p>
            <a:pPr marL="109728" indent="0">
              <a:buNone/>
            </a:pPr>
            <a:r>
              <a:rPr lang="en-US" sz="4400" b="1" dirty="0" smtClean="0">
                <a:solidFill>
                  <a:schemeClr val="accent6">
                    <a:lumMod val="75000"/>
                  </a:schemeClr>
                </a:solidFill>
              </a:rPr>
              <a:t>We </a:t>
            </a:r>
            <a:r>
              <a:rPr lang="en-US" sz="4400" b="1" dirty="0">
                <a:solidFill>
                  <a:schemeClr val="accent6">
                    <a:lumMod val="75000"/>
                  </a:schemeClr>
                </a:solidFill>
              </a:rPr>
              <a:t>believe that this Shared DD Vision is the foundation for the Council’s work; it is our compass. </a:t>
            </a:r>
            <a:endParaRPr lang="en-US" sz="4400" dirty="0">
              <a:solidFill>
                <a:schemeClr val="accent6">
                  <a:lumMod val="75000"/>
                </a:schemeClr>
              </a:solidFill>
            </a:endParaRPr>
          </a:p>
        </p:txBody>
      </p:sp>
      <p:sp>
        <p:nvSpPr>
          <p:cNvPr id="2" name="Title 1"/>
          <p:cNvSpPr>
            <a:spLocks noGrp="1"/>
          </p:cNvSpPr>
          <p:nvPr>
            <p:ph type="title"/>
          </p:nvPr>
        </p:nvSpPr>
        <p:spPr/>
        <p:txBody>
          <a:bodyPr>
            <a:normAutofit fontScale="90000"/>
          </a:bodyPr>
          <a:lstStyle/>
          <a:p>
            <a:r>
              <a:rPr lang="en-US" dirty="0" smtClean="0"/>
              <a:t>Developmental Disability </a:t>
            </a:r>
            <a:br>
              <a:rPr lang="en-US" dirty="0" smtClean="0"/>
            </a:br>
            <a:r>
              <a:rPr lang="en-US" dirty="0" smtClean="0"/>
              <a:t>(DD) Shared Vision: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096" y="274638"/>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600200"/>
            <a:ext cx="6096000" cy="2246769"/>
          </a:xfrm>
          <a:prstGeom prst="rect">
            <a:avLst/>
          </a:prstGeom>
          <a:solidFill>
            <a:schemeClr val="accent1">
              <a:lumMod val="75000"/>
            </a:schemeClr>
          </a:solidFill>
        </p:spPr>
        <p:txBody>
          <a:bodyPr wrap="square" rtlCol="0">
            <a:spAutoFit/>
          </a:bodyPr>
          <a:lstStyle/>
          <a:p>
            <a:pPr algn="ctr"/>
            <a:r>
              <a:rPr lang="en-US" sz="3200" i="1" dirty="0" smtClean="0"/>
              <a:t>Alaskans</a:t>
            </a:r>
            <a:r>
              <a:rPr lang="en-US" sz="2400" i="1" dirty="0" smtClean="0"/>
              <a:t> </a:t>
            </a:r>
            <a:r>
              <a:rPr lang="en-US" i="1" dirty="0" smtClean="0"/>
              <a:t>share a Vision of a flexible system in which each person directs their own supports, based on their strengths and abilities, toward a meaningful life in their home, their job and their community. Our Vision includes supported families, professional staff and services available throughout the state now and into the future.</a:t>
            </a:r>
            <a:endParaRPr lang="en-US" i="1" dirty="0"/>
          </a:p>
        </p:txBody>
      </p:sp>
      <p:pic>
        <p:nvPicPr>
          <p:cNvPr id="6" name="Picture 5"/>
          <p:cNvPicPr>
            <a:picLocks noChangeAspect="1"/>
          </p:cNvPicPr>
          <p:nvPr/>
        </p:nvPicPr>
        <p:blipFill>
          <a:blip r:embed="rId3"/>
          <a:stretch>
            <a:fillRect/>
          </a:stretch>
        </p:blipFill>
        <p:spPr>
          <a:xfrm>
            <a:off x="6248400" y="1447379"/>
            <a:ext cx="2608005" cy="2545698"/>
          </a:xfrm>
          <a:prstGeom prst="rect">
            <a:avLst/>
          </a:prstGeom>
          <a:ln>
            <a:noFill/>
          </a:ln>
          <a:effectLst>
            <a:softEdge rad="112500"/>
          </a:effectLst>
        </p:spPr>
      </p:pic>
    </p:spTree>
    <p:extLst>
      <p:ext uri="{BB962C8B-B14F-4D97-AF65-F5344CB8AC3E}">
        <p14:creationId xmlns:p14="http://schemas.microsoft.com/office/powerpoint/2010/main" val="234569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I:\GCDSE_Shared\Council Meetings\18.01.30 Council Meeting (Juneau)\January 2018 DD Infographic_Page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58353"/>
            <a:ext cx="9144000" cy="59167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2958353"/>
            <a:ext cx="8534400" cy="2277547"/>
          </a:xfrm>
          <a:prstGeom prst="rect">
            <a:avLst/>
          </a:prstGeom>
          <a:noFill/>
        </p:spPr>
        <p:txBody>
          <a:bodyPr wrap="square" rtlCol="0">
            <a:spAutoFit/>
          </a:bodyPr>
          <a:lstStyle/>
          <a:p>
            <a:r>
              <a:rPr lang="en-US" dirty="0" smtClean="0"/>
              <a:t> </a:t>
            </a:r>
            <a:r>
              <a:rPr lang="en-US" b="1" dirty="0">
                <a:solidFill>
                  <a:schemeClr val="accent1">
                    <a:lumMod val="75000"/>
                  </a:schemeClr>
                </a:solidFill>
              </a:rPr>
              <a:t>Implementation: </a:t>
            </a:r>
            <a:endParaRPr lang="en-US" b="1" dirty="0" smtClean="0">
              <a:solidFill>
                <a:schemeClr val="accent1">
                  <a:lumMod val="75000"/>
                </a:schemeClr>
              </a:solidFill>
            </a:endParaRPr>
          </a:p>
          <a:p>
            <a:endParaRPr lang="en-US" sz="500" dirty="0">
              <a:solidFill>
                <a:schemeClr val="accent1">
                  <a:lumMod val="75000"/>
                </a:schemeClr>
              </a:solidFill>
            </a:endParaRPr>
          </a:p>
          <a:p>
            <a:pPr marL="285750" indent="-285750">
              <a:buFont typeface="Arial" panose="020B0604020202020204" pitchFamily="34" charset="0"/>
              <a:buChar char="•"/>
            </a:pPr>
            <a:r>
              <a:rPr lang="en-US" dirty="0" smtClean="0">
                <a:solidFill>
                  <a:schemeClr val="accent1">
                    <a:lumMod val="75000"/>
                  </a:schemeClr>
                </a:solidFill>
              </a:rPr>
              <a:t>The </a:t>
            </a:r>
            <a:r>
              <a:rPr lang="en-US" dirty="0">
                <a:solidFill>
                  <a:schemeClr val="accent1">
                    <a:lumMod val="75000"/>
                  </a:schemeClr>
                </a:solidFill>
              </a:rPr>
              <a:t>Council administers an almost $2 million dollar 5-year Projects of National Significance federal grant to implement the DD Shared Vision which is being viewed as a replication model nationally </a:t>
            </a:r>
            <a:endParaRPr lang="en-US" dirty="0" smtClean="0">
              <a:solidFill>
                <a:schemeClr val="accent1">
                  <a:lumMod val="75000"/>
                </a:schemeClr>
              </a:solidFill>
            </a:endParaRPr>
          </a:p>
          <a:p>
            <a:endParaRPr lang="en-US" sz="800" dirty="0">
              <a:solidFill>
                <a:schemeClr val="accent1">
                  <a:lumMod val="75000"/>
                </a:schemeClr>
              </a:solidFill>
            </a:endParaRPr>
          </a:p>
          <a:p>
            <a:pPr marL="285750" indent="-285750">
              <a:buFont typeface="Arial" panose="020B0604020202020204" pitchFamily="34" charset="0"/>
              <a:buChar char="•"/>
            </a:pPr>
            <a:r>
              <a:rPr lang="en-US" dirty="0" smtClean="0">
                <a:solidFill>
                  <a:schemeClr val="accent1">
                    <a:lumMod val="75000"/>
                  </a:schemeClr>
                </a:solidFill>
              </a:rPr>
              <a:t>The </a:t>
            </a:r>
            <a:r>
              <a:rPr lang="en-US" dirty="0">
                <a:solidFill>
                  <a:schemeClr val="accent1">
                    <a:lumMod val="75000"/>
                  </a:schemeClr>
                </a:solidFill>
              </a:rPr>
              <a:t>Alaska Mental Health Trust Authority funds Alaska DD Systems Collaborative efforts with stakeholders from across the system to implement the vision and is led by individuals with disabilities </a:t>
            </a:r>
          </a:p>
        </p:txBody>
      </p:sp>
      <p:pic>
        <p:nvPicPr>
          <p:cNvPr id="3" name="Picture 2"/>
          <p:cNvPicPr>
            <a:picLocks noChangeAspect="1"/>
          </p:cNvPicPr>
          <p:nvPr/>
        </p:nvPicPr>
        <p:blipFill rotWithShape="1">
          <a:blip r:embed="rId4"/>
          <a:srcRect t="11314"/>
          <a:stretch/>
        </p:blipFill>
        <p:spPr>
          <a:xfrm>
            <a:off x="2809545" y="5105400"/>
            <a:ext cx="3372510" cy="2225889"/>
          </a:xfrm>
          <a:prstGeom prst="rect">
            <a:avLst/>
          </a:prstGeom>
          <a:ln>
            <a:noFill/>
          </a:ln>
          <a:effectLst>
            <a:softEdge rad="112500"/>
          </a:effectLst>
        </p:spPr>
      </p:pic>
    </p:spTree>
    <p:extLst>
      <p:ext uri="{BB962C8B-B14F-4D97-AF65-F5344CB8AC3E}">
        <p14:creationId xmlns:p14="http://schemas.microsoft.com/office/powerpoint/2010/main" val="362825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29531"/>
            <a:ext cx="8839200" cy="2455769"/>
          </a:xfrm>
          <a:solidFill>
            <a:schemeClr val="bg1"/>
          </a:solidFill>
        </p:spPr>
        <p:txBody>
          <a:bodyPr>
            <a:normAutofit fontScale="62500" lnSpcReduction="20000"/>
          </a:bodyPr>
          <a:lstStyle/>
          <a:p>
            <a:endParaRPr lang="en-US" dirty="0"/>
          </a:p>
          <a:p>
            <a:pPr marL="109728" indent="0">
              <a:buNone/>
            </a:pPr>
            <a:r>
              <a:rPr lang="en-US" dirty="0" smtClean="0">
                <a:solidFill>
                  <a:schemeClr val="accent1">
                    <a:lumMod val="75000"/>
                  </a:schemeClr>
                </a:solidFill>
              </a:rPr>
              <a:t>The </a:t>
            </a:r>
            <a:r>
              <a:rPr lang="en-US" dirty="0">
                <a:solidFill>
                  <a:schemeClr val="accent1">
                    <a:lumMod val="75000"/>
                  </a:schemeClr>
                </a:solidFill>
              </a:rPr>
              <a:t>Council asks that you help us spread the word about this exciting vision by</a:t>
            </a:r>
            <a:r>
              <a:rPr lang="en-US" dirty="0" smtClean="0">
                <a:solidFill>
                  <a:schemeClr val="accent1">
                    <a:lumMod val="75000"/>
                  </a:schemeClr>
                </a:solidFill>
              </a:rPr>
              <a:t>:</a:t>
            </a:r>
          </a:p>
          <a:p>
            <a:pPr marL="109728" indent="0">
              <a:buNone/>
            </a:pPr>
            <a:r>
              <a:rPr lang="en-US" dirty="0" smtClean="0">
                <a:solidFill>
                  <a:schemeClr val="accent1">
                    <a:lumMod val="75000"/>
                  </a:schemeClr>
                </a:solidFill>
              </a:rPr>
              <a:t> </a:t>
            </a:r>
            <a:endParaRPr lang="en-US" dirty="0">
              <a:solidFill>
                <a:schemeClr val="accent1">
                  <a:lumMod val="75000"/>
                </a:schemeClr>
              </a:solidFill>
            </a:endParaRPr>
          </a:p>
          <a:p>
            <a:r>
              <a:rPr lang="en-US" dirty="0" smtClean="0">
                <a:solidFill>
                  <a:schemeClr val="accent1">
                    <a:lumMod val="75000"/>
                  </a:schemeClr>
                </a:solidFill>
              </a:rPr>
              <a:t>Posting DD Vision information and website </a:t>
            </a:r>
            <a:r>
              <a:rPr lang="en-US" dirty="0">
                <a:solidFill>
                  <a:schemeClr val="accent1">
                    <a:lumMod val="75000"/>
                  </a:schemeClr>
                </a:solidFill>
              </a:rPr>
              <a:t>link on your social media </a:t>
            </a:r>
          </a:p>
          <a:p>
            <a:r>
              <a:rPr lang="en-US" dirty="0" smtClean="0">
                <a:solidFill>
                  <a:schemeClr val="accent1">
                    <a:lumMod val="75000"/>
                  </a:schemeClr>
                </a:solidFill>
              </a:rPr>
              <a:t>Including </a:t>
            </a:r>
            <a:r>
              <a:rPr lang="en-US" dirty="0">
                <a:solidFill>
                  <a:schemeClr val="accent1">
                    <a:lumMod val="75000"/>
                  </a:schemeClr>
                </a:solidFill>
              </a:rPr>
              <a:t>DD Vision information and website link on your website newsfeed </a:t>
            </a:r>
          </a:p>
          <a:p>
            <a:r>
              <a:rPr lang="en-US" dirty="0" smtClean="0">
                <a:solidFill>
                  <a:schemeClr val="accent1">
                    <a:lumMod val="75000"/>
                  </a:schemeClr>
                </a:solidFill>
              </a:rPr>
              <a:t>Featuring </a:t>
            </a:r>
            <a:r>
              <a:rPr lang="en-US" dirty="0">
                <a:solidFill>
                  <a:schemeClr val="accent1">
                    <a:lumMod val="75000"/>
                  </a:schemeClr>
                </a:solidFill>
              </a:rPr>
              <a:t>DD Vision information and website link in your constituent newsletter </a:t>
            </a:r>
          </a:p>
          <a:p>
            <a:r>
              <a:rPr lang="en-US" dirty="0" smtClean="0">
                <a:solidFill>
                  <a:schemeClr val="accent1">
                    <a:lumMod val="75000"/>
                  </a:schemeClr>
                </a:solidFill>
              </a:rPr>
              <a:t>Getting </a:t>
            </a:r>
            <a:r>
              <a:rPr lang="en-US" dirty="0">
                <a:solidFill>
                  <a:schemeClr val="accent1">
                    <a:lumMod val="75000"/>
                  </a:schemeClr>
                </a:solidFill>
              </a:rPr>
              <a:t>the word out via any other highly used communication avenues </a:t>
            </a:r>
          </a:p>
          <a:p>
            <a:pPr lvl="1"/>
            <a:r>
              <a:rPr lang="en-US" dirty="0" smtClean="0">
                <a:solidFill>
                  <a:schemeClr val="accent1">
                    <a:lumMod val="75000"/>
                  </a:schemeClr>
                </a:solidFill>
              </a:rPr>
              <a:t>Please </a:t>
            </a:r>
            <a:r>
              <a:rPr lang="en-US" dirty="0">
                <a:solidFill>
                  <a:schemeClr val="accent1">
                    <a:lumMod val="75000"/>
                  </a:schemeClr>
                </a:solidFill>
              </a:rPr>
              <a:t>let us know if you’d like DD Vision postcards for your office </a:t>
            </a:r>
          </a:p>
          <a:p>
            <a:endParaRPr lang="en-US" dirty="0"/>
          </a:p>
        </p:txBody>
      </p:sp>
      <p:sp>
        <p:nvSpPr>
          <p:cNvPr id="2" name="Title 1"/>
          <p:cNvSpPr>
            <a:spLocks noGrp="1"/>
          </p:cNvSpPr>
          <p:nvPr>
            <p:ph type="title"/>
          </p:nvPr>
        </p:nvSpPr>
        <p:spPr/>
        <p:txBody>
          <a:bodyPr>
            <a:normAutofit fontScale="90000"/>
          </a:bodyPr>
          <a:lstStyle/>
          <a:p>
            <a:r>
              <a:rPr lang="en-US" dirty="0" smtClean="0"/>
              <a:t>Developmental Disability </a:t>
            </a:r>
            <a:br>
              <a:rPr lang="en-US" dirty="0" smtClean="0"/>
            </a:br>
            <a:r>
              <a:rPr lang="en-US" dirty="0" smtClean="0"/>
              <a:t>(DD) Shared Vision: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096" y="274638"/>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67200" y="3487099"/>
            <a:ext cx="4572000" cy="369332"/>
          </a:xfrm>
          <a:prstGeom prst="rect">
            <a:avLst/>
          </a:prstGeom>
          <a:solidFill>
            <a:schemeClr val="accent1">
              <a:lumMod val="75000"/>
            </a:schemeClr>
          </a:solidFill>
        </p:spPr>
        <p:txBody>
          <a:bodyPr wrap="square" rtlCol="0">
            <a:spAutoFit/>
          </a:bodyPr>
          <a:lstStyle/>
          <a:p>
            <a:pPr algn="ctr"/>
            <a:endParaRPr lang="en-US" i="1" dirty="0"/>
          </a:p>
        </p:txBody>
      </p:sp>
      <p:pic>
        <p:nvPicPr>
          <p:cNvPr id="5" name="Picture 4"/>
          <p:cNvPicPr>
            <a:picLocks noChangeAspect="1"/>
          </p:cNvPicPr>
          <p:nvPr/>
        </p:nvPicPr>
        <p:blipFill>
          <a:blip r:embed="rId3"/>
          <a:stretch>
            <a:fillRect/>
          </a:stretch>
        </p:blipFill>
        <p:spPr>
          <a:xfrm>
            <a:off x="329184" y="1600199"/>
            <a:ext cx="3775548" cy="2419569"/>
          </a:xfrm>
          <a:prstGeom prst="rect">
            <a:avLst/>
          </a:prstGeom>
        </p:spPr>
      </p:pic>
      <p:sp>
        <p:nvSpPr>
          <p:cNvPr id="7" name="Rectangle 6"/>
          <p:cNvSpPr/>
          <p:nvPr/>
        </p:nvSpPr>
        <p:spPr>
          <a:xfrm>
            <a:off x="4267200" y="1600199"/>
            <a:ext cx="4572000" cy="1908215"/>
          </a:xfrm>
          <a:prstGeom prst="rect">
            <a:avLst/>
          </a:prstGeom>
          <a:solidFill>
            <a:schemeClr val="accent5">
              <a:lumMod val="20000"/>
              <a:lumOff val="80000"/>
            </a:schemeClr>
          </a:solidFill>
        </p:spPr>
        <p:txBody>
          <a:bodyPr>
            <a:spAutoFit/>
          </a:bodyPr>
          <a:lstStyle/>
          <a:p>
            <a:r>
              <a:rPr lang="en-US" sz="1600" b="1" dirty="0">
                <a:solidFill>
                  <a:schemeClr val="accent1">
                    <a:lumMod val="75000"/>
                  </a:schemeClr>
                </a:solidFill>
                <a:latin typeface="Calibri" panose="020F0502020204030204" pitchFamily="34" charset="0"/>
              </a:rPr>
              <a:t>For more information you can visit the Shared DD Vision website at: </a:t>
            </a:r>
          </a:p>
          <a:p>
            <a:r>
              <a:rPr lang="en-US" dirty="0">
                <a:solidFill>
                  <a:srgbClr val="0000FF"/>
                </a:solidFill>
                <a:latin typeface="Calibri" panose="020F0502020204030204" pitchFamily="34" charset="0"/>
              </a:rPr>
              <a:t>http://dhss.alaska.gov/gcdse/Pages/ddsharedvision/aboutus.aspx </a:t>
            </a:r>
          </a:p>
          <a:p>
            <a:r>
              <a:rPr lang="en-US" sz="1400" b="1" dirty="0">
                <a:solidFill>
                  <a:schemeClr val="accent1">
                    <a:lumMod val="75000"/>
                  </a:schemeClr>
                </a:solidFill>
                <a:latin typeface="Calibri" panose="020F0502020204030204" pitchFamily="34" charset="0"/>
              </a:rPr>
              <a:t>Or visit Shared DD Vision on Facebook: </a:t>
            </a:r>
          </a:p>
          <a:p>
            <a:r>
              <a:rPr lang="en-US" dirty="0">
                <a:solidFill>
                  <a:srgbClr val="0000FF"/>
                </a:solidFill>
                <a:latin typeface="Calibri" panose="020F0502020204030204" pitchFamily="34" charset="0"/>
              </a:rPr>
              <a:t>https://www.facebook.com/groups/DDSharedVisionAlaska </a:t>
            </a:r>
            <a:endParaRPr lang="en-US" dirty="0"/>
          </a:p>
        </p:txBody>
      </p:sp>
    </p:spTree>
    <p:extLst>
      <p:ext uri="{BB962C8B-B14F-4D97-AF65-F5344CB8AC3E}">
        <p14:creationId xmlns:p14="http://schemas.microsoft.com/office/powerpoint/2010/main" val="177422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464309"/>
            <a:ext cx="7239000" cy="1914069"/>
          </a:xfrm>
          <a:solidFill>
            <a:schemeClr val="bg1"/>
          </a:solidFill>
        </p:spPr>
        <p:txBody>
          <a:bodyPr>
            <a:normAutofit fontScale="47500" lnSpcReduction="20000"/>
          </a:bodyPr>
          <a:lstStyle/>
          <a:p>
            <a:endParaRPr lang="en-US" dirty="0"/>
          </a:p>
          <a:p>
            <a:pPr marL="109728" indent="0">
              <a:buNone/>
            </a:pPr>
            <a:r>
              <a:rPr lang="en-US" dirty="0">
                <a:solidFill>
                  <a:schemeClr val="accent1">
                    <a:lumMod val="75000"/>
                  </a:schemeClr>
                </a:solidFill>
              </a:rPr>
              <a:t>My name is Travis Noah. The developmental disability collaborative vision has impacted my life significantly. Three years ago I was very unsure about how to move forward with things that I wanted to do what could make my life better... When I was brought into the collaborative vision process it caused me to self-reflect on my life and how I wanted to live it. One thing led to another and </a:t>
            </a:r>
            <a:r>
              <a:rPr lang="en-US" sz="3400" b="1" dirty="0">
                <a:solidFill>
                  <a:schemeClr val="accent6">
                    <a:lumMod val="75000"/>
                  </a:schemeClr>
                </a:solidFill>
              </a:rPr>
              <a:t>now I am a Peer Advocate for people with needs of all different types for a living. I would not be where I am today if not for the DD collaborative vision project.</a:t>
            </a:r>
            <a:r>
              <a:rPr lang="en-US" dirty="0">
                <a:solidFill>
                  <a:schemeClr val="accent6">
                    <a:lumMod val="75000"/>
                  </a:schemeClr>
                </a:solidFill>
              </a:rPr>
              <a:t> </a:t>
            </a:r>
            <a:r>
              <a:rPr lang="en-US" dirty="0">
                <a:solidFill>
                  <a:schemeClr val="accent1">
                    <a:lumMod val="75000"/>
                  </a:schemeClr>
                </a:solidFill>
              </a:rPr>
              <a:t>It has allowed me to look at my life and see how I can move forward with living the life I want with the services that I direct.</a:t>
            </a:r>
            <a:endParaRPr lang="en-US" dirty="0"/>
          </a:p>
        </p:txBody>
      </p:sp>
      <p:sp>
        <p:nvSpPr>
          <p:cNvPr id="2" name="Title 1"/>
          <p:cNvSpPr>
            <a:spLocks noGrp="1"/>
          </p:cNvSpPr>
          <p:nvPr>
            <p:ph type="title"/>
          </p:nvPr>
        </p:nvSpPr>
        <p:spPr/>
        <p:txBody>
          <a:bodyPr>
            <a:normAutofit fontScale="90000"/>
          </a:bodyPr>
          <a:lstStyle/>
          <a:p>
            <a:r>
              <a:rPr lang="en-US" b="0" dirty="0"/>
              <a:t>Living the Vision: </a:t>
            </a:r>
            <a:r>
              <a:rPr lang="en-US" b="0" dirty="0" smtClean="0"/>
              <a:t/>
            </a:r>
            <a:br>
              <a:rPr lang="en-US" b="0" dirty="0" smtClean="0"/>
            </a:br>
            <a:r>
              <a:rPr lang="en-US" b="0" dirty="0" smtClean="0"/>
              <a:t>DD </a:t>
            </a:r>
            <a:r>
              <a:rPr lang="en-US" b="0" dirty="0"/>
              <a:t>Vision Impact Stories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096" y="274638"/>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762000" y="1553269"/>
            <a:ext cx="914400" cy="1736147"/>
          </a:xfrm>
          <a:prstGeom prst="rect">
            <a:avLst/>
          </a:prstGeom>
        </p:spPr>
      </p:pic>
      <p:sp>
        <p:nvSpPr>
          <p:cNvPr id="8" name="TextBox 7"/>
          <p:cNvSpPr txBox="1"/>
          <p:nvPr/>
        </p:nvSpPr>
        <p:spPr>
          <a:xfrm>
            <a:off x="152400" y="3595568"/>
            <a:ext cx="6553200" cy="3262432"/>
          </a:xfrm>
          <a:prstGeom prst="rect">
            <a:avLst/>
          </a:prstGeom>
          <a:solidFill>
            <a:schemeClr val="bg1"/>
          </a:solidFill>
        </p:spPr>
        <p:txBody>
          <a:bodyPr wrap="square" rtlCol="0">
            <a:spAutoFit/>
          </a:bodyPr>
          <a:lstStyle/>
          <a:p>
            <a:r>
              <a:rPr lang="en-US" sz="1200" dirty="0">
                <a:solidFill>
                  <a:schemeClr val="accent1">
                    <a:lumMod val="75000"/>
                  </a:schemeClr>
                </a:solidFill>
              </a:rPr>
              <a:t>My name is Garrett Dominick. I am a 23 year old Soldotna resident of Alaska. I have been receiving Medicaid services through the State of Alaska for 20 years. For years, I have been letting my support team decide what I want because I got tired of voicing my opinion about what I want for my goals and nothing being done. That all changed about 2 years ago when I found out about the Developmental Disabilities Shared Vision. </a:t>
            </a:r>
            <a:r>
              <a:rPr lang="en-US" sz="1400" b="1" dirty="0">
                <a:solidFill>
                  <a:schemeClr val="accent6">
                    <a:lumMod val="75000"/>
                  </a:schemeClr>
                </a:solidFill>
              </a:rPr>
              <a:t>The Shared Vision allowed me to take charge of my own goals that allow me to succeed as a support recipient. Since the DD Shared Vision has been in place, I've been able to grow and be more social. In the past two years, I've gotten my license, I purchased a truck, I have a new place, I'm in a relationship, and I am the Chief Marketing Officer of two successful businesses that help people on the IDD/AAPD/ALI waiver.</a:t>
            </a:r>
            <a:r>
              <a:rPr lang="en-US" sz="1200" dirty="0">
                <a:solidFill>
                  <a:schemeClr val="accent6">
                    <a:lumMod val="75000"/>
                  </a:schemeClr>
                </a:solidFill>
              </a:rPr>
              <a:t> </a:t>
            </a:r>
            <a:r>
              <a:rPr lang="en-US" sz="1200" dirty="0">
                <a:solidFill>
                  <a:schemeClr val="accent1">
                    <a:lumMod val="75000"/>
                  </a:schemeClr>
                </a:solidFill>
              </a:rPr>
              <a:t>On top of all this, I have been able to travel, which is what I've always wanted to do. I have worked with the organizer of the Shared Vision to promote and bring awareness to the State of Alaska for little over a year. I manage the Facebook page for the Shared Vision. I do want to end this saying, yes I do have Intellectual and Developmental Disabilities. </a:t>
            </a:r>
          </a:p>
        </p:txBody>
      </p:sp>
      <p:pic>
        <p:nvPicPr>
          <p:cNvPr id="9" name="Picture 8"/>
          <p:cNvPicPr>
            <a:picLocks noChangeAspect="1"/>
          </p:cNvPicPr>
          <p:nvPr/>
        </p:nvPicPr>
        <p:blipFill>
          <a:blip r:embed="rId4"/>
          <a:stretch>
            <a:fillRect/>
          </a:stretch>
        </p:blipFill>
        <p:spPr>
          <a:xfrm>
            <a:off x="6705600" y="3810000"/>
            <a:ext cx="2095482" cy="2590494"/>
          </a:xfrm>
          <a:prstGeom prst="rect">
            <a:avLst/>
          </a:prstGeom>
          <a:ln>
            <a:noFill/>
          </a:ln>
          <a:effectLst>
            <a:softEdge rad="112500"/>
          </a:effectLst>
        </p:spPr>
      </p:pic>
    </p:spTree>
    <p:extLst>
      <p:ext uri="{BB962C8B-B14F-4D97-AF65-F5344CB8AC3E}">
        <p14:creationId xmlns:p14="http://schemas.microsoft.com/office/powerpoint/2010/main" val="1271041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29531"/>
            <a:ext cx="8839200" cy="2828469"/>
          </a:xfrm>
          <a:solidFill>
            <a:schemeClr val="bg1"/>
          </a:solidFill>
        </p:spPr>
        <p:txBody>
          <a:bodyPr>
            <a:normAutofit fontScale="47500" lnSpcReduction="20000"/>
          </a:bodyPr>
          <a:lstStyle/>
          <a:p>
            <a:endParaRPr lang="en-US" dirty="0"/>
          </a:p>
          <a:p>
            <a:pPr marL="109728" indent="0">
              <a:buNone/>
            </a:pPr>
            <a:r>
              <a:rPr lang="en-US" b="1" dirty="0" smtClean="0">
                <a:solidFill>
                  <a:schemeClr val="accent1">
                    <a:lumMod val="75000"/>
                  </a:schemeClr>
                </a:solidFill>
              </a:rPr>
              <a:t>The </a:t>
            </a:r>
            <a:r>
              <a:rPr lang="en-US" b="1" dirty="0">
                <a:solidFill>
                  <a:schemeClr val="accent1">
                    <a:lumMod val="75000"/>
                  </a:schemeClr>
                </a:solidFill>
              </a:rPr>
              <a:t>Council thanks the Alaska Legislature for passing HB 336, the Supported Decision-Making Agreements (SDMA) Act. </a:t>
            </a:r>
            <a:endParaRPr lang="en-US" b="1" dirty="0" smtClean="0">
              <a:solidFill>
                <a:schemeClr val="accent1">
                  <a:lumMod val="75000"/>
                </a:schemeClr>
              </a:solidFill>
            </a:endParaRPr>
          </a:p>
          <a:p>
            <a:pPr marL="109728" indent="0">
              <a:buNone/>
            </a:pPr>
            <a:endParaRPr lang="en-US" b="1" dirty="0" smtClean="0">
              <a:solidFill>
                <a:schemeClr val="accent1">
                  <a:lumMod val="75000"/>
                </a:schemeClr>
              </a:solidFill>
            </a:endParaRPr>
          </a:p>
          <a:p>
            <a:r>
              <a:rPr lang="en-US" dirty="0" smtClean="0">
                <a:solidFill>
                  <a:schemeClr val="accent1">
                    <a:lumMod val="75000"/>
                  </a:schemeClr>
                </a:solidFill>
              </a:rPr>
              <a:t>Now</a:t>
            </a:r>
            <a:r>
              <a:rPr lang="en-US" dirty="0">
                <a:solidFill>
                  <a:schemeClr val="accent1">
                    <a:lumMod val="75000"/>
                  </a:schemeClr>
                </a:solidFill>
              </a:rPr>
              <a:t>, an adult who wants assistance with getting information, weighing options, identifying possible outcomes, or communicating decisions to others can use a SDMA. </a:t>
            </a:r>
            <a:endParaRPr lang="en-US" dirty="0" smtClean="0">
              <a:solidFill>
                <a:schemeClr val="accent1">
                  <a:lumMod val="75000"/>
                </a:schemeClr>
              </a:solidFill>
            </a:endParaRPr>
          </a:p>
          <a:p>
            <a:r>
              <a:rPr lang="en-US" dirty="0" smtClean="0">
                <a:solidFill>
                  <a:schemeClr val="accent1">
                    <a:lumMod val="75000"/>
                  </a:schemeClr>
                </a:solidFill>
              </a:rPr>
              <a:t>It </a:t>
            </a:r>
            <a:r>
              <a:rPr lang="en-US" dirty="0">
                <a:solidFill>
                  <a:schemeClr val="accent1">
                    <a:lumMod val="75000"/>
                  </a:schemeClr>
                </a:solidFill>
              </a:rPr>
              <a:t>is a tool that can help seniors who have an early diagnosis of dementia and who want a commitment of support from multiple caregivers, rather than relying only on their spouse or an adult child. </a:t>
            </a:r>
            <a:endParaRPr lang="en-US" dirty="0" smtClean="0">
              <a:solidFill>
                <a:schemeClr val="accent1">
                  <a:lumMod val="75000"/>
                </a:schemeClr>
              </a:solidFill>
            </a:endParaRPr>
          </a:p>
          <a:p>
            <a:r>
              <a:rPr lang="en-US" dirty="0" smtClean="0">
                <a:solidFill>
                  <a:schemeClr val="accent1">
                    <a:lumMod val="75000"/>
                  </a:schemeClr>
                </a:solidFill>
              </a:rPr>
              <a:t>Adults </a:t>
            </a:r>
            <a:r>
              <a:rPr lang="en-US" dirty="0">
                <a:solidFill>
                  <a:schemeClr val="accent1">
                    <a:lumMod val="75000"/>
                  </a:schemeClr>
                </a:solidFill>
              </a:rPr>
              <a:t>who want to continue the support and advice of family and friends but who don’t want to lose responsibility for their choices can avoid unnecessary guardianships with supported decision-making agreements (possibly cost saving for the State). </a:t>
            </a:r>
            <a:endParaRPr lang="en-US" dirty="0" smtClean="0">
              <a:solidFill>
                <a:schemeClr val="accent1">
                  <a:lumMod val="75000"/>
                </a:schemeClr>
              </a:solidFill>
            </a:endParaRPr>
          </a:p>
          <a:p>
            <a:r>
              <a:rPr lang="en-US" dirty="0" smtClean="0">
                <a:solidFill>
                  <a:schemeClr val="accent1">
                    <a:lumMod val="75000"/>
                  </a:schemeClr>
                </a:solidFill>
              </a:rPr>
              <a:t>And </a:t>
            </a:r>
            <a:r>
              <a:rPr lang="en-US" dirty="0">
                <a:solidFill>
                  <a:schemeClr val="accent1">
                    <a:lumMod val="75000"/>
                  </a:schemeClr>
                </a:solidFill>
              </a:rPr>
              <a:t>those adults who have guardians, but who understand the nature and effect of an agreement, can use the agreements to build their capacity by experiencing shared responsibility for making decisions – while still having the oversight of a guardian. </a:t>
            </a:r>
            <a:endParaRPr lang="en-US" dirty="0" smtClean="0">
              <a:solidFill>
                <a:schemeClr val="accent1">
                  <a:lumMod val="75000"/>
                </a:schemeClr>
              </a:solidFill>
            </a:endParaRPr>
          </a:p>
          <a:p>
            <a:pPr marL="109728" indent="0">
              <a:buNone/>
            </a:pPr>
            <a:endParaRPr lang="en-US" dirty="0">
              <a:solidFill>
                <a:schemeClr val="accent1">
                  <a:lumMod val="75000"/>
                </a:schemeClr>
              </a:solidFill>
            </a:endParaRPr>
          </a:p>
        </p:txBody>
      </p:sp>
      <p:sp>
        <p:nvSpPr>
          <p:cNvPr id="2" name="Title 1"/>
          <p:cNvSpPr>
            <a:spLocks noGrp="1"/>
          </p:cNvSpPr>
          <p:nvPr>
            <p:ph type="title"/>
          </p:nvPr>
        </p:nvSpPr>
        <p:spPr/>
        <p:txBody>
          <a:bodyPr>
            <a:normAutofit fontScale="90000"/>
          </a:bodyPr>
          <a:lstStyle/>
          <a:p>
            <a:r>
              <a:rPr lang="en-US" dirty="0" smtClean="0"/>
              <a:t>Supported Decision Making Agreements Act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096" y="274638"/>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28416" y="1444208"/>
            <a:ext cx="5815584" cy="2585323"/>
          </a:xfrm>
          <a:prstGeom prst="rect">
            <a:avLst/>
          </a:prstGeom>
          <a:solidFill>
            <a:schemeClr val="accent1">
              <a:lumMod val="75000"/>
            </a:schemeClr>
          </a:solidFill>
        </p:spPr>
        <p:txBody>
          <a:bodyPr wrap="square" rtlCol="0">
            <a:spAutoFit/>
          </a:bodyPr>
          <a:lstStyle/>
          <a:p>
            <a:endParaRPr lang="en-US" dirty="0"/>
          </a:p>
          <a:p>
            <a:pPr algn="ctr"/>
            <a:r>
              <a:rPr lang="en-US" dirty="0"/>
              <a:t> </a:t>
            </a:r>
            <a:r>
              <a:rPr lang="en-US" b="1" dirty="0"/>
              <a:t>Self-determination -- to make decisions and take responsibility for one’s own life – is the mark of adulthood. </a:t>
            </a:r>
            <a:endParaRPr lang="en-US" b="1" dirty="0" smtClean="0"/>
          </a:p>
          <a:p>
            <a:pPr algn="ctr"/>
            <a:endParaRPr lang="en-US" dirty="0"/>
          </a:p>
          <a:p>
            <a:pPr algn="ctr"/>
            <a:r>
              <a:rPr lang="en-US" i="1" dirty="0"/>
              <a:t>In Alaska, increased accessibility to self-determination and decision-making is now available to everyone, through the Supported Decision-Making Agreements Act. </a:t>
            </a:r>
          </a:p>
        </p:txBody>
      </p:sp>
      <p:pic>
        <p:nvPicPr>
          <p:cNvPr id="5" name="Picture 4"/>
          <p:cNvPicPr>
            <a:picLocks noChangeAspect="1"/>
          </p:cNvPicPr>
          <p:nvPr/>
        </p:nvPicPr>
        <p:blipFill>
          <a:blip r:embed="rId3"/>
          <a:stretch>
            <a:fillRect/>
          </a:stretch>
        </p:blipFill>
        <p:spPr>
          <a:xfrm>
            <a:off x="50818" y="1677112"/>
            <a:ext cx="3241022" cy="2119513"/>
          </a:xfrm>
          <a:prstGeom prst="rect">
            <a:avLst/>
          </a:prstGeom>
        </p:spPr>
      </p:pic>
    </p:spTree>
    <p:extLst>
      <p:ext uri="{BB962C8B-B14F-4D97-AF65-F5344CB8AC3E}">
        <p14:creationId xmlns:p14="http://schemas.microsoft.com/office/powerpoint/2010/main" val="2456363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4114800" cy="5269918"/>
          </a:xfrm>
          <a:solidFill>
            <a:schemeClr val="bg1"/>
          </a:solidFill>
        </p:spPr>
        <p:txBody>
          <a:bodyPr>
            <a:normAutofit fontScale="62500" lnSpcReduction="20000"/>
          </a:bodyPr>
          <a:lstStyle/>
          <a:p>
            <a:pPr marL="109728" indent="0" algn="ctr">
              <a:buNone/>
            </a:pPr>
            <a:r>
              <a:rPr lang="en-US" dirty="0" smtClean="0">
                <a:solidFill>
                  <a:schemeClr val="accent1">
                    <a:lumMod val="75000"/>
                  </a:schemeClr>
                </a:solidFill>
              </a:rPr>
              <a:t>New SDMA </a:t>
            </a:r>
            <a:r>
              <a:rPr lang="en-US" dirty="0">
                <a:solidFill>
                  <a:schemeClr val="accent1">
                    <a:lumMod val="75000"/>
                  </a:schemeClr>
                </a:solidFill>
              </a:rPr>
              <a:t>webpage </a:t>
            </a:r>
            <a:r>
              <a:rPr lang="en-US" dirty="0" smtClean="0">
                <a:solidFill>
                  <a:schemeClr val="accent1">
                    <a:lumMod val="75000"/>
                  </a:schemeClr>
                </a:solidFill>
              </a:rPr>
              <a:t>hosted by </a:t>
            </a:r>
            <a:r>
              <a:rPr lang="en-US" dirty="0">
                <a:solidFill>
                  <a:schemeClr val="accent1">
                    <a:lumMod val="75000"/>
                  </a:schemeClr>
                </a:solidFill>
              </a:rPr>
              <a:t>the Governor’s Council on Disabilities &amp; Special Education: </a:t>
            </a:r>
            <a:r>
              <a:rPr lang="en-US" sz="2000" dirty="0">
                <a:solidFill>
                  <a:schemeClr val="accent1">
                    <a:lumMod val="75000"/>
                  </a:schemeClr>
                </a:solidFill>
                <a:hlinkClick r:id="rId2"/>
              </a:rPr>
              <a:t>http://</a:t>
            </a:r>
            <a:r>
              <a:rPr lang="en-US" sz="2000" dirty="0" smtClean="0">
                <a:solidFill>
                  <a:schemeClr val="accent1">
                    <a:lumMod val="75000"/>
                  </a:schemeClr>
                </a:solidFill>
                <a:hlinkClick r:id="rId2"/>
              </a:rPr>
              <a:t>dhss.alaska.gov/gcdse/Pages/projects/SDMA/</a:t>
            </a:r>
            <a:r>
              <a:rPr lang="en-US" sz="2000" dirty="0" smtClean="0">
                <a:solidFill>
                  <a:schemeClr val="accent1">
                    <a:lumMod val="75000"/>
                  </a:schemeClr>
                </a:solidFill>
              </a:rPr>
              <a:t> </a:t>
            </a:r>
          </a:p>
          <a:p>
            <a:pPr marL="109728" indent="0" algn="ctr">
              <a:buNone/>
            </a:pPr>
            <a:endParaRPr lang="en-US" sz="800" dirty="0">
              <a:solidFill>
                <a:schemeClr val="accent1">
                  <a:lumMod val="75000"/>
                </a:schemeClr>
              </a:solidFill>
            </a:endParaRPr>
          </a:p>
          <a:p>
            <a:pPr marL="109728" indent="0">
              <a:buNone/>
            </a:pPr>
            <a:endParaRPr lang="en-US" sz="800" dirty="0" smtClean="0">
              <a:solidFill>
                <a:schemeClr val="accent1">
                  <a:lumMod val="75000"/>
                </a:schemeClr>
              </a:solidFill>
            </a:endParaRPr>
          </a:p>
          <a:p>
            <a:pPr marL="109728" indent="0">
              <a:buNone/>
            </a:pPr>
            <a:r>
              <a:rPr lang="en-US" dirty="0" smtClean="0">
                <a:solidFill>
                  <a:schemeClr val="accent1">
                    <a:lumMod val="75000"/>
                  </a:schemeClr>
                </a:solidFill>
              </a:rPr>
              <a:t>The </a:t>
            </a:r>
            <a:r>
              <a:rPr lang="en-US" dirty="0">
                <a:solidFill>
                  <a:schemeClr val="accent1">
                    <a:lumMod val="75000"/>
                  </a:schemeClr>
                </a:solidFill>
              </a:rPr>
              <a:t>Council asks that you help spread the word about this exciting opportunity by: </a:t>
            </a:r>
          </a:p>
          <a:p>
            <a:r>
              <a:rPr lang="en-US" dirty="0" smtClean="0">
                <a:solidFill>
                  <a:schemeClr val="accent1">
                    <a:lumMod val="75000"/>
                  </a:schemeClr>
                </a:solidFill>
              </a:rPr>
              <a:t>Posting </a:t>
            </a:r>
            <a:r>
              <a:rPr lang="en-US" dirty="0">
                <a:solidFill>
                  <a:schemeClr val="accent1">
                    <a:lumMod val="75000"/>
                  </a:schemeClr>
                </a:solidFill>
              </a:rPr>
              <a:t>Alaska SDMA information and website link on your social media </a:t>
            </a:r>
          </a:p>
          <a:p>
            <a:r>
              <a:rPr lang="en-US" dirty="0" smtClean="0">
                <a:solidFill>
                  <a:schemeClr val="accent1">
                    <a:lumMod val="75000"/>
                  </a:schemeClr>
                </a:solidFill>
              </a:rPr>
              <a:t>Including </a:t>
            </a:r>
            <a:r>
              <a:rPr lang="en-US" dirty="0">
                <a:solidFill>
                  <a:schemeClr val="accent1">
                    <a:lumMod val="75000"/>
                  </a:schemeClr>
                </a:solidFill>
              </a:rPr>
              <a:t>Alaska SDMA information and website link on your website newsfeed or headline section </a:t>
            </a:r>
          </a:p>
          <a:p>
            <a:r>
              <a:rPr lang="en-US" dirty="0" smtClean="0">
                <a:solidFill>
                  <a:schemeClr val="accent1">
                    <a:lumMod val="75000"/>
                  </a:schemeClr>
                </a:solidFill>
              </a:rPr>
              <a:t>Featuring </a:t>
            </a:r>
            <a:r>
              <a:rPr lang="en-US" dirty="0">
                <a:solidFill>
                  <a:schemeClr val="accent1">
                    <a:lumMod val="75000"/>
                  </a:schemeClr>
                </a:solidFill>
              </a:rPr>
              <a:t>Alaska SDMA information and website link in your constituent newsletter </a:t>
            </a:r>
          </a:p>
          <a:p>
            <a:r>
              <a:rPr lang="en-US" dirty="0" smtClean="0">
                <a:solidFill>
                  <a:schemeClr val="accent1">
                    <a:lumMod val="75000"/>
                  </a:schemeClr>
                </a:solidFill>
              </a:rPr>
              <a:t>Getting </a:t>
            </a:r>
            <a:r>
              <a:rPr lang="en-US" dirty="0">
                <a:solidFill>
                  <a:schemeClr val="accent1">
                    <a:lumMod val="75000"/>
                  </a:schemeClr>
                </a:solidFill>
              </a:rPr>
              <a:t>the word out via any other highly used communication avenues </a:t>
            </a:r>
          </a:p>
          <a:p>
            <a:pPr lvl="1"/>
            <a:r>
              <a:rPr lang="en-US" dirty="0" smtClean="0">
                <a:solidFill>
                  <a:schemeClr val="accent1">
                    <a:lumMod val="75000"/>
                  </a:schemeClr>
                </a:solidFill>
              </a:rPr>
              <a:t>Please </a:t>
            </a:r>
            <a:r>
              <a:rPr lang="en-US" dirty="0">
                <a:solidFill>
                  <a:schemeClr val="accent1">
                    <a:lumMod val="75000"/>
                  </a:schemeClr>
                </a:solidFill>
              </a:rPr>
              <a:t>let us know if you’d like SDMA brochures for your office </a:t>
            </a:r>
          </a:p>
          <a:p>
            <a:pPr marL="109728" indent="0" algn="ctr">
              <a:buNone/>
            </a:pPr>
            <a:endParaRPr lang="en-US" dirty="0">
              <a:solidFill>
                <a:schemeClr val="accent1">
                  <a:lumMod val="75000"/>
                </a:schemeClr>
              </a:solidFill>
            </a:endParaRPr>
          </a:p>
          <a:p>
            <a:pPr marL="109728" indent="0">
              <a:buNone/>
            </a:pPr>
            <a:endParaRPr lang="en-US" dirty="0">
              <a:solidFill>
                <a:schemeClr val="accent1">
                  <a:lumMod val="75000"/>
                </a:schemeClr>
              </a:solidFill>
            </a:endParaRPr>
          </a:p>
        </p:txBody>
      </p:sp>
      <p:sp>
        <p:nvSpPr>
          <p:cNvPr id="2" name="Title 1"/>
          <p:cNvSpPr>
            <a:spLocks noGrp="1"/>
          </p:cNvSpPr>
          <p:nvPr>
            <p:ph type="title"/>
          </p:nvPr>
        </p:nvSpPr>
        <p:spPr/>
        <p:txBody>
          <a:bodyPr>
            <a:normAutofit fontScale="90000"/>
          </a:bodyPr>
          <a:lstStyle/>
          <a:p>
            <a:r>
              <a:rPr lang="en-US" dirty="0" smtClean="0"/>
              <a:t>Supported Decision Making Agreements Act</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7096" y="274638"/>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a:srcRect l="32007" t="23778" r="41667" b="8353"/>
          <a:stretch/>
        </p:blipFill>
        <p:spPr>
          <a:xfrm>
            <a:off x="4572000" y="1381294"/>
            <a:ext cx="3886200" cy="5412624"/>
          </a:xfrm>
          <a:prstGeom prst="rect">
            <a:avLst/>
          </a:prstGeom>
        </p:spPr>
      </p:pic>
    </p:spTree>
    <p:extLst>
      <p:ext uri="{BB962C8B-B14F-4D97-AF65-F5344CB8AC3E}">
        <p14:creationId xmlns:p14="http://schemas.microsoft.com/office/powerpoint/2010/main" val="25163804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rgbClr val="FF99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793</TotalTime>
  <Words>3175</Words>
  <Application>Microsoft Office PowerPoint</Application>
  <PresentationFormat>On-screen Show (4:3)</PresentationFormat>
  <Paragraphs>167</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Lucida Sans Unicode</vt:lpstr>
      <vt:lpstr>Times New Roman</vt:lpstr>
      <vt:lpstr>Verdana</vt:lpstr>
      <vt:lpstr>Wingdings</vt:lpstr>
      <vt:lpstr>Wingdings 2</vt:lpstr>
      <vt:lpstr>Wingdings 3</vt:lpstr>
      <vt:lpstr>Concourse</vt:lpstr>
      <vt:lpstr>PowerPoint Presentation</vt:lpstr>
      <vt:lpstr>Council Roles:</vt:lpstr>
      <vt:lpstr>State 5-Year Plan:</vt:lpstr>
      <vt:lpstr>Developmental Disability  (DD) Shared Vision:</vt:lpstr>
      <vt:lpstr>PowerPoint Presentation</vt:lpstr>
      <vt:lpstr>Developmental Disability  (DD) Shared Vision:</vt:lpstr>
      <vt:lpstr>Living the Vision:  DD Vision Impact Stories </vt:lpstr>
      <vt:lpstr>Supported Decision Making Agreements Act</vt:lpstr>
      <vt:lpstr>Supported Decision Making Agreements Act</vt:lpstr>
      <vt:lpstr>SDMA Act</vt:lpstr>
      <vt:lpstr>Home and Community Based Services are Cost Savings</vt:lpstr>
      <vt:lpstr>Home and Community Based Services are Cost Savings</vt:lpstr>
      <vt:lpstr>Home and Community Based Services are Cost Savings</vt:lpstr>
      <vt:lpstr>HCBS Efficiencies</vt:lpstr>
      <vt:lpstr>HCBS Efficiencies</vt:lpstr>
      <vt:lpstr>HCBS Efficiencies</vt:lpstr>
      <vt:lpstr>PowerPoint Presentation</vt:lpstr>
      <vt:lpstr>HCBS Efficiencies</vt:lpstr>
      <vt:lpstr>Questions:</vt:lpstr>
    </vt:vector>
  </TitlesOfParts>
  <Company>State of Alaska - Health and Social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Update to</dc:title>
  <dc:creator>Vandagriff, Kristin L</dc:creator>
  <cp:lastModifiedBy>Vandagriff, Kristin L</cp:lastModifiedBy>
  <cp:revision>62</cp:revision>
  <dcterms:created xsi:type="dcterms:W3CDTF">2018-01-23T22:14:21Z</dcterms:created>
  <dcterms:modified xsi:type="dcterms:W3CDTF">2020-01-31T22:07:31Z</dcterms:modified>
</cp:coreProperties>
</file>