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86" r:id="rId2"/>
    <p:sldId id="435" r:id="rId3"/>
    <p:sldId id="434" r:id="rId4"/>
    <p:sldId id="422" r:id="rId5"/>
    <p:sldId id="442" r:id="rId6"/>
    <p:sldId id="462" r:id="rId7"/>
    <p:sldId id="403" r:id="rId8"/>
    <p:sldId id="425" r:id="rId9"/>
    <p:sldId id="452" r:id="rId10"/>
    <p:sldId id="443" r:id="rId11"/>
    <p:sldId id="440" r:id="rId12"/>
    <p:sldId id="429" r:id="rId13"/>
    <p:sldId id="454" r:id="rId14"/>
    <p:sldId id="455" r:id="rId15"/>
    <p:sldId id="456" r:id="rId16"/>
    <p:sldId id="464" r:id="rId17"/>
    <p:sldId id="466" r:id="rId18"/>
    <p:sldId id="467" r:id="rId19"/>
    <p:sldId id="444" r:id="rId20"/>
    <p:sldId id="421" r:id="rId21"/>
    <p:sldId id="445" r:id="rId22"/>
    <p:sldId id="448" r:id="rId23"/>
    <p:sldId id="449" r:id="rId24"/>
    <p:sldId id="450" r:id="rId25"/>
    <p:sldId id="436" r:id="rId26"/>
    <p:sldId id="446" r:id="rId27"/>
    <p:sldId id="451" r:id="rId28"/>
    <p:sldId id="458" r:id="rId29"/>
    <p:sldId id="459" r:id="rId30"/>
    <p:sldId id="460" r:id="rId31"/>
    <p:sldId id="461" r:id="rId32"/>
    <p:sldId id="311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  <a:srgbClr val="3DC7E7"/>
    <a:srgbClr val="55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75" d="100"/>
          <a:sy n="75" d="100"/>
        </p:scale>
        <p:origin x="60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630" y="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Alaska</a:t>
            </a:r>
            <a:r>
              <a:rPr lang="en-US" sz="2400" baseline="0"/>
              <a:t> Employment Growth, 2007-2019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8"/>
        <c:axId val="309247016"/>
        <c:axId val="309248656"/>
      </c:barChart>
      <c:catAx>
        <c:axId val="30924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48656"/>
        <c:crosses val="autoZero"/>
        <c:auto val="1"/>
        <c:lblAlgn val="ctr"/>
        <c:lblOffset val="100"/>
        <c:noMultiLvlLbl val="0"/>
      </c:catAx>
      <c:valAx>
        <c:axId val="3092486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9247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 Total Employment </a:t>
            </a:r>
            <a:r>
              <a:rPr lang="en-US" sz="1600" dirty="0"/>
              <a:t>Gains/Losses</a:t>
            </a:r>
            <a:r>
              <a:rPr lang="en-US" sz="1600" baseline="0" dirty="0"/>
              <a:t> </a:t>
            </a:r>
            <a:r>
              <a:rPr lang="en-US" sz="1600" dirty="0"/>
              <a:t>in Oil-Dependent States, 2015-2018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'[Chart in Microsoft PowerPoint]Sheet1'!$D$1</c:f>
              <c:strCache>
                <c:ptCount val="1"/>
                <c:pt idx="0">
                  <c:v>North Dakota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PowerPoint]Sheet1'!$D$2:$D$49</c:f>
              <c:numCache>
                <c:formatCode>0.0%</c:formatCode>
                <c:ptCount val="48"/>
                <c:pt idx="0">
                  <c:v>3.2000000000000001E-2</c:v>
                </c:pt>
                <c:pt idx="1">
                  <c:v>2.3E-2</c:v>
                </c:pt>
                <c:pt idx="2">
                  <c:v>1.4E-2</c:v>
                </c:pt>
                <c:pt idx="3">
                  <c:v>4.0000000000000001E-3</c:v>
                </c:pt>
                <c:pt idx="4">
                  <c:v>-7.0000000000000001E-3</c:v>
                </c:pt>
                <c:pt idx="5">
                  <c:v>-1.7000000000000001E-2</c:v>
                </c:pt>
                <c:pt idx="6">
                  <c:v>-2.4E-2</c:v>
                </c:pt>
                <c:pt idx="7">
                  <c:v>-3.2000000000000001E-2</c:v>
                </c:pt>
                <c:pt idx="8">
                  <c:v>-3.6999999999999998E-2</c:v>
                </c:pt>
                <c:pt idx="9">
                  <c:v>-4.4999999999999998E-2</c:v>
                </c:pt>
                <c:pt idx="10">
                  <c:v>-4.9000000000000002E-2</c:v>
                </c:pt>
                <c:pt idx="11">
                  <c:v>-5.3999999999999999E-2</c:v>
                </c:pt>
                <c:pt idx="12">
                  <c:v>-0.06</c:v>
                </c:pt>
                <c:pt idx="13">
                  <c:v>-5.8999999999999997E-2</c:v>
                </c:pt>
                <c:pt idx="14">
                  <c:v>-5.8000000000000003E-2</c:v>
                </c:pt>
                <c:pt idx="15">
                  <c:v>-4.9000000000000002E-2</c:v>
                </c:pt>
                <c:pt idx="16">
                  <c:v>-4.7E-2</c:v>
                </c:pt>
                <c:pt idx="17">
                  <c:v>-4.5999999999999999E-2</c:v>
                </c:pt>
                <c:pt idx="18">
                  <c:v>-3.6999999999999998E-2</c:v>
                </c:pt>
                <c:pt idx="19">
                  <c:v>-3.2000000000000001E-2</c:v>
                </c:pt>
                <c:pt idx="20">
                  <c:v>-2.9000000000000001E-2</c:v>
                </c:pt>
                <c:pt idx="21">
                  <c:v>-3.1E-2</c:v>
                </c:pt>
                <c:pt idx="22">
                  <c:v>-2.9000000000000001E-2</c:v>
                </c:pt>
                <c:pt idx="23">
                  <c:v>-3.1E-2</c:v>
                </c:pt>
                <c:pt idx="24">
                  <c:v>-1.6E-2</c:v>
                </c:pt>
                <c:pt idx="25">
                  <c:v>-1.2999999999999999E-2</c:v>
                </c:pt>
                <c:pt idx="26">
                  <c:v>-8.0000000000000002E-3</c:v>
                </c:pt>
                <c:pt idx="27">
                  <c:v>-4.0000000000000001E-3</c:v>
                </c:pt>
                <c:pt idx="28">
                  <c:v>-4.0000000000000001E-3</c:v>
                </c:pt>
                <c:pt idx="29">
                  <c:v>-1E-3</c:v>
                </c:pt>
                <c:pt idx="30">
                  <c:v>-8.0000000000000002E-3</c:v>
                </c:pt>
                <c:pt idx="31">
                  <c:v>-8.9999999999999993E-3</c:v>
                </c:pt>
                <c:pt idx="32">
                  <c:v>-0.01</c:v>
                </c:pt>
                <c:pt idx="33">
                  <c:v>-7.0000000000000001E-3</c:v>
                </c:pt>
                <c:pt idx="34">
                  <c:v>-1.2999999999999999E-2</c:v>
                </c:pt>
                <c:pt idx="35">
                  <c:v>-0.01</c:v>
                </c:pt>
                <c:pt idx="36">
                  <c:v>-1.4E-2</c:v>
                </c:pt>
                <c:pt idx="37">
                  <c:v>-1.2E-2</c:v>
                </c:pt>
                <c:pt idx="38">
                  <c:v>-8.9999999999999993E-3</c:v>
                </c:pt>
                <c:pt idx="39">
                  <c:v>-1.9E-2</c:v>
                </c:pt>
                <c:pt idx="40">
                  <c:v>-4.0000000000000001E-3</c:v>
                </c:pt>
                <c:pt idx="41">
                  <c:v>2E-3</c:v>
                </c:pt>
                <c:pt idx="42">
                  <c:v>0.01</c:v>
                </c:pt>
                <c:pt idx="43">
                  <c:v>1.2999999999999999E-2</c:v>
                </c:pt>
                <c:pt idx="44">
                  <c:v>0.01</c:v>
                </c:pt>
                <c:pt idx="45">
                  <c:v>1.2999999999999999E-2</c:v>
                </c:pt>
                <c:pt idx="46">
                  <c:v>1.4999999999999999E-2</c:v>
                </c:pt>
                <c:pt idx="47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9F-4799-8AE0-6B06C0AAFF81}"/>
            </c:ext>
          </c:extLst>
        </c:ser>
        <c:ser>
          <c:idx val="3"/>
          <c:order val="1"/>
          <c:tx>
            <c:strRef>
              <c:f>'[Chart in Microsoft PowerPoint]Sheet1'!$E$1</c:f>
              <c:strCache>
                <c:ptCount val="1"/>
                <c:pt idx="0">
                  <c:v>Alaska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PowerPoint]Sheet1'!$E$2:$E$49</c:f>
              <c:numCache>
                <c:formatCode>0.0%</c:formatCode>
                <c:ptCount val="48"/>
                <c:pt idx="0">
                  <c:v>0.01</c:v>
                </c:pt>
                <c:pt idx="1">
                  <c:v>0.01</c:v>
                </c:pt>
                <c:pt idx="2">
                  <c:v>8.9999999999999993E-3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0</c:v>
                </c:pt>
                <c:pt idx="8">
                  <c:v>2E-3</c:v>
                </c:pt>
                <c:pt idx="9">
                  <c:v>-3.0000000000000001E-3</c:v>
                </c:pt>
                <c:pt idx="10">
                  <c:v>-6.0000000000000001E-3</c:v>
                </c:pt>
                <c:pt idx="11">
                  <c:v>-8.9999999999999993E-3</c:v>
                </c:pt>
                <c:pt idx="12">
                  <c:v>-1.2999999999999999E-2</c:v>
                </c:pt>
                <c:pt idx="13">
                  <c:v>-1.2E-2</c:v>
                </c:pt>
                <c:pt idx="14">
                  <c:v>-1.4E-2</c:v>
                </c:pt>
                <c:pt idx="15">
                  <c:v>-8.0000000000000002E-3</c:v>
                </c:pt>
                <c:pt idx="16">
                  <c:v>-1.4E-2</c:v>
                </c:pt>
                <c:pt idx="17">
                  <c:v>-1.7000000000000001E-2</c:v>
                </c:pt>
                <c:pt idx="18">
                  <c:v>-1.9E-2</c:v>
                </c:pt>
                <c:pt idx="19">
                  <c:v>-1.7000000000000001E-2</c:v>
                </c:pt>
                <c:pt idx="20">
                  <c:v>-2.5000000000000001E-2</c:v>
                </c:pt>
                <c:pt idx="21">
                  <c:v>-1.7999999999999999E-2</c:v>
                </c:pt>
                <c:pt idx="22">
                  <c:v>-1.9E-2</c:v>
                </c:pt>
                <c:pt idx="23">
                  <c:v>-1.6E-2</c:v>
                </c:pt>
                <c:pt idx="24">
                  <c:v>-1.6952905860931927E-2</c:v>
                </c:pt>
                <c:pt idx="25">
                  <c:v>-1.7166642037338004E-2</c:v>
                </c:pt>
                <c:pt idx="26">
                  <c:v>-1.7359141906053394E-2</c:v>
                </c:pt>
                <c:pt idx="27">
                  <c:v>-1.8580205788733439E-2</c:v>
                </c:pt>
                <c:pt idx="28">
                  <c:v>-1.8651646532770134E-2</c:v>
                </c:pt>
                <c:pt idx="29">
                  <c:v>-1.7863328220100012E-2</c:v>
                </c:pt>
                <c:pt idx="30">
                  <c:v>-1.7397769516728626E-2</c:v>
                </c:pt>
                <c:pt idx="31">
                  <c:v>-1.6655496810385542E-2</c:v>
                </c:pt>
                <c:pt idx="32">
                  <c:v>-1.509950248756213E-2</c:v>
                </c:pt>
                <c:pt idx="33">
                  <c:v>-1.4399601395117149E-2</c:v>
                </c:pt>
                <c:pt idx="34">
                  <c:v>-1.3847996407006338E-2</c:v>
                </c:pt>
                <c:pt idx="35">
                  <c:v>-1.3791380387257962E-2</c:v>
                </c:pt>
                <c:pt idx="36">
                  <c:v>-1.2614822416339197E-2</c:v>
                </c:pt>
                <c:pt idx="37">
                  <c:v>-1.2178924946748527E-2</c:v>
                </c:pt>
                <c:pt idx="38">
                  <c:v>-1.1367343353993626E-2</c:v>
                </c:pt>
                <c:pt idx="39">
                  <c:v>-1.0257957459647006E-2</c:v>
                </c:pt>
                <c:pt idx="40">
                  <c:v>-9.7925687241968429E-3</c:v>
                </c:pt>
                <c:pt idx="41">
                  <c:v>-9.7490931076178958E-3</c:v>
                </c:pt>
                <c:pt idx="42">
                  <c:v>-9.0294592413235897E-3</c:v>
                </c:pt>
                <c:pt idx="43">
                  <c:v>-8.7843295638126012E-3</c:v>
                </c:pt>
                <c:pt idx="44">
                  <c:v>-8.6884045159498473E-3</c:v>
                </c:pt>
                <c:pt idx="45">
                  <c:v>-8.1896769627420249E-3</c:v>
                </c:pt>
                <c:pt idx="46">
                  <c:v>-7.5399134681071196E-3</c:v>
                </c:pt>
                <c:pt idx="47">
                  <c:v>-6.5107795201784086E-3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9F-4799-8AE0-6B06C0AAF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19776"/>
        <c:axId val="491519448"/>
      </c:lineChart>
      <c:catAx>
        <c:axId val="4915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448"/>
        <c:crosses val="autoZero"/>
        <c:auto val="1"/>
        <c:lblAlgn val="ctr"/>
        <c:lblOffset val="100"/>
        <c:noMultiLvlLbl val="0"/>
      </c:catAx>
      <c:valAx>
        <c:axId val="4915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 Total Employment </a:t>
            </a:r>
            <a:r>
              <a:rPr lang="en-US" sz="1600" dirty="0"/>
              <a:t>Gains/Losses</a:t>
            </a:r>
            <a:r>
              <a:rPr lang="en-US" sz="1600" baseline="0" dirty="0"/>
              <a:t> </a:t>
            </a:r>
            <a:r>
              <a:rPr lang="en-US" sz="1600" dirty="0"/>
              <a:t>in Oil-Dependent States, 2015-2018</a:t>
            </a:r>
          </a:p>
        </c:rich>
      </c:tx>
      <c:layout>
        <c:manualLayout>
          <c:xMode val="edge"/>
          <c:yMode val="edge"/>
          <c:x val="0.15723032782666871"/>
          <c:y val="1.665278934221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'[Chart in Microsoft PowerPoint]Sheet1'!$C$1</c:f>
              <c:strCache>
                <c:ptCount val="1"/>
                <c:pt idx="0">
                  <c:v>Wyoming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PowerPoint]Sheet1'!$C$2:$C$49</c:f>
              <c:numCache>
                <c:formatCode>0.0%</c:formatCode>
                <c:ptCount val="48"/>
                <c:pt idx="0">
                  <c:v>1.6E-2</c:v>
                </c:pt>
                <c:pt idx="1">
                  <c:v>1.4E-2</c:v>
                </c:pt>
                <c:pt idx="2">
                  <c:v>0.01</c:v>
                </c:pt>
                <c:pt idx="3">
                  <c:v>6.0000000000000001E-3</c:v>
                </c:pt>
                <c:pt idx="4">
                  <c:v>-5.0000000000000001E-3</c:v>
                </c:pt>
                <c:pt idx="5">
                  <c:v>-1.2E-2</c:v>
                </c:pt>
                <c:pt idx="6">
                  <c:v>-1.2E-2</c:v>
                </c:pt>
                <c:pt idx="7">
                  <c:v>-1.0999999999999999E-2</c:v>
                </c:pt>
                <c:pt idx="8">
                  <c:v>-1.2E-2</c:v>
                </c:pt>
                <c:pt idx="9">
                  <c:v>-1.6E-2</c:v>
                </c:pt>
                <c:pt idx="10">
                  <c:v>-1.7999999999999999E-2</c:v>
                </c:pt>
                <c:pt idx="11">
                  <c:v>-2.5000000000000001E-2</c:v>
                </c:pt>
                <c:pt idx="12">
                  <c:v>-0.03</c:v>
                </c:pt>
                <c:pt idx="13">
                  <c:v>-3.3000000000000002E-2</c:v>
                </c:pt>
                <c:pt idx="14">
                  <c:v>-3.4000000000000002E-2</c:v>
                </c:pt>
                <c:pt idx="15">
                  <c:v>-3.6999999999999998E-2</c:v>
                </c:pt>
                <c:pt idx="16">
                  <c:v>-3.5999999999999997E-2</c:v>
                </c:pt>
                <c:pt idx="17">
                  <c:v>-3.5000000000000003E-2</c:v>
                </c:pt>
                <c:pt idx="18">
                  <c:v>-0.04</c:v>
                </c:pt>
                <c:pt idx="19">
                  <c:v>-4.1000000000000002E-2</c:v>
                </c:pt>
                <c:pt idx="20">
                  <c:v>-4.3999999999999997E-2</c:v>
                </c:pt>
                <c:pt idx="21">
                  <c:v>-4.7E-2</c:v>
                </c:pt>
                <c:pt idx="22">
                  <c:v>-4.1000000000000002E-2</c:v>
                </c:pt>
                <c:pt idx="23">
                  <c:v>-3.9E-2</c:v>
                </c:pt>
                <c:pt idx="24">
                  <c:v>-3.3000000000000002E-2</c:v>
                </c:pt>
                <c:pt idx="25">
                  <c:v>-2.7E-2</c:v>
                </c:pt>
                <c:pt idx="26">
                  <c:v>-2.3E-2</c:v>
                </c:pt>
                <c:pt idx="27">
                  <c:v>-0.02</c:v>
                </c:pt>
                <c:pt idx="28">
                  <c:v>-1.0999999999999999E-2</c:v>
                </c:pt>
                <c:pt idx="29">
                  <c:v>-8.9999999999999993E-3</c:v>
                </c:pt>
                <c:pt idx="30">
                  <c:v>-5.0000000000000001E-3</c:v>
                </c:pt>
                <c:pt idx="31">
                  <c:v>0</c:v>
                </c:pt>
                <c:pt idx="32">
                  <c:v>3.0000000000000001E-3</c:v>
                </c:pt>
                <c:pt idx="33">
                  <c:v>2E-3</c:v>
                </c:pt>
                <c:pt idx="34">
                  <c:v>4.0000000000000001E-3</c:v>
                </c:pt>
                <c:pt idx="35">
                  <c:v>7.0000000000000001E-3</c:v>
                </c:pt>
                <c:pt idx="36">
                  <c:v>1.7000000000000001E-2</c:v>
                </c:pt>
                <c:pt idx="37">
                  <c:v>1.7000000000000001E-2</c:v>
                </c:pt>
                <c:pt idx="38">
                  <c:v>1.2999999999999999E-2</c:v>
                </c:pt>
                <c:pt idx="39">
                  <c:v>1.7999999999999999E-2</c:v>
                </c:pt>
                <c:pt idx="40">
                  <c:v>1.6E-2</c:v>
                </c:pt>
                <c:pt idx="41">
                  <c:v>2.5000000000000001E-2</c:v>
                </c:pt>
                <c:pt idx="42">
                  <c:v>2.7E-2</c:v>
                </c:pt>
                <c:pt idx="43">
                  <c:v>2.5000000000000001E-2</c:v>
                </c:pt>
                <c:pt idx="44">
                  <c:v>2.1999999999999999E-2</c:v>
                </c:pt>
                <c:pt idx="45">
                  <c:v>2.4E-2</c:v>
                </c:pt>
                <c:pt idx="46">
                  <c:v>0.03</c:v>
                </c:pt>
                <c:pt idx="47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9F-4799-8AE0-6B06C0AAFF81}"/>
            </c:ext>
          </c:extLst>
        </c:ser>
        <c:ser>
          <c:idx val="2"/>
          <c:order val="1"/>
          <c:tx>
            <c:strRef>
              <c:f>'[Chart in Microsoft PowerPoint]Sheet1'!$D$1</c:f>
              <c:strCache>
                <c:ptCount val="1"/>
                <c:pt idx="0">
                  <c:v>North Dakota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PowerPoint]Sheet1'!$D$2:$D$49</c:f>
              <c:numCache>
                <c:formatCode>0.0%</c:formatCode>
                <c:ptCount val="48"/>
                <c:pt idx="0">
                  <c:v>3.2000000000000001E-2</c:v>
                </c:pt>
                <c:pt idx="1">
                  <c:v>2.3E-2</c:v>
                </c:pt>
                <c:pt idx="2">
                  <c:v>1.4E-2</c:v>
                </c:pt>
                <c:pt idx="3">
                  <c:v>4.0000000000000001E-3</c:v>
                </c:pt>
                <c:pt idx="4">
                  <c:v>-7.0000000000000001E-3</c:v>
                </c:pt>
                <c:pt idx="5">
                  <c:v>-1.7000000000000001E-2</c:v>
                </c:pt>
                <c:pt idx="6">
                  <c:v>-2.4E-2</c:v>
                </c:pt>
                <c:pt idx="7">
                  <c:v>-3.2000000000000001E-2</c:v>
                </c:pt>
                <c:pt idx="8">
                  <c:v>-3.6999999999999998E-2</c:v>
                </c:pt>
                <c:pt idx="9">
                  <c:v>-4.4999999999999998E-2</c:v>
                </c:pt>
                <c:pt idx="10">
                  <c:v>-4.9000000000000002E-2</c:v>
                </c:pt>
                <c:pt idx="11">
                  <c:v>-5.3999999999999999E-2</c:v>
                </c:pt>
                <c:pt idx="12">
                  <c:v>-0.06</c:v>
                </c:pt>
                <c:pt idx="13">
                  <c:v>-5.8999999999999997E-2</c:v>
                </c:pt>
                <c:pt idx="14">
                  <c:v>-5.8000000000000003E-2</c:v>
                </c:pt>
                <c:pt idx="15">
                  <c:v>-4.9000000000000002E-2</c:v>
                </c:pt>
                <c:pt idx="16">
                  <c:v>-4.7E-2</c:v>
                </c:pt>
                <c:pt idx="17">
                  <c:v>-4.5999999999999999E-2</c:v>
                </c:pt>
                <c:pt idx="18">
                  <c:v>-3.6999999999999998E-2</c:v>
                </c:pt>
                <c:pt idx="19">
                  <c:v>-3.2000000000000001E-2</c:v>
                </c:pt>
                <c:pt idx="20">
                  <c:v>-2.9000000000000001E-2</c:v>
                </c:pt>
                <c:pt idx="21">
                  <c:v>-3.1E-2</c:v>
                </c:pt>
                <c:pt idx="22">
                  <c:v>-2.9000000000000001E-2</c:v>
                </c:pt>
                <c:pt idx="23">
                  <c:v>-3.1E-2</c:v>
                </c:pt>
                <c:pt idx="24">
                  <c:v>-1.6E-2</c:v>
                </c:pt>
                <c:pt idx="25">
                  <c:v>-1.2999999999999999E-2</c:v>
                </c:pt>
                <c:pt idx="26">
                  <c:v>-8.0000000000000002E-3</c:v>
                </c:pt>
                <c:pt idx="27">
                  <c:v>-4.0000000000000001E-3</c:v>
                </c:pt>
                <c:pt idx="28">
                  <c:v>-4.0000000000000001E-3</c:v>
                </c:pt>
                <c:pt idx="29">
                  <c:v>-1E-3</c:v>
                </c:pt>
                <c:pt idx="30">
                  <c:v>-8.0000000000000002E-3</c:v>
                </c:pt>
                <c:pt idx="31">
                  <c:v>-8.9999999999999993E-3</c:v>
                </c:pt>
                <c:pt idx="32">
                  <c:v>-0.01</c:v>
                </c:pt>
                <c:pt idx="33">
                  <c:v>-7.0000000000000001E-3</c:v>
                </c:pt>
                <c:pt idx="34">
                  <c:v>-1.2999999999999999E-2</c:v>
                </c:pt>
                <c:pt idx="35">
                  <c:v>-0.01</c:v>
                </c:pt>
                <c:pt idx="36">
                  <c:v>-1.4E-2</c:v>
                </c:pt>
                <c:pt idx="37">
                  <c:v>-1.2E-2</c:v>
                </c:pt>
                <c:pt idx="38">
                  <c:v>-8.9999999999999993E-3</c:v>
                </c:pt>
                <c:pt idx="39">
                  <c:v>-1.9E-2</c:v>
                </c:pt>
                <c:pt idx="40">
                  <c:v>-4.0000000000000001E-3</c:v>
                </c:pt>
                <c:pt idx="41">
                  <c:v>2E-3</c:v>
                </c:pt>
                <c:pt idx="42">
                  <c:v>0.01</c:v>
                </c:pt>
                <c:pt idx="43">
                  <c:v>1.2999999999999999E-2</c:v>
                </c:pt>
                <c:pt idx="44">
                  <c:v>0.01</c:v>
                </c:pt>
                <c:pt idx="45">
                  <c:v>1.2999999999999999E-2</c:v>
                </c:pt>
                <c:pt idx="46">
                  <c:v>1.4999999999999999E-2</c:v>
                </c:pt>
                <c:pt idx="47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9F-4799-8AE0-6B06C0AAFF81}"/>
            </c:ext>
          </c:extLst>
        </c:ser>
        <c:ser>
          <c:idx val="3"/>
          <c:order val="2"/>
          <c:tx>
            <c:strRef>
              <c:f>'[Chart in Microsoft PowerPoint]Sheet1'!$E$1</c:f>
              <c:strCache>
                <c:ptCount val="1"/>
                <c:pt idx="0">
                  <c:v>Alaska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PowerPoint]Sheet1'!$E$2:$E$49</c:f>
              <c:numCache>
                <c:formatCode>0.0%</c:formatCode>
                <c:ptCount val="48"/>
                <c:pt idx="0">
                  <c:v>0.01</c:v>
                </c:pt>
                <c:pt idx="1">
                  <c:v>0.01</c:v>
                </c:pt>
                <c:pt idx="2">
                  <c:v>8.9999999999999993E-3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0</c:v>
                </c:pt>
                <c:pt idx="8">
                  <c:v>2E-3</c:v>
                </c:pt>
                <c:pt idx="9">
                  <c:v>-3.0000000000000001E-3</c:v>
                </c:pt>
                <c:pt idx="10">
                  <c:v>-6.0000000000000001E-3</c:v>
                </c:pt>
                <c:pt idx="11">
                  <c:v>-8.9999999999999993E-3</c:v>
                </c:pt>
                <c:pt idx="12">
                  <c:v>-1.2999999999999999E-2</c:v>
                </c:pt>
                <c:pt idx="13">
                  <c:v>-1.2E-2</c:v>
                </c:pt>
                <c:pt idx="14">
                  <c:v>-1.4E-2</c:v>
                </c:pt>
                <c:pt idx="15">
                  <c:v>-8.0000000000000002E-3</c:v>
                </c:pt>
                <c:pt idx="16">
                  <c:v>-1.4E-2</c:v>
                </c:pt>
                <c:pt idx="17">
                  <c:v>-1.7000000000000001E-2</c:v>
                </c:pt>
                <c:pt idx="18">
                  <c:v>-1.9E-2</c:v>
                </c:pt>
                <c:pt idx="19">
                  <c:v>-1.7000000000000001E-2</c:v>
                </c:pt>
                <c:pt idx="20">
                  <c:v>-2.5000000000000001E-2</c:v>
                </c:pt>
                <c:pt idx="21">
                  <c:v>-1.7999999999999999E-2</c:v>
                </c:pt>
                <c:pt idx="22">
                  <c:v>-1.9E-2</c:v>
                </c:pt>
                <c:pt idx="23">
                  <c:v>-1.6E-2</c:v>
                </c:pt>
                <c:pt idx="24">
                  <c:v>-1.6952905860931927E-2</c:v>
                </c:pt>
                <c:pt idx="25">
                  <c:v>-1.7166642037338004E-2</c:v>
                </c:pt>
                <c:pt idx="26">
                  <c:v>-1.7359141906053394E-2</c:v>
                </c:pt>
                <c:pt idx="27">
                  <c:v>-1.8580205788733439E-2</c:v>
                </c:pt>
                <c:pt idx="28">
                  <c:v>-1.8651646532770134E-2</c:v>
                </c:pt>
                <c:pt idx="29">
                  <c:v>-1.7863328220100012E-2</c:v>
                </c:pt>
                <c:pt idx="30">
                  <c:v>-1.7397769516728626E-2</c:v>
                </c:pt>
                <c:pt idx="31">
                  <c:v>-1.6655496810385542E-2</c:v>
                </c:pt>
                <c:pt idx="32">
                  <c:v>-1.509950248756213E-2</c:v>
                </c:pt>
                <c:pt idx="33">
                  <c:v>-1.4399601395117149E-2</c:v>
                </c:pt>
                <c:pt idx="34">
                  <c:v>-1.3847996407006338E-2</c:v>
                </c:pt>
                <c:pt idx="35">
                  <c:v>-1.3791380387257962E-2</c:v>
                </c:pt>
                <c:pt idx="36">
                  <c:v>-1.2614822416339197E-2</c:v>
                </c:pt>
                <c:pt idx="37">
                  <c:v>-1.2178924946748527E-2</c:v>
                </c:pt>
                <c:pt idx="38">
                  <c:v>-1.1367343353993626E-2</c:v>
                </c:pt>
                <c:pt idx="39">
                  <c:v>-1.0257957459647006E-2</c:v>
                </c:pt>
                <c:pt idx="40">
                  <c:v>-9.7925687241968429E-3</c:v>
                </c:pt>
                <c:pt idx="41">
                  <c:v>-9.7490931076178958E-3</c:v>
                </c:pt>
                <c:pt idx="42">
                  <c:v>-9.0294592413235897E-3</c:v>
                </c:pt>
                <c:pt idx="43">
                  <c:v>-8.7843295638126012E-3</c:v>
                </c:pt>
                <c:pt idx="44">
                  <c:v>-8.6884045159498473E-3</c:v>
                </c:pt>
                <c:pt idx="45">
                  <c:v>-8.1896769627420249E-3</c:v>
                </c:pt>
                <c:pt idx="46">
                  <c:v>-7.5399134681071196E-3</c:v>
                </c:pt>
                <c:pt idx="47">
                  <c:v>-6.5107795201784086E-3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9F-4799-8AE0-6B06C0AAF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19776"/>
        <c:axId val="491519448"/>
      </c:lineChart>
      <c:catAx>
        <c:axId val="4915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448"/>
        <c:crosses val="autoZero"/>
        <c:auto val="1"/>
        <c:lblAlgn val="ctr"/>
        <c:lblOffset val="100"/>
        <c:noMultiLvlLbl val="0"/>
      </c:catAx>
      <c:valAx>
        <c:axId val="4915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Total Employment </a:t>
            </a:r>
            <a:r>
              <a:rPr lang="en-US" sz="1600" dirty="0"/>
              <a:t>Gains/Losses</a:t>
            </a:r>
            <a:r>
              <a:rPr lang="en-US" sz="1600" baseline="0" dirty="0"/>
              <a:t> </a:t>
            </a:r>
            <a:r>
              <a:rPr lang="en-US" sz="1600" dirty="0"/>
              <a:t>in Oil-Dependent States, 2015-2018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Oklahoma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PowerPoint]Sheet1'!$B$2:$B$49</c:f>
              <c:numCache>
                <c:formatCode>0.0%</c:formatCode>
                <c:ptCount val="48"/>
                <c:pt idx="0">
                  <c:v>0.02</c:v>
                </c:pt>
                <c:pt idx="1">
                  <c:v>1.7999999999999999E-2</c:v>
                </c:pt>
                <c:pt idx="2">
                  <c:v>1.2999999999999999E-2</c:v>
                </c:pt>
                <c:pt idx="3">
                  <c:v>1.0999999999999999E-2</c:v>
                </c:pt>
                <c:pt idx="4">
                  <c:v>8.0000000000000002E-3</c:v>
                </c:pt>
                <c:pt idx="5">
                  <c:v>7.0000000000000001E-3</c:v>
                </c:pt>
                <c:pt idx="6">
                  <c:v>8.0000000000000002E-3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0</c:v>
                </c:pt>
                <c:pt idx="10">
                  <c:v>-2E-3</c:v>
                </c:pt>
                <c:pt idx="11">
                  <c:v>-5.0000000000000001E-3</c:v>
                </c:pt>
                <c:pt idx="12">
                  <c:v>-7.0000000000000001E-3</c:v>
                </c:pt>
                <c:pt idx="13">
                  <c:v>-6.0000000000000001E-3</c:v>
                </c:pt>
                <c:pt idx="14">
                  <c:v>-7.0000000000000001E-3</c:v>
                </c:pt>
                <c:pt idx="15">
                  <c:v>-7.0000000000000001E-3</c:v>
                </c:pt>
                <c:pt idx="16">
                  <c:v>-0.01</c:v>
                </c:pt>
                <c:pt idx="17">
                  <c:v>-1.2E-2</c:v>
                </c:pt>
                <c:pt idx="18">
                  <c:v>-1.2E-2</c:v>
                </c:pt>
                <c:pt idx="19">
                  <c:v>-8.9999999999999993E-3</c:v>
                </c:pt>
                <c:pt idx="20">
                  <c:v>-7.0000000000000001E-3</c:v>
                </c:pt>
                <c:pt idx="21">
                  <c:v>-0.01</c:v>
                </c:pt>
                <c:pt idx="22">
                  <c:v>-8.9999999999999993E-3</c:v>
                </c:pt>
                <c:pt idx="23">
                  <c:v>-8.0000000000000002E-3</c:v>
                </c:pt>
                <c:pt idx="24">
                  <c:v>-1.0999999999999999E-2</c:v>
                </c:pt>
                <c:pt idx="25">
                  <c:v>-8.0000000000000002E-3</c:v>
                </c:pt>
                <c:pt idx="26">
                  <c:v>-2E-3</c:v>
                </c:pt>
                <c:pt idx="27">
                  <c:v>-2E-3</c:v>
                </c:pt>
                <c:pt idx="28">
                  <c:v>3.0000000000000001E-3</c:v>
                </c:pt>
                <c:pt idx="29">
                  <c:v>8.9999999999999993E-3</c:v>
                </c:pt>
                <c:pt idx="30">
                  <c:v>8.0000000000000002E-3</c:v>
                </c:pt>
                <c:pt idx="31">
                  <c:v>7.0000000000000001E-3</c:v>
                </c:pt>
                <c:pt idx="32">
                  <c:v>8.9999999999999993E-3</c:v>
                </c:pt>
                <c:pt idx="33">
                  <c:v>1.7000000000000001E-2</c:v>
                </c:pt>
                <c:pt idx="34">
                  <c:v>1.7999999999999999E-2</c:v>
                </c:pt>
                <c:pt idx="35">
                  <c:v>1.6E-2</c:v>
                </c:pt>
                <c:pt idx="36">
                  <c:v>1.9E-2</c:v>
                </c:pt>
                <c:pt idx="37">
                  <c:v>0.02</c:v>
                </c:pt>
                <c:pt idx="38">
                  <c:v>1.7000000000000001E-2</c:v>
                </c:pt>
                <c:pt idx="39">
                  <c:v>1.7000000000000001E-2</c:v>
                </c:pt>
                <c:pt idx="40">
                  <c:v>1.9E-2</c:v>
                </c:pt>
                <c:pt idx="41">
                  <c:v>1.9E-2</c:v>
                </c:pt>
                <c:pt idx="42">
                  <c:v>1.9E-2</c:v>
                </c:pt>
                <c:pt idx="43">
                  <c:v>2.1000000000000001E-2</c:v>
                </c:pt>
                <c:pt idx="44">
                  <c:v>1.7999999999999999E-2</c:v>
                </c:pt>
                <c:pt idx="45">
                  <c:v>1.6E-2</c:v>
                </c:pt>
                <c:pt idx="46">
                  <c:v>1.6E-2</c:v>
                </c:pt>
                <c:pt idx="47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9F-4799-8AE0-6B06C0AAFF81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Wyoming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PowerPoint]Sheet1'!$C$2:$C$49</c:f>
              <c:numCache>
                <c:formatCode>0.0%</c:formatCode>
                <c:ptCount val="48"/>
                <c:pt idx="0">
                  <c:v>1.6E-2</c:v>
                </c:pt>
                <c:pt idx="1">
                  <c:v>1.4E-2</c:v>
                </c:pt>
                <c:pt idx="2">
                  <c:v>0.01</c:v>
                </c:pt>
                <c:pt idx="3">
                  <c:v>6.0000000000000001E-3</c:v>
                </c:pt>
                <c:pt idx="4">
                  <c:v>-5.0000000000000001E-3</c:v>
                </c:pt>
                <c:pt idx="5">
                  <c:v>-1.2E-2</c:v>
                </c:pt>
                <c:pt idx="6">
                  <c:v>-1.2E-2</c:v>
                </c:pt>
                <c:pt idx="7">
                  <c:v>-1.0999999999999999E-2</c:v>
                </c:pt>
                <c:pt idx="8">
                  <c:v>-1.2E-2</c:v>
                </c:pt>
                <c:pt idx="9">
                  <c:v>-1.6E-2</c:v>
                </c:pt>
                <c:pt idx="10">
                  <c:v>-1.7999999999999999E-2</c:v>
                </c:pt>
                <c:pt idx="11">
                  <c:v>-2.5000000000000001E-2</c:v>
                </c:pt>
                <c:pt idx="12">
                  <c:v>-0.03</c:v>
                </c:pt>
                <c:pt idx="13">
                  <c:v>-3.3000000000000002E-2</c:v>
                </c:pt>
                <c:pt idx="14">
                  <c:v>-3.4000000000000002E-2</c:v>
                </c:pt>
                <c:pt idx="15">
                  <c:v>-3.6999999999999998E-2</c:v>
                </c:pt>
                <c:pt idx="16">
                  <c:v>-3.5999999999999997E-2</c:v>
                </c:pt>
                <c:pt idx="17">
                  <c:v>-3.5000000000000003E-2</c:v>
                </c:pt>
                <c:pt idx="18">
                  <c:v>-0.04</c:v>
                </c:pt>
                <c:pt idx="19">
                  <c:v>-4.1000000000000002E-2</c:v>
                </c:pt>
                <c:pt idx="20">
                  <c:v>-4.3999999999999997E-2</c:v>
                </c:pt>
                <c:pt idx="21">
                  <c:v>-4.7E-2</c:v>
                </c:pt>
                <c:pt idx="22">
                  <c:v>-4.1000000000000002E-2</c:v>
                </c:pt>
                <c:pt idx="23">
                  <c:v>-3.9E-2</c:v>
                </c:pt>
                <c:pt idx="24">
                  <c:v>-3.3000000000000002E-2</c:v>
                </c:pt>
                <c:pt idx="25">
                  <c:v>-2.7E-2</c:v>
                </c:pt>
                <c:pt idx="26">
                  <c:v>-2.3E-2</c:v>
                </c:pt>
                <c:pt idx="27">
                  <c:v>-0.02</c:v>
                </c:pt>
                <c:pt idx="28">
                  <c:v>-1.0999999999999999E-2</c:v>
                </c:pt>
                <c:pt idx="29">
                  <c:v>-8.9999999999999993E-3</c:v>
                </c:pt>
                <c:pt idx="30">
                  <c:v>-5.0000000000000001E-3</c:v>
                </c:pt>
                <c:pt idx="31">
                  <c:v>0</c:v>
                </c:pt>
                <c:pt idx="32">
                  <c:v>3.0000000000000001E-3</c:v>
                </c:pt>
                <c:pt idx="33">
                  <c:v>2E-3</c:v>
                </c:pt>
                <c:pt idx="34">
                  <c:v>4.0000000000000001E-3</c:v>
                </c:pt>
                <c:pt idx="35">
                  <c:v>7.0000000000000001E-3</c:v>
                </c:pt>
                <c:pt idx="36">
                  <c:v>1.7000000000000001E-2</c:v>
                </c:pt>
                <c:pt idx="37">
                  <c:v>1.7000000000000001E-2</c:v>
                </c:pt>
                <c:pt idx="38">
                  <c:v>1.2999999999999999E-2</c:v>
                </c:pt>
                <c:pt idx="39">
                  <c:v>1.7999999999999999E-2</c:v>
                </c:pt>
                <c:pt idx="40">
                  <c:v>1.6E-2</c:v>
                </c:pt>
                <c:pt idx="41">
                  <c:v>2.5000000000000001E-2</c:v>
                </c:pt>
                <c:pt idx="42">
                  <c:v>2.7E-2</c:v>
                </c:pt>
                <c:pt idx="43">
                  <c:v>2.5000000000000001E-2</c:v>
                </c:pt>
                <c:pt idx="44">
                  <c:v>2.1999999999999999E-2</c:v>
                </c:pt>
                <c:pt idx="45">
                  <c:v>2.4E-2</c:v>
                </c:pt>
                <c:pt idx="46">
                  <c:v>0.03</c:v>
                </c:pt>
                <c:pt idx="47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9F-4799-8AE0-6B06C0AAFF81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North Dakota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PowerPoint]Sheet1'!$D$2:$D$49</c:f>
              <c:numCache>
                <c:formatCode>0.0%</c:formatCode>
                <c:ptCount val="48"/>
                <c:pt idx="0">
                  <c:v>3.2000000000000001E-2</c:v>
                </c:pt>
                <c:pt idx="1">
                  <c:v>2.3E-2</c:v>
                </c:pt>
                <c:pt idx="2">
                  <c:v>1.4E-2</c:v>
                </c:pt>
                <c:pt idx="3">
                  <c:v>4.0000000000000001E-3</c:v>
                </c:pt>
                <c:pt idx="4">
                  <c:v>-7.0000000000000001E-3</c:v>
                </c:pt>
                <c:pt idx="5">
                  <c:v>-1.7000000000000001E-2</c:v>
                </c:pt>
                <c:pt idx="6">
                  <c:v>-2.4E-2</c:v>
                </c:pt>
                <c:pt idx="7">
                  <c:v>-3.2000000000000001E-2</c:v>
                </c:pt>
                <c:pt idx="8">
                  <c:v>-3.6999999999999998E-2</c:v>
                </c:pt>
                <c:pt idx="9">
                  <c:v>-4.4999999999999998E-2</c:v>
                </c:pt>
                <c:pt idx="10">
                  <c:v>-4.9000000000000002E-2</c:v>
                </c:pt>
                <c:pt idx="11">
                  <c:v>-5.3999999999999999E-2</c:v>
                </c:pt>
                <c:pt idx="12">
                  <c:v>-0.06</c:v>
                </c:pt>
                <c:pt idx="13">
                  <c:v>-5.8999999999999997E-2</c:v>
                </c:pt>
                <c:pt idx="14">
                  <c:v>-5.8000000000000003E-2</c:v>
                </c:pt>
                <c:pt idx="15">
                  <c:v>-4.9000000000000002E-2</c:v>
                </c:pt>
                <c:pt idx="16">
                  <c:v>-4.7E-2</c:v>
                </c:pt>
                <c:pt idx="17">
                  <c:v>-4.5999999999999999E-2</c:v>
                </c:pt>
                <c:pt idx="18">
                  <c:v>-3.6999999999999998E-2</c:v>
                </c:pt>
                <c:pt idx="19">
                  <c:v>-3.2000000000000001E-2</c:v>
                </c:pt>
                <c:pt idx="20">
                  <c:v>-2.9000000000000001E-2</c:v>
                </c:pt>
                <c:pt idx="21">
                  <c:v>-3.1E-2</c:v>
                </c:pt>
                <c:pt idx="22">
                  <c:v>-2.9000000000000001E-2</c:v>
                </c:pt>
                <c:pt idx="23">
                  <c:v>-3.1E-2</c:v>
                </c:pt>
                <c:pt idx="24">
                  <c:v>-1.6E-2</c:v>
                </c:pt>
                <c:pt idx="25">
                  <c:v>-1.2999999999999999E-2</c:v>
                </c:pt>
                <c:pt idx="26">
                  <c:v>-8.0000000000000002E-3</c:v>
                </c:pt>
                <c:pt idx="27">
                  <c:v>-4.0000000000000001E-3</c:v>
                </c:pt>
                <c:pt idx="28">
                  <c:v>-4.0000000000000001E-3</c:v>
                </c:pt>
                <c:pt idx="29">
                  <c:v>-1E-3</c:v>
                </c:pt>
                <c:pt idx="30">
                  <c:v>-8.0000000000000002E-3</c:v>
                </c:pt>
                <c:pt idx="31">
                  <c:v>-8.9999999999999993E-3</c:v>
                </c:pt>
                <c:pt idx="32">
                  <c:v>-0.01</c:v>
                </c:pt>
                <c:pt idx="33">
                  <c:v>-7.0000000000000001E-3</c:v>
                </c:pt>
                <c:pt idx="34">
                  <c:v>-1.2999999999999999E-2</c:v>
                </c:pt>
                <c:pt idx="35">
                  <c:v>-0.01</c:v>
                </c:pt>
                <c:pt idx="36">
                  <c:v>-1.4E-2</c:v>
                </c:pt>
                <c:pt idx="37">
                  <c:v>-1.2E-2</c:v>
                </c:pt>
                <c:pt idx="38">
                  <c:v>-8.9999999999999993E-3</c:v>
                </c:pt>
                <c:pt idx="39">
                  <c:v>-1.9E-2</c:v>
                </c:pt>
                <c:pt idx="40">
                  <c:v>-4.0000000000000001E-3</c:v>
                </c:pt>
                <c:pt idx="41">
                  <c:v>2E-3</c:v>
                </c:pt>
                <c:pt idx="42">
                  <c:v>0.01</c:v>
                </c:pt>
                <c:pt idx="43">
                  <c:v>1.2999999999999999E-2</c:v>
                </c:pt>
                <c:pt idx="44">
                  <c:v>0.01</c:v>
                </c:pt>
                <c:pt idx="45">
                  <c:v>1.2999999999999999E-2</c:v>
                </c:pt>
                <c:pt idx="46">
                  <c:v>1.4999999999999999E-2</c:v>
                </c:pt>
                <c:pt idx="47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9F-4799-8AE0-6B06C0AAFF81}"/>
            </c:ext>
          </c:extLst>
        </c:ser>
        <c:ser>
          <c:idx val="3"/>
          <c:order val="3"/>
          <c:tx>
            <c:strRef>
              <c:f>'[Chart in Microsoft PowerPoint]Sheet1'!$E$1</c:f>
              <c:strCache>
                <c:ptCount val="1"/>
                <c:pt idx="0">
                  <c:v>Alaska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PowerPoint]Sheet1'!$E$2:$E$49</c:f>
              <c:numCache>
                <c:formatCode>0.0%</c:formatCode>
                <c:ptCount val="48"/>
                <c:pt idx="0">
                  <c:v>0.01</c:v>
                </c:pt>
                <c:pt idx="1">
                  <c:v>0.01</c:v>
                </c:pt>
                <c:pt idx="2">
                  <c:v>8.9999999999999993E-3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0</c:v>
                </c:pt>
                <c:pt idx="8">
                  <c:v>2E-3</c:v>
                </c:pt>
                <c:pt idx="9">
                  <c:v>-3.0000000000000001E-3</c:v>
                </c:pt>
                <c:pt idx="10">
                  <c:v>-6.0000000000000001E-3</c:v>
                </c:pt>
                <c:pt idx="11">
                  <c:v>-8.9999999999999993E-3</c:v>
                </c:pt>
                <c:pt idx="12">
                  <c:v>-1.2999999999999999E-2</c:v>
                </c:pt>
                <c:pt idx="13">
                  <c:v>-1.2E-2</c:v>
                </c:pt>
                <c:pt idx="14">
                  <c:v>-1.4E-2</c:v>
                </c:pt>
                <c:pt idx="15">
                  <c:v>-8.0000000000000002E-3</c:v>
                </c:pt>
                <c:pt idx="16">
                  <c:v>-1.4E-2</c:v>
                </c:pt>
                <c:pt idx="17">
                  <c:v>-1.7000000000000001E-2</c:v>
                </c:pt>
                <c:pt idx="18">
                  <c:v>-1.9E-2</c:v>
                </c:pt>
                <c:pt idx="19">
                  <c:v>-1.7000000000000001E-2</c:v>
                </c:pt>
                <c:pt idx="20">
                  <c:v>-2.5000000000000001E-2</c:v>
                </c:pt>
                <c:pt idx="21">
                  <c:v>-1.7999999999999999E-2</c:v>
                </c:pt>
                <c:pt idx="22">
                  <c:v>-1.9E-2</c:v>
                </c:pt>
                <c:pt idx="23">
                  <c:v>-1.6E-2</c:v>
                </c:pt>
                <c:pt idx="24">
                  <c:v>-1.6952905860931927E-2</c:v>
                </c:pt>
                <c:pt idx="25">
                  <c:v>-1.7166642037338004E-2</c:v>
                </c:pt>
                <c:pt idx="26">
                  <c:v>-1.7359141906053394E-2</c:v>
                </c:pt>
                <c:pt idx="27">
                  <c:v>-1.8580205788733439E-2</c:v>
                </c:pt>
                <c:pt idx="28">
                  <c:v>-1.8651646532770134E-2</c:v>
                </c:pt>
                <c:pt idx="29">
                  <c:v>-1.7863328220100012E-2</c:v>
                </c:pt>
                <c:pt idx="30">
                  <c:v>-1.7397769516728626E-2</c:v>
                </c:pt>
                <c:pt idx="31">
                  <c:v>-1.6655496810385542E-2</c:v>
                </c:pt>
                <c:pt idx="32">
                  <c:v>-1.509950248756213E-2</c:v>
                </c:pt>
                <c:pt idx="33">
                  <c:v>-1.4399601395117149E-2</c:v>
                </c:pt>
                <c:pt idx="34">
                  <c:v>-1.3847996407006338E-2</c:v>
                </c:pt>
                <c:pt idx="35">
                  <c:v>-1.3791380387257962E-2</c:v>
                </c:pt>
                <c:pt idx="36">
                  <c:v>-1.2614822416339197E-2</c:v>
                </c:pt>
                <c:pt idx="37">
                  <c:v>-1.2178924946748527E-2</c:v>
                </c:pt>
                <c:pt idx="38">
                  <c:v>-1.1367343353993626E-2</c:v>
                </c:pt>
                <c:pt idx="39">
                  <c:v>-1.0257957459647006E-2</c:v>
                </c:pt>
                <c:pt idx="40">
                  <c:v>-9.7925687241968429E-3</c:v>
                </c:pt>
                <c:pt idx="41">
                  <c:v>-9.7490931076178958E-3</c:v>
                </c:pt>
                <c:pt idx="42">
                  <c:v>-9.0294592413235897E-3</c:v>
                </c:pt>
                <c:pt idx="43">
                  <c:v>-8.7843295638126012E-3</c:v>
                </c:pt>
                <c:pt idx="44">
                  <c:v>-8.6884045159498473E-3</c:v>
                </c:pt>
                <c:pt idx="45">
                  <c:v>-8.1896769627420249E-3</c:v>
                </c:pt>
                <c:pt idx="46">
                  <c:v>-7.5399134681071196E-3</c:v>
                </c:pt>
                <c:pt idx="47">
                  <c:v>-6.5107795201784086E-3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9F-4799-8AE0-6B06C0AAF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19776"/>
        <c:axId val="491519448"/>
      </c:lineChart>
      <c:catAx>
        <c:axId val="4915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448"/>
        <c:crosses val="autoZero"/>
        <c:auto val="1"/>
        <c:lblAlgn val="ctr"/>
        <c:lblOffset val="100"/>
        <c:noMultiLvlLbl val="0"/>
      </c:catAx>
      <c:valAx>
        <c:axId val="4915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Alaska Employment Growth, 2007-2019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518518518518517E-2"/>
          <c:y val="0.12042682053056877"/>
          <c:w val="0.96604938271604934"/>
          <c:h val="0.856981402599497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CD-4D2D-BCFF-50C7CC9090B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CD-4D2D-BCFF-50C7CC9090B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CD-4D2D-BCFF-50C7CC9090B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CD-4D2D-BCFF-50C7CC9090B5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CD-4D2D-BCFF-50C7CC909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2019*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0.01</c:v>
                </c:pt>
                <c:pt idx="1">
                  <c:v>1.4E-2</c:v>
                </c:pt>
                <c:pt idx="2">
                  <c:v>-3.0000000000000001E-3</c:v>
                </c:pt>
                <c:pt idx="3">
                  <c:v>1.2E-2</c:v>
                </c:pt>
                <c:pt idx="4">
                  <c:v>1.6E-2</c:v>
                </c:pt>
                <c:pt idx="5">
                  <c:v>1.4999999999999999E-2</c:v>
                </c:pt>
                <c:pt idx="6">
                  <c:v>4.0000000000000001E-3</c:v>
                </c:pt>
                <c:pt idx="7">
                  <c:v>5.0000000000000001E-3</c:v>
                </c:pt>
                <c:pt idx="8">
                  <c:v>3.0000000000000001E-3</c:v>
                </c:pt>
                <c:pt idx="9">
                  <c:v>-1.6E-2</c:v>
                </c:pt>
                <c:pt idx="10">
                  <c:v>-1.2999999999999999E-2</c:v>
                </c:pt>
                <c:pt idx="11">
                  <c:v>-7.0000000000000001E-3</c:v>
                </c:pt>
                <c:pt idx="1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CD-4D2D-BCFF-50C7CC9090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9247016"/>
        <c:axId val="309248656"/>
      </c:barChart>
      <c:catAx>
        <c:axId val="30924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48656"/>
        <c:crosses val="autoZero"/>
        <c:auto val="1"/>
        <c:lblAlgn val="ctr"/>
        <c:lblOffset val="100"/>
        <c:noMultiLvlLbl val="0"/>
      </c:catAx>
      <c:valAx>
        <c:axId val="3092486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924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</a:t>
            </a:r>
            <a:r>
              <a:rPr lang="en-US" baseline="0"/>
              <a:t> Change by Select Industries, </a:t>
            </a:r>
          </a:p>
          <a:p>
            <a:pPr>
              <a:defRPr/>
            </a:pPr>
            <a:r>
              <a:rPr lang="en-US" baseline="0"/>
              <a:t>2015-2018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6-4E80-9F19-DD15C9A43CB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6-4E80-9F19-DD15C9A43CB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6-4E80-9F19-DD15C9A43CB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6-4E80-9F19-DD15C9A43CB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Sheet1!$F$2:$F$12</c:f>
              <c:strCache>
                <c:ptCount val="11"/>
                <c:pt idx="0">
                  <c:v>Oil and Gas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Financial Activities</c:v>
                </c:pt>
                <c:pt idx="5">
                  <c:v>Prof &amp; Bus Services</c:v>
                </c:pt>
                <c:pt idx="6">
                  <c:v>Health Care</c:v>
                </c:pt>
                <c:pt idx="7">
                  <c:v>Leisure and Hospitality</c:v>
                </c:pt>
                <c:pt idx="8">
                  <c:v>Federal Government</c:v>
                </c:pt>
                <c:pt idx="9">
                  <c:v>State Government</c:v>
                </c:pt>
                <c:pt idx="10">
                  <c:v>Local Government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-4900</c:v>
                </c:pt>
                <c:pt idx="1">
                  <c:v>-2100</c:v>
                </c:pt>
                <c:pt idx="2">
                  <c:v>-1400</c:v>
                </c:pt>
                <c:pt idx="3">
                  <c:v>-1800</c:v>
                </c:pt>
                <c:pt idx="4">
                  <c:v>-400</c:v>
                </c:pt>
                <c:pt idx="5">
                  <c:v>-2800</c:v>
                </c:pt>
                <c:pt idx="6">
                  <c:v>3800</c:v>
                </c:pt>
                <c:pt idx="7">
                  <c:v>400</c:v>
                </c:pt>
                <c:pt idx="8">
                  <c:v>100</c:v>
                </c:pt>
                <c:pt idx="9">
                  <c:v>-2300</c:v>
                </c:pt>
                <c:pt idx="1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A6-4E80-9F19-DD15C9A43C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05197032"/>
        <c:axId val="505197360"/>
      </c:barChart>
      <c:catAx>
        <c:axId val="50519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7360"/>
        <c:crosses val="autoZero"/>
        <c:auto val="1"/>
        <c:lblAlgn val="ctr"/>
        <c:lblOffset val="100"/>
        <c:noMultiLvlLbl val="0"/>
      </c:catAx>
      <c:valAx>
        <c:axId val="505197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19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 Migration by Age</a:t>
            </a:r>
            <a:endParaRPr lang="en-US" dirty="0"/>
          </a:p>
        </c:rich>
      </c:tx>
      <c:layout>
        <c:manualLayout>
          <c:xMode val="edge"/>
          <c:yMode val="edge"/>
          <c:x val="0.3578466453292763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2005-2010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393</c:v>
                </c:pt>
                <c:pt idx="1">
                  <c:v>245</c:v>
                </c:pt>
                <c:pt idx="2">
                  <c:v>172</c:v>
                </c:pt>
                <c:pt idx="3">
                  <c:v>-328</c:v>
                </c:pt>
                <c:pt idx="4">
                  <c:v>471</c:v>
                </c:pt>
                <c:pt idx="5">
                  <c:v>995</c:v>
                </c:pt>
                <c:pt idx="6">
                  <c:v>496</c:v>
                </c:pt>
                <c:pt idx="7">
                  <c:v>280</c:v>
                </c:pt>
                <c:pt idx="8">
                  <c:v>180</c:v>
                </c:pt>
                <c:pt idx="9">
                  <c:v>119</c:v>
                </c:pt>
                <c:pt idx="10">
                  <c:v>-186</c:v>
                </c:pt>
                <c:pt idx="11">
                  <c:v>-366</c:v>
                </c:pt>
                <c:pt idx="12">
                  <c:v>-392</c:v>
                </c:pt>
                <c:pt idx="13">
                  <c:v>-246</c:v>
                </c:pt>
                <c:pt idx="14">
                  <c:v>-95</c:v>
                </c:pt>
                <c:pt idx="15">
                  <c:v>-39</c:v>
                </c:pt>
                <c:pt idx="16">
                  <c:v>-15</c:v>
                </c:pt>
                <c:pt idx="17">
                  <c:v>6</c:v>
                </c:pt>
                <c:pt idx="18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3-483D-A9DD-7C8D1E9BE328}"/>
            </c:ext>
          </c:extLst>
        </c:ser>
        <c:ser>
          <c:idx val="0"/>
          <c:order val="1"/>
          <c:tx>
            <c:strRef>
              <c:f>Sheet1!$B$3</c:f>
              <c:strCache>
                <c:ptCount val="1"/>
                <c:pt idx="0">
                  <c:v>2010-2015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Sheet1!$B$4:$B$22</c:f>
              <c:numCache>
                <c:formatCode>#,##0</c:formatCode>
                <c:ptCount val="19"/>
                <c:pt idx="0">
                  <c:v>-130</c:v>
                </c:pt>
                <c:pt idx="1">
                  <c:v>-167</c:v>
                </c:pt>
                <c:pt idx="2">
                  <c:v>-111</c:v>
                </c:pt>
                <c:pt idx="3">
                  <c:v>-389</c:v>
                </c:pt>
                <c:pt idx="4">
                  <c:v>158</c:v>
                </c:pt>
                <c:pt idx="5">
                  <c:v>753</c:v>
                </c:pt>
                <c:pt idx="6">
                  <c:v>127</c:v>
                </c:pt>
                <c:pt idx="7">
                  <c:v>-53</c:v>
                </c:pt>
                <c:pt idx="8">
                  <c:v>-155</c:v>
                </c:pt>
                <c:pt idx="9">
                  <c:v>-109</c:v>
                </c:pt>
                <c:pt idx="10">
                  <c:v>-324</c:v>
                </c:pt>
                <c:pt idx="11">
                  <c:v>-534</c:v>
                </c:pt>
                <c:pt idx="12">
                  <c:v>-811</c:v>
                </c:pt>
                <c:pt idx="13">
                  <c:v>-542</c:v>
                </c:pt>
                <c:pt idx="14">
                  <c:v>-267</c:v>
                </c:pt>
                <c:pt idx="15">
                  <c:v>-85</c:v>
                </c:pt>
                <c:pt idx="16">
                  <c:v>-49</c:v>
                </c:pt>
                <c:pt idx="17">
                  <c:v>-30</c:v>
                </c:pt>
                <c:pt idx="18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3-483D-A9DD-7C8D1E9B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26144"/>
        <c:axId val="49796160"/>
      </c:barChart>
      <c:catAx>
        <c:axId val="1539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96160"/>
        <c:crosses val="autoZero"/>
        <c:auto val="1"/>
        <c:lblAlgn val="ctr"/>
        <c:lblOffset val="100"/>
        <c:noMultiLvlLbl val="0"/>
      </c:catAx>
      <c:valAx>
        <c:axId val="49796160"/>
        <c:scaling>
          <c:orientation val="minMax"/>
          <c:max val="1000"/>
        </c:scaling>
        <c:delete val="0"/>
        <c:axPos val="l"/>
        <c:numFmt formatCode="#,##0" sourceLinked="0"/>
        <c:majorTickMark val="out"/>
        <c:minorTickMark val="none"/>
        <c:tickLblPos val="nextTo"/>
        <c:crossAx val="153926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 Migration by Age</a:t>
            </a:r>
            <a:endParaRPr lang="en-US" dirty="0"/>
          </a:p>
        </c:rich>
      </c:tx>
      <c:layout>
        <c:manualLayout>
          <c:xMode val="edge"/>
          <c:yMode val="edge"/>
          <c:x val="0.3578466453292763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2005-2010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393</c:v>
                </c:pt>
                <c:pt idx="1">
                  <c:v>245</c:v>
                </c:pt>
                <c:pt idx="2">
                  <c:v>172</c:v>
                </c:pt>
                <c:pt idx="3">
                  <c:v>-328</c:v>
                </c:pt>
                <c:pt idx="4">
                  <c:v>471</c:v>
                </c:pt>
                <c:pt idx="5">
                  <c:v>995</c:v>
                </c:pt>
                <c:pt idx="6">
                  <c:v>496</c:v>
                </c:pt>
                <c:pt idx="7">
                  <c:v>280</c:v>
                </c:pt>
                <c:pt idx="8">
                  <c:v>180</c:v>
                </c:pt>
                <c:pt idx="9">
                  <c:v>119</c:v>
                </c:pt>
                <c:pt idx="10">
                  <c:v>-186</c:v>
                </c:pt>
                <c:pt idx="11">
                  <c:v>-366</c:v>
                </c:pt>
                <c:pt idx="12">
                  <c:v>-392</c:v>
                </c:pt>
                <c:pt idx="13">
                  <c:v>-246</c:v>
                </c:pt>
                <c:pt idx="14">
                  <c:v>-95</c:v>
                </c:pt>
                <c:pt idx="15">
                  <c:v>-39</c:v>
                </c:pt>
                <c:pt idx="16">
                  <c:v>-15</c:v>
                </c:pt>
                <c:pt idx="17">
                  <c:v>6</c:v>
                </c:pt>
                <c:pt idx="18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3-483D-A9DD-7C8D1E9BE328}"/>
            </c:ext>
          </c:extLst>
        </c:ser>
        <c:ser>
          <c:idx val="0"/>
          <c:order val="1"/>
          <c:tx>
            <c:strRef>
              <c:f>Sheet1!$B$3</c:f>
              <c:strCache>
                <c:ptCount val="1"/>
                <c:pt idx="0">
                  <c:v>2010-2015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Sheet1!$B$4:$B$22</c:f>
              <c:numCache>
                <c:formatCode>#,##0</c:formatCode>
                <c:ptCount val="19"/>
                <c:pt idx="0">
                  <c:v>-130</c:v>
                </c:pt>
                <c:pt idx="1">
                  <c:v>-167</c:v>
                </c:pt>
                <c:pt idx="2">
                  <c:v>-111</c:v>
                </c:pt>
                <c:pt idx="3">
                  <c:v>-389</c:v>
                </c:pt>
                <c:pt idx="4">
                  <c:v>158</c:v>
                </c:pt>
                <c:pt idx="5">
                  <c:v>753</c:v>
                </c:pt>
                <c:pt idx="6">
                  <c:v>127</c:v>
                </c:pt>
                <c:pt idx="7">
                  <c:v>-53</c:v>
                </c:pt>
                <c:pt idx="8">
                  <c:v>-155</c:v>
                </c:pt>
                <c:pt idx="9">
                  <c:v>-109</c:v>
                </c:pt>
                <c:pt idx="10">
                  <c:v>-324</c:v>
                </c:pt>
                <c:pt idx="11">
                  <c:v>-534</c:v>
                </c:pt>
                <c:pt idx="12">
                  <c:v>-811</c:v>
                </c:pt>
                <c:pt idx="13">
                  <c:v>-542</c:v>
                </c:pt>
                <c:pt idx="14">
                  <c:v>-267</c:v>
                </c:pt>
                <c:pt idx="15">
                  <c:v>-85</c:v>
                </c:pt>
                <c:pt idx="16">
                  <c:v>-49</c:v>
                </c:pt>
                <c:pt idx="17">
                  <c:v>-30</c:v>
                </c:pt>
                <c:pt idx="18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3-483D-A9DD-7C8D1E9B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26144"/>
        <c:axId val="49796160"/>
      </c:barChart>
      <c:catAx>
        <c:axId val="1539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96160"/>
        <c:crosses val="autoZero"/>
        <c:auto val="1"/>
        <c:lblAlgn val="ctr"/>
        <c:lblOffset val="100"/>
        <c:noMultiLvlLbl val="0"/>
      </c:catAx>
      <c:valAx>
        <c:axId val="49796160"/>
        <c:scaling>
          <c:orientation val="minMax"/>
          <c:max val="1000"/>
        </c:scaling>
        <c:delete val="0"/>
        <c:axPos val="l"/>
        <c:numFmt formatCode="#,##0" sourceLinked="0"/>
        <c:majorTickMark val="out"/>
        <c:minorTickMark val="none"/>
        <c:tickLblPos val="nextTo"/>
        <c:crossAx val="1539261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 Migration by Age</a:t>
            </a:r>
            <a:endParaRPr lang="en-US" dirty="0"/>
          </a:p>
        </c:rich>
      </c:tx>
      <c:layout>
        <c:manualLayout>
          <c:xMode val="edge"/>
          <c:yMode val="edge"/>
          <c:x val="0.3578466453292763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2005-2010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393</c:v>
                </c:pt>
                <c:pt idx="1">
                  <c:v>245</c:v>
                </c:pt>
                <c:pt idx="2">
                  <c:v>172</c:v>
                </c:pt>
                <c:pt idx="3">
                  <c:v>-328</c:v>
                </c:pt>
                <c:pt idx="4">
                  <c:v>471</c:v>
                </c:pt>
                <c:pt idx="5">
                  <c:v>995</c:v>
                </c:pt>
                <c:pt idx="6">
                  <c:v>496</c:v>
                </c:pt>
                <c:pt idx="7">
                  <c:v>280</c:v>
                </c:pt>
                <c:pt idx="8">
                  <c:v>180</c:v>
                </c:pt>
                <c:pt idx="9">
                  <c:v>119</c:v>
                </c:pt>
                <c:pt idx="10">
                  <c:v>-186</c:v>
                </c:pt>
                <c:pt idx="11">
                  <c:v>-366</c:v>
                </c:pt>
                <c:pt idx="12">
                  <c:v>-392</c:v>
                </c:pt>
                <c:pt idx="13">
                  <c:v>-246</c:v>
                </c:pt>
                <c:pt idx="14">
                  <c:v>-95</c:v>
                </c:pt>
                <c:pt idx="15">
                  <c:v>-39</c:v>
                </c:pt>
                <c:pt idx="16">
                  <c:v>-15</c:v>
                </c:pt>
                <c:pt idx="17">
                  <c:v>6</c:v>
                </c:pt>
                <c:pt idx="18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3-483D-A9DD-7C8D1E9BE328}"/>
            </c:ext>
          </c:extLst>
        </c:ser>
        <c:ser>
          <c:idx val="0"/>
          <c:order val="1"/>
          <c:tx>
            <c:strRef>
              <c:f>Sheet1!$B$3</c:f>
              <c:strCache>
                <c:ptCount val="1"/>
                <c:pt idx="0">
                  <c:v>2010-2015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Sheet1!$B$4:$B$22</c:f>
              <c:numCache>
                <c:formatCode>#,##0</c:formatCode>
                <c:ptCount val="19"/>
                <c:pt idx="0">
                  <c:v>-130</c:v>
                </c:pt>
                <c:pt idx="1">
                  <c:v>-167</c:v>
                </c:pt>
                <c:pt idx="2">
                  <c:v>-111</c:v>
                </c:pt>
                <c:pt idx="3">
                  <c:v>-389</c:v>
                </c:pt>
                <c:pt idx="4">
                  <c:v>158</c:v>
                </c:pt>
                <c:pt idx="5">
                  <c:v>753</c:v>
                </c:pt>
                <c:pt idx="6">
                  <c:v>127</c:v>
                </c:pt>
                <c:pt idx="7">
                  <c:v>-53</c:v>
                </c:pt>
                <c:pt idx="8">
                  <c:v>-155</c:v>
                </c:pt>
                <c:pt idx="9">
                  <c:v>-109</c:v>
                </c:pt>
                <c:pt idx="10">
                  <c:v>-324</c:v>
                </c:pt>
                <c:pt idx="11">
                  <c:v>-534</c:v>
                </c:pt>
                <c:pt idx="12">
                  <c:v>-811</c:v>
                </c:pt>
                <c:pt idx="13">
                  <c:v>-542</c:v>
                </c:pt>
                <c:pt idx="14">
                  <c:v>-267</c:v>
                </c:pt>
                <c:pt idx="15">
                  <c:v>-85</c:v>
                </c:pt>
                <c:pt idx="16">
                  <c:v>-49</c:v>
                </c:pt>
                <c:pt idx="17">
                  <c:v>-30</c:v>
                </c:pt>
                <c:pt idx="18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3-483D-A9DD-7C8D1E9B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26144"/>
        <c:axId val="49796160"/>
      </c:barChart>
      <c:catAx>
        <c:axId val="1539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96160"/>
        <c:crosses val="autoZero"/>
        <c:auto val="1"/>
        <c:lblAlgn val="ctr"/>
        <c:lblOffset val="100"/>
        <c:noMultiLvlLbl val="0"/>
      </c:catAx>
      <c:valAx>
        <c:axId val="49796160"/>
        <c:scaling>
          <c:orientation val="minMax"/>
          <c:max val="1000"/>
        </c:scaling>
        <c:delete val="0"/>
        <c:axPos val="l"/>
        <c:numFmt formatCode="#,##0" sourceLinked="0"/>
        <c:majorTickMark val="out"/>
        <c:minorTickMark val="none"/>
        <c:tickLblPos val="nextTo"/>
        <c:crossAx val="15392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 Migration by Age</a:t>
            </a:r>
            <a:endParaRPr lang="en-US" dirty="0"/>
          </a:p>
        </c:rich>
      </c:tx>
      <c:layout>
        <c:manualLayout>
          <c:xMode val="edge"/>
          <c:yMode val="edge"/>
          <c:x val="0.3578466453292763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2005-2010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393</c:v>
                </c:pt>
                <c:pt idx="1">
                  <c:v>245</c:v>
                </c:pt>
                <c:pt idx="2">
                  <c:v>172</c:v>
                </c:pt>
                <c:pt idx="3">
                  <c:v>-328</c:v>
                </c:pt>
                <c:pt idx="4">
                  <c:v>471</c:v>
                </c:pt>
                <c:pt idx="5">
                  <c:v>995</c:v>
                </c:pt>
                <c:pt idx="6">
                  <c:v>496</c:v>
                </c:pt>
                <c:pt idx="7">
                  <c:v>280</c:v>
                </c:pt>
                <c:pt idx="8">
                  <c:v>180</c:v>
                </c:pt>
                <c:pt idx="9">
                  <c:v>119</c:v>
                </c:pt>
                <c:pt idx="10">
                  <c:v>-186</c:v>
                </c:pt>
                <c:pt idx="11">
                  <c:v>-366</c:v>
                </c:pt>
                <c:pt idx="12">
                  <c:v>-392</c:v>
                </c:pt>
                <c:pt idx="13">
                  <c:v>-246</c:v>
                </c:pt>
                <c:pt idx="14">
                  <c:v>-95</c:v>
                </c:pt>
                <c:pt idx="15">
                  <c:v>-39</c:v>
                </c:pt>
                <c:pt idx="16">
                  <c:v>-15</c:v>
                </c:pt>
                <c:pt idx="17">
                  <c:v>6</c:v>
                </c:pt>
                <c:pt idx="18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3-483D-A9DD-7C8D1E9BE328}"/>
            </c:ext>
          </c:extLst>
        </c:ser>
        <c:ser>
          <c:idx val="0"/>
          <c:order val="1"/>
          <c:tx>
            <c:strRef>
              <c:f>Sheet1!$B$3</c:f>
              <c:strCache>
                <c:ptCount val="1"/>
                <c:pt idx="0">
                  <c:v>2010-2015</c:v>
                </c:pt>
              </c:strCache>
            </c:strRef>
          </c:tx>
          <c:invertIfNegative val="0"/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Sheet1!$B$4:$B$22</c:f>
              <c:numCache>
                <c:formatCode>#,##0</c:formatCode>
                <c:ptCount val="19"/>
                <c:pt idx="0">
                  <c:v>-130</c:v>
                </c:pt>
                <c:pt idx="1">
                  <c:v>-167</c:v>
                </c:pt>
                <c:pt idx="2">
                  <c:v>-111</c:v>
                </c:pt>
                <c:pt idx="3">
                  <c:v>-389</c:v>
                </c:pt>
                <c:pt idx="4">
                  <c:v>158</c:v>
                </c:pt>
                <c:pt idx="5">
                  <c:v>753</c:v>
                </c:pt>
                <c:pt idx="6">
                  <c:v>127</c:v>
                </c:pt>
                <c:pt idx="7">
                  <c:v>-53</c:v>
                </c:pt>
                <c:pt idx="8">
                  <c:v>-155</c:v>
                </c:pt>
                <c:pt idx="9">
                  <c:v>-109</c:v>
                </c:pt>
                <c:pt idx="10">
                  <c:v>-324</c:v>
                </c:pt>
                <c:pt idx="11">
                  <c:v>-534</c:v>
                </c:pt>
                <c:pt idx="12">
                  <c:v>-811</c:v>
                </c:pt>
                <c:pt idx="13">
                  <c:v>-542</c:v>
                </c:pt>
                <c:pt idx="14">
                  <c:v>-267</c:v>
                </c:pt>
                <c:pt idx="15">
                  <c:v>-85</c:v>
                </c:pt>
                <c:pt idx="16">
                  <c:v>-49</c:v>
                </c:pt>
                <c:pt idx="17">
                  <c:v>-30</c:v>
                </c:pt>
                <c:pt idx="18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3-483D-A9DD-7C8D1E9B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26144"/>
        <c:axId val="49796160"/>
      </c:barChart>
      <c:catAx>
        <c:axId val="1539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96160"/>
        <c:crosses val="autoZero"/>
        <c:auto val="1"/>
        <c:lblAlgn val="ctr"/>
        <c:lblOffset val="100"/>
        <c:noMultiLvlLbl val="0"/>
      </c:catAx>
      <c:valAx>
        <c:axId val="49796160"/>
        <c:scaling>
          <c:orientation val="minMax"/>
          <c:max val="1000"/>
        </c:scaling>
        <c:delete val="0"/>
        <c:axPos val="l"/>
        <c:numFmt formatCode="#,##0" sourceLinked="0"/>
        <c:majorTickMark val="out"/>
        <c:minorTickMark val="none"/>
        <c:tickLblPos val="nextTo"/>
        <c:crossAx val="15392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Employment by State, November 2015 - November 2018</a:t>
            </a:r>
          </a:p>
        </c:rich>
      </c:tx>
      <c:layout>
        <c:manualLayout>
          <c:xMode val="edge"/>
          <c:yMode val="edge"/>
          <c:x val="0.17800373957680071"/>
          <c:y val="3.3026519981464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Sheet1!$H$2:$H$51</c:f>
              <c:strCache>
                <c:ptCount val="50"/>
                <c:pt idx="0">
                  <c:v>NV</c:v>
                </c:pt>
                <c:pt idx="1">
                  <c:v>UT</c:v>
                </c:pt>
                <c:pt idx="2">
                  <c:v>ID</c:v>
                </c:pt>
                <c:pt idx="3">
                  <c:v>WA</c:v>
                </c:pt>
                <c:pt idx="4">
                  <c:v>AZ</c:v>
                </c:pt>
                <c:pt idx="5">
                  <c:v>FL</c:v>
                </c:pt>
                <c:pt idx="6">
                  <c:v>CO</c:v>
                </c:pt>
                <c:pt idx="7">
                  <c:v>OR</c:v>
                </c:pt>
                <c:pt idx="8">
                  <c:v>TX</c:v>
                </c:pt>
                <c:pt idx="9">
                  <c:v>GA</c:v>
                </c:pt>
                <c:pt idx="10">
                  <c:v>CA</c:v>
                </c:pt>
                <c:pt idx="11">
                  <c:v>NC</c:v>
                </c:pt>
                <c:pt idx="12">
                  <c:v>TN</c:v>
                </c:pt>
                <c:pt idx="13">
                  <c:v>SC</c:v>
                </c:pt>
                <c:pt idx="14">
                  <c:v>NH</c:v>
                </c:pt>
                <c:pt idx="15">
                  <c:v>MA</c:v>
                </c:pt>
                <c:pt idx="16">
                  <c:v>NJ</c:v>
                </c:pt>
                <c:pt idx="17">
                  <c:v>HI</c:v>
                </c:pt>
                <c:pt idx="18">
                  <c:v>MI</c:v>
                </c:pt>
                <c:pt idx="19">
                  <c:v>AL</c:v>
                </c:pt>
                <c:pt idx="20">
                  <c:v>SD</c:v>
                </c:pt>
                <c:pt idx="21">
                  <c:v>NY</c:v>
                </c:pt>
                <c:pt idx="22">
                  <c:v>OH</c:v>
                </c:pt>
                <c:pt idx="23">
                  <c:v>MN</c:v>
                </c:pt>
                <c:pt idx="24">
                  <c:v>MO</c:v>
                </c:pt>
                <c:pt idx="25">
                  <c:v>MT</c:v>
                </c:pt>
                <c:pt idx="26">
                  <c:v>PA</c:v>
                </c:pt>
                <c:pt idx="27">
                  <c:v>VA</c:v>
                </c:pt>
                <c:pt idx="28">
                  <c:v>WI</c:v>
                </c:pt>
                <c:pt idx="29">
                  <c:v>NM</c:v>
                </c:pt>
                <c:pt idx="30">
                  <c:v>IN</c:v>
                </c:pt>
                <c:pt idx="31">
                  <c:v>MS</c:v>
                </c:pt>
                <c:pt idx="32">
                  <c:v>MD</c:v>
                </c:pt>
                <c:pt idx="33">
                  <c:v>RI</c:v>
                </c:pt>
                <c:pt idx="34">
                  <c:v>AR</c:v>
                </c:pt>
                <c:pt idx="35">
                  <c:v>IL</c:v>
                </c:pt>
                <c:pt idx="36">
                  <c:v>OK</c:v>
                </c:pt>
                <c:pt idx="37">
                  <c:v>ME</c:v>
                </c:pt>
                <c:pt idx="38">
                  <c:v>DE</c:v>
                </c:pt>
                <c:pt idx="39">
                  <c:v>NE</c:v>
                </c:pt>
                <c:pt idx="40">
                  <c:v>KS</c:v>
                </c:pt>
                <c:pt idx="41">
                  <c:v>IO</c:v>
                </c:pt>
                <c:pt idx="42">
                  <c:v>KY</c:v>
                </c:pt>
                <c:pt idx="43">
                  <c:v>CT</c:v>
                </c:pt>
                <c:pt idx="44">
                  <c:v>VE</c:v>
                </c:pt>
                <c:pt idx="45">
                  <c:v>WV</c:v>
                </c:pt>
                <c:pt idx="46">
                  <c:v>LA</c:v>
                </c:pt>
                <c:pt idx="47">
                  <c:v>WY</c:v>
                </c:pt>
                <c:pt idx="48">
                  <c:v>ND</c:v>
                </c:pt>
                <c:pt idx="49">
                  <c:v>AK</c:v>
                </c:pt>
              </c:strCache>
            </c:strRef>
          </c:cat>
          <c:val>
            <c:numRef>
              <c:f>Sheet1!$I$2:$I$51</c:f>
              <c:numCache>
                <c:formatCode>0.0%</c:formatCode>
                <c:ptCount val="50"/>
                <c:pt idx="0">
                  <c:v>9.8951456310679684E-2</c:v>
                </c:pt>
                <c:pt idx="1">
                  <c:v>9.3344673612587581E-2</c:v>
                </c:pt>
                <c:pt idx="2">
                  <c:v>9.0495746553241496E-2</c:v>
                </c:pt>
                <c:pt idx="3">
                  <c:v>9.0276907655682193E-2</c:v>
                </c:pt>
                <c:pt idx="4">
                  <c:v>8.1988950276243061E-2</c:v>
                </c:pt>
                <c:pt idx="5">
                  <c:v>7.6434805606982181E-2</c:v>
                </c:pt>
                <c:pt idx="6">
                  <c:v>7.1115251737122118E-2</c:v>
                </c:pt>
                <c:pt idx="7">
                  <c:v>7.0005503577325282E-2</c:v>
                </c:pt>
                <c:pt idx="8">
                  <c:v>6.5085801353838027E-2</c:v>
                </c:pt>
                <c:pt idx="9">
                  <c:v>6.4429252123472044E-2</c:v>
                </c:pt>
                <c:pt idx="10">
                  <c:v>6.0990904331096912E-2</c:v>
                </c:pt>
                <c:pt idx="11">
                  <c:v>5.9190751445086703E-2</c:v>
                </c:pt>
                <c:pt idx="12">
                  <c:v>5.3892821031344823E-2</c:v>
                </c:pt>
                <c:pt idx="13">
                  <c:v>5.1987468180928163E-2</c:v>
                </c:pt>
                <c:pt idx="14">
                  <c:v>5.0172750488207865E-2</c:v>
                </c:pt>
                <c:pt idx="15">
                  <c:v>4.4020914150784254E-2</c:v>
                </c:pt>
                <c:pt idx="16">
                  <c:v>3.9423100467690084E-2</c:v>
                </c:pt>
                <c:pt idx="17">
                  <c:v>3.8876889848811984E-2</c:v>
                </c:pt>
                <c:pt idx="18">
                  <c:v>3.8832252085264217E-2</c:v>
                </c:pt>
                <c:pt idx="19">
                  <c:v>3.8222311396468839E-2</c:v>
                </c:pt>
                <c:pt idx="20">
                  <c:v>3.5971223021582739E-2</c:v>
                </c:pt>
                <c:pt idx="21">
                  <c:v>3.4404372971315551E-2</c:v>
                </c:pt>
                <c:pt idx="22">
                  <c:v>3.3895842037383418E-2</c:v>
                </c:pt>
                <c:pt idx="23">
                  <c:v>3.3562614496560755E-2</c:v>
                </c:pt>
                <c:pt idx="24">
                  <c:v>3.3449526425125879E-2</c:v>
                </c:pt>
                <c:pt idx="25">
                  <c:v>3.3139659995696222E-2</c:v>
                </c:pt>
                <c:pt idx="26">
                  <c:v>3.2534593317583564E-2</c:v>
                </c:pt>
                <c:pt idx="27">
                  <c:v>3.1745628304188714E-2</c:v>
                </c:pt>
                <c:pt idx="28">
                  <c:v>3.1007751937984402E-2</c:v>
                </c:pt>
                <c:pt idx="29">
                  <c:v>3.0894503652257158E-2</c:v>
                </c:pt>
                <c:pt idx="30">
                  <c:v>2.9124328522425736E-2</c:v>
                </c:pt>
                <c:pt idx="31">
                  <c:v>2.886705503869233E-2</c:v>
                </c:pt>
                <c:pt idx="32">
                  <c:v>2.8823768522966631E-2</c:v>
                </c:pt>
                <c:pt idx="33">
                  <c:v>2.8143348856043804E-2</c:v>
                </c:pt>
                <c:pt idx="34">
                  <c:v>2.7874847622917476E-2</c:v>
                </c:pt>
                <c:pt idx="35">
                  <c:v>2.5791750602688124E-2</c:v>
                </c:pt>
                <c:pt idx="36">
                  <c:v>2.4936023329167466E-2</c:v>
                </c:pt>
                <c:pt idx="37">
                  <c:v>2.4104234527687222E-2</c:v>
                </c:pt>
                <c:pt idx="38">
                  <c:v>2.3179532035862597E-2</c:v>
                </c:pt>
                <c:pt idx="39">
                  <c:v>2.0608439646712464E-2</c:v>
                </c:pt>
                <c:pt idx="40">
                  <c:v>2.0081736189402479E-2</c:v>
                </c:pt>
                <c:pt idx="41">
                  <c:v>1.9168722717783231E-2</c:v>
                </c:pt>
                <c:pt idx="42">
                  <c:v>1.876104355056642E-2</c:v>
                </c:pt>
                <c:pt idx="43">
                  <c:v>1.2310048297797202E-2</c:v>
                </c:pt>
                <c:pt idx="44">
                  <c:v>3.8155802861684854E-3</c:v>
                </c:pt>
                <c:pt idx="45">
                  <c:v>2.6119890296451845E-4</c:v>
                </c:pt>
                <c:pt idx="46">
                  <c:v>-3.9836669654414624E-4</c:v>
                </c:pt>
                <c:pt idx="47">
                  <c:v>-4.1450777202072147E-3</c:v>
                </c:pt>
                <c:pt idx="48">
                  <c:v>-2.6181495451519883E-2</c:v>
                </c:pt>
                <c:pt idx="49">
                  <c:v>-3.5163479333744536E-2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4-4F07-8FFF-670A8CC9A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077984"/>
        <c:axId val="233078312"/>
      </c:barChart>
      <c:catAx>
        <c:axId val="2330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8312"/>
        <c:crosses val="autoZero"/>
        <c:auto val="1"/>
        <c:lblAlgn val="ctr"/>
        <c:lblOffset val="100"/>
        <c:noMultiLvlLbl val="0"/>
      </c:catAx>
      <c:valAx>
        <c:axId val="23307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Total Employment </a:t>
            </a:r>
            <a:r>
              <a:rPr lang="en-US" sz="1600" dirty="0"/>
              <a:t>Gains/Losses</a:t>
            </a:r>
            <a:r>
              <a:rPr lang="en-US" sz="1600" baseline="0" dirty="0"/>
              <a:t> </a:t>
            </a:r>
            <a:r>
              <a:rPr lang="en-US" sz="1600" dirty="0"/>
              <a:t>in Oil-Dependent States, 2015-2018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'[Chart in Microsoft PowerPoint]Sheet1'!$E$1</c:f>
              <c:strCache>
                <c:ptCount val="1"/>
                <c:pt idx="0">
                  <c:v>Alaska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PowerPoint]Sheet1'!$A$2:$A$49</c:f>
              <c:numCache>
                <c:formatCode>General</c:formatCode>
                <c:ptCount val="48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'[Chart in Microsoft PowerPoint]Sheet1'!$E$2:$E$49</c:f>
              <c:numCache>
                <c:formatCode>0.0%</c:formatCode>
                <c:ptCount val="48"/>
                <c:pt idx="0">
                  <c:v>0.01</c:v>
                </c:pt>
                <c:pt idx="1">
                  <c:v>0.01</c:v>
                </c:pt>
                <c:pt idx="2">
                  <c:v>8.9999999999999993E-3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0</c:v>
                </c:pt>
                <c:pt idx="8">
                  <c:v>2E-3</c:v>
                </c:pt>
                <c:pt idx="9">
                  <c:v>-3.0000000000000001E-3</c:v>
                </c:pt>
                <c:pt idx="10">
                  <c:v>-6.0000000000000001E-3</c:v>
                </c:pt>
                <c:pt idx="11">
                  <c:v>-8.9999999999999993E-3</c:v>
                </c:pt>
                <c:pt idx="12">
                  <c:v>-1.2999999999999999E-2</c:v>
                </c:pt>
                <c:pt idx="13">
                  <c:v>-1.2E-2</c:v>
                </c:pt>
                <c:pt idx="14">
                  <c:v>-1.4E-2</c:v>
                </c:pt>
                <c:pt idx="15">
                  <c:v>-8.0000000000000002E-3</c:v>
                </c:pt>
                <c:pt idx="16">
                  <c:v>-1.4E-2</c:v>
                </c:pt>
                <c:pt idx="17">
                  <c:v>-1.7000000000000001E-2</c:v>
                </c:pt>
                <c:pt idx="18">
                  <c:v>-1.9E-2</c:v>
                </c:pt>
                <c:pt idx="19">
                  <c:v>-1.7000000000000001E-2</c:v>
                </c:pt>
                <c:pt idx="20">
                  <c:v>-2.5000000000000001E-2</c:v>
                </c:pt>
                <c:pt idx="21">
                  <c:v>-1.7999999999999999E-2</c:v>
                </c:pt>
                <c:pt idx="22">
                  <c:v>-1.9E-2</c:v>
                </c:pt>
                <c:pt idx="23">
                  <c:v>-1.6E-2</c:v>
                </c:pt>
                <c:pt idx="24">
                  <c:v>-1.6952905860931927E-2</c:v>
                </c:pt>
                <c:pt idx="25">
                  <c:v>-1.7166642037338004E-2</c:v>
                </c:pt>
                <c:pt idx="26">
                  <c:v>-1.7359141906053394E-2</c:v>
                </c:pt>
                <c:pt idx="27">
                  <c:v>-1.8580205788733439E-2</c:v>
                </c:pt>
                <c:pt idx="28">
                  <c:v>-1.8651646532770134E-2</c:v>
                </c:pt>
                <c:pt idx="29">
                  <c:v>-1.7863328220100012E-2</c:v>
                </c:pt>
                <c:pt idx="30">
                  <c:v>-1.7397769516728626E-2</c:v>
                </c:pt>
                <c:pt idx="31">
                  <c:v>-1.6655496810385542E-2</c:v>
                </c:pt>
                <c:pt idx="32">
                  <c:v>-1.509950248756213E-2</c:v>
                </c:pt>
                <c:pt idx="33">
                  <c:v>-1.4399601395117149E-2</c:v>
                </c:pt>
                <c:pt idx="34">
                  <c:v>-1.3847996407006338E-2</c:v>
                </c:pt>
                <c:pt idx="35">
                  <c:v>-1.3791380387257962E-2</c:v>
                </c:pt>
                <c:pt idx="36">
                  <c:v>-1.2614822416339197E-2</c:v>
                </c:pt>
                <c:pt idx="37">
                  <c:v>-1.2178924946748527E-2</c:v>
                </c:pt>
                <c:pt idx="38">
                  <c:v>-1.1367343353993626E-2</c:v>
                </c:pt>
                <c:pt idx="39">
                  <c:v>-1.0257957459647006E-2</c:v>
                </c:pt>
                <c:pt idx="40">
                  <c:v>-9.7925687241968429E-3</c:v>
                </c:pt>
                <c:pt idx="41">
                  <c:v>-9.7490931076178958E-3</c:v>
                </c:pt>
                <c:pt idx="42">
                  <c:v>-9.0294592413235897E-3</c:v>
                </c:pt>
                <c:pt idx="43">
                  <c:v>-8.7843295638126012E-3</c:v>
                </c:pt>
                <c:pt idx="44">
                  <c:v>-8.6884045159498473E-3</c:v>
                </c:pt>
                <c:pt idx="45">
                  <c:v>-8.1896769627420249E-3</c:v>
                </c:pt>
                <c:pt idx="46">
                  <c:v>-7.5399134681071196E-3</c:v>
                </c:pt>
                <c:pt idx="47">
                  <c:v>-6.5107795201784086E-3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9F-4799-8AE0-6B06C0AAF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19776"/>
        <c:axId val="491519448"/>
      </c:lineChart>
      <c:catAx>
        <c:axId val="4915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448"/>
        <c:crosses val="autoZero"/>
        <c:auto val="1"/>
        <c:lblAlgn val="ctr"/>
        <c:lblOffset val="100"/>
        <c:noMultiLvlLbl val="0"/>
      </c:catAx>
      <c:valAx>
        <c:axId val="4915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5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A037-FA3D-4A37-ABEE-4F9CB86A39F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063E-5093-44CF-B0CA-4AB527B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 losses in just two years from</a:t>
            </a:r>
            <a:r>
              <a:rPr lang="en-US" baseline="0" dirty="0" smtClean="0"/>
              <a:t> ’86 to ’88, but longest stretch of consecutive losses since WWII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 losses in just two years from</a:t>
            </a:r>
            <a:r>
              <a:rPr lang="en-US" baseline="0" dirty="0" smtClean="0"/>
              <a:t> ’86 to ’88, but longest stretch of consecutive losses since WWII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Bigger losses in just two years from</a:t>
            </a:r>
            <a:r>
              <a:rPr lang="en-US" baseline="0" dirty="0" smtClean="0"/>
              <a:t> ’86 to ’88, but longest stretch of consecutive losses since WWII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3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85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25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4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49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6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3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8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8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2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6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9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Those are big losses, but the ‘80s recession was noticeably worse (21,000 jobs lost; 9 percent).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59C2-3474-44DA-868D-4729DCB8D805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n.Robinson@Alaska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361"/>
            <a:ext cx="8763000" cy="652486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Things to Know about Alaska’s Economy Heading into 2019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Labor &amp; Commerce Committee</a:t>
            </a:r>
          </a:p>
          <a:p>
            <a:pPr algn="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Beltz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Room 105</a:t>
            </a:r>
          </a:p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29, 2019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84040" y="48768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Robinson, Research Chief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Alaska Department of Labor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Workforce Development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 Room 106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23,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" y="2860102"/>
            <a:ext cx="5232570" cy="3835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628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much more detail (including Anchorage and Southeast forecasts)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70038"/>
            <a:ext cx="3657600" cy="48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 …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related questions):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We’ve been losing jobs since late 2015.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have left Alaska than have moved here for six straight years.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put growth at risk?)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ways?)</a:t>
            </a: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 migration losses of 35,000+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26" y="1282982"/>
            <a:ext cx="6968474" cy="458441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629400" y="3200400"/>
            <a:ext cx="1828800" cy="281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long view of Alaska migration flows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9" y="1143000"/>
            <a:ext cx="8365331" cy="5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Migration’s a bigger factor here than in other states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68339"/>
            <a:ext cx="7010400" cy="52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037"/>
            <a:ext cx="83820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age groups find AK most attractive?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227152"/>
              </p:ext>
            </p:extLst>
          </p:nvPr>
        </p:nvGraphicFramePr>
        <p:xfrm>
          <a:off x="6477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037"/>
            <a:ext cx="83820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age groups where the flow changed from positive to negative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15327"/>
              </p:ext>
            </p:extLst>
          </p:nvPr>
        </p:nvGraphicFramePr>
        <p:xfrm>
          <a:off x="6477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3733800" y="3200400"/>
            <a:ext cx="1295400" cy="1219200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037"/>
            <a:ext cx="83820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three more …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477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3733800" y="3200400"/>
            <a:ext cx="1295400" cy="1219200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3048000"/>
            <a:ext cx="1447800" cy="1371600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037"/>
            <a:ext cx="83820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a connection here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477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3733800" y="3200400"/>
            <a:ext cx="1295400" cy="1219200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3048000"/>
            <a:ext cx="1447800" cy="1371600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Left Arrow 24"/>
          <p:cNvSpPr/>
          <p:nvPr/>
        </p:nvSpPr>
        <p:spPr>
          <a:xfrm rot="5400000">
            <a:off x="2581910" y="3785870"/>
            <a:ext cx="990600" cy="2684780"/>
          </a:xfrm>
          <a:prstGeom prst="curvedLef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Third …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related questions):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We’ve been losing jobs since late 2015.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people have left Alaska than have moved here for six straight years.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economy has been weaker than the U.S. economy and all 49 other states for the last three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growth at risk?)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ways?)</a:t>
            </a:r>
          </a:p>
          <a:p>
            <a:pPr marL="0" indent="0">
              <a:buNone/>
            </a:pPr>
            <a:endParaRPr lang="en-US" sz="2400" dirty="0" smtClean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…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some related questions):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been losing jobs since late 2015.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would put growth at risk?)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ways?)</a:t>
            </a: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600"/>
            <a:ext cx="822960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Last three years of job growth by state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989831"/>
              </p:ext>
            </p:extLst>
          </p:nvPr>
        </p:nvGraphicFramePr>
        <p:xfrm>
          <a:off x="228600" y="1539239"/>
          <a:ext cx="8610600" cy="420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8468591" y="4343400"/>
            <a:ext cx="304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more going on than oil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64947"/>
              </p:ext>
            </p:extLst>
          </p:nvPr>
        </p:nvGraphicFramePr>
        <p:xfrm>
          <a:off x="838200" y="1672590"/>
          <a:ext cx="777240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5400" y="3352800"/>
            <a:ext cx="7162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more going on than oil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706620"/>
              </p:ext>
            </p:extLst>
          </p:nvPr>
        </p:nvGraphicFramePr>
        <p:xfrm>
          <a:off x="838200" y="1672590"/>
          <a:ext cx="777240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5400" y="3352800"/>
            <a:ext cx="7162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more going on than oil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77384"/>
              </p:ext>
            </p:extLst>
          </p:nvPr>
        </p:nvGraphicFramePr>
        <p:xfrm>
          <a:off x="838200" y="1672590"/>
          <a:ext cx="777240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5400" y="3352800"/>
            <a:ext cx="7162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more going on than oil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030305"/>
              </p:ext>
            </p:extLst>
          </p:nvPr>
        </p:nvGraphicFramePr>
        <p:xfrm>
          <a:off x="838200" y="1672590"/>
          <a:ext cx="7772400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5400" y="3352800"/>
            <a:ext cx="7162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412241"/>
            <a:ext cx="3629198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19391"/>
            <a:ext cx="6038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study of state-level recessions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3361"/>
            <a:ext cx="2286000" cy="2975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19391"/>
            <a:ext cx="6152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study of state-level recessions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02306"/>
            <a:ext cx="3739720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119391"/>
            <a:ext cx="6038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study of state-level recessions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dirty="0"/>
              <a:t>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85" y="1143000"/>
            <a:ext cx="77060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why is our recession lingering?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967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related to foundational questions about the amount of state government we’re going to have and how we’re going to pay for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costs related to some of the measures already taken.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that appear likely in our near future.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why is our recession lingering?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967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related to foundational questions about the amount of state government we’re going to have and how we’re going to pay for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costs related to some of the measures already taken.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that appear likely in our near future.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3+ years of losses, modest growth forecasted in 2019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71121"/>
              </p:ext>
            </p:extLst>
          </p:nvPr>
        </p:nvGraphicFramePr>
        <p:xfrm>
          <a:off x="381000" y="1219200"/>
          <a:ext cx="83820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367149"/>
              </p:ext>
            </p:extLst>
          </p:nvPr>
        </p:nvGraphicFramePr>
        <p:xfrm>
          <a:off x="381000" y="1494987"/>
          <a:ext cx="82296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74767" y="6246296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Forecast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38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why is our recession lingering?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967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related to foundational questions about the amount of state government we’re going to have and how we’re going to pay for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of the measures already taken.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that appear likely in our near future.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why is our recession lingering?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967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related to foundational questions about the amount of state government we’re going to have and how we’re going to pay for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impact of the measures already taken.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costs that appear likely in our near future.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"/>
            <a:ext cx="8458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Questions/Comments/Requests for Data: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 Robinson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Dan.Robinson@Alaska.gov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907-465-6040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the damage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Losses began in October 2015 and have continued for 39 consecutive months now.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otal losses of 12,700 jobs so far (3.7 percent).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56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Biggest losses in oil, prof &amp; bus serv., state government, and construction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8186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18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 health care growth forecasted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we’ve thought that before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0928"/>
            <a:ext cx="7620000" cy="39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gains/losses have varied throughout the state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80" t="11137" b="14375"/>
          <a:stretch/>
        </p:blipFill>
        <p:spPr>
          <a:xfrm>
            <a:off x="318837" y="1290320"/>
            <a:ext cx="85063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details of our 2019 forecast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" b="19381"/>
          <a:stretch/>
        </p:blipFill>
        <p:spPr>
          <a:xfrm>
            <a:off x="990600" y="990600"/>
            <a:ext cx="7086600" cy="55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Fairbanks will be a bright spot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7772400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491735"/>
            <a:ext cx="419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Fairbanks Employment Growth, 2009-2019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32045</TotalTime>
  <Words>796</Words>
  <Application>Microsoft Office PowerPoint</Application>
  <PresentationFormat>On-screen Show (4:3)</PresentationFormat>
  <Paragraphs>232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Euphemia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Behavioral Health Workforce</dc:title>
  <dc:creator>Robinson, Dan C (DOL)</dc:creator>
  <cp:lastModifiedBy>Robinson, Dan C (DOL)</cp:lastModifiedBy>
  <cp:revision>343</cp:revision>
  <cp:lastPrinted>2019-01-25T21:51:21Z</cp:lastPrinted>
  <dcterms:created xsi:type="dcterms:W3CDTF">2016-10-18T18:47:18Z</dcterms:created>
  <dcterms:modified xsi:type="dcterms:W3CDTF">2019-01-28T17:57:38Z</dcterms:modified>
</cp:coreProperties>
</file>