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cid:5B7AD4CF-2285-4398-9F4E-5A6C36371146@gci.ne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0B746-A1E7-4C1F-9C26-79EEB8910C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HB 79 Hybrid Retirement plan for Peace officers and firefighters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1B7C7E-EFE0-40CC-BEA1-FDD97689C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1612296"/>
          </a:xfrm>
        </p:spPr>
        <p:txBody>
          <a:bodyPr/>
          <a:lstStyle/>
          <a:p>
            <a:r>
              <a:rPr lang="en-US" dirty="0"/>
              <a:t>A new path forward</a:t>
            </a:r>
          </a:p>
          <a:p>
            <a:r>
              <a:rPr lang="en-US" dirty="0"/>
              <a:t>Representative Kopp</a:t>
            </a:r>
          </a:p>
          <a:p>
            <a:r>
              <a:rPr lang="en-US" dirty="0" err="1"/>
              <a:t>HOUSe</a:t>
            </a:r>
            <a:r>
              <a:rPr lang="en-US" dirty="0"/>
              <a:t> Labor &amp; commerce committee, March 20,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950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B0013D77-6314-4D7E-B3AE-F64340434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F504834-5C3B-4268-AA97-192F1C8B3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615413-B7CD-4665-8D67-F1B74141F16E}"/>
              </a:ext>
            </a:extLst>
          </p:cNvPr>
          <p:cNvSpPr txBox="1"/>
          <p:nvPr/>
        </p:nvSpPr>
        <p:spPr>
          <a:xfrm>
            <a:off x="1452617" y="976508"/>
            <a:ext cx="5525305" cy="2367221"/>
          </a:xfrm>
          <a:prstGeom prst="rect">
            <a:avLst/>
          </a:prstGeom>
        </p:spPr>
        <p:txBody>
          <a:bodyPr vert="horz" lIns="91440" tIns="45720" rIns="91440" bIns="0" rtlCol="0" anchor="b">
            <a:normAutofit lnSpcReduction="10000"/>
          </a:bodyPr>
          <a:lstStyle/>
          <a:p>
            <a:r>
              <a:rPr lang="en-US" sz="3200" dirty="0"/>
              <a:t>Alaska’s public safety agencies </a:t>
            </a:r>
          </a:p>
          <a:p>
            <a:r>
              <a:rPr lang="en-US" sz="3200" dirty="0"/>
              <a:t>are facing employee recruitment and retention challenges that harm their ability to protect Alaskans’ lives and property. 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8499C1D-827E-4262-9D7E-C9C5D41F7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8" y="3528543"/>
            <a:ext cx="55361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4769521-3FF2-4900-8E88-FE324129C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1FA2858-515C-4B19-957E-E33BE2525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C120D3D-6DFE-4D3F-821A-5DEB60B85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734D3980-B8F4-49E4-BADC-88E2D3517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0E57DF2-FA2B-4494-B47E-8180C6326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965017DC-7B4F-4E75-98A3-ADA0FCAD1DD6" descr="cid:5B7AD4CF-2285-4398-9F4E-5A6C36371146@gci.net">
            <a:extLst>
              <a:ext uri="{FF2B5EF4-FFF2-40B4-BE49-F238E27FC236}">
                <a16:creationId xmlns:a16="http://schemas.microsoft.com/office/drawing/2014/main" id="{CEB02E33-DFAF-433F-A45B-D257015FC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35" y="811443"/>
            <a:ext cx="3382837" cy="446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466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9B469C4-BD9F-4134-A418-4639706A07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5" r="-1" b="1749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5633E59-CFCD-4CB3-AB4B-F13B8BA4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5" y="4907589"/>
            <a:ext cx="8295215" cy="1452929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DAC825-6445-4529-9BEA-F0AAF82DB82E}"/>
              </a:ext>
            </a:extLst>
          </p:cNvPr>
          <p:cNvSpPr txBox="1"/>
          <p:nvPr/>
        </p:nvSpPr>
        <p:spPr>
          <a:xfrm>
            <a:off x="4060512" y="5241371"/>
            <a:ext cx="6835556" cy="954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cap="all" dirty="0">
                <a:solidFill>
                  <a:srgbClr val="FFFFFE"/>
                </a:solidFill>
                <a:latin typeface="+mj-lt"/>
                <a:ea typeface="+mj-ea"/>
                <a:cs typeface="+mj-cs"/>
              </a:rPr>
              <a:t>The current Tier IV retirement plan and its failings are exacerbating the problem.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FFB1710-F59A-4B72-91E4-53C2300B7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5075836"/>
            <a:ext cx="6832499" cy="0"/>
          </a:xfrm>
          <a:prstGeom prst="line">
            <a:avLst/>
          </a:prstGeom>
          <a:ln w="31750">
            <a:solidFill>
              <a:srgbClr val="1CE2F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131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B989025-814A-41CC-8F4A-E2481EC283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r="-1" b="30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C1175CA-5F60-4726-BA49-0BB46B77C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796" y="4421529"/>
            <a:ext cx="3411213" cy="193482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653F2A-DF26-442A-A9DA-EF3100437EF5}"/>
              </a:ext>
            </a:extLst>
          </p:cNvPr>
          <p:cNvSpPr txBox="1"/>
          <p:nvPr/>
        </p:nvSpPr>
        <p:spPr>
          <a:xfrm>
            <a:off x="807579" y="4749321"/>
            <a:ext cx="3075424" cy="14425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cap="all">
                <a:solidFill>
                  <a:srgbClr val="FFFFFE"/>
                </a:solidFill>
                <a:latin typeface="+mj-lt"/>
                <a:ea typeface="+mj-ea"/>
                <a:cs typeface="+mj-cs"/>
              </a:rPr>
              <a:t>Other states offer more competitive retirement plans for the same work.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69787C2-DD89-4BA6-B391-6622C037F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520" y="4585857"/>
            <a:ext cx="3078623" cy="0"/>
          </a:xfrm>
          <a:prstGeom prst="line">
            <a:avLst/>
          </a:prstGeom>
          <a:ln w="31750">
            <a:solidFill>
              <a:srgbClr val="FEFF7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247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13AE4E-BD10-4F13-A1F9-0D9B456D8D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201" b="409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4E579D-8A0E-43C7-B8FA-24B6BEEE902F}"/>
              </a:ext>
            </a:extLst>
          </p:cNvPr>
          <p:cNvSpPr txBox="1"/>
          <p:nvPr/>
        </p:nvSpPr>
        <p:spPr>
          <a:xfrm>
            <a:off x="0" y="233151"/>
            <a:ext cx="27299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Alaska public safety agencies are paying to train new recruits only to lose those recruits to other states, many times just after the costly training period has ended.</a:t>
            </a:r>
          </a:p>
        </p:txBody>
      </p:sp>
    </p:spTree>
    <p:extLst>
      <p:ext uri="{BB962C8B-B14F-4D97-AF65-F5344CB8AC3E}">
        <p14:creationId xmlns:p14="http://schemas.microsoft.com/office/powerpoint/2010/main" val="1005812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5211601-6134-45F3-8094-D6C32E6725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26468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95633E59-CFCD-4CB3-AB4B-F13B8BA4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5" y="4907589"/>
            <a:ext cx="8295215" cy="1452929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EB66A5-99D6-49D2-A9FA-0D3B2116BD32}"/>
              </a:ext>
            </a:extLst>
          </p:cNvPr>
          <p:cNvSpPr txBox="1"/>
          <p:nvPr/>
        </p:nvSpPr>
        <p:spPr>
          <a:xfrm>
            <a:off x="4060512" y="5241371"/>
            <a:ext cx="6835556" cy="954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cap="all">
                <a:solidFill>
                  <a:srgbClr val="FFFFFE"/>
                </a:solidFill>
                <a:latin typeface="+mj-lt"/>
                <a:ea typeface="+mj-ea"/>
                <a:cs typeface="+mj-cs"/>
              </a:rPr>
              <a:t>HB 79 offers a hybrid retirement plan To a small, distinct workforce segment—3,500 covered lives—as a pilot plan.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FFB1710-F59A-4B72-91E4-53C2300B7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5075836"/>
            <a:ext cx="6832499" cy="0"/>
          </a:xfrm>
          <a:prstGeom prst="line">
            <a:avLst/>
          </a:prstGeom>
          <a:ln w="31750">
            <a:solidFill>
              <a:srgbClr val="E89D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466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C55F9B-A2F8-465D-B821-3AC01452D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AA9ACB-05A8-499B-B7EE-F67899FD6FBE}"/>
              </a:ext>
            </a:extLst>
          </p:cNvPr>
          <p:cNvSpPr txBox="1"/>
          <p:nvPr/>
        </p:nvSpPr>
        <p:spPr>
          <a:xfrm>
            <a:off x="7089913" y="0"/>
            <a:ext cx="49695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This pilot will show the plan is sustainable with minimal risk of expanding the current retirement unfunded liability.</a:t>
            </a:r>
          </a:p>
        </p:txBody>
      </p:sp>
    </p:spTree>
    <p:extLst>
      <p:ext uri="{BB962C8B-B14F-4D97-AF65-F5344CB8AC3E}">
        <p14:creationId xmlns:p14="http://schemas.microsoft.com/office/powerpoint/2010/main" val="1316435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EF2F1DA-F98B-4E42-873F-DAF548BFE4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54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5633E59-CFCD-4CB3-AB4B-F13B8BA4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5" y="4907589"/>
            <a:ext cx="8295215" cy="1452929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72BDBB-1365-4461-BBCD-AAC452F184B7}"/>
              </a:ext>
            </a:extLst>
          </p:cNvPr>
          <p:cNvSpPr txBox="1"/>
          <p:nvPr/>
        </p:nvSpPr>
        <p:spPr>
          <a:xfrm>
            <a:off x="4060512" y="5241371"/>
            <a:ext cx="6835556" cy="954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cap="all" dirty="0">
                <a:solidFill>
                  <a:srgbClr val="FFFFFE"/>
                </a:solidFill>
                <a:latin typeface="+mj-lt"/>
                <a:ea typeface="+mj-ea"/>
                <a:cs typeface="+mj-cs"/>
              </a:rPr>
              <a:t>The nature of public safety jobs merit a different  retirement  plan than  current Tier IV.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FFB1710-F59A-4B72-91E4-53C2300B7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5075836"/>
            <a:ext cx="6832499" cy="0"/>
          </a:xfrm>
          <a:prstGeom prst="line">
            <a:avLst/>
          </a:prstGeom>
          <a:ln w="31750">
            <a:solidFill>
              <a:srgbClr val="E2176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895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285DBF-3E2F-418D-A67F-10B5965C75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extLst/>
          </a:blip>
          <a:srcRect t="5280" b="981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DD72E0-8393-461F-A7A1-98EE49DE2D22}"/>
              </a:ext>
            </a:extLst>
          </p:cNvPr>
          <p:cNvSpPr txBox="1"/>
          <p:nvPr/>
        </p:nvSpPr>
        <p:spPr>
          <a:xfrm>
            <a:off x="0" y="5584020"/>
            <a:ext cx="7746652" cy="1015663"/>
          </a:xfrm>
          <a:prstGeom prst="rect">
            <a:avLst/>
          </a:prstGeom>
          <a:solidFill>
            <a:srgbClr val="7F7F7F">
              <a:alpha val="5098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These problems need to be addressed and that’s why I have sponsored HB 79.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02F5B4-4199-491E-A3D7-21EF8AC7A521}"/>
              </a:ext>
            </a:extLst>
          </p:cNvPr>
          <p:cNvCxnSpPr>
            <a:cxnSpLocks/>
          </p:cNvCxnSpPr>
          <p:nvPr/>
        </p:nvCxnSpPr>
        <p:spPr>
          <a:xfrm>
            <a:off x="112295" y="5831305"/>
            <a:ext cx="75077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88003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179</Words>
  <Application>Microsoft Office PowerPoint</Application>
  <PresentationFormat>Widescreen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Gill Sans MT</vt:lpstr>
      <vt:lpstr>Gallery</vt:lpstr>
      <vt:lpstr>HB 79 Hybrid Retirement plan for Peace officers and firefighters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HB 79 Hybrid Retirement plan for Peace officers and firefighters</dc:title>
  <dc:creator>Ken Truitt</dc:creator>
  <cp:lastModifiedBy>Ken Truitt</cp:lastModifiedBy>
  <cp:revision>12</cp:revision>
  <cp:lastPrinted>2019-03-18T22:40:40Z</cp:lastPrinted>
  <dcterms:created xsi:type="dcterms:W3CDTF">2019-03-18T00:08:04Z</dcterms:created>
  <dcterms:modified xsi:type="dcterms:W3CDTF">2019-03-18T23:06:02Z</dcterms:modified>
</cp:coreProperties>
</file>