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6" r:id="rId3"/>
    <p:sldId id="280" r:id="rId4"/>
    <p:sldId id="276" r:id="rId5"/>
    <p:sldId id="277" r:id="rId6"/>
    <p:sldId id="275" r:id="rId7"/>
    <p:sldId id="273" r:id="rId8"/>
    <p:sldId id="272" r:id="rId9"/>
    <p:sldId id="274" r:id="rId10"/>
    <p:sldId id="271" r:id="rId11"/>
    <p:sldId id="268" r:id="rId12"/>
    <p:sldId id="282" r:id="rId13"/>
    <p:sldId id="281" r:id="rId14"/>
    <p:sldId id="263" r:id="rId15"/>
    <p:sldId id="267" r:id="rId16"/>
    <p:sldId id="278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E46"/>
    <a:srgbClr val="0E4165"/>
    <a:srgbClr val="071F2F"/>
    <a:srgbClr val="202020"/>
    <a:srgbClr val="315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673" autoAdjust="0"/>
  </p:normalViewPr>
  <p:slideViewPr>
    <p:cSldViewPr snapToGrid="0">
      <p:cViewPr varScale="1">
        <p:scale>
          <a:sx n="72" d="100"/>
          <a:sy n="72" d="100"/>
        </p:scale>
        <p:origin x="1550" y="67"/>
      </p:cViewPr>
      <p:guideLst/>
    </p:cSldViewPr>
  </p:slideViewPr>
  <p:outlineViewPr>
    <p:cViewPr>
      <p:scale>
        <a:sx n="33" d="100"/>
        <a:sy n="33" d="100"/>
      </p:scale>
      <p:origin x="0" y="-1171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83110005376428"/>
          <c:y val="0.13899830959527529"/>
          <c:w val="0.508219264021607"/>
          <c:h val="0.758563852891029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Opioids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11.1</c:v>
                </c:pt>
                <c:pt idx="1">
                  <c:v>12.9</c:v>
                </c:pt>
                <c:pt idx="2">
                  <c:v>13.6</c:v>
                </c:pt>
                <c:pt idx="3">
                  <c:v>8.4</c:v>
                </c:pt>
                <c:pt idx="4">
                  <c:v>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96-4528-9420-9E0857837F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Opioid Pain Relievers (excluding synthetic opioids)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25400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7.6</c:v>
                </c:pt>
                <c:pt idx="1">
                  <c:v>7.1</c:v>
                </c:pt>
                <c:pt idx="2">
                  <c:v>6.6</c:v>
                </c:pt>
                <c:pt idx="3">
                  <c:v>4.8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96-4528-9420-9E0857837F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Heroin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4.7</c:v>
                </c:pt>
                <c:pt idx="1">
                  <c:v>6.5</c:v>
                </c:pt>
                <c:pt idx="2">
                  <c:v>4.9000000000000004</c:v>
                </c:pt>
                <c:pt idx="3">
                  <c:v>3.7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796-4528-9420-9E0857837F7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Methadone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4"/>
              </a:solidFill>
              <a:ln w="25400">
                <a:solidFill>
                  <a:srgbClr val="00B050"/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1.4</c:v>
                </c:pt>
                <c:pt idx="1">
                  <c:v>1.8</c:v>
                </c:pt>
                <c:pt idx="2">
                  <c:v>1</c:v>
                </c:pt>
                <c:pt idx="3">
                  <c:v>1.2</c:v>
                </c:pt>
                <c:pt idx="4">
                  <c:v>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796-4528-9420-9E0857837F7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Synthetic, excluding methadone</c:v>
                </c:pt>
              </c:strCache>
            </c:strRef>
          </c:tx>
          <c:spPr>
            <a:ln w="28575" cap="rnd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noFill/>
              <a:ln w="25400">
                <a:solidFill>
                  <a:schemeClr val="tx1">
                    <a:lumMod val="95000"/>
                    <a:lumOff val="5000"/>
                  </a:schemeClr>
                </a:solidFill>
              </a:ln>
              <a:effectLst/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Sheet1!$F$2:$F$6</c:f>
              <c:numCache>
                <c:formatCode>General</c:formatCode>
                <c:ptCount val="5"/>
                <c:pt idx="0">
                  <c:v>1.8</c:v>
                </c:pt>
                <c:pt idx="1">
                  <c:v>1.1000000000000001</c:v>
                </c:pt>
                <c:pt idx="2">
                  <c:v>4.9000000000000004</c:v>
                </c:pt>
                <c:pt idx="3">
                  <c:v>2</c:v>
                </c:pt>
                <c:pt idx="4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796-4528-9420-9E0857837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395672"/>
        <c:axId val="417395280"/>
      </c:lineChart>
      <c:catAx>
        <c:axId val="41739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395280"/>
        <c:crosses val="autoZero"/>
        <c:auto val="1"/>
        <c:lblAlgn val="ctr"/>
        <c:lblOffset val="100"/>
        <c:noMultiLvlLbl val="0"/>
      </c:catAx>
      <c:valAx>
        <c:axId val="4173952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baseline="0" dirty="0"/>
                  <a:t>Age-adjusted rates per 100,000 population</a:t>
                </a:r>
              </a:p>
            </c:rich>
          </c:tx>
          <c:layout>
            <c:manualLayout>
              <c:xMode val="edge"/>
              <c:yMode val="edge"/>
              <c:x val="2.8204376641169152E-2"/>
              <c:y val="0.12244910549184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395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291102609422324"/>
          <c:y val="0.14034060406369314"/>
          <c:w val="0.34082475737756751"/>
          <c:h val="0.79368597479786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04263-1647-41B4-83DA-99E416F1F01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C6708D-5F51-45B3-9FCA-6C02C6844F65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3CED7666-0EB6-4FEC-A34D-FB883B94D4D5}" type="parTrans" cxnId="{63AD9FF1-6527-4622-8977-943A277B4B80}">
      <dgm:prSet/>
      <dgm:spPr/>
      <dgm:t>
        <a:bodyPr/>
        <a:lstStyle/>
        <a:p>
          <a:endParaRPr lang="en-US"/>
        </a:p>
      </dgm:t>
    </dgm:pt>
    <dgm:pt modelId="{773FA598-3362-4BF8-BC71-54EC61DF147C}" type="sibTrans" cxnId="{63AD9FF1-6527-4622-8977-943A277B4B80}">
      <dgm:prSet/>
      <dgm:spPr/>
      <dgm:t>
        <a:bodyPr/>
        <a:lstStyle/>
        <a:p>
          <a:endParaRPr lang="en-US"/>
        </a:p>
      </dgm:t>
    </dgm:pt>
    <dgm:pt modelId="{3DFA6E32-9CEC-499B-A05F-5BDDD959CABC}">
      <dgm:prSet phldrT="[Text]"/>
      <dgm:spPr/>
      <dgm:t>
        <a:bodyPr/>
        <a:lstStyle/>
        <a:p>
          <a:r>
            <a:rPr lang="en-US" dirty="0"/>
            <a:t>Slows breathing</a:t>
          </a:r>
        </a:p>
      </dgm:t>
    </dgm:pt>
    <dgm:pt modelId="{B8EAEA53-E471-40DB-8F0A-D43B39A2B592}" type="parTrans" cxnId="{7D86CB4E-073E-4650-A4C8-9B841EC71095}">
      <dgm:prSet/>
      <dgm:spPr/>
      <dgm:t>
        <a:bodyPr/>
        <a:lstStyle/>
        <a:p>
          <a:endParaRPr lang="en-US"/>
        </a:p>
      </dgm:t>
    </dgm:pt>
    <dgm:pt modelId="{769CB3A0-78C7-4F31-B0F2-721DE5C316E6}" type="sibTrans" cxnId="{7D86CB4E-073E-4650-A4C8-9B841EC71095}">
      <dgm:prSet/>
      <dgm:spPr/>
      <dgm:t>
        <a:bodyPr/>
        <a:lstStyle/>
        <a:p>
          <a:endParaRPr lang="en-US"/>
        </a:p>
      </dgm:t>
    </dgm:pt>
    <dgm:pt modelId="{83D6068D-60F2-490F-AAB0-4F045637DCBA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97AF4D03-3AD6-432A-9098-540C8EB86773}" type="parTrans" cxnId="{B78E4812-77D0-43DF-85D2-B6D0CBE98B22}">
      <dgm:prSet/>
      <dgm:spPr/>
      <dgm:t>
        <a:bodyPr/>
        <a:lstStyle/>
        <a:p>
          <a:endParaRPr lang="en-US"/>
        </a:p>
      </dgm:t>
    </dgm:pt>
    <dgm:pt modelId="{6C26BA11-A15C-4BE5-9810-33F20CCD3447}" type="sibTrans" cxnId="{B78E4812-77D0-43DF-85D2-B6D0CBE98B22}">
      <dgm:prSet/>
      <dgm:spPr/>
      <dgm:t>
        <a:bodyPr/>
        <a:lstStyle/>
        <a:p>
          <a:endParaRPr lang="en-US"/>
        </a:p>
      </dgm:t>
    </dgm:pt>
    <dgm:pt modelId="{A8006FC9-C30B-4B1E-96C7-C3396F1EC8C0}">
      <dgm:prSet phldrT="[Text]"/>
      <dgm:spPr/>
      <dgm:t>
        <a:bodyPr/>
        <a:lstStyle/>
        <a:p>
          <a:r>
            <a:rPr lang="en-US" dirty="0"/>
            <a:t>Breathing stops</a:t>
          </a:r>
        </a:p>
      </dgm:t>
    </dgm:pt>
    <dgm:pt modelId="{42CD1A6F-B23F-4D1D-9EBB-5DAFD7CE2907}" type="parTrans" cxnId="{E922D2C9-229A-408E-8456-697431412BF2}">
      <dgm:prSet/>
      <dgm:spPr/>
      <dgm:t>
        <a:bodyPr/>
        <a:lstStyle/>
        <a:p>
          <a:endParaRPr lang="en-US"/>
        </a:p>
      </dgm:t>
    </dgm:pt>
    <dgm:pt modelId="{E5D430A8-B06A-4C2F-8F98-C034F5A2BC44}" type="sibTrans" cxnId="{E922D2C9-229A-408E-8456-697431412BF2}">
      <dgm:prSet/>
      <dgm:spPr/>
      <dgm:t>
        <a:bodyPr/>
        <a:lstStyle/>
        <a:p>
          <a:endParaRPr lang="en-US"/>
        </a:p>
      </dgm:t>
    </dgm:pt>
    <dgm:pt modelId="{7E1D4BF8-8AB0-4835-901C-969FD2AB3CF0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DC57A121-A168-40BC-B280-7EC6BA6F363D}" type="parTrans" cxnId="{935F677E-BF31-4CD0-A5EB-2B8C925C0478}">
      <dgm:prSet/>
      <dgm:spPr/>
      <dgm:t>
        <a:bodyPr/>
        <a:lstStyle/>
        <a:p>
          <a:endParaRPr lang="en-US"/>
        </a:p>
      </dgm:t>
    </dgm:pt>
    <dgm:pt modelId="{13EB2F83-5ED3-4D71-9FF4-31FCDBD93885}" type="sibTrans" cxnId="{935F677E-BF31-4CD0-A5EB-2B8C925C0478}">
      <dgm:prSet/>
      <dgm:spPr/>
      <dgm:t>
        <a:bodyPr/>
        <a:lstStyle/>
        <a:p>
          <a:endParaRPr lang="en-US"/>
        </a:p>
      </dgm:t>
    </dgm:pt>
    <dgm:pt modelId="{FB598599-9207-4592-9A32-CE9C930EA61E}">
      <dgm:prSet phldrT="[Text]"/>
      <dgm:spPr/>
      <dgm:t>
        <a:bodyPr/>
        <a:lstStyle/>
        <a:p>
          <a:pPr algn="l"/>
          <a:r>
            <a:rPr lang="en-US" dirty="0"/>
            <a:t>Lack of oxygen may cause brain damage</a:t>
          </a:r>
        </a:p>
      </dgm:t>
    </dgm:pt>
    <dgm:pt modelId="{CAFC34C3-13AF-4BE4-A39D-84F14E94C030}" type="parTrans" cxnId="{E4ED3C68-A02F-466F-B004-8E8784A65860}">
      <dgm:prSet/>
      <dgm:spPr/>
      <dgm:t>
        <a:bodyPr/>
        <a:lstStyle/>
        <a:p>
          <a:endParaRPr lang="en-US"/>
        </a:p>
      </dgm:t>
    </dgm:pt>
    <dgm:pt modelId="{BDB864A3-C3FF-4989-946D-935D3F358885}" type="sibTrans" cxnId="{E4ED3C68-A02F-466F-B004-8E8784A65860}">
      <dgm:prSet/>
      <dgm:spPr/>
      <dgm:t>
        <a:bodyPr/>
        <a:lstStyle/>
        <a:p>
          <a:endParaRPr lang="en-US"/>
        </a:p>
      </dgm:t>
    </dgm:pt>
    <dgm:pt modelId="{5CA19E6C-3BF3-41A4-AA8C-EDAC11EF0424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66C87509-F313-413F-AB51-F7CD9EFF0099}" type="sibTrans" cxnId="{F54B9C15-CBAF-4FD1-9088-74582F7F23C6}">
      <dgm:prSet/>
      <dgm:spPr/>
      <dgm:t>
        <a:bodyPr/>
        <a:lstStyle/>
        <a:p>
          <a:endParaRPr lang="en-US"/>
        </a:p>
      </dgm:t>
    </dgm:pt>
    <dgm:pt modelId="{91BB472A-D8D4-4DCD-AFF8-A36468C02844}" type="parTrans" cxnId="{F54B9C15-CBAF-4FD1-9088-74582F7F23C6}">
      <dgm:prSet/>
      <dgm:spPr/>
      <dgm:t>
        <a:bodyPr/>
        <a:lstStyle/>
        <a:p>
          <a:endParaRPr lang="en-US"/>
        </a:p>
      </dgm:t>
    </dgm:pt>
    <dgm:pt modelId="{93729FE0-18C7-4CD8-9F15-19528D8AC07E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7108B350-F379-4F63-8417-3CE806B16E34}" type="parTrans" cxnId="{2927DE36-760E-43C8-98E2-5DAA630335C1}">
      <dgm:prSet/>
      <dgm:spPr/>
      <dgm:t>
        <a:bodyPr/>
        <a:lstStyle/>
        <a:p>
          <a:endParaRPr lang="en-US"/>
        </a:p>
      </dgm:t>
    </dgm:pt>
    <dgm:pt modelId="{3924FF9E-874B-4DB1-9D70-2E382AF7D319}" type="sibTrans" cxnId="{2927DE36-760E-43C8-98E2-5DAA630335C1}">
      <dgm:prSet/>
      <dgm:spPr/>
      <dgm:t>
        <a:bodyPr/>
        <a:lstStyle/>
        <a:p>
          <a:endParaRPr lang="en-US"/>
        </a:p>
      </dgm:t>
    </dgm:pt>
    <dgm:pt modelId="{4C4D1E86-9430-4E08-8CD3-354443476A25}">
      <dgm:prSet/>
      <dgm:spPr/>
      <dgm:t>
        <a:bodyPr/>
        <a:lstStyle/>
        <a:p>
          <a:r>
            <a:rPr lang="en-US" dirty="0"/>
            <a:t>Heart Stops</a:t>
          </a:r>
        </a:p>
      </dgm:t>
    </dgm:pt>
    <dgm:pt modelId="{41B67960-5493-4B2D-A4FE-14778644CCD9}" type="parTrans" cxnId="{2243D0F2-7DFD-4252-B8E2-86CE3F3EAF6B}">
      <dgm:prSet/>
      <dgm:spPr/>
      <dgm:t>
        <a:bodyPr/>
        <a:lstStyle/>
        <a:p>
          <a:endParaRPr lang="en-US"/>
        </a:p>
      </dgm:t>
    </dgm:pt>
    <dgm:pt modelId="{2DDC833C-81E4-4240-A7CC-BADF5C378958}" type="sibTrans" cxnId="{2243D0F2-7DFD-4252-B8E2-86CE3F3EAF6B}">
      <dgm:prSet/>
      <dgm:spPr/>
      <dgm:t>
        <a:bodyPr/>
        <a:lstStyle/>
        <a:p>
          <a:endParaRPr lang="en-US"/>
        </a:p>
      </dgm:t>
    </dgm:pt>
    <dgm:pt modelId="{37B0503B-88DE-4E4B-BF21-DFCF37D964E5}">
      <dgm:prSet/>
      <dgm:spPr/>
      <dgm:t>
        <a:bodyPr/>
        <a:lstStyle/>
        <a:p>
          <a:r>
            <a:rPr lang="en-US" dirty="0"/>
            <a:t>Death</a:t>
          </a:r>
        </a:p>
      </dgm:t>
    </dgm:pt>
    <dgm:pt modelId="{5B3410AE-2FD3-49E5-AF26-C6C52FFE4E6D}" type="parTrans" cxnId="{C4F0A2FA-98B2-4162-BD01-FB7D2A9597BD}">
      <dgm:prSet/>
      <dgm:spPr/>
      <dgm:t>
        <a:bodyPr/>
        <a:lstStyle/>
        <a:p>
          <a:endParaRPr lang="en-US"/>
        </a:p>
      </dgm:t>
    </dgm:pt>
    <dgm:pt modelId="{159FE61F-2880-4F23-8977-54BA21D14550}" type="sibTrans" cxnId="{C4F0A2FA-98B2-4162-BD01-FB7D2A9597BD}">
      <dgm:prSet/>
      <dgm:spPr/>
      <dgm:t>
        <a:bodyPr/>
        <a:lstStyle/>
        <a:p>
          <a:endParaRPr lang="en-US"/>
        </a:p>
      </dgm:t>
    </dgm:pt>
    <dgm:pt modelId="{925B60C9-19AA-4E1D-9B74-BE552BFD058F}" type="pres">
      <dgm:prSet presAssocID="{11C04263-1647-41B4-83DA-99E416F1F01D}" presName="linearFlow" presStyleCnt="0">
        <dgm:presLayoutVars>
          <dgm:dir/>
          <dgm:animLvl val="lvl"/>
          <dgm:resizeHandles val="exact"/>
        </dgm:presLayoutVars>
      </dgm:prSet>
      <dgm:spPr/>
    </dgm:pt>
    <dgm:pt modelId="{1947E53F-284A-4B5F-91C8-7B11FC7159D1}" type="pres">
      <dgm:prSet presAssocID="{DBC6708D-5F51-45B3-9FCA-6C02C6844F65}" presName="composite" presStyleCnt="0"/>
      <dgm:spPr/>
    </dgm:pt>
    <dgm:pt modelId="{5495EA71-CC07-4D4F-8647-5BB1ABF113C8}" type="pres">
      <dgm:prSet presAssocID="{DBC6708D-5F51-45B3-9FCA-6C02C6844F6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F5B3F8FC-C583-4AF7-A92D-80E48C355361}" type="pres">
      <dgm:prSet presAssocID="{DBC6708D-5F51-45B3-9FCA-6C02C6844F65}" presName="descendantText" presStyleLbl="alignAcc1" presStyleIdx="0" presStyleCnt="5">
        <dgm:presLayoutVars>
          <dgm:bulletEnabled val="1"/>
        </dgm:presLayoutVars>
      </dgm:prSet>
      <dgm:spPr/>
    </dgm:pt>
    <dgm:pt modelId="{9B453BB8-1B32-4681-A90B-E7412AAB14AF}" type="pres">
      <dgm:prSet presAssocID="{773FA598-3362-4BF8-BC71-54EC61DF147C}" presName="sp" presStyleCnt="0"/>
      <dgm:spPr/>
    </dgm:pt>
    <dgm:pt modelId="{A7FE8356-5A59-4A44-AEDE-AC05BCB4C320}" type="pres">
      <dgm:prSet presAssocID="{83D6068D-60F2-490F-AAB0-4F045637DCBA}" presName="composite" presStyleCnt="0"/>
      <dgm:spPr/>
    </dgm:pt>
    <dgm:pt modelId="{7E22198B-A597-442C-AEB0-A8970CDA2DE9}" type="pres">
      <dgm:prSet presAssocID="{83D6068D-60F2-490F-AAB0-4F045637DCB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A7EB5201-DF72-4BE9-A7B5-DDC87E774250}" type="pres">
      <dgm:prSet presAssocID="{83D6068D-60F2-490F-AAB0-4F045637DCBA}" presName="descendantText" presStyleLbl="alignAcc1" presStyleIdx="1" presStyleCnt="5">
        <dgm:presLayoutVars>
          <dgm:bulletEnabled val="1"/>
        </dgm:presLayoutVars>
      </dgm:prSet>
      <dgm:spPr/>
    </dgm:pt>
    <dgm:pt modelId="{1A21C9BC-9863-4E4B-9739-46FED0FB959A}" type="pres">
      <dgm:prSet presAssocID="{6C26BA11-A15C-4BE5-9810-33F20CCD3447}" presName="sp" presStyleCnt="0"/>
      <dgm:spPr/>
    </dgm:pt>
    <dgm:pt modelId="{5B7275A1-6C47-48CF-BA12-8B96662BD78D}" type="pres">
      <dgm:prSet presAssocID="{7E1D4BF8-8AB0-4835-901C-969FD2AB3CF0}" presName="composite" presStyleCnt="0"/>
      <dgm:spPr/>
    </dgm:pt>
    <dgm:pt modelId="{4E78EBDD-7CFB-418B-BB07-FB5B79726D1D}" type="pres">
      <dgm:prSet presAssocID="{7E1D4BF8-8AB0-4835-901C-969FD2AB3CF0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FF4A2F3-EB22-47C2-BA69-648E765AA680}" type="pres">
      <dgm:prSet presAssocID="{7E1D4BF8-8AB0-4835-901C-969FD2AB3CF0}" presName="descendantText" presStyleLbl="alignAcc1" presStyleIdx="2" presStyleCnt="5">
        <dgm:presLayoutVars>
          <dgm:bulletEnabled val="1"/>
        </dgm:presLayoutVars>
      </dgm:prSet>
      <dgm:spPr/>
    </dgm:pt>
    <dgm:pt modelId="{BEA934C2-079B-4514-B807-9B640194E15A}" type="pres">
      <dgm:prSet presAssocID="{13EB2F83-5ED3-4D71-9FF4-31FCDBD93885}" presName="sp" presStyleCnt="0"/>
      <dgm:spPr/>
    </dgm:pt>
    <dgm:pt modelId="{A0011B6A-7122-4E1E-80DE-CECD785E6F7F}" type="pres">
      <dgm:prSet presAssocID="{93729FE0-18C7-4CD8-9F15-19528D8AC07E}" presName="composite" presStyleCnt="0"/>
      <dgm:spPr/>
    </dgm:pt>
    <dgm:pt modelId="{D83F71AB-1968-46A0-90EB-14DE79368DFE}" type="pres">
      <dgm:prSet presAssocID="{93729FE0-18C7-4CD8-9F15-19528D8AC07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07CEE33-B875-43EE-AECE-F5F5682C06D9}" type="pres">
      <dgm:prSet presAssocID="{93729FE0-18C7-4CD8-9F15-19528D8AC07E}" presName="descendantText" presStyleLbl="alignAcc1" presStyleIdx="3" presStyleCnt="5" custLinFactNeighborY="3511">
        <dgm:presLayoutVars>
          <dgm:bulletEnabled val="1"/>
        </dgm:presLayoutVars>
      </dgm:prSet>
      <dgm:spPr/>
    </dgm:pt>
    <dgm:pt modelId="{A24CA4E4-8B71-4EA6-8E98-E8469821825D}" type="pres">
      <dgm:prSet presAssocID="{3924FF9E-874B-4DB1-9D70-2E382AF7D319}" presName="sp" presStyleCnt="0"/>
      <dgm:spPr/>
    </dgm:pt>
    <dgm:pt modelId="{42253A9E-6D62-4BD1-A665-45D9A2C51E24}" type="pres">
      <dgm:prSet presAssocID="{5CA19E6C-3BF3-41A4-AA8C-EDAC11EF0424}" presName="composite" presStyleCnt="0"/>
      <dgm:spPr/>
    </dgm:pt>
    <dgm:pt modelId="{FCC66566-B2FC-4573-8319-93921E32666A}" type="pres">
      <dgm:prSet presAssocID="{5CA19E6C-3BF3-41A4-AA8C-EDAC11EF042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0593D4D2-F208-4493-95CE-71E3E897AAA7}" type="pres">
      <dgm:prSet presAssocID="{5CA19E6C-3BF3-41A4-AA8C-EDAC11EF0424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78E4812-77D0-43DF-85D2-B6D0CBE98B22}" srcId="{11C04263-1647-41B4-83DA-99E416F1F01D}" destId="{83D6068D-60F2-490F-AAB0-4F045637DCBA}" srcOrd="1" destOrd="0" parTransId="{97AF4D03-3AD6-432A-9098-540C8EB86773}" sibTransId="{6C26BA11-A15C-4BE5-9810-33F20CCD3447}"/>
    <dgm:cxn modelId="{DB09CB13-6146-4035-8AA3-118442CCB4C6}" type="presOf" srcId="{A8006FC9-C30B-4B1E-96C7-C3396F1EC8C0}" destId="{A7EB5201-DF72-4BE9-A7B5-DDC87E774250}" srcOrd="0" destOrd="0" presId="urn:microsoft.com/office/officeart/2005/8/layout/chevron2"/>
    <dgm:cxn modelId="{F54B9C15-CBAF-4FD1-9088-74582F7F23C6}" srcId="{11C04263-1647-41B4-83DA-99E416F1F01D}" destId="{5CA19E6C-3BF3-41A4-AA8C-EDAC11EF0424}" srcOrd="4" destOrd="0" parTransId="{91BB472A-D8D4-4DCD-AFF8-A36468C02844}" sibTransId="{66C87509-F313-413F-AB51-F7CD9EFF0099}"/>
    <dgm:cxn modelId="{86CAD019-3B05-436A-BAFD-7F9434F5BE04}" type="presOf" srcId="{37B0503B-88DE-4E4B-BF21-DFCF37D964E5}" destId="{0593D4D2-F208-4493-95CE-71E3E897AAA7}" srcOrd="0" destOrd="0" presId="urn:microsoft.com/office/officeart/2005/8/layout/chevron2"/>
    <dgm:cxn modelId="{EAC6CD32-6EE6-4149-BE1B-44C04122222E}" type="presOf" srcId="{93729FE0-18C7-4CD8-9F15-19528D8AC07E}" destId="{D83F71AB-1968-46A0-90EB-14DE79368DFE}" srcOrd="0" destOrd="0" presId="urn:microsoft.com/office/officeart/2005/8/layout/chevron2"/>
    <dgm:cxn modelId="{2927DE36-760E-43C8-98E2-5DAA630335C1}" srcId="{11C04263-1647-41B4-83DA-99E416F1F01D}" destId="{93729FE0-18C7-4CD8-9F15-19528D8AC07E}" srcOrd="3" destOrd="0" parTransId="{7108B350-F379-4F63-8417-3CE806B16E34}" sibTransId="{3924FF9E-874B-4DB1-9D70-2E382AF7D319}"/>
    <dgm:cxn modelId="{5FCAF867-9E68-428F-BB33-37DEF5087F10}" type="presOf" srcId="{FB598599-9207-4592-9A32-CE9C930EA61E}" destId="{1FF4A2F3-EB22-47C2-BA69-648E765AA680}" srcOrd="0" destOrd="0" presId="urn:microsoft.com/office/officeart/2005/8/layout/chevron2"/>
    <dgm:cxn modelId="{E4ED3C68-A02F-466F-B004-8E8784A65860}" srcId="{7E1D4BF8-8AB0-4835-901C-969FD2AB3CF0}" destId="{FB598599-9207-4592-9A32-CE9C930EA61E}" srcOrd="0" destOrd="0" parTransId="{CAFC34C3-13AF-4BE4-A39D-84F14E94C030}" sibTransId="{BDB864A3-C3FF-4989-946D-935D3F358885}"/>
    <dgm:cxn modelId="{7D86CB4E-073E-4650-A4C8-9B841EC71095}" srcId="{DBC6708D-5F51-45B3-9FCA-6C02C6844F65}" destId="{3DFA6E32-9CEC-499B-A05F-5BDDD959CABC}" srcOrd="0" destOrd="0" parTransId="{B8EAEA53-E471-40DB-8F0A-D43B39A2B592}" sibTransId="{769CB3A0-78C7-4F31-B0F2-721DE5C316E6}"/>
    <dgm:cxn modelId="{935F677E-BF31-4CD0-A5EB-2B8C925C0478}" srcId="{11C04263-1647-41B4-83DA-99E416F1F01D}" destId="{7E1D4BF8-8AB0-4835-901C-969FD2AB3CF0}" srcOrd="2" destOrd="0" parTransId="{DC57A121-A168-40BC-B280-7EC6BA6F363D}" sibTransId="{13EB2F83-5ED3-4D71-9FF4-31FCDBD93885}"/>
    <dgm:cxn modelId="{33AC4E8E-99C2-44BC-B369-B9E3148BB96A}" type="presOf" srcId="{5CA19E6C-3BF3-41A4-AA8C-EDAC11EF0424}" destId="{FCC66566-B2FC-4573-8319-93921E32666A}" srcOrd="0" destOrd="0" presId="urn:microsoft.com/office/officeart/2005/8/layout/chevron2"/>
    <dgm:cxn modelId="{65FC27AE-D2B3-418E-A1C5-BE2F9861EEC0}" type="presOf" srcId="{83D6068D-60F2-490F-AAB0-4F045637DCBA}" destId="{7E22198B-A597-442C-AEB0-A8970CDA2DE9}" srcOrd="0" destOrd="0" presId="urn:microsoft.com/office/officeart/2005/8/layout/chevron2"/>
    <dgm:cxn modelId="{2CD4CAB2-A16A-4BC4-AFBD-4DAA41C07C41}" type="presOf" srcId="{DBC6708D-5F51-45B3-9FCA-6C02C6844F65}" destId="{5495EA71-CC07-4D4F-8647-5BB1ABF113C8}" srcOrd="0" destOrd="0" presId="urn:microsoft.com/office/officeart/2005/8/layout/chevron2"/>
    <dgm:cxn modelId="{64E5FCB3-CBB6-4007-BB4A-321B89B3951B}" type="presOf" srcId="{7E1D4BF8-8AB0-4835-901C-969FD2AB3CF0}" destId="{4E78EBDD-7CFB-418B-BB07-FB5B79726D1D}" srcOrd="0" destOrd="0" presId="urn:microsoft.com/office/officeart/2005/8/layout/chevron2"/>
    <dgm:cxn modelId="{6FC27CBC-EC21-49F9-911D-A333062CF44A}" type="presOf" srcId="{3DFA6E32-9CEC-499B-A05F-5BDDD959CABC}" destId="{F5B3F8FC-C583-4AF7-A92D-80E48C355361}" srcOrd="0" destOrd="0" presId="urn:microsoft.com/office/officeart/2005/8/layout/chevron2"/>
    <dgm:cxn modelId="{E922D2C9-229A-408E-8456-697431412BF2}" srcId="{83D6068D-60F2-490F-AAB0-4F045637DCBA}" destId="{A8006FC9-C30B-4B1E-96C7-C3396F1EC8C0}" srcOrd="0" destOrd="0" parTransId="{42CD1A6F-B23F-4D1D-9EBB-5DAFD7CE2907}" sibTransId="{E5D430A8-B06A-4C2F-8F98-C034F5A2BC44}"/>
    <dgm:cxn modelId="{8CD721EE-3115-40F5-BE1A-2E349A2B78BB}" type="presOf" srcId="{11C04263-1647-41B4-83DA-99E416F1F01D}" destId="{925B60C9-19AA-4E1D-9B74-BE552BFD058F}" srcOrd="0" destOrd="0" presId="urn:microsoft.com/office/officeart/2005/8/layout/chevron2"/>
    <dgm:cxn modelId="{63AD9FF1-6527-4622-8977-943A277B4B80}" srcId="{11C04263-1647-41B4-83DA-99E416F1F01D}" destId="{DBC6708D-5F51-45B3-9FCA-6C02C6844F65}" srcOrd="0" destOrd="0" parTransId="{3CED7666-0EB6-4FEC-A34D-FB883B94D4D5}" sibTransId="{773FA598-3362-4BF8-BC71-54EC61DF147C}"/>
    <dgm:cxn modelId="{2243D0F2-7DFD-4252-B8E2-86CE3F3EAF6B}" srcId="{93729FE0-18C7-4CD8-9F15-19528D8AC07E}" destId="{4C4D1E86-9430-4E08-8CD3-354443476A25}" srcOrd="0" destOrd="0" parTransId="{41B67960-5493-4B2D-A4FE-14778644CCD9}" sibTransId="{2DDC833C-81E4-4240-A7CC-BADF5C378958}"/>
    <dgm:cxn modelId="{C4F0A2FA-98B2-4162-BD01-FB7D2A9597BD}" srcId="{5CA19E6C-3BF3-41A4-AA8C-EDAC11EF0424}" destId="{37B0503B-88DE-4E4B-BF21-DFCF37D964E5}" srcOrd="0" destOrd="0" parTransId="{5B3410AE-2FD3-49E5-AF26-C6C52FFE4E6D}" sibTransId="{159FE61F-2880-4F23-8977-54BA21D14550}"/>
    <dgm:cxn modelId="{A35DE0FC-7561-42AF-92BF-FD71EEF00DDC}" type="presOf" srcId="{4C4D1E86-9430-4E08-8CD3-354443476A25}" destId="{307CEE33-B875-43EE-AECE-F5F5682C06D9}" srcOrd="0" destOrd="0" presId="urn:microsoft.com/office/officeart/2005/8/layout/chevron2"/>
    <dgm:cxn modelId="{1A10805F-3418-4902-8E74-F40B2DD4E6F4}" type="presParOf" srcId="{925B60C9-19AA-4E1D-9B74-BE552BFD058F}" destId="{1947E53F-284A-4B5F-91C8-7B11FC7159D1}" srcOrd="0" destOrd="0" presId="urn:microsoft.com/office/officeart/2005/8/layout/chevron2"/>
    <dgm:cxn modelId="{01378ECF-89A9-4EE4-94D9-F480ADF52681}" type="presParOf" srcId="{1947E53F-284A-4B5F-91C8-7B11FC7159D1}" destId="{5495EA71-CC07-4D4F-8647-5BB1ABF113C8}" srcOrd="0" destOrd="0" presId="urn:microsoft.com/office/officeart/2005/8/layout/chevron2"/>
    <dgm:cxn modelId="{F514AD83-E649-466E-B54A-27B0E82F24D6}" type="presParOf" srcId="{1947E53F-284A-4B5F-91C8-7B11FC7159D1}" destId="{F5B3F8FC-C583-4AF7-A92D-80E48C355361}" srcOrd="1" destOrd="0" presId="urn:microsoft.com/office/officeart/2005/8/layout/chevron2"/>
    <dgm:cxn modelId="{48EEAB1E-FA60-455E-BD29-EA0EFEE45A3F}" type="presParOf" srcId="{925B60C9-19AA-4E1D-9B74-BE552BFD058F}" destId="{9B453BB8-1B32-4681-A90B-E7412AAB14AF}" srcOrd="1" destOrd="0" presId="urn:microsoft.com/office/officeart/2005/8/layout/chevron2"/>
    <dgm:cxn modelId="{0702C929-85AF-49D2-9047-FB8E0FB635C5}" type="presParOf" srcId="{925B60C9-19AA-4E1D-9B74-BE552BFD058F}" destId="{A7FE8356-5A59-4A44-AEDE-AC05BCB4C320}" srcOrd="2" destOrd="0" presId="urn:microsoft.com/office/officeart/2005/8/layout/chevron2"/>
    <dgm:cxn modelId="{56347FEB-C3A7-4EE4-899F-122B183F5679}" type="presParOf" srcId="{A7FE8356-5A59-4A44-AEDE-AC05BCB4C320}" destId="{7E22198B-A597-442C-AEB0-A8970CDA2DE9}" srcOrd="0" destOrd="0" presId="urn:microsoft.com/office/officeart/2005/8/layout/chevron2"/>
    <dgm:cxn modelId="{4696F7B8-EEC2-44C9-9111-A3E5BCA6D113}" type="presParOf" srcId="{A7FE8356-5A59-4A44-AEDE-AC05BCB4C320}" destId="{A7EB5201-DF72-4BE9-A7B5-DDC87E774250}" srcOrd="1" destOrd="0" presId="urn:microsoft.com/office/officeart/2005/8/layout/chevron2"/>
    <dgm:cxn modelId="{34CF457D-D72A-4BDD-AA04-1BC18A7E55DD}" type="presParOf" srcId="{925B60C9-19AA-4E1D-9B74-BE552BFD058F}" destId="{1A21C9BC-9863-4E4B-9739-46FED0FB959A}" srcOrd="3" destOrd="0" presId="urn:microsoft.com/office/officeart/2005/8/layout/chevron2"/>
    <dgm:cxn modelId="{93A8CBBC-EA0B-4253-9EE7-A757F794619E}" type="presParOf" srcId="{925B60C9-19AA-4E1D-9B74-BE552BFD058F}" destId="{5B7275A1-6C47-48CF-BA12-8B96662BD78D}" srcOrd="4" destOrd="0" presId="urn:microsoft.com/office/officeart/2005/8/layout/chevron2"/>
    <dgm:cxn modelId="{708E96FC-2C20-4D2D-BBED-5F9369351B5B}" type="presParOf" srcId="{5B7275A1-6C47-48CF-BA12-8B96662BD78D}" destId="{4E78EBDD-7CFB-418B-BB07-FB5B79726D1D}" srcOrd="0" destOrd="0" presId="urn:microsoft.com/office/officeart/2005/8/layout/chevron2"/>
    <dgm:cxn modelId="{E577C560-E8D7-4EEB-B8A9-2042AABE9B77}" type="presParOf" srcId="{5B7275A1-6C47-48CF-BA12-8B96662BD78D}" destId="{1FF4A2F3-EB22-47C2-BA69-648E765AA680}" srcOrd="1" destOrd="0" presId="urn:microsoft.com/office/officeart/2005/8/layout/chevron2"/>
    <dgm:cxn modelId="{8D2CAD9C-33A2-49E6-9AB3-E734395B54D7}" type="presParOf" srcId="{925B60C9-19AA-4E1D-9B74-BE552BFD058F}" destId="{BEA934C2-079B-4514-B807-9B640194E15A}" srcOrd="5" destOrd="0" presId="urn:microsoft.com/office/officeart/2005/8/layout/chevron2"/>
    <dgm:cxn modelId="{E17CBC9C-E806-4592-BCB0-DD351F922BA5}" type="presParOf" srcId="{925B60C9-19AA-4E1D-9B74-BE552BFD058F}" destId="{A0011B6A-7122-4E1E-80DE-CECD785E6F7F}" srcOrd="6" destOrd="0" presId="urn:microsoft.com/office/officeart/2005/8/layout/chevron2"/>
    <dgm:cxn modelId="{4E500D09-5B67-4B49-8E43-BEBDE9187BC9}" type="presParOf" srcId="{A0011B6A-7122-4E1E-80DE-CECD785E6F7F}" destId="{D83F71AB-1968-46A0-90EB-14DE79368DFE}" srcOrd="0" destOrd="0" presId="urn:microsoft.com/office/officeart/2005/8/layout/chevron2"/>
    <dgm:cxn modelId="{35099941-E601-473A-AB3A-6B1CE04F4A3A}" type="presParOf" srcId="{A0011B6A-7122-4E1E-80DE-CECD785E6F7F}" destId="{307CEE33-B875-43EE-AECE-F5F5682C06D9}" srcOrd="1" destOrd="0" presId="urn:microsoft.com/office/officeart/2005/8/layout/chevron2"/>
    <dgm:cxn modelId="{FE43DA3F-28B3-44D3-BA7D-77F6D0E05ED6}" type="presParOf" srcId="{925B60C9-19AA-4E1D-9B74-BE552BFD058F}" destId="{A24CA4E4-8B71-4EA6-8E98-E8469821825D}" srcOrd="7" destOrd="0" presId="urn:microsoft.com/office/officeart/2005/8/layout/chevron2"/>
    <dgm:cxn modelId="{BB87C313-BCAA-48A7-A25A-95B6E52B8B4A}" type="presParOf" srcId="{925B60C9-19AA-4E1D-9B74-BE552BFD058F}" destId="{42253A9E-6D62-4BD1-A665-45D9A2C51E24}" srcOrd="8" destOrd="0" presId="urn:microsoft.com/office/officeart/2005/8/layout/chevron2"/>
    <dgm:cxn modelId="{3C1E2C5D-3668-44A7-88DE-221210CFACC5}" type="presParOf" srcId="{42253A9E-6D62-4BD1-A665-45D9A2C51E24}" destId="{FCC66566-B2FC-4573-8319-93921E32666A}" srcOrd="0" destOrd="0" presId="urn:microsoft.com/office/officeart/2005/8/layout/chevron2"/>
    <dgm:cxn modelId="{19864841-BDAE-428A-9350-48D87353AF2E}" type="presParOf" srcId="{42253A9E-6D62-4BD1-A665-45D9A2C51E24}" destId="{0593D4D2-F208-4493-95CE-71E3E897AA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5A520-8879-4BD4-9A9F-5A6D77B496A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50E18B1-38C5-4AF1-9A4D-99CA2D25DEAB}">
      <dgm:prSet phldrT="[Text]"/>
      <dgm:spPr/>
      <dgm:t>
        <a:bodyPr/>
        <a:lstStyle/>
        <a:p>
          <a:r>
            <a:rPr lang="en-US" dirty="0"/>
            <a:t>Naloxone Standing Order</a:t>
          </a:r>
        </a:p>
      </dgm:t>
    </dgm:pt>
    <dgm:pt modelId="{64F20BD6-1A90-421D-93AF-EC3A843B1EA1}" type="parTrans" cxnId="{7CAE9334-FCB2-4705-8D83-04BE8F6F1AF6}">
      <dgm:prSet/>
      <dgm:spPr/>
      <dgm:t>
        <a:bodyPr/>
        <a:lstStyle/>
        <a:p>
          <a:endParaRPr lang="en-US"/>
        </a:p>
      </dgm:t>
    </dgm:pt>
    <dgm:pt modelId="{FF09B0F5-DADE-46F2-9F93-E6E2CF142337}" type="sibTrans" cxnId="{7CAE9334-FCB2-4705-8D83-04BE8F6F1AF6}">
      <dgm:prSet/>
      <dgm:spPr/>
      <dgm:t>
        <a:bodyPr/>
        <a:lstStyle/>
        <a:p>
          <a:endParaRPr lang="en-US" dirty="0"/>
        </a:p>
      </dgm:t>
    </dgm:pt>
    <dgm:pt modelId="{613B3C38-BDBD-475F-BDCC-DEB3D940EAFF}">
      <dgm:prSet phldrT="[Text]"/>
      <dgm:spPr/>
      <dgm:t>
        <a:bodyPr/>
        <a:lstStyle/>
        <a:p>
          <a:r>
            <a:rPr lang="en-US" dirty="0"/>
            <a:t>Allows increased naloxone distribution</a:t>
          </a:r>
        </a:p>
      </dgm:t>
    </dgm:pt>
    <dgm:pt modelId="{8B9FCE61-1A85-4764-9949-68BE2D4FBD63}" type="parTrans" cxnId="{2AC36EAE-0CF3-444E-A997-74C0A2385DF2}">
      <dgm:prSet/>
      <dgm:spPr/>
      <dgm:t>
        <a:bodyPr/>
        <a:lstStyle/>
        <a:p>
          <a:endParaRPr lang="en-US"/>
        </a:p>
      </dgm:t>
    </dgm:pt>
    <dgm:pt modelId="{28DBA8F1-9661-4E10-B903-3A0D10D829B1}" type="sibTrans" cxnId="{2AC36EAE-0CF3-444E-A997-74C0A2385DF2}">
      <dgm:prSet/>
      <dgm:spPr/>
      <dgm:t>
        <a:bodyPr/>
        <a:lstStyle/>
        <a:p>
          <a:endParaRPr lang="en-US" dirty="0"/>
        </a:p>
      </dgm:t>
    </dgm:pt>
    <dgm:pt modelId="{0AF4088A-D8B7-45B5-B57A-1C1A507CED6C}">
      <dgm:prSet phldrT="[Text]"/>
      <dgm:spPr/>
      <dgm:t>
        <a:bodyPr/>
        <a:lstStyle/>
        <a:p>
          <a:r>
            <a:rPr lang="en-US" dirty="0"/>
            <a:t>Increases lives saved</a:t>
          </a:r>
        </a:p>
      </dgm:t>
    </dgm:pt>
    <dgm:pt modelId="{5A8D48A1-24EE-415C-9D16-F278B00E1FCD}" type="parTrans" cxnId="{90F9071C-3471-4DF1-A221-E65F902BB21B}">
      <dgm:prSet/>
      <dgm:spPr/>
      <dgm:t>
        <a:bodyPr/>
        <a:lstStyle/>
        <a:p>
          <a:endParaRPr lang="en-US"/>
        </a:p>
      </dgm:t>
    </dgm:pt>
    <dgm:pt modelId="{36499E4A-9EF7-4047-A778-BDAA21FF9121}" type="sibTrans" cxnId="{90F9071C-3471-4DF1-A221-E65F902BB21B}">
      <dgm:prSet/>
      <dgm:spPr/>
      <dgm:t>
        <a:bodyPr/>
        <a:lstStyle/>
        <a:p>
          <a:endParaRPr lang="en-US" dirty="0"/>
        </a:p>
      </dgm:t>
    </dgm:pt>
    <dgm:pt modelId="{90B6C3B6-4275-41A0-A1D4-D77EC9124F59}">
      <dgm:prSet phldrT="[Text]"/>
      <dgm:spPr/>
      <dgm:t>
        <a:bodyPr/>
        <a:lstStyle/>
        <a:p>
          <a:r>
            <a:rPr lang="en-US" dirty="0"/>
            <a:t>Increases costs savings</a:t>
          </a:r>
        </a:p>
      </dgm:t>
    </dgm:pt>
    <dgm:pt modelId="{BAA2487E-0901-4297-ABA4-28DF0C1D436E}" type="parTrans" cxnId="{F8A3B57F-892A-4CC0-9379-C370C9257567}">
      <dgm:prSet/>
      <dgm:spPr/>
      <dgm:t>
        <a:bodyPr/>
        <a:lstStyle/>
        <a:p>
          <a:endParaRPr lang="en-US"/>
        </a:p>
      </dgm:t>
    </dgm:pt>
    <dgm:pt modelId="{0606B8E4-E823-47F5-AB36-67AFEDCBF28B}" type="sibTrans" cxnId="{F8A3B57F-892A-4CC0-9379-C370C9257567}">
      <dgm:prSet/>
      <dgm:spPr/>
      <dgm:t>
        <a:bodyPr/>
        <a:lstStyle/>
        <a:p>
          <a:endParaRPr lang="en-US"/>
        </a:p>
      </dgm:t>
    </dgm:pt>
    <dgm:pt modelId="{C1517857-FB6F-48A1-BBA3-3AC2FC49C684}" type="pres">
      <dgm:prSet presAssocID="{80F5A520-8879-4BD4-9A9F-5A6D77B496AB}" presName="Name0" presStyleCnt="0">
        <dgm:presLayoutVars>
          <dgm:dir/>
          <dgm:resizeHandles val="exact"/>
        </dgm:presLayoutVars>
      </dgm:prSet>
      <dgm:spPr/>
    </dgm:pt>
    <dgm:pt modelId="{4C65EAF7-0C28-44B1-A3CA-B98F9DB3D513}" type="pres">
      <dgm:prSet presAssocID="{650E18B1-38C5-4AF1-9A4D-99CA2D25DEAB}" presName="node" presStyleLbl="node1" presStyleIdx="0" presStyleCnt="4">
        <dgm:presLayoutVars>
          <dgm:bulletEnabled val="1"/>
        </dgm:presLayoutVars>
      </dgm:prSet>
      <dgm:spPr/>
    </dgm:pt>
    <dgm:pt modelId="{6B6A28D5-C6A1-4F74-B507-3460C956BC81}" type="pres">
      <dgm:prSet presAssocID="{FF09B0F5-DADE-46F2-9F93-E6E2CF142337}" presName="sibTrans" presStyleLbl="sibTrans2D1" presStyleIdx="0" presStyleCnt="3"/>
      <dgm:spPr/>
    </dgm:pt>
    <dgm:pt modelId="{801DC3E0-DB78-4549-9FB7-9206ECDA15CF}" type="pres">
      <dgm:prSet presAssocID="{FF09B0F5-DADE-46F2-9F93-E6E2CF142337}" presName="connectorText" presStyleLbl="sibTrans2D1" presStyleIdx="0" presStyleCnt="3"/>
      <dgm:spPr/>
    </dgm:pt>
    <dgm:pt modelId="{8D4C273F-7F4A-46C0-9500-FE0308284497}" type="pres">
      <dgm:prSet presAssocID="{613B3C38-BDBD-475F-BDCC-DEB3D940EAFF}" presName="node" presStyleLbl="node1" presStyleIdx="1" presStyleCnt="4">
        <dgm:presLayoutVars>
          <dgm:bulletEnabled val="1"/>
        </dgm:presLayoutVars>
      </dgm:prSet>
      <dgm:spPr/>
    </dgm:pt>
    <dgm:pt modelId="{CB22D3EB-EA12-4E21-B77E-3F03E354E1D5}" type="pres">
      <dgm:prSet presAssocID="{28DBA8F1-9661-4E10-B903-3A0D10D829B1}" presName="sibTrans" presStyleLbl="sibTrans2D1" presStyleIdx="1" presStyleCnt="3"/>
      <dgm:spPr/>
    </dgm:pt>
    <dgm:pt modelId="{19BF9625-7E8E-4D34-8872-833792FEF26E}" type="pres">
      <dgm:prSet presAssocID="{28DBA8F1-9661-4E10-B903-3A0D10D829B1}" presName="connectorText" presStyleLbl="sibTrans2D1" presStyleIdx="1" presStyleCnt="3"/>
      <dgm:spPr/>
    </dgm:pt>
    <dgm:pt modelId="{85B6F4BE-0669-4050-B695-A28F74517426}" type="pres">
      <dgm:prSet presAssocID="{0AF4088A-D8B7-45B5-B57A-1C1A507CED6C}" presName="node" presStyleLbl="node1" presStyleIdx="2" presStyleCnt="4">
        <dgm:presLayoutVars>
          <dgm:bulletEnabled val="1"/>
        </dgm:presLayoutVars>
      </dgm:prSet>
      <dgm:spPr/>
    </dgm:pt>
    <dgm:pt modelId="{50112ECC-DCF3-4241-827C-D23F634C806E}" type="pres">
      <dgm:prSet presAssocID="{36499E4A-9EF7-4047-A778-BDAA21FF9121}" presName="sibTrans" presStyleLbl="sibTrans2D1" presStyleIdx="2" presStyleCnt="3"/>
      <dgm:spPr/>
    </dgm:pt>
    <dgm:pt modelId="{12711B47-0308-4175-BEBB-70A8F87ECF0F}" type="pres">
      <dgm:prSet presAssocID="{36499E4A-9EF7-4047-A778-BDAA21FF9121}" presName="connectorText" presStyleLbl="sibTrans2D1" presStyleIdx="2" presStyleCnt="3"/>
      <dgm:spPr/>
    </dgm:pt>
    <dgm:pt modelId="{1A2A0CBE-3CC6-43A8-BB20-DCC5F2E8628F}" type="pres">
      <dgm:prSet presAssocID="{90B6C3B6-4275-41A0-A1D4-D77EC9124F59}" presName="node" presStyleLbl="node1" presStyleIdx="3" presStyleCnt="4">
        <dgm:presLayoutVars>
          <dgm:bulletEnabled val="1"/>
        </dgm:presLayoutVars>
      </dgm:prSet>
      <dgm:spPr/>
    </dgm:pt>
  </dgm:ptLst>
  <dgm:cxnLst>
    <dgm:cxn modelId="{90F9071C-3471-4DF1-A221-E65F902BB21B}" srcId="{80F5A520-8879-4BD4-9A9F-5A6D77B496AB}" destId="{0AF4088A-D8B7-45B5-B57A-1C1A507CED6C}" srcOrd="2" destOrd="0" parTransId="{5A8D48A1-24EE-415C-9D16-F278B00E1FCD}" sibTransId="{36499E4A-9EF7-4047-A778-BDAA21FF9121}"/>
    <dgm:cxn modelId="{336C862A-8E1D-470B-BDF1-2F95FC4A915E}" type="presOf" srcId="{36499E4A-9EF7-4047-A778-BDAA21FF9121}" destId="{50112ECC-DCF3-4241-827C-D23F634C806E}" srcOrd="0" destOrd="0" presId="urn:microsoft.com/office/officeart/2005/8/layout/process1"/>
    <dgm:cxn modelId="{FC0CE533-75F0-41F6-8910-DACA054BB3B9}" type="presOf" srcId="{FF09B0F5-DADE-46F2-9F93-E6E2CF142337}" destId="{6B6A28D5-C6A1-4F74-B507-3460C956BC81}" srcOrd="0" destOrd="0" presId="urn:microsoft.com/office/officeart/2005/8/layout/process1"/>
    <dgm:cxn modelId="{7CAE9334-FCB2-4705-8D83-04BE8F6F1AF6}" srcId="{80F5A520-8879-4BD4-9A9F-5A6D77B496AB}" destId="{650E18B1-38C5-4AF1-9A4D-99CA2D25DEAB}" srcOrd="0" destOrd="0" parTransId="{64F20BD6-1A90-421D-93AF-EC3A843B1EA1}" sibTransId="{FF09B0F5-DADE-46F2-9F93-E6E2CF142337}"/>
    <dgm:cxn modelId="{582AEC35-32A8-4F0A-9066-2C061AAE2CFB}" type="presOf" srcId="{28DBA8F1-9661-4E10-B903-3A0D10D829B1}" destId="{19BF9625-7E8E-4D34-8872-833792FEF26E}" srcOrd="1" destOrd="0" presId="urn:microsoft.com/office/officeart/2005/8/layout/process1"/>
    <dgm:cxn modelId="{EB6B273D-C67C-427B-AD68-D0BED7D0655F}" type="presOf" srcId="{650E18B1-38C5-4AF1-9A4D-99CA2D25DEAB}" destId="{4C65EAF7-0C28-44B1-A3CA-B98F9DB3D513}" srcOrd="0" destOrd="0" presId="urn:microsoft.com/office/officeart/2005/8/layout/process1"/>
    <dgm:cxn modelId="{DD69BC66-EC6B-4BCF-B7BA-5186FCB5DBD2}" type="presOf" srcId="{0AF4088A-D8B7-45B5-B57A-1C1A507CED6C}" destId="{85B6F4BE-0669-4050-B695-A28F74517426}" srcOrd="0" destOrd="0" presId="urn:microsoft.com/office/officeart/2005/8/layout/process1"/>
    <dgm:cxn modelId="{7FFDE44F-922C-4340-9A16-6ADD6AEB7C2A}" type="presOf" srcId="{36499E4A-9EF7-4047-A778-BDAA21FF9121}" destId="{12711B47-0308-4175-BEBB-70A8F87ECF0F}" srcOrd="1" destOrd="0" presId="urn:microsoft.com/office/officeart/2005/8/layout/process1"/>
    <dgm:cxn modelId="{2F808473-7C9B-4088-B05E-D347C8207303}" type="presOf" srcId="{80F5A520-8879-4BD4-9A9F-5A6D77B496AB}" destId="{C1517857-FB6F-48A1-BBA3-3AC2FC49C684}" srcOrd="0" destOrd="0" presId="urn:microsoft.com/office/officeart/2005/8/layout/process1"/>
    <dgm:cxn modelId="{F8A3B57F-892A-4CC0-9379-C370C9257567}" srcId="{80F5A520-8879-4BD4-9A9F-5A6D77B496AB}" destId="{90B6C3B6-4275-41A0-A1D4-D77EC9124F59}" srcOrd="3" destOrd="0" parTransId="{BAA2487E-0901-4297-ABA4-28DF0C1D436E}" sibTransId="{0606B8E4-E823-47F5-AB36-67AFEDCBF28B}"/>
    <dgm:cxn modelId="{2666D4AD-9064-4396-BD2D-62AD686C4D9A}" type="presOf" srcId="{28DBA8F1-9661-4E10-B903-3A0D10D829B1}" destId="{CB22D3EB-EA12-4E21-B77E-3F03E354E1D5}" srcOrd="0" destOrd="0" presId="urn:microsoft.com/office/officeart/2005/8/layout/process1"/>
    <dgm:cxn modelId="{2AC36EAE-0CF3-444E-A997-74C0A2385DF2}" srcId="{80F5A520-8879-4BD4-9A9F-5A6D77B496AB}" destId="{613B3C38-BDBD-475F-BDCC-DEB3D940EAFF}" srcOrd="1" destOrd="0" parTransId="{8B9FCE61-1A85-4764-9949-68BE2D4FBD63}" sibTransId="{28DBA8F1-9661-4E10-B903-3A0D10D829B1}"/>
    <dgm:cxn modelId="{5EB468C1-3C9B-473C-AE3E-752851B51795}" type="presOf" srcId="{FF09B0F5-DADE-46F2-9F93-E6E2CF142337}" destId="{801DC3E0-DB78-4549-9FB7-9206ECDA15CF}" srcOrd="1" destOrd="0" presId="urn:microsoft.com/office/officeart/2005/8/layout/process1"/>
    <dgm:cxn modelId="{0C4B81D3-C2D4-4131-BE36-BB5693616DA0}" type="presOf" srcId="{90B6C3B6-4275-41A0-A1D4-D77EC9124F59}" destId="{1A2A0CBE-3CC6-43A8-BB20-DCC5F2E8628F}" srcOrd="0" destOrd="0" presId="urn:microsoft.com/office/officeart/2005/8/layout/process1"/>
    <dgm:cxn modelId="{0E39AEDF-BEBC-4F12-AD4D-CDEB2899689E}" type="presOf" srcId="{613B3C38-BDBD-475F-BDCC-DEB3D940EAFF}" destId="{8D4C273F-7F4A-46C0-9500-FE0308284497}" srcOrd="0" destOrd="0" presId="urn:microsoft.com/office/officeart/2005/8/layout/process1"/>
    <dgm:cxn modelId="{C7E8ECBC-920C-4F06-A753-AACB018B9281}" type="presParOf" srcId="{C1517857-FB6F-48A1-BBA3-3AC2FC49C684}" destId="{4C65EAF7-0C28-44B1-A3CA-B98F9DB3D513}" srcOrd="0" destOrd="0" presId="urn:microsoft.com/office/officeart/2005/8/layout/process1"/>
    <dgm:cxn modelId="{702280C8-4E7C-406F-99FC-438ACE518830}" type="presParOf" srcId="{C1517857-FB6F-48A1-BBA3-3AC2FC49C684}" destId="{6B6A28D5-C6A1-4F74-B507-3460C956BC81}" srcOrd="1" destOrd="0" presId="urn:microsoft.com/office/officeart/2005/8/layout/process1"/>
    <dgm:cxn modelId="{B83F64B6-105C-443C-A717-19E1ACF5FDC6}" type="presParOf" srcId="{6B6A28D5-C6A1-4F74-B507-3460C956BC81}" destId="{801DC3E0-DB78-4549-9FB7-9206ECDA15CF}" srcOrd="0" destOrd="0" presId="urn:microsoft.com/office/officeart/2005/8/layout/process1"/>
    <dgm:cxn modelId="{B17546F3-2B84-4007-869A-D2D4E9B5E8C4}" type="presParOf" srcId="{C1517857-FB6F-48A1-BBA3-3AC2FC49C684}" destId="{8D4C273F-7F4A-46C0-9500-FE0308284497}" srcOrd="2" destOrd="0" presId="urn:microsoft.com/office/officeart/2005/8/layout/process1"/>
    <dgm:cxn modelId="{296AD357-AE73-4BE1-B38D-51298CAFF4A3}" type="presParOf" srcId="{C1517857-FB6F-48A1-BBA3-3AC2FC49C684}" destId="{CB22D3EB-EA12-4E21-B77E-3F03E354E1D5}" srcOrd="3" destOrd="0" presId="urn:microsoft.com/office/officeart/2005/8/layout/process1"/>
    <dgm:cxn modelId="{A2F6F27B-2CBA-4BC3-81D4-2820B6CAC61D}" type="presParOf" srcId="{CB22D3EB-EA12-4E21-B77E-3F03E354E1D5}" destId="{19BF9625-7E8E-4D34-8872-833792FEF26E}" srcOrd="0" destOrd="0" presId="urn:microsoft.com/office/officeart/2005/8/layout/process1"/>
    <dgm:cxn modelId="{56612FBC-0CCE-409D-95A9-9E5E279ECC5C}" type="presParOf" srcId="{C1517857-FB6F-48A1-BBA3-3AC2FC49C684}" destId="{85B6F4BE-0669-4050-B695-A28F74517426}" srcOrd="4" destOrd="0" presId="urn:microsoft.com/office/officeart/2005/8/layout/process1"/>
    <dgm:cxn modelId="{E9664F63-422A-4181-869D-ED7B9353C12D}" type="presParOf" srcId="{C1517857-FB6F-48A1-BBA3-3AC2FC49C684}" destId="{50112ECC-DCF3-4241-827C-D23F634C806E}" srcOrd="5" destOrd="0" presId="urn:microsoft.com/office/officeart/2005/8/layout/process1"/>
    <dgm:cxn modelId="{B80339D7-32F0-4BF1-9E35-4D42B18B1008}" type="presParOf" srcId="{50112ECC-DCF3-4241-827C-D23F634C806E}" destId="{12711B47-0308-4175-BEBB-70A8F87ECF0F}" srcOrd="0" destOrd="0" presId="urn:microsoft.com/office/officeart/2005/8/layout/process1"/>
    <dgm:cxn modelId="{ACF22092-D3A3-4896-989D-77C43BD567CF}" type="presParOf" srcId="{C1517857-FB6F-48A1-BBA3-3AC2FC49C684}" destId="{1A2A0CBE-3CC6-43A8-BB20-DCC5F2E8628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95EA71-CC07-4D4F-8647-5BB1ABF113C8}">
      <dsp:nvSpPr>
        <dsp:cNvPr id="0" name=""/>
        <dsp:cNvSpPr/>
      </dsp:nvSpPr>
      <dsp:spPr>
        <a:xfrm rot="5400000">
          <a:off x="-138065" y="138464"/>
          <a:ext cx="920434" cy="644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1</a:t>
          </a:r>
        </a:p>
      </dsp:txBody>
      <dsp:txXfrm rot="-5400000">
        <a:off x="0" y="322551"/>
        <a:ext cx="644304" cy="276130"/>
      </dsp:txXfrm>
    </dsp:sp>
    <dsp:sp modelId="{F5B3F8FC-C583-4AF7-A92D-80E48C355361}">
      <dsp:nvSpPr>
        <dsp:cNvPr id="0" name=""/>
        <dsp:cNvSpPr/>
      </dsp:nvSpPr>
      <dsp:spPr>
        <a:xfrm rot="5400000">
          <a:off x="4068799" y="-3424095"/>
          <a:ext cx="598282" cy="744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Slows breathing</a:t>
          </a:r>
        </a:p>
      </dsp:txBody>
      <dsp:txXfrm rot="-5400000">
        <a:off x="644304" y="29606"/>
        <a:ext cx="7418066" cy="539870"/>
      </dsp:txXfrm>
    </dsp:sp>
    <dsp:sp modelId="{7E22198B-A597-442C-AEB0-A8970CDA2DE9}">
      <dsp:nvSpPr>
        <dsp:cNvPr id="0" name=""/>
        <dsp:cNvSpPr/>
      </dsp:nvSpPr>
      <dsp:spPr>
        <a:xfrm rot="5400000">
          <a:off x="-138065" y="939365"/>
          <a:ext cx="920434" cy="644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</a:t>
          </a:r>
        </a:p>
      </dsp:txBody>
      <dsp:txXfrm rot="-5400000">
        <a:off x="0" y="1123452"/>
        <a:ext cx="644304" cy="276130"/>
      </dsp:txXfrm>
    </dsp:sp>
    <dsp:sp modelId="{A7EB5201-DF72-4BE9-A7B5-DDC87E774250}">
      <dsp:nvSpPr>
        <dsp:cNvPr id="0" name=""/>
        <dsp:cNvSpPr/>
      </dsp:nvSpPr>
      <dsp:spPr>
        <a:xfrm rot="5400000">
          <a:off x="4068799" y="-2623195"/>
          <a:ext cx="598282" cy="744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Breathing stops</a:t>
          </a:r>
        </a:p>
      </dsp:txBody>
      <dsp:txXfrm rot="-5400000">
        <a:off x="644304" y="830506"/>
        <a:ext cx="7418066" cy="539870"/>
      </dsp:txXfrm>
    </dsp:sp>
    <dsp:sp modelId="{4E78EBDD-7CFB-418B-BB07-FB5B79726D1D}">
      <dsp:nvSpPr>
        <dsp:cNvPr id="0" name=""/>
        <dsp:cNvSpPr/>
      </dsp:nvSpPr>
      <dsp:spPr>
        <a:xfrm rot="5400000">
          <a:off x="-138065" y="1740265"/>
          <a:ext cx="920434" cy="644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3</a:t>
          </a:r>
        </a:p>
      </dsp:txBody>
      <dsp:txXfrm rot="-5400000">
        <a:off x="0" y="1924352"/>
        <a:ext cx="644304" cy="276130"/>
      </dsp:txXfrm>
    </dsp:sp>
    <dsp:sp modelId="{1FF4A2F3-EB22-47C2-BA69-648E765AA680}">
      <dsp:nvSpPr>
        <dsp:cNvPr id="0" name=""/>
        <dsp:cNvSpPr/>
      </dsp:nvSpPr>
      <dsp:spPr>
        <a:xfrm rot="5400000">
          <a:off x="4068799" y="-1822294"/>
          <a:ext cx="598282" cy="744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Lack of oxygen may cause brain damage</a:t>
          </a:r>
        </a:p>
      </dsp:txBody>
      <dsp:txXfrm rot="-5400000">
        <a:off x="644304" y="1631407"/>
        <a:ext cx="7418066" cy="539870"/>
      </dsp:txXfrm>
    </dsp:sp>
    <dsp:sp modelId="{D83F71AB-1968-46A0-90EB-14DE79368DFE}">
      <dsp:nvSpPr>
        <dsp:cNvPr id="0" name=""/>
        <dsp:cNvSpPr/>
      </dsp:nvSpPr>
      <dsp:spPr>
        <a:xfrm rot="5400000">
          <a:off x="-138065" y="2541165"/>
          <a:ext cx="920434" cy="644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4</a:t>
          </a:r>
        </a:p>
      </dsp:txBody>
      <dsp:txXfrm rot="-5400000">
        <a:off x="0" y="2725252"/>
        <a:ext cx="644304" cy="276130"/>
      </dsp:txXfrm>
    </dsp:sp>
    <dsp:sp modelId="{307CEE33-B875-43EE-AECE-F5F5682C06D9}">
      <dsp:nvSpPr>
        <dsp:cNvPr id="0" name=""/>
        <dsp:cNvSpPr/>
      </dsp:nvSpPr>
      <dsp:spPr>
        <a:xfrm rot="5400000">
          <a:off x="4068799" y="-1000388"/>
          <a:ext cx="598282" cy="744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Heart Stops</a:t>
          </a:r>
        </a:p>
      </dsp:txBody>
      <dsp:txXfrm rot="-5400000">
        <a:off x="644304" y="2453313"/>
        <a:ext cx="7418066" cy="539870"/>
      </dsp:txXfrm>
    </dsp:sp>
    <dsp:sp modelId="{FCC66566-B2FC-4573-8319-93921E32666A}">
      <dsp:nvSpPr>
        <dsp:cNvPr id="0" name=""/>
        <dsp:cNvSpPr/>
      </dsp:nvSpPr>
      <dsp:spPr>
        <a:xfrm rot="5400000">
          <a:off x="-138065" y="3342066"/>
          <a:ext cx="920434" cy="6443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5</a:t>
          </a:r>
        </a:p>
      </dsp:txBody>
      <dsp:txXfrm rot="-5400000">
        <a:off x="0" y="3526153"/>
        <a:ext cx="644304" cy="276130"/>
      </dsp:txXfrm>
    </dsp:sp>
    <dsp:sp modelId="{0593D4D2-F208-4493-95CE-71E3E897AAA7}">
      <dsp:nvSpPr>
        <dsp:cNvPr id="0" name=""/>
        <dsp:cNvSpPr/>
      </dsp:nvSpPr>
      <dsp:spPr>
        <a:xfrm rot="5400000">
          <a:off x="4068799" y="-220494"/>
          <a:ext cx="598282" cy="744727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900" kern="1200" dirty="0"/>
            <a:t>Death</a:t>
          </a:r>
        </a:p>
      </dsp:txBody>
      <dsp:txXfrm rot="-5400000">
        <a:off x="644304" y="3233207"/>
        <a:ext cx="7418066" cy="539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5EAF7-0C28-44B1-A3CA-B98F9DB3D513}">
      <dsp:nvSpPr>
        <dsp:cNvPr id="0" name=""/>
        <dsp:cNvSpPr/>
      </dsp:nvSpPr>
      <dsp:spPr>
        <a:xfrm>
          <a:off x="3275" y="490313"/>
          <a:ext cx="1432090" cy="1166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Naloxone Standing Order</a:t>
          </a:r>
        </a:p>
      </dsp:txBody>
      <dsp:txXfrm>
        <a:off x="37437" y="524475"/>
        <a:ext cx="1363766" cy="1098046"/>
      </dsp:txXfrm>
    </dsp:sp>
    <dsp:sp modelId="{6B6A28D5-C6A1-4F74-B507-3460C956BC81}">
      <dsp:nvSpPr>
        <dsp:cNvPr id="0" name=""/>
        <dsp:cNvSpPr/>
      </dsp:nvSpPr>
      <dsp:spPr>
        <a:xfrm>
          <a:off x="1578575" y="895919"/>
          <a:ext cx="303603" cy="355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578575" y="966951"/>
        <a:ext cx="212522" cy="213094"/>
      </dsp:txXfrm>
    </dsp:sp>
    <dsp:sp modelId="{8D4C273F-7F4A-46C0-9500-FE0308284497}">
      <dsp:nvSpPr>
        <dsp:cNvPr id="0" name=""/>
        <dsp:cNvSpPr/>
      </dsp:nvSpPr>
      <dsp:spPr>
        <a:xfrm>
          <a:off x="2008202" y="490313"/>
          <a:ext cx="1432090" cy="1166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Allows increased naloxone distribution</a:t>
          </a:r>
        </a:p>
      </dsp:txBody>
      <dsp:txXfrm>
        <a:off x="2042364" y="524475"/>
        <a:ext cx="1363766" cy="1098046"/>
      </dsp:txXfrm>
    </dsp:sp>
    <dsp:sp modelId="{CB22D3EB-EA12-4E21-B77E-3F03E354E1D5}">
      <dsp:nvSpPr>
        <dsp:cNvPr id="0" name=""/>
        <dsp:cNvSpPr/>
      </dsp:nvSpPr>
      <dsp:spPr>
        <a:xfrm>
          <a:off x="3583502" y="895919"/>
          <a:ext cx="303603" cy="355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583502" y="966951"/>
        <a:ext cx="212522" cy="213094"/>
      </dsp:txXfrm>
    </dsp:sp>
    <dsp:sp modelId="{85B6F4BE-0669-4050-B695-A28F74517426}">
      <dsp:nvSpPr>
        <dsp:cNvPr id="0" name=""/>
        <dsp:cNvSpPr/>
      </dsp:nvSpPr>
      <dsp:spPr>
        <a:xfrm>
          <a:off x="4013129" y="490313"/>
          <a:ext cx="1432090" cy="1166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Increases lives saved</a:t>
          </a:r>
        </a:p>
      </dsp:txBody>
      <dsp:txXfrm>
        <a:off x="4047291" y="524475"/>
        <a:ext cx="1363766" cy="1098046"/>
      </dsp:txXfrm>
    </dsp:sp>
    <dsp:sp modelId="{50112ECC-DCF3-4241-827C-D23F634C806E}">
      <dsp:nvSpPr>
        <dsp:cNvPr id="0" name=""/>
        <dsp:cNvSpPr/>
      </dsp:nvSpPr>
      <dsp:spPr>
        <a:xfrm>
          <a:off x="5588429" y="895919"/>
          <a:ext cx="303603" cy="3551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588429" y="966951"/>
        <a:ext cx="212522" cy="213094"/>
      </dsp:txXfrm>
    </dsp:sp>
    <dsp:sp modelId="{1A2A0CBE-3CC6-43A8-BB20-DCC5F2E8628F}">
      <dsp:nvSpPr>
        <dsp:cNvPr id="0" name=""/>
        <dsp:cNvSpPr/>
      </dsp:nvSpPr>
      <dsp:spPr>
        <a:xfrm>
          <a:off x="6018056" y="490313"/>
          <a:ext cx="1432090" cy="1166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Increases costs savings</a:t>
          </a:r>
        </a:p>
      </dsp:txBody>
      <dsp:txXfrm>
        <a:off x="6052218" y="524475"/>
        <a:ext cx="1363766" cy="10980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2090E4-B2F6-4B19-A19D-ACE4EDEC1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D2B158-0C2E-4724-AC39-AACC9262FC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D7215-A445-487D-9AA9-E6B36FA78A9E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361BF-F1CC-42CC-BE6D-74BF7FFB93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AC5A4-C374-482B-B399-D8543297D8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7D1F8-DAE9-477C-B756-8A0726CB21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50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CD61A-A07D-4330-B6D3-80F887B0237C}" type="datetimeFigureOut">
              <a:rPr lang="en-US" smtClean="0"/>
              <a:t>2/15/2021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63BE6-6CE1-426F-9767-FB48290228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5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63BE6-6CE1-426F-9767-FB482902286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0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63BE6-6CE1-426F-9767-FB482902286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83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63BE6-6CE1-426F-9767-FB482902286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1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63BE6-6CE1-426F-9767-FB482902286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061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63BE6-6CE1-426F-9767-FB482902286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2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63BE6-6CE1-426F-9767-FB482902286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63BE6-6CE1-426F-9767-FB482902286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0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DD23473-C789-48D7-AEAC-03EACF4B2D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3611BE-835F-4F64-A3A6-AD5A9B095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822" y="3085017"/>
            <a:ext cx="5205754" cy="156758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617A8-C93F-4C3B-AFA8-F080F1F73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822" y="4861913"/>
            <a:ext cx="520575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59715-0854-44E6-A9B0-F45DD9AD4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77525" y="64804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/>
              <a:t>Monday, January 18,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7A9F6-BE53-448B-BEC2-8EFA9355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137" y="657850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DCD47-A983-47CD-AF97-96A58DF22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926" y="6504448"/>
            <a:ext cx="52011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033C24-731C-4586-945D-EDCB24461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B239DBB-7BC2-4FBA-970F-E211578B0D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2" y="947799"/>
            <a:ext cx="1539765" cy="16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53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0964-2D8F-4E94-8A0B-73BE8EFD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C1F8F-02FA-4940-9FDB-505F15241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B6C73-55E1-4E7B-B8F7-51AD3016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58C67-CAF8-4763-9ED1-6950ED8CCD9F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F90B9-CFB6-47FA-BB04-99FE5FF7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018" y="63276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5D9FB-9256-4350-A7F2-E915DF5B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011"/>
            <a:ext cx="595618" cy="365125"/>
          </a:xfrm>
          <a:prstGeom prst="rect">
            <a:avLst/>
          </a:prstGeom>
        </p:spPr>
        <p:txBody>
          <a:bodyPr/>
          <a:lstStyle/>
          <a:p>
            <a:fld id="{15033C24-731C-4586-945D-EDCB24461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9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B8076-50BD-486D-9375-88765208C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FCEDEA-01BB-4A3A-AA2A-D626AE6B3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5B7F-F0BC-4AAF-A42E-1BE10558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A9C90-1A52-40F7-A0DC-49AFAAB58D5F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C5DF7-49E6-471F-B121-6524235DF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018" y="63276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B0747-7740-4D01-8609-ECE2E387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011"/>
            <a:ext cx="595618" cy="365125"/>
          </a:xfrm>
          <a:prstGeom prst="rect">
            <a:avLst/>
          </a:prstGeom>
        </p:spPr>
        <p:txBody>
          <a:bodyPr/>
          <a:lstStyle/>
          <a:p>
            <a:fld id="{15033C24-731C-4586-945D-EDCB24461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5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6343-ABD8-4FC0-BA3F-F7735D4C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3F701-E392-402C-B29E-A6949443D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chemeClr val="accent3"/>
                </a:solidFill>
              </a:defRPr>
            </a:lvl3pPr>
            <a:lvl4pPr marL="1600200" indent="-228600">
              <a:buFont typeface="Wingdings" panose="05000000000000000000" pitchFamily="2" charset="2"/>
              <a:buChar char="v"/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0AF337B-8D0B-442C-96FB-3CF2F797EC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868" y="6343926"/>
            <a:ext cx="2198615" cy="2267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Tuesday, January 19, 2021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3F863D4-283C-481E-AE04-DA4B22E9E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484" y="6343925"/>
            <a:ext cx="4932726" cy="2267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Alaska Department of Health and Social Services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AEDFB47-138C-4875-83F5-3D1B7CC66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668" y="6343926"/>
            <a:ext cx="838200" cy="2267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5033C24-731C-4586-945D-EDCB244617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76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8279-5647-458C-870E-11B04E44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EBE4F-6CFF-442E-8F82-7401D58E2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67465-4F63-4FD4-8576-9E50E338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B5ADCA-45F6-46E0-92B5-F3DFE557B5FE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AD935-E0B3-4109-BCE9-BD611D5B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018" y="63276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2BE03-C618-45D3-9627-28B2D742C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011"/>
            <a:ext cx="595618" cy="365125"/>
          </a:xfrm>
          <a:prstGeom prst="rect">
            <a:avLst/>
          </a:prstGeom>
        </p:spPr>
        <p:txBody>
          <a:bodyPr/>
          <a:lstStyle/>
          <a:p>
            <a:fld id="{15033C24-731C-4586-945D-EDCB24461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4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002E8-4C68-4696-94DF-A79E9A4F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3699-8021-4DFE-9828-1EF75B212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61352-56A0-4A0E-8B6F-503934C36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FC40A-513E-488E-B741-078E7342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E4E2B-4586-4221-BE81-9562D5C60738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1C0C9-9EC4-47F2-8FCD-08E6D30C7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018" y="63276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0C4D9-7379-4F5C-A912-CC88548C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011"/>
            <a:ext cx="595618" cy="365125"/>
          </a:xfrm>
          <a:prstGeom prst="rect">
            <a:avLst/>
          </a:prstGeom>
        </p:spPr>
        <p:txBody>
          <a:bodyPr/>
          <a:lstStyle/>
          <a:p>
            <a:fld id="{15033C24-731C-4586-945D-EDCB24461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22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E793-5C10-428F-BE1F-680B514A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F2D3E-90C3-455F-BA73-023AA915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B9040-3C4C-4BC5-B640-DC03BE526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C7BF9-7A43-4BF2-A4E2-88671F110C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F7FFC-C3B4-4458-B465-914D82F4C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D2A14-2666-445B-8FCE-E5F6BB919B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1629A2-F033-4198-8F4F-A03289BF1C0D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8863D7-689E-4470-9CDE-927637375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018" y="63276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FB236-1C25-4A7E-8400-7E901869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011"/>
            <a:ext cx="595618" cy="365125"/>
          </a:xfrm>
          <a:prstGeom prst="rect">
            <a:avLst/>
          </a:prstGeom>
        </p:spPr>
        <p:txBody>
          <a:bodyPr/>
          <a:lstStyle/>
          <a:p>
            <a:fld id="{15033C24-731C-4586-945D-EDCB24461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5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F68B-5A83-4650-A4B0-ADC3FEC7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D253C-408A-4908-B58E-31F44853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0AE54C-8891-480C-93CC-78EEC186CF85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A08AB-FD99-4434-B32B-25B86E96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018" y="63276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44087-2911-4601-8F4E-B84F7330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011"/>
            <a:ext cx="595618" cy="365125"/>
          </a:xfrm>
          <a:prstGeom prst="rect">
            <a:avLst/>
          </a:prstGeom>
        </p:spPr>
        <p:txBody>
          <a:bodyPr/>
          <a:lstStyle/>
          <a:p>
            <a:fld id="{15033C24-731C-4586-945D-EDCB24461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3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15C02-8C46-498E-8D1C-864F5611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BEB809-3DB3-4AC9-9169-0FED38D6E2A2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BD960-1C77-4D4D-B5E0-223A8F2A9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018" y="63276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F04D0-FDDC-4104-A4C1-F4118F97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011"/>
            <a:ext cx="595618" cy="365125"/>
          </a:xfrm>
          <a:prstGeom prst="rect">
            <a:avLst/>
          </a:prstGeom>
        </p:spPr>
        <p:txBody>
          <a:bodyPr/>
          <a:lstStyle/>
          <a:p>
            <a:fld id="{15033C24-731C-4586-945D-EDCB24461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77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1C66F-CE2B-40D5-A3AE-1F0DBDCD3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6445B-8BD1-4254-871F-C0671B605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B8800-9F88-4AB9-B5C0-7C26BA829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55ACB-1D6D-4D19-8350-FD8BEB01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925B20-DDC5-4D90-B148-A965911E694C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5C0F34-6F3C-4BCF-A398-206E350E1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018" y="63276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7A194-8F5E-48FB-BD12-EC3E3E973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011"/>
            <a:ext cx="595618" cy="365125"/>
          </a:xfrm>
          <a:prstGeom prst="rect">
            <a:avLst/>
          </a:prstGeom>
        </p:spPr>
        <p:txBody>
          <a:bodyPr/>
          <a:lstStyle/>
          <a:p>
            <a:fld id="{15033C24-731C-4586-945D-EDCB24461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8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95DA-413E-4C52-9924-3B0480853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36CC9F-7169-4E08-BCE6-47940AAEA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E0EAD8-7446-44C7-91A1-AC537A6C1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F24E3-84E1-4FC9-B40B-6AF6236BB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807975-078E-4FA7-ABC7-4EDC7A81A303}" type="datetime1">
              <a:rPr lang="en-US" smtClean="0"/>
              <a:t>2/15/2021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25863-CDCB-451A-9260-A0D99443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04018" y="63276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C535E-7ABB-4947-8453-D48F59BF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9011"/>
            <a:ext cx="595618" cy="365125"/>
          </a:xfrm>
          <a:prstGeom prst="rect">
            <a:avLst/>
          </a:prstGeom>
        </p:spPr>
        <p:txBody>
          <a:bodyPr/>
          <a:lstStyle/>
          <a:p>
            <a:fld id="{15033C24-731C-4586-945D-EDCB244617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C063ED-E8B7-4D5C-AD84-674DE880833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 b="15625"/>
          <a:stretch/>
        </p:blipFill>
        <p:spPr>
          <a:xfrm>
            <a:off x="-2926" y="1"/>
            <a:ext cx="12192000" cy="62864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EBA5F-83BE-4B51-B990-38514729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9BE82F-DBC5-4C19-9B84-DBA7ED6F8560}"/>
              </a:ext>
            </a:extLst>
          </p:cNvPr>
          <p:cNvSpPr/>
          <p:nvPr userDrawn="1"/>
        </p:nvSpPr>
        <p:spPr>
          <a:xfrm>
            <a:off x="-1" y="6619875"/>
            <a:ext cx="12189075" cy="238720"/>
          </a:xfrm>
          <a:prstGeom prst="rect">
            <a:avLst/>
          </a:prstGeom>
          <a:solidFill>
            <a:srgbClr val="0E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4165"/>
              </a:solidFill>
            </a:endParaRPr>
          </a:p>
        </p:txBody>
      </p:sp>
      <p:pic>
        <p:nvPicPr>
          <p:cNvPr id="12" name="Picture 11" descr="A picture containing text, gambling house, room&#10;&#10;Description automatically generated">
            <a:extLst>
              <a:ext uri="{FF2B5EF4-FFF2-40B4-BE49-F238E27FC236}">
                <a16:creationId xmlns:a16="http://schemas.microsoft.com/office/drawing/2014/main" id="{D47A3ADA-6CBA-4100-9852-4144BAE8AA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551" y="5756188"/>
            <a:ext cx="992267" cy="9922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E29DFA-7107-4B7A-9D21-5E6A4F586A5A}"/>
              </a:ext>
            </a:extLst>
          </p:cNvPr>
          <p:cNvSpPr/>
          <p:nvPr userDrawn="1"/>
        </p:nvSpPr>
        <p:spPr>
          <a:xfrm>
            <a:off x="-2925" y="0"/>
            <a:ext cx="841126" cy="365123"/>
          </a:xfrm>
          <a:prstGeom prst="rect">
            <a:avLst/>
          </a:prstGeom>
          <a:solidFill>
            <a:srgbClr val="0A2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157441B-FDBD-43AE-A1DD-4FCE8BF87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868" y="6343926"/>
            <a:ext cx="2198615" cy="2267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Tuesday, January 19, 2021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3757CC74-63F8-4DA7-9AA3-2EE0F85CEC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7484" y="6343925"/>
            <a:ext cx="4932726" cy="2267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Alaska Department of Health and Social Services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537A6863-7982-47DB-9554-5C3665D8E4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668" y="6343926"/>
            <a:ext cx="838200" cy="22671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fld id="{15033C24-731C-4586-945D-EDCB244617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7B2B1A4-7AE9-4156-A710-C400EFFA6A8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21273419">
            <a:off x="-3145185" y="-2958239"/>
            <a:ext cx="4162425" cy="4152900"/>
          </a:xfrm>
          <a:prstGeom prst="rect">
            <a:avLst/>
          </a:prstGeom>
        </p:spPr>
      </p:pic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45F21CFD-76A2-43E5-9D34-741F9CA5E433}"/>
              </a:ext>
            </a:extLst>
          </p:cNvPr>
          <p:cNvSpPr txBox="1">
            <a:spLocks/>
          </p:cNvSpPr>
          <p:nvPr userDrawn="1"/>
        </p:nvSpPr>
        <p:spPr>
          <a:xfrm>
            <a:off x="838200" y="31173"/>
            <a:ext cx="8708161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Department of Health &amp; Social Services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DE8C0A-FE7B-4435-83AB-3E9BBB13944B}"/>
              </a:ext>
            </a:extLst>
          </p:cNvPr>
          <p:cNvSpPr/>
          <p:nvPr userDrawn="1"/>
        </p:nvSpPr>
        <p:spPr>
          <a:xfrm>
            <a:off x="-1" y="365124"/>
            <a:ext cx="12189075" cy="146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525012-5FAD-4D1F-B101-62BEB094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809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hss.alaska.gov/dph/Director/Pages/opioids/narcan.aspx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a.org/globalassets/assets/files/resources/research-report/2019/econ-impact-non-medical-opioid-use.pdf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25D7-AAE6-40E3-AC56-4C0121A178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 anchorCtr="0">
            <a:normAutofit fontScale="90000"/>
          </a:bodyPr>
          <a:lstStyle/>
          <a:p>
            <a:r>
              <a:rPr lang="en-US" dirty="0"/>
              <a:t>Alaska Department of Health &amp; Social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A6C58-2CA6-4AD7-9B18-51EE6EAA3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0822" y="4488108"/>
            <a:ext cx="5205754" cy="2155760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/>
              <a:t>SB 70 Opioid Overdose Drugs</a:t>
            </a:r>
          </a:p>
          <a:p>
            <a:endParaRPr lang="en-US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b="1" dirty="0"/>
              <a:t>Theresa Welton, Section Chief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i="1" dirty="0"/>
              <a:t>Office of Substance Misuse and Addiction Prevention, DHSS</a:t>
            </a:r>
          </a:p>
          <a:p>
            <a:endParaRPr lang="en-US" i="1" dirty="0"/>
          </a:p>
          <a:p>
            <a:r>
              <a:rPr lang="en-US" sz="2900" b="1" dirty="0"/>
              <a:t>February 16, 2021</a:t>
            </a:r>
          </a:p>
        </p:txBody>
      </p:sp>
    </p:spTree>
    <p:extLst>
      <p:ext uri="{BB962C8B-B14F-4D97-AF65-F5344CB8AC3E}">
        <p14:creationId xmlns:p14="http://schemas.microsoft.com/office/powerpoint/2010/main" val="242904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9F970-3087-441F-AEC2-3D76A921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835336-43FB-4D4F-A995-87533DE9CF3B}"/>
              </a:ext>
            </a:extLst>
          </p:cNvPr>
          <p:cNvSpPr txBox="1">
            <a:spLocks/>
          </p:cNvSpPr>
          <p:nvPr/>
        </p:nvSpPr>
        <p:spPr>
          <a:xfrm>
            <a:off x="838199" y="482043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SB 70 Opioid Overdose Drugs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585277B-8E95-4E42-B9AB-EFA05BC5AE3F}"/>
              </a:ext>
            </a:extLst>
          </p:cNvPr>
          <p:cNvGrpSpPr/>
          <p:nvPr/>
        </p:nvGrpSpPr>
        <p:grpSpPr>
          <a:xfrm>
            <a:off x="595618" y="1459294"/>
            <a:ext cx="11078223" cy="5022279"/>
            <a:chOff x="595618" y="1345844"/>
            <a:chExt cx="11078223" cy="5022279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DB809F4E-1438-4547-944B-97FE160CEC3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50011879"/>
                </p:ext>
              </p:extLst>
            </p:nvPr>
          </p:nvGraphicFramePr>
          <p:xfrm>
            <a:off x="2369288" y="4221126"/>
            <a:ext cx="7453423" cy="214699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Content Placeholder 5">
              <a:extLst>
                <a:ext uri="{FF2B5EF4-FFF2-40B4-BE49-F238E27FC236}">
                  <a16:creationId xmlns:a16="http://schemas.microsoft.com/office/drawing/2014/main" id="{0D10F486-2F20-4E44-843C-51BABB800944}"/>
                </a:ext>
              </a:extLst>
            </p:cNvPr>
            <p:cNvSpPr txBox="1">
              <a:spLocks/>
            </p:cNvSpPr>
            <p:nvPr/>
          </p:nvSpPr>
          <p:spPr>
            <a:xfrm>
              <a:off x="595618" y="1345844"/>
              <a:ext cx="11078223" cy="333764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7000"/>
                </a:lnSpc>
                <a:spcBef>
                  <a:spcPts val="0"/>
                </a:spcBef>
                <a:buClr>
                  <a:srgbClr val="000000"/>
                </a:buClr>
                <a:buNone/>
              </a:pPr>
              <a:r>
                <a:rPr lang="en-US" sz="4000" dirty="0">
                  <a:solidFill>
                    <a:schemeClr val="tx1"/>
                  </a:solidFill>
                </a:rPr>
                <a:t>Removing the sunset clause </a:t>
              </a:r>
              <a:r>
                <a:rPr lang="en-US" sz="4000" b="1" dirty="0">
                  <a:solidFill>
                    <a:schemeClr val="tx1"/>
                  </a:solidFill>
                </a:rPr>
                <a:t>save lives </a:t>
              </a:r>
              <a:r>
                <a:rPr lang="en-US" sz="4000" dirty="0">
                  <a:solidFill>
                    <a:schemeClr val="tx1"/>
                  </a:solidFill>
                </a:rPr>
                <a:t>by allowing for a continued standing medical order for the distribution and administration of naloxone.</a:t>
              </a:r>
            </a:p>
            <a:p>
              <a:pPr algn="ctr">
                <a:lnSpc>
                  <a:spcPct val="107000"/>
                </a:lnSpc>
                <a:spcBef>
                  <a:spcPts val="0"/>
                </a:spcBef>
                <a:buClr>
                  <a:srgbClr val="000000"/>
                </a:buClr>
                <a:buFont typeface="Wingdings" panose="05000000000000000000" pitchFamily="2" charset="2"/>
                <a:buChar char="§"/>
              </a:pPr>
              <a:endParaRPr lang="en-US" sz="4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3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E667BE-8137-4B83-8FA3-02442634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9D397-ED45-4060-9816-D5EE0175BFF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SB 70 Opioid Overdose Drugs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3A3183-FE90-4C40-B1AC-D6E8BB75BA7D}"/>
              </a:ext>
            </a:extLst>
          </p:cNvPr>
          <p:cNvSpPr txBox="1">
            <a:spLocks/>
          </p:cNvSpPr>
          <p:nvPr/>
        </p:nvSpPr>
        <p:spPr>
          <a:xfrm>
            <a:off x="2130767" y="2156049"/>
            <a:ext cx="7543800" cy="695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Thank You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A1A00F-3219-41BC-B4FE-06960BE08B81}"/>
              </a:ext>
            </a:extLst>
          </p:cNvPr>
          <p:cNvSpPr txBox="1"/>
          <p:nvPr/>
        </p:nvSpPr>
        <p:spPr>
          <a:xfrm>
            <a:off x="1645627" y="3180541"/>
            <a:ext cx="8514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475" marR="40005" algn="ctr">
              <a:spcBef>
                <a:spcPts val="5"/>
              </a:spcBef>
              <a:spcAft>
                <a:spcPts val="0"/>
              </a:spcAft>
            </a:pPr>
            <a:r>
              <a:rPr lang="en-US" sz="2400" i="1" u="sng" dirty="0">
                <a:solidFill>
                  <a:srgbClr val="205E9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dhss.alaska.gov/dph/Director/Pages/opioids/narcan.aspx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61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E667BE-8137-4B83-8FA3-02442634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9D397-ED45-4060-9816-D5EE0175BFF5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SB 70 Opioid Overdose Drugs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3A3183-FE90-4C40-B1AC-D6E8BB75BA7D}"/>
              </a:ext>
            </a:extLst>
          </p:cNvPr>
          <p:cNvSpPr txBox="1">
            <a:spLocks/>
          </p:cNvSpPr>
          <p:nvPr/>
        </p:nvSpPr>
        <p:spPr>
          <a:xfrm>
            <a:off x="2130767" y="2156049"/>
            <a:ext cx="7543800" cy="6953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Reference Slides</a:t>
            </a:r>
          </a:p>
        </p:txBody>
      </p:sp>
    </p:spTree>
    <p:extLst>
      <p:ext uri="{BB962C8B-B14F-4D97-AF65-F5344CB8AC3E}">
        <p14:creationId xmlns:p14="http://schemas.microsoft.com/office/powerpoint/2010/main" val="189182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B9F6E0-B975-4F68-8BFB-F15B5A526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F643A84-95DE-4108-B2BF-C2AF80266914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SB 70 Opioid Overdose Drugs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ED0B68-AE45-44A0-98CB-FA2EAA282EC1}"/>
              </a:ext>
            </a:extLst>
          </p:cNvPr>
          <p:cNvSpPr txBox="1">
            <a:spLocks/>
          </p:cNvSpPr>
          <p:nvPr/>
        </p:nvSpPr>
        <p:spPr>
          <a:xfrm>
            <a:off x="822958" y="1593762"/>
            <a:ext cx="9905291" cy="5958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References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95932B-6A0F-45CB-A598-0B577B0ADC95}"/>
              </a:ext>
            </a:extLst>
          </p:cNvPr>
          <p:cNvSpPr txBox="1">
            <a:spLocks/>
          </p:cNvSpPr>
          <p:nvPr/>
        </p:nvSpPr>
        <p:spPr>
          <a:xfrm>
            <a:off x="822959" y="2402097"/>
            <a:ext cx="9905291" cy="39383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Acharya, M., Chopra, D., Hayes, C., Teerter, B., &amp; Martin, B. (2020). “Cost-effectiveness of intranasal naloxone distribution to high-risk prescription opioid users.” 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Value Health, 23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(4): 451-460. </a:t>
            </a:r>
          </a:p>
          <a:p>
            <a:r>
              <a:rPr lang="en-US" sz="1400" dirty="0">
                <a:solidFill>
                  <a:srgbClr val="002060"/>
                </a:solidFill>
              </a:rPr>
              <a:t>Cicero TJ, Ellis MS, Surratt, HL. The Changing Face of Heroin Use in the United States. A Retrospective Analysis of the Past 50 Years. JAMA Psychiatry 2014; 71(7):821-826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Coffin, P. &amp; Sullivan, S. (2013). “Cost-effectiveness of distributing naloxone to heroin users for lay person overdose reversal.” 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Annals of Internal Medicine, 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Davenport, S., Weaver, A., &amp; Caverly, M. (2019). “Economic impact of non-medical opioid use in the United States.: Annual estimates and projections for 2015 through 2019.” 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Society of Actuaries. </a:t>
            </a:r>
            <a:r>
              <a:rPr lang="en-US" sz="14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https://www.soa.org/globalassets/assets/files/resources/research-report/2019/econ-impact-non-medical-opioid-use.pdf</a:t>
            </a:r>
            <a:endParaRPr lang="en-US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Leslie, D., Ba, D., Agbese, E., Xing, X., Liu, G. (2019). “The economic burden of the opioid epidemic on States: the case of Medicaid.” </a:t>
            </a:r>
            <a:r>
              <a:rPr lang="en-US" sz="1400" i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 J Manage Care, 25</a:t>
            </a:r>
            <a:r>
              <a:rPr lang="en-US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:S0. </a:t>
            </a:r>
          </a:p>
          <a:p>
            <a:r>
              <a:rPr lang="en-US" sz="1400" dirty="0">
                <a:solidFill>
                  <a:srgbClr val="002060"/>
                </a:solidFill>
                <a:latin typeface="Open Sans"/>
              </a:rPr>
              <a:t>NIDA. 2015, October 1. Prescription opioid use is a risk factor for heroin use. Retrieved from https://www.drugabuse.gov/publications/research-reports/prescription-opioids-heroin/prescription-opioid-use-risk-factor-heroin-use on 2021, January 27</a:t>
            </a:r>
          </a:p>
          <a:p>
            <a:r>
              <a:rPr lang="en-US" sz="1400" dirty="0">
                <a:solidFill>
                  <a:srgbClr val="002060"/>
                </a:solidFill>
                <a:latin typeface="Open Sans"/>
              </a:rPr>
              <a:t>Townsend, T., et al., </a:t>
            </a:r>
            <a:r>
              <a:rPr lang="en-US" sz="1400" i="1" dirty="0">
                <a:solidFill>
                  <a:srgbClr val="002060"/>
                </a:solidFill>
                <a:latin typeface="Open Sans"/>
              </a:rPr>
              <a:t>Cost-effectiveness analysis of alternative naloxone distribution strategies: First responder and lay distribution in the United States.</a:t>
            </a:r>
            <a:r>
              <a:rPr lang="en-US" sz="1400" dirty="0">
                <a:solidFill>
                  <a:srgbClr val="002060"/>
                </a:solidFill>
                <a:latin typeface="Open Sans"/>
              </a:rPr>
              <a:t> International Journal of Drug Policy, 2019.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4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BE6CE-D0B8-48F8-9875-5C6480CC33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9040A0-FE33-490C-8CB7-97E65D743A3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SB 70 Opioid Overdose Drugs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663F9-C7DE-4764-900B-375A8667CC51}"/>
              </a:ext>
            </a:extLst>
          </p:cNvPr>
          <p:cNvSpPr txBox="1"/>
          <p:nvPr/>
        </p:nvSpPr>
        <p:spPr>
          <a:xfrm>
            <a:off x="860612" y="1730187"/>
            <a:ext cx="106455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What is an opioid?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Opioid analgesics/pain relievers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Natural, synthetic, and semi-synthetic substances (excluding heroin) that bind to specific opioid receptors in the Central Nervous System, producing an agonist action. They increase the threshold to pain.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Heroin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 semi-synthetic opiate synthesized from morphine. It is broken down into morphine.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Fentanyl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A potent synthetic opioid drug approved by the Food and Drug Administration for use as an analgesic and anesthetic.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2395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CA8255-9E6F-4872-846E-FA6EC96D0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79BC34D-55F4-4866-B211-66844C693C21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SB 70 Opioid Overdose Drugs</a:t>
            </a:r>
          </a:p>
        </p:txBody>
      </p:sp>
      <p:sp>
        <p:nvSpPr>
          <p:cNvPr id="4" name="From Prescription Opioids to Heroin">
            <a:extLst>
              <a:ext uri="{FF2B5EF4-FFF2-40B4-BE49-F238E27FC236}">
                <a16:creationId xmlns:a16="http://schemas.microsoft.com/office/drawing/2014/main" id="{3E826772-92AA-4584-B1FF-439CFFAD5D13}"/>
              </a:ext>
            </a:extLst>
          </p:cNvPr>
          <p:cNvSpPr txBox="1">
            <a:spLocks/>
          </p:cNvSpPr>
          <p:nvPr/>
        </p:nvSpPr>
        <p:spPr>
          <a:xfrm>
            <a:off x="981635" y="1381326"/>
            <a:ext cx="10107706" cy="145075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56083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44" kern="1200" spc="-122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From Prescription Opioids to Heroin to </a:t>
            </a:r>
            <a:r>
              <a:rPr lang="en-US" sz="4100" dirty="0"/>
              <a:t>Fentanyl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2B13B3C-BB2B-4D1E-8A35-D1DB864A66A9}"/>
              </a:ext>
            </a:extLst>
          </p:cNvPr>
          <p:cNvSpPr txBox="1">
            <a:spLocks/>
          </p:cNvSpPr>
          <p:nvPr/>
        </p:nvSpPr>
        <p:spPr>
          <a:xfrm>
            <a:off x="595618" y="2832083"/>
            <a:ext cx="9253371" cy="3120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Approximately 3 out of 4 new heroin users report having misused prescription opioids in the past (NIDA, 2015)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some places, easier access to heroin than prescription opioids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◦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Heroin does not require a prescription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◦"/>
              <a:tabLst>
                <a:tab pos="9144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Street price for heroin may be more affordable than prescription opioids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tabLst>
                <a:tab pos="457200" algn="l"/>
              </a:tabLs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Higher risk of overdose from fentanyl use due to potency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49393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0CCA9-DAAA-4BEA-8D34-5C5CE18CC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7639B9-1502-4D02-8C19-FF5D8CF831CF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SB 70 Opioid Overdose Drugs</a:t>
            </a:r>
          </a:p>
        </p:txBody>
      </p:sp>
      <p:pic>
        <p:nvPicPr>
          <p:cNvPr id="5" name="Picture 4" descr="illustration of how Narcan reverses an overdose by bumping out and replacing opioids in the brain's opioid receptors">
            <a:extLst>
              <a:ext uri="{FF2B5EF4-FFF2-40B4-BE49-F238E27FC236}">
                <a16:creationId xmlns:a16="http://schemas.microsoft.com/office/drawing/2014/main" id="{D83071EB-CB1A-458C-A91F-B7EBA3E4B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88" y="1529659"/>
            <a:ext cx="7277023" cy="493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866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88E71-076C-4393-93D3-07E516A1C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792C65-92A3-4D08-9295-DEC997DC3E5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SB 70 Opioid Overdose Drugs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11F7D48-4C3E-4DD8-A61C-B804AA57B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663" y="1381326"/>
            <a:ext cx="7492674" cy="508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A8CAAE-BF4F-4838-850F-85A314D68AE7}"/>
              </a:ext>
            </a:extLst>
          </p:cNvPr>
          <p:cNvSpPr txBox="1"/>
          <p:nvPr/>
        </p:nvSpPr>
        <p:spPr>
          <a:xfrm>
            <a:off x="10483174" y="1381326"/>
            <a:ext cx="14364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Credit: National Harm Reduction Coalition</a:t>
            </a:r>
          </a:p>
        </p:txBody>
      </p:sp>
    </p:spTree>
    <p:extLst>
      <p:ext uri="{BB962C8B-B14F-4D97-AF65-F5344CB8AC3E}">
        <p14:creationId xmlns:p14="http://schemas.microsoft.com/office/powerpoint/2010/main" val="388766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3324AB-F9A0-40D3-AEF9-4ABF857C5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E270E1-9ACC-40FC-B108-7BBE9AC6360E}"/>
              </a:ext>
            </a:extLst>
          </p:cNvPr>
          <p:cNvSpPr txBox="1">
            <a:spLocks/>
          </p:cNvSpPr>
          <p:nvPr/>
        </p:nvSpPr>
        <p:spPr>
          <a:xfrm>
            <a:off x="990600" y="526490"/>
            <a:ext cx="10515600" cy="68565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SB 70 Opioid Overdose Drugs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8202BDCB-292C-43CC-A4EB-9AAFAC371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830820"/>
              </p:ext>
            </p:extLst>
          </p:nvPr>
        </p:nvGraphicFramePr>
        <p:xfrm>
          <a:off x="990600" y="2206675"/>
          <a:ext cx="8091577" cy="412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om Prescription Opioids to Heroin">
            <a:extLst>
              <a:ext uri="{FF2B5EF4-FFF2-40B4-BE49-F238E27FC236}">
                <a16:creationId xmlns:a16="http://schemas.microsoft.com/office/drawing/2014/main" id="{8DEC3BB0-926C-45FB-9788-329FCAA334A0}"/>
              </a:ext>
            </a:extLst>
          </p:cNvPr>
          <p:cNvSpPr txBox="1">
            <a:spLocks/>
          </p:cNvSpPr>
          <p:nvPr/>
        </p:nvSpPr>
        <p:spPr>
          <a:xfrm>
            <a:off x="990600" y="1333976"/>
            <a:ext cx="7220741" cy="685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560831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144" kern="1200" spc="-122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Effects of an overdose</a:t>
            </a:r>
          </a:p>
        </p:txBody>
      </p:sp>
    </p:spTree>
    <p:extLst>
      <p:ext uri="{BB962C8B-B14F-4D97-AF65-F5344CB8AC3E}">
        <p14:creationId xmlns:p14="http://schemas.microsoft.com/office/powerpoint/2010/main" val="390075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99843DA-BEEF-4D4A-B9C6-EA07DFFE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1" y="1168546"/>
            <a:ext cx="9815332" cy="54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DFC407-3953-49A4-A54C-4CD0A967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D5DA642-4EE1-40F3-AC99-0F0BCD422CA6}"/>
              </a:ext>
            </a:extLst>
          </p:cNvPr>
          <p:cNvSpPr txBox="1">
            <a:spLocks/>
          </p:cNvSpPr>
          <p:nvPr/>
        </p:nvSpPr>
        <p:spPr>
          <a:xfrm>
            <a:off x="838200" y="448077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SB 70 Opioid Overdose Drugs</a:t>
            </a:r>
          </a:p>
        </p:txBody>
      </p:sp>
    </p:spTree>
    <p:extLst>
      <p:ext uri="{BB962C8B-B14F-4D97-AF65-F5344CB8AC3E}">
        <p14:creationId xmlns:p14="http://schemas.microsoft.com/office/powerpoint/2010/main" val="9761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E33A6-B3B3-4DFB-A059-40137827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95814"/>
            <a:ext cx="595618" cy="365125"/>
          </a:xfrm>
        </p:spPr>
        <p:txBody>
          <a:bodyPr/>
          <a:lstStyle/>
          <a:p>
            <a:fld id="{15033C24-731C-4586-945D-EDCB24461761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5D8BD2A-BC18-48DE-97B6-07CC8E593DFB}"/>
              </a:ext>
            </a:extLst>
          </p:cNvPr>
          <p:cNvSpPr txBox="1">
            <a:spLocks/>
          </p:cNvSpPr>
          <p:nvPr/>
        </p:nvSpPr>
        <p:spPr>
          <a:xfrm>
            <a:off x="799403" y="461033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SB 70 Opioid Overdose Drugs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A29ED92-3E5E-4E40-8A2B-BE5F44E8E9CB}"/>
              </a:ext>
            </a:extLst>
          </p:cNvPr>
          <p:cNvGrpSpPr/>
          <p:nvPr/>
        </p:nvGrpSpPr>
        <p:grpSpPr>
          <a:xfrm>
            <a:off x="676943" y="1332672"/>
            <a:ext cx="11515057" cy="4880273"/>
            <a:chOff x="676943" y="1332672"/>
            <a:chExt cx="11515057" cy="4880273"/>
          </a:xfrm>
        </p:grpSpPr>
        <p:sp>
          <p:nvSpPr>
            <p:cNvPr id="4" name="Title 5">
              <a:extLst>
                <a:ext uri="{FF2B5EF4-FFF2-40B4-BE49-F238E27FC236}">
                  <a16:creationId xmlns:a16="http://schemas.microsoft.com/office/drawing/2014/main" id="{E8864EA2-CC4C-4982-8F64-BB10E6956DF5}"/>
                </a:ext>
              </a:extLst>
            </p:cNvPr>
            <p:cNvSpPr txBox="1">
              <a:spLocks/>
            </p:cNvSpPr>
            <p:nvPr/>
          </p:nvSpPr>
          <p:spPr>
            <a:xfrm>
              <a:off x="676943" y="1332672"/>
              <a:ext cx="11515057" cy="145075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 dirty="0"/>
                <a:t>Naloxone saves lives when administration is timely</a:t>
              </a:r>
            </a:p>
          </p:txBody>
        </p:sp>
        <p:sp>
          <p:nvSpPr>
            <p:cNvPr id="5" name="Content Placeholder 7">
              <a:extLst>
                <a:ext uri="{FF2B5EF4-FFF2-40B4-BE49-F238E27FC236}">
                  <a16:creationId xmlns:a16="http://schemas.microsoft.com/office/drawing/2014/main" id="{0FA94065-B0BF-4B24-940E-5A99C015B7F1}"/>
                </a:ext>
              </a:extLst>
            </p:cNvPr>
            <p:cNvSpPr txBox="1">
              <a:spLocks/>
            </p:cNvSpPr>
            <p:nvPr/>
          </p:nvSpPr>
          <p:spPr>
            <a:xfrm>
              <a:off x="799403" y="2102345"/>
              <a:ext cx="7947660" cy="197092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400" b="1" dirty="0">
                  <a:latin typeface="Calibri" panose="020F0502020204030204" pitchFamily="34" charset="0"/>
                  <a:ea typeface="Calibri" panose="020F0502020204030204" pitchFamily="34" charset="0"/>
                </a:rPr>
                <a:t>Studies demonstrate the impact of naloxone:</a:t>
              </a:r>
              <a:endParaRPr lang="en-US" sz="2400" dirty="0">
                <a:solidFill>
                  <a:srgbClr val="221E1F"/>
                </a:solidFill>
                <a:latin typeface="Helvetica LT Std Light"/>
              </a:endParaRPr>
            </a:p>
            <a:p>
              <a:r>
                <a:rPr lang="en-US" sz="2400" dirty="0">
                  <a:solidFill>
                    <a:srgbClr val="221E1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Safe</a:t>
              </a:r>
            </a:p>
            <a:p>
              <a:r>
                <a:rPr lang="en-US" sz="2400" dirty="0">
                  <a:solidFill>
                    <a:srgbClr val="221E1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 potential for abuse</a:t>
              </a:r>
            </a:p>
            <a:p>
              <a:r>
                <a:rPr lang="en-US" sz="2400" dirty="0">
                  <a:solidFill>
                    <a:srgbClr val="221E1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Reverses overdoses 75%-100% of the time</a:t>
              </a:r>
            </a:p>
            <a:p>
              <a:endParaRPr lang="en-US" sz="2400" dirty="0">
                <a:solidFill>
                  <a:srgbClr val="221E1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2400" dirty="0">
                <a:solidFill>
                  <a:srgbClr val="221E1F"/>
                </a:solidFill>
                <a:latin typeface="Helvetica LT Std Light"/>
              </a:endParaRPr>
            </a:p>
            <a:p>
              <a:endParaRPr lang="en-US" dirty="0"/>
            </a:p>
          </p:txBody>
        </p:sp>
        <p:sp>
          <p:nvSpPr>
            <p:cNvPr id="6" name="Content Placeholder 1">
              <a:extLst>
                <a:ext uri="{FF2B5EF4-FFF2-40B4-BE49-F238E27FC236}">
                  <a16:creationId xmlns:a16="http://schemas.microsoft.com/office/drawing/2014/main" id="{F360C640-02E7-4A07-B646-1AB6750F4738}"/>
                </a:ext>
              </a:extLst>
            </p:cNvPr>
            <p:cNvSpPr txBox="1">
              <a:spLocks/>
            </p:cNvSpPr>
            <p:nvPr/>
          </p:nvSpPr>
          <p:spPr>
            <a:xfrm>
              <a:off x="789832" y="4242025"/>
              <a:ext cx="10525171" cy="1970920"/>
            </a:xfrm>
            <a:prstGeom prst="rect">
              <a:avLst/>
            </a:prstGeom>
          </p:spPr>
          <p:txBody>
            <a:bodyPr>
              <a:normAutofit fontScale="4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However, it needs to be timely</a:t>
              </a:r>
              <a:r>
                <a:rPr lang="en-US" sz="6000" b="1" dirty="0"/>
                <a:t>:</a:t>
              </a:r>
            </a:p>
            <a:p>
              <a:pPr>
                <a:lnSpc>
                  <a:spcPct val="120000"/>
                </a:lnSpc>
              </a:pPr>
              <a:r>
                <a:rPr lang="en-US" sz="5000" dirty="0">
                  <a:solidFill>
                    <a:srgbClr val="0A2E46"/>
                  </a:solidFill>
                </a:rPr>
                <a:t>A person who has a heroin-involved overdose may only have </a:t>
              </a:r>
              <a:r>
                <a:rPr lang="en-US" sz="5000" b="1" dirty="0">
                  <a:solidFill>
                    <a:srgbClr val="0A2E46"/>
                  </a:solidFill>
                </a:rPr>
                <a:t>20 minutes </a:t>
              </a:r>
              <a:r>
                <a:rPr lang="en-US" sz="5000" dirty="0">
                  <a:solidFill>
                    <a:srgbClr val="0A2E46"/>
                  </a:solidFill>
                </a:rPr>
                <a:t>before death.</a:t>
              </a:r>
            </a:p>
            <a:p>
              <a:pPr>
                <a:lnSpc>
                  <a:spcPct val="120000"/>
                </a:lnSpc>
              </a:pPr>
              <a:r>
                <a:rPr lang="en-US" sz="5000" dirty="0">
                  <a:solidFill>
                    <a:srgbClr val="0A2E46"/>
                  </a:solidFill>
                </a:rPr>
                <a:t>A person who has a fentanyl-involved overdose may only </a:t>
              </a:r>
              <a:r>
                <a:rPr lang="en-US" sz="5000" b="1" dirty="0">
                  <a:solidFill>
                    <a:srgbClr val="0A2E46"/>
                  </a:solidFill>
                </a:rPr>
                <a:t>have 2 minutes </a:t>
              </a:r>
              <a:r>
                <a:rPr lang="en-US" sz="5000" dirty="0">
                  <a:solidFill>
                    <a:srgbClr val="0A2E46"/>
                  </a:solidFill>
                </a:rPr>
                <a:t>before death. </a:t>
              </a:r>
            </a:p>
            <a:p>
              <a:pPr>
                <a:lnSpc>
                  <a:spcPct val="120000"/>
                </a:lnSpc>
              </a:pPr>
              <a:r>
                <a:rPr lang="en-US" sz="5000" dirty="0">
                  <a:solidFill>
                    <a:srgbClr val="0A2E46"/>
                  </a:solidFill>
                </a:rPr>
                <a:t>Brain and other organ damage from respiratory depression can occur </a:t>
              </a:r>
              <a:r>
                <a:rPr lang="en-US" sz="5000" b="1" dirty="0">
                  <a:solidFill>
                    <a:srgbClr val="0A2E46"/>
                  </a:solidFill>
                </a:rPr>
                <a:t>within minutes</a:t>
              </a:r>
              <a:r>
                <a:rPr lang="en-US" sz="5000" dirty="0"/>
                <a:t>.</a:t>
              </a:r>
            </a:p>
            <a:p>
              <a:endParaRPr lang="en-US" dirty="0"/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2593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E2AE89-4453-4933-9DB2-D9DCFE8D6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5EDC57-E00B-4691-BA4A-1F8C88712DCA}"/>
              </a:ext>
            </a:extLst>
          </p:cNvPr>
          <p:cNvSpPr txBox="1">
            <a:spLocks/>
          </p:cNvSpPr>
          <p:nvPr/>
        </p:nvSpPr>
        <p:spPr>
          <a:xfrm>
            <a:off x="430306" y="485970"/>
            <a:ext cx="10515600" cy="5858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SB 70 Opioid Overdose Drugs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41B8214-99A6-4ED2-8321-C179D3EDBF08}"/>
              </a:ext>
            </a:extLst>
          </p:cNvPr>
          <p:cNvSpPr txBox="1">
            <a:spLocks/>
          </p:cNvSpPr>
          <p:nvPr/>
        </p:nvSpPr>
        <p:spPr>
          <a:xfrm>
            <a:off x="430306" y="1130808"/>
            <a:ext cx="7098527" cy="81439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Too many lives lost to overdose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412546-98F0-4684-A292-76456C768640}"/>
              </a:ext>
            </a:extLst>
          </p:cNvPr>
          <p:cNvGrpSpPr/>
          <p:nvPr/>
        </p:nvGrpSpPr>
        <p:grpSpPr>
          <a:xfrm>
            <a:off x="183493" y="1708303"/>
            <a:ext cx="10858755" cy="4955833"/>
            <a:chOff x="183493" y="1708303"/>
            <a:chExt cx="10426747" cy="49558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CEC233-6126-42B4-8975-064845AD17F7}"/>
                </a:ext>
              </a:extLst>
            </p:cNvPr>
            <p:cNvSpPr txBox="1"/>
            <p:nvPr/>
          </p:nvSpPr>
          <p:spPr>
            <a:xfrm>
              <a:off x="430306" y="1708303"/>
              <a:ext cx="7203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Opioid Overdose Death Rates — Alaska, 2015–2019*</a:t>
              </a:r>
              <a:endParaRPr lang="en-US" dirty="0"/>
            </a:p>
          </p:txBody>
        </p:sp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880ACFB6-0AB0-45C1-9BB0-C052F509080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8956464"/>
                </p:ext>
              </p:extLst>
            </p:nvPr>
          </p:nvGraphicFramePr>
          <p:xfrm>
            <a:off x="183493" y="1728040"/>
            <a:ext cx="10426747" cy="49360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1603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C31CB6-9995-476F-92F9-A1432368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AF5C7C-F7EE-4330-B5DE-562CD2641FF1}"/>
              </a:ext>
            </a:extLst>
          </p:cNvPr>
          <p:cNvSpPr txBox="1">
            <a:spLocks/>
          </p:cNvSpPr>
          <p:nvPr/>
        </p:nvSpPr>
        <p:spPr>
          <a:xfrm>
            <a:off x="595618" y="541046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SB 70 Opioid Overdose Drugs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C49F5F1-4095-4AEE-A4FD-E7A62389EC9B}"/>
              </a:ext>
            </a:extLst>
          </p:cNvPr>
          <p:cNvGrpSpPr/>
          <p:nvPr/>
        </p:nvGrpSpPr>
        <p:grpSpPr>
          <a:xfrm>
            <a:off x="500554" y="1591488"/>
            <a:ext cx="11691446" cy="5497311"/>
            <a:chOff x="500554" y="1591488"/>
            <a:chExt cx="11691446" cy="5497311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7F88F8F8-7177-48DC-9434-2851F5AF0E09}"/>
                </a:ext>
              </a:extLst>
            </p:cNvPr>
            <p:cNvSpPr txBox="1">
              <a:spLocks/>
            </p:cNvSpPr>
            <p:nvPr/>
          </p:nvSpPr>
          <p:spPr>
            <a:xfrm>
              <a:off x="500554" y="1591488"/>
              <a:ext cx="10705728" cy="86380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Take home naloxone</a:t>
              </a:r>
              <a:r>
                <a: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en-US" sz="4000" b="1" dirty="0">
                  <a:latin typeface="Calibri" panose="020F05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save lives</a:t>
              </a:r>
              <a:endParaRPr lang="en-US" sz="4000" b="1" dirty="0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F3C658B9-1654-44EC-8F7B-52792289CDF2}"/>
                </a:ext>
              </a:extLst>
            </p:cNvPr>
            <p:cNvSpPr txBox="1">
              <a:spLocks/>
            </p:cNvSpPr>
            <p:nvPr/>
          </p:nvSpPr>
          <p:spPr>
            <a:xfrm>
              <a:off x="595618" y="2413296"/>
              <a:ext cx="6932233" cy="467550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rgbClr val="221E1F"/>
                  </a:solidFill>
                  <a:latin typeface="Helvetica LT Std Light"/>
                </a:rPr>
                <a:t>Saves lives worldwide.</a:t>
              </a:r>
            </a:p>
            <a:p>
              <a:pPr marL="0" indent="0">
                <a:buNone/>
              </a:pPr>
              <a:endParaRPr lang="en-US" sz="900" dirty="0">
                <a:solidFill>
                  <a:srgbClr val="000000"/>
                </a:solidFill>
                <a:latin typeface="Helvetica LT Std Light"/>
              </a:endParaRPr>
            </a:p>
            <a:p>
              <a:pPr marL="0" indent="0">
                <a:buNone/>
              </a:pPr>
              <a:r>
                <a:rPr lang="en-US" dirty="0">
                  <a:solidFill>
                    <a:srgbClr val="221E1F"/>
                  </a:solidFill>
                  <a:latin typeface="Helvetica LT Std Light"/>
                </a:rPr>
                <a:t>Studies suggest having a naloxone distribution program in a community may avert up to 21% of overdose deaths. </a:t>
              </a:r>
            </a:p>
            <a:p>
              <a:pPr marL="0" indent="0">
                <a:buNone/>
              </a:pPr>
              <a:endParaRPr lang="en-US" sz="800" dirty="0">
                <a:solidFill>
                  <a:srgbClr val="221E1F"/>
                </a:solidFill>
                <a:latin typeface="Helvetica LT Std Light"/>
              </a:endParaRPr>
            </a:p>
            <a:p>
              <a:pPr marL="0" indent="0">
                <a:buNone/>
              </a:pPr>
              <a:r>
                <a:rPr lang="en-US" dirty="0">
                  <a:solidFill>
                    <a:srgbClr val="221E1F"/>
                  </a:solidFill>
                  <a:latin typeface="Helvetica LT Std Light"/>
                </a:rPr>
                <a:t>Because of Project HOPE and the standing order, 94% of the people in Alaska’s recorded Narcan administrations (n=330) survived.</a:t>
              </a:r>
            </a:p>
            <a:p>
              <a:pPr marL="0" indent="0">
                <a:buNone/>
              </a:pP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id="{F90A56FD-E58A-4A11-BC09-298EA2E94EFE}"/>
                </a:ext>
              </a:extLst>
            </p:cNvPr>
            <p:cNvSpPr/>
            <p:nvPr/>
          </p:nvSpPr>
          <p:spPr>
            <a:xfrm>
              <a:off x="7463245" y="1591488"/>
              <a:ext cx="4728755" cy="402336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0" i="0" u="none" strike="noStrike" baseline="0" dirty="0">
                  <a:solidFill>
                    <a:schemeClr val="bg1"/>
                  </a:solidFill>
                  <a:latin typeface="Franklin Gothic Medium Cond" panose="020B0606030402020204" pitchFamily="34" charset="0"/>
                </a:rPr>
                <a:t>“Yeah, we discuss it and I let everybody know that [rescue kits] are available, and I have several available at all times if I can.” – Project HOPE Beneficiary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515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4998088-6D78-4E6C-9D0B-A4C1D002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08" r="7407" b="-2"/>
          <a:stretch/>
        </p:blipFill>
        <p:spPr>
          <a:xfrm>
            <a:off x="6487886" y="1209075"/>
            <a:ext cx="4584743" cy="51684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5A9484-B914-4C3F-B905-DF7DD775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4520FE-64E7-4B93-AD33-F5A28A2787F7}"/>
              </a:ext>
            </a:extLst>
          </p:cNvPr>
          <p:cNvGrpSpPr/>
          <p:nvPr/>
        </p:nvGrpSpPr>
        <p:grpSpPr>
          <a:xfrm>
            <a:off x="479202" y="556920"/>
            <a:ext cx="10515600" cy="5587471"/>
            <a:chOff x="479202" y="556920"/>
            <a:chExt cx="10515600" cy="5587471"/>
          </a:xfrm>
        </p:grpSpPr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FEFC57F8-FEED-4FF9-BA3D-E110A9456D19}"/>
                </a:ext>
              </a:extLst>
            </p:cNvPr>
            <p:cNvSpPr txBox="1">
              <a:spLocks/>
            </p:cNvSpPr>
            <p:nvPr/>
          </p:nvSpPr>
          <p:spPr>
            <a:xfrm>
              <a:off x="479202" y="556920"/>
              <a:ext cx="10515600" cy="863801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2">
                      <a:lumMod val="90000"/>
                      <a:lumOff val="1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b="1" dirty="0"/>
                <a:t>SB 70 Opioid Overdose Drugs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7B42EF-33CE-4BEB-9880-227DA449D635}"/>
                </a:ext>
              </a:extLst>
            </p:cNvPr>
            <p:cNvGrpSpPr/>
            <p:nvPr/>
          </p:nvGrpSpPr>
          <p:grpSpPr>
            <a:xfrm>
              <a:off x="479202" y="1209075"/>
              <a:ext cx="6088212" cy="4935316"/>
              <a:chOff x="595617" y="1209075"/>
              <a:chExt cx="6088212" cy="493531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0B8BF3-2172-4AB8-9F2F-0EF56FFED57F}"/>
                  </a:ext>
                </a:extLst>
              </p:cNvPr>
              <p:cNvSpPr txBox="1"/>
              <p:nvPr/>
            </p:nvSpPr>
            <p:spPr>
              <a:xfrm>
                <a:off x="595618" y="1209075"/>
                <a:ext cx="6088211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latin typeface="Calibri" panose="020F05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S</a:t>
                </a:r>
                <a:r>
                  <a:rPr lang="en-US" sz="3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tanding orders enable take-home </a:t>
                </a:r>
              </a:p>
              <a:p>
                <a:r>
                  <a:rPr lang="en-US" sz="3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 Light" panose="020F0302020204030204" pitchFamily="34" charset="0"/>
                  </a:rPr>
                  <a:t>naloxone programs in Alaska</a:t>
                </a:r>
                <a:endParaRPr lang="en-US" sz="3200" dirty="0"/>
              </a:p>
            </p:txBody>
          </p:sp>
          <p:sp>
            <p:nvSpPr>
              <p:cNvPr id="8" name="Title 5">
                <a:extLst>
                  <a:ext uri="{FF2B5EF4-FFF2-40B4-BE49-F238E27FC236}">
                    <a16:creationId xmlns:a16="http://schemas.microsoft.com/office/drawing/2014/main" id="{9FD0213D-AAD8-4250-ADD4-ABA3F98380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618" y="2405669"/>
                <a:ext cx="5971797" cy="200110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100" spc="-50" dirty="0">
                    <a:solidFill>
                      <a:schemeClr val="tx1">
                        <a:lumMod val="50000"/>
                      </a:schemeClr>
                    </a:solidFill>
                  </a:rPr>
                  <a:t>Project HOPE is the State of Alaska’s program that works with 30 different partners to distribute naloxone.</a:t>
                </a:r>
              </a:p>
            </p:txBody>
          </p:sp>
          <p:sp>
            <p:nvSpPr>
              <p:cNvPr id="9" name="Content Placeholder 13">
                <a:extLst>
                  <a:ext uri="{FF2B5EF4-FFF2-40B4-BE49-F238E27FC236}">
                    <a16:creationId xmlns:a16="http://schemas.microsoft.com/office/drawing/2014/main" id="{CD718FC1-B337-4E6E-93C2-E29EA0829A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617" y="4789624"/>
                <a:ext cx="5971797" cy="135476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Courier New" panose="02070309020205020404" pitchFamily="49" charset="0"/>
                  <a:buChar char="o"/>
                  <a:defRPr sz="2000" kern="120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v"/>
                  <a:defRPr sz="1800" kern="120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200" dirty="0">
                    <a:solidFill>
                      <a:srgbClr val="0A2E46"/>
                    </a:solidFill>
                  </a:rPr>
                  <a:t>Project HOPE’s mission: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rgbClr val="0A2E46"/>
                    </a:solidFill>
                  </a:rPr>
                  <a:t>Reduce morbidity and mortality associated with opioid overdose</a:t>
                </a:r>
                <a:r>
                  <a:rPr lang="en-US" sz="3200" dirty="0"/>
                  <a:t>.</a:t>
                </a:r>
                <a:endParaRPr lang="en-US" sz="13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61E7ACB-4A83-4397-809E-38BD0CADEA44}"/>
              </a:ext>
            </a:extLst>
          </p:cNvPr>
          <p:cNvSpPr txBox="1">
            <a:spLocks/>
          </p:cNvSpPr>
          <p:nvPr/>
        </p:nvSpPr>
        <p:spPr>
          <a:xfrm>
            <a:off x="8113002" y="6549792"/>
            <a:ext cx="296360" cy="275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87EE5AD3-1621-4B57-A82D-E13B0C6D4A96}" type="slidenum">
              <a:rPr lang="en-US" sz="1050" smtClean="0"/>
              <a:pPr>
                <a:spcAft>
                  <a:spcPts val="600"/>
                </a:spcAft>
              </a:pPr>
              <a:t>7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14091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3B816D-2C6C-477B-AFC3-593ACBCF4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BEE68E-9C43-4B3F-8A9F-9741725ADDB1}"/>
              </a:ext>
            </a:extLst>
          </p:cNvPr>
          <p:cNvSpPr txBox="1">
            <a:spLocks/>
          </p:cNvSpPr>
          <p:nvPr/>
        </p:nvSpPr>
        <p:spPr>
          <a:xfrm>
            <a:off x="428773" y="415185"/>
            <a:ext cx="10515600" cy="8638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SB 70 Opioid Overdose Drugs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1A66A8D5-4779-4A13-9439-DBB8EF98841B}"/>
              </a:ext>
            </a:extLst>
          </p:cNvPr>
          <p:cNvSpPr txBox="1">
            <a:spLocks/>
          </p:cNvSpPr>
          <p:nvPr/>
        </p:nvSpPr>
        <p:spPr>
          <a:xfrm>
            <a:off x="428773" y="1190325"/>
            <a:ext cx="6240484" cy="525249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Funder: </a:t>
            </a:r>
            <a:r>
              <a:rPr lang="en-US" dirty="0"/>
              <a:t>2016 SAMHSA 5-year grant; 2020 SAMHSA 2-year grant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/>
              <a:t>Section: </a:t>
            </a:r>
            <a:r>
              <a:rPr lang="en-US" dirty="0"/>
              <a:t>Office of Substance Misuse and Addiction Prevention (OSMAP)</a:t>
            </a:r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b="1" dirty="0"/>
              <a:t>Outcomes: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Over 41,000 Narcan Kits distributed that include education and connection to treatment resources</a:t>
            </a:r>
          </a:p>
          <a:p>
            <a:pPr lvl="1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At least 330 administrations, with at least 309 overdose reversals since 2017</a:t>
            </a:r>
          </a:p>
        </p:txBody>
      </p:sp>
      <p:pic>
        <p:nvPicPr>
          <p:cNvPr id="5" name="Picture Placeholder 5" descr="Picture Placeholder 5">
            <a:extLst>
              <a:ext uri="{FF2B5EF4-FFF2-40B4-BE49-F238E27FC236}">
                <a16:creationId xmlns:a16="http://schemas.microsoft.com/office/drawing/2014/main" id="{1649C974-7911-42C0-9ADE-E4DB8BE89B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1379" y="1371585"/>
            <a:ext cx="4637621" cy="4369458"/>
          </a:xfrm>
          <a:prstGeom prst="rect">
            <a:avLst/>
          </a:prstGeom>
          <a:blipFill dpi="0" rotWithShape="1">
            <a:blip r:embed="rId4">
              <a:alphaModFix amt="69000"/>
            </a:blip>
            <a:srcRect/>
            <a:tile tx="0" ty="0" sx="100000" sy="100000" flip="none" algn="tl"/>
          </a:blip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112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8241CB-51BE-451D-B191-1F3F6A62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3C24-731C-4586-945D-EDCB24461761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E4403B-8B44-41A2-BB69-40F037A42326}"/>
              </a:ext>
            </a:extLst>
          </p:cNvPr>
          <p:cNvSpPr txBox="1">
            <a:spLocks/>
          </p:cNvSpPr>
          <p:nvPr/>
        </p:nvSpPr>
        <p:spPr>
          <a:xfrm>
            <a:off x="595618" y="517525"/>
            <a:ext cx="10515600" cy="70990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SB</a:t>
            </a:r>
            <a:r>
              <a:rPr lang="en-US" b="1" dirty="0"/>
              <a:t> 70 Opioid Overdose </a:t>
            </a:r>
            <a:r>
              <a:rPr lang="en-US" sz="4000" b="1" dirty="0"/>
              <a:t>Drugs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CB87DC-4A4A-41E4-BB30-40DF871B6C69}"/>
              </a:ext>
            </a:extLst>
          </p:cNvPr>
          <p:cNvSpPr txBox="1">
            <a:spLocks/>
          </p:cNvSpPr>
          <p:nvPr/>
        </p:nvSpPr>
        <p:spPr>
          <a:xfrm>
            <a:off x="575186" y="1255300"/>
            <a:ext cx="9833858" cy="7660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/>
              <a:t>Saving lives saves money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A200E21-2EDE-4E67-A68D-C7A72D66A59C}"/>
              </a:ext>
            </a:extLst>
          </p:cNvPr>
          <p:cNvGrpSpPr/>
          <p:nvPr/>
        </p:nvGrpSpPr>
        <p:grpSpPr>
          <a:xfrm>
            <a:off x="448279" y="2084642"/>
            <a:ext cx="11473645" cy="4214369"/>
            <a:chOff x="448279" y="2084642"/>
            <a:chExt cx="11473645" cy="4214369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6FEF0E4-10E9-4D25-A3DA-9C3561071BD7}"/>
                </a:ext>
              </a:extLst>
            </p:cNvPr>
            <p:cNvSpPr txBox="1">
              <a:spLocks/>
            </p:cNvSpPr>
            <p:nvPr/>
          </p:nvSpPr>
          <p:spPr>
            <a:xfrm>
              <a:off x="448279" y="2120965"/>
              <a:ext cx="5043836" cy="402336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-US" sz="2200" b="1" dirty="0">
                  <a:solidFill>
                    <a:schemeClr val="tx1">
                      <a:lumMod val="50000"/>
                    </a:schemeClr>
                  </a:solidFill>
                </a:rPr>
                <a:t>Economic burden of opioid crisis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endParaRPr lang="en-US" sz="900" b="1" dirty="0">
                <a:solidFill>
                  <a:schemeClr val="tx1">
                    <a:lumMod val="50000"/>
                  </a:schemeClr>
                </a:solidFill>
              </a:endParaRPr>
            </a:p>
            <a:p>
              <a:pPr marL="201168" lvl="1" indent="0" algn="ctr"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sz="2000" dirty="0">
                  <a:solidFill>
                    <a:schemeClr val="tx1">
                      <a:lumMod val="50000"/>
                    </a:schemeClr>
                  </a:solidFill>
                </a:rPr>
                <a:t>Total opioid crisis economic burden in US between 2015-2018: </a:t>
              </a:r>
            </a:p>
            <a:p>
              <a:pPr marL="201168" lvl="1" indent="0" algn="ctr">
                <a:buClr>
                  <a:schemeClr val="tx1"/>
                </a:buClr>
                <a:buFont typeface="Wingdings" panose="05000000000000000000" pitchFamily="2" charset="2"/>
                <a:buNone/>
              </a:pPr>
              <a:r>
                <a:rPr lang="en-US" sz="2000" b="1" dirty="0">
                  <a:solidFill>
                    <a:schemeClr val="tx1">
                      <a:lumMod val="50000"/>
                    </a:schemeClr>
                  </a:solidFill>
                </a:rPr>
                <a:t>$631 billion</a:t>
              </a:r>
            </a:p>
            <a:p>
              <a:pPr marL="201168" lvl="1" indent="0" algn="ctr">
                <a:buClr>
                  <a:schemeClr val="tx1"/>
                </a:buClr>
                <a:buFont typeface="Wingdings" panose="05000000000000000000" pitchFamily="2" charset="2"/>
                <a:buNone/>
              </a:pPr>
              <a:endParaRPr lang="en-US" sz="800" b="1" dirty="0">
                <a:solidFill>
                  <a:schemeClr val="tx1"/>
                </a:solidFill>
              </a:endParaRPr>
            </a:p>
            <a:p>
              <a:pPr lvl="1">
                <a:buClr>
                  <a:schemeClr val="tx1"/>
                </a:buClr>
              </a:pPr>
              <a:r>
                <a:rPr lang="en-US" i="1" dirty="0">
                  <a:solidFill>
                    <a:srgbClr val="221E1F"/>
                  </a:solidFill>
                </a:rPr>
                <a:t>Lost lifetime earnings</a:t>
              </a:r>
            </a:p>
            <a:p>
              <a:pPr lvl="1">
                <a:buClr>
                  <a:schemeClr val="tx1"/>
                </a:buClr>
              </a:pPr>
              <a:r>
                <a:rPr lang="en-US" i="1" dirty="0">
                  <a:solidFill>
                    <a:schemeClr val="tx1">
                      <a:lumMod val="50000"/>
                    </a:schemeClr>
                  </a:solidFill>
                </a:rPr>
                <a:t>Loss in productivity</a:t>
              </a:r>
            </a:p>
            <a:p>
              <a:pPr lvl="1">
                <a:buClr>
                  <a:schemeClr val="tx1"/>
                </a:buClr>
              </a:pPr>
              <a:r>
                <a:rPr lang="en-US" i="1" dirty="0">
                  <a:solidFill>
                    <a:srgbClr val="221E1F"/>
                  </a:solidFill>
                </a:rPr>
                <a:t>Increase in child and family assistance</a:t>
              </a:r>
            </a:p>
            <a:p>
              <a:pPr lvl="1">
                <a:buClr>
                  <a:schemeClr val="tx1"/>
                </a:buClr>
              </a:pPr>
              <a:r>
                <a:rPr lang="en-US" i="1" dirty="0">
                  <a:solidFill>
                    <a:srgbClr val="221E1F"/>
                  </a:solidFill>
                </a:rPr>
                <a:t>Increase in incarceration</a:t>
              </a:r>
            </a:p>
            <a:p>
              <a:pPr marL="384048" lvl="2" indent="0">
                <a:buClr>
                  <a:schemeClr val="tx1"/>
                </a:buClr>
                <a:buFont typeface="Courier New" panose="02070309020205020404" pitchFamily="49" charset="0"/>
                <a:buNone/>
              </a:pPr>
              <a:endParaRPr lang="en-US" dirty="0">
                <a:solidFill>
                  <a:srgbClr val="221E1F"/>
                </a:solidFill>
                <a:latin typeface="Helvetica LT Std Light"/>
              </a:endParaRPr>
            </a:p>
            <a:p>
              <a:pPr lvl="1">
                <a:buClr>
                  <a:schemeClr val="tx1"/>
                </a:buClr>
              </a:pPr>
              <a:endParaRPr lang="en-US" dirty="0">
                <a:solidFill>
                  <a:schemeClr val="tx1"/>
                </a:solidFill>
              </a:endParaRPr>
            </a:p>
            <a:p>
              <a:pPr>
                <a:buClr>
                  <a:schemeClr val="tx1"/>
                </a:buClr>
                <a:buFont typeface="Wingdings" panose="05000000000000000000" pitchFamily="2" charset="2"/>
                <a:buChar char="§"/>
              </a:pP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Content Placeholder 4">
              <a:extLst>
                <a:ext uri="{FF2B5EF4-FFF2-40B4-BE49-F238E27FC236}">
                  <a16:creationId xmlns:a16="http://schemas.microsoft.com/office/drawing/2014/main" id="{03CECDA3-8A68-4564-BB8A-61D6D041745F}"/>
                </a:ext>
              </a:extLst>
            </p:cNvPr>
            <p:cNvSpPr txBox="1">
              <a:spLocks/>
            </p:cNvSpPr>
            <p:nvPr/>
          </p:nvSpPr>
          <p:spPr>
            <a:xfrm>
              <a:off x="5787341" y="2120965"/>
              <a:ext cx="6134583" cy="389998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  <a:defRPr sz="2400" kern="1200">
                  <a:solidFill>
                    <a:schemeClr val="tx2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Courier New" panose="02070309020205020404" pitchFamily="49" charset="0"/>
                <a:buChar char="o"/>
                <a:defRPr sz="2000" kern="120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v"/>
                <a:defRPr sz="1800" kern="12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r>
                <a:rPr lang="en-US" sz="2200" b="1" dirty="0">
                  <a:solidFill>
                    <a:srgbClr val="221E1F"/>
                  </a:solidFill>
                  <a:latin typeface="Helvetica LT Std Light"/>
                </a:rPr>
                <a:t>Cost-effectiveness of take-home naloxone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chemeClr val="tx1"/>
                </a:buClr>
                <a:buFont typeface="Arial" panose="020B0604020202020204" pitchFamily="34" charset="0"/>
                <a:buNone/>
              </a:pPr>
              <a:endParaRPr lang="en-US" sz="2200" b="1" dirty="0">
                <a:solidFill>
                  <a:srgbClr val="221E1F"/>
                </a:solidFill>
                <a:latin typeface="Helvetica LT Std Light"/>
              </a:endParaRPr>
            </a:p>
            <a:p>
              <a:pPr lvl="1">
                <a:lnSpc>
                  <a:spcPct val="120000"/>
                </a:lnSpc>
                <a:buClr>
                  <a:schemeClr val="tx1"/>
                </a:buClr>
              </a:pPr>
              <a:r>
                <a:rPr lang="en-US" sz="2200" i="1" dirty="0">
                  <a:solidFill>
                    <a:srgbClr val="221E1F"/>
                  </a:solidFill>
                  <a:latin typeface="Helvetica LT Std Light"/>
                </a:rPr>
                <a:t>Averting overdose deaths saves the cost of this economic burden.</a:t>
              </a:r>
            </a:p>
            <a:p>
              <a:pPr lvl="1">
                <a:lnSpc>
                  <a:spcPct val="120000"/>
                </a:lnSpc>
                <a:buClr>
                  <a:schemeClr val="tx1"/>
                </a:buClr>
              </a:pPr>
              <a:r>
                <a:rPr lang="en-US" sz="2200" i="1" dirty="0">
                  <a:solidFill>
                    <a:srgbClr val="221E1F"/>
                  </a:solidFill>
                  <a:latin typeface="Helvetica LT Std Light"/>
                </a:rPr>
                <a:t>Mass distribution by lay persons, EMS and public safety of naloxone is most cost-effective; with lay person distribution making up much of this effectiveness. 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2B67221-7129-4CA6-8E0D-605080C16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9024" y="2084642"/>
              <a:ext cx="49296" cy="421436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66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0E4165"/>
      </a:dk1>
      <a:lt1>
        <a:sysClr val="window" lastClr="FFFFFF"/>
      </a:lt1>
      <a:dk2>
        <a:srgbClr val="0E4165"/>
      </a:dk2>
      <a:lt2>
        <a:srgbClr val="EFEADD"/>
      </a:lt2>
      <a:accent1>
        <a:srgbClr val="0E4165"/>
      </a:accent1>
      <a:accent2>
        <a:srgbClr val="73303C"/>
      </a:accent2>
      <a:accent3>
        <a:srgbClr val="BE8641"/>
      </a:accent3>
      <a:accent4>
        <a:srgbClr val="9899A6"/>
      </a:accent4>
      <a:accent5>
        <a:srgbClr val="315B90"/>
      </a:accent5>
      <a:accent6>
        <a:srgbClr val="B6443E"/>
      </a:accent6>
      <a:hlink>
        <a:srgbClr val="315B9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</TotalTime>
  <Words>1021</Words>
  <Application>Microsoft Office PowerPoint</Application>
  <PresentationFormat>Widescreen</PresentationFormat>
  <Paragraphs>135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Courier New</vt:lpstr>
      <vt:lpstr>Franklin Gothic Medium Cond</vt:lpstr>
      <vt:lpstr>Helvetica LT Std Light</vt:lpstr>
      <vt:lpstr>Open Sans</vt:lpstr>
      <vt:lpstr>Wingdings</vt:lpstr>
      <vt:lpstr>Office Theme</vt:lpstr>
      <vt:lpstr>Alaska Department of Health &amp; Social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DEPARTMENT OF HEALTH AND SOCIAL SERVICES</dc:title>
  <dc:creator>McDonald, Debbie L (HSS)</dc:creator>
  <cp:lastModifiedBy>Farr, Clint J (HSS)</cp:lastModifiedBy>
  <cp:revision>67</cp:revision>
  <dcterms:created xsi:type="dcterms:W3CDTF">2021-01-18T07:40:17Z</dcterms:created>
  <dcterms:modified xsi:type="dcterms:W3CDTF">2021-02-15T21:53:49Z</dcterms:modified>
</cp:coreProperties>
</file>